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1" r:id="rId4"/>
    <p:sldId id="269" r:id="rId5"/>
    <p:sldId id="262" r:id="rId6"/>
    <p:sldId id="270" r:id="rId7"/>
    <p:sldId id="259" r:id="rId8"/>
    <p:sldId id="263" r:id="rId9"/>
    <p:sldId id="264" r:id="rId10"/>
    <p:sldId id="265" r:id="rId11"/>
    <p:sldId id="267" r:id="rId12"/>
    <p:sldId id="266" r:id="rId13"/>
    <p:sldId id="271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90226-0597-4755-9176-FB9DF8BA0439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9693E-FAC6-482F-906B-ABABFF4F9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7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09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1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06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30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81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E245FD17-6CB7-496E-86FE-352010C0E132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4B00A5D-946F-491C-ADA8-2D9DD918A3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6761318-0468-45AC-A2E6-D54FC617DD94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ackcat1995.com:8082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ackcat1995.com:8082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ackcat1995.com:8082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循环结构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871" y="215339"/>
            <a:ext cx="1693116" cy="582381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else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语句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52" y="1039504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else</a:t>
            </a:r>
            <a:r>
              <a:rPr lang="zh-CN" altLang="en-US" b="1" dirty="0"/>
              <a:t>语句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与</a:t>
            </a:r>
            <a:r>
              <a:rPr lang="en-US" altLang="zh-CN" dirty="0"/>
              <a:t>else</a:t>
            </a:r>
            <a:r>
              <a:rPr lang="zh-CN" altLang="en-US" dirty="0"/>
              <a:t>语句配合使用的三种情况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26" y="2210076"/>
            <a:ext cx="7247051" cy="335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891225A4-C699-442C-BF26-BCD9E8161A70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4C448E4A-57EF-4AE2-87C8-299FC10CB19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333B3C25-B466-443C-BBFA-B2ABEFF3441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C2C0EC87-BDF3-40F3-826A-232F187D0D48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7ACFDDBE-E9C6-46C8-8589-E390CB6B7329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682FF17E-0D45-4FD2-8C0F-3450C4CFF4A8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BCA5C6F-A355-4AC4-B5D3-8767317A80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22AFC51-E258-4749-8476-5A230378F0AC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87887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035" y="158324"/>
            <a:ext cx="5493327" cy="780448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二重循环中的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break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和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continue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09" y="1006758"/>
            <a:ext cx="10512862" cy="44875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二重循环中的</a:t>
            </a:r>
            <a:r>
              <a:rPr lang="en-US" altLang="zh-CN" b="1" dirty="0"/>
              <a:t>break</a:t>
            </a:r>
            <a:r>
              <a:rPr lang="zh-CN" altLang="en-US" b="1" dirty="0"/>
              <a:t>和</a:t>
            </a:r>
            <a:r>
              <a:rPr lang="en-US" altLang="zh-CN" b="1" dirty="0"/>
              <a:t>continue</a:t>
            </a:r>
            <a:r>
              <a:rPr lang="zh-CN" altLang="en-US" b="1" dirty="0"/>
              <a:t>用于控制本层循环</a:t>
            </a:r>
            <a:endParaRPr lang="en-US" altLang="zh-CN" b="1" dirty="0"/>
          </a:p>
          <a:p>
            <a:pPr lvl="1"/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21" y="1553724"/>
            <a:ext cx="3253324" cy="366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172" y="1553724"/>
            <a:ext cx="3436059" cy="366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1980D22E-3EEB-431A-82D7-E3436C3F3D7E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E6524170-F430-4228-9859-0532CCC3F9E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ADA9F5DC-B762-4518-A92D-3E0E080CFB7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14D19EDF-7BFA-4B7E-813E-EAC652A754E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68E53E2-DE11-4ECC-8BC7-0C8C571CD7C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9014E519-1E98-4334-8629-499B76F47F5F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BE9F9D-713B-411D-B567-DECD08F24C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5529C55-C73B-4377-9F2E-0247B7660F22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64621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90" y="214773"/>
            <a:ext cx="2473037" cy="659820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嵌套循环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70" y="990844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嵌套循环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循环结构中又嵌套了另外的完整的循环结构，其中内层循环做为外层循环的循环体执行</a:t>
            </a:r>
            <a:endParaRPr lang="en-US" altLang="zh-CN" dirty="0"/>
          </a:p>
          <a:p>
            <a:pPr marL="457063" lvl="1" indent="0">
              <a:buNone/>
            </a:pPr>
            <a:endParaRPr lang="en-US" altLang="zh-CN" b="1" dirty="0"/>
          </a:p>
          <a:p>
            <a:pPr marL="457063" lvl="1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75" y="2435492"/>
            <a:ext cx="4084638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47" y="2275915"/>
            <a:ext cx="650081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80A9D377-03B2-4443-A8D5-2A8AF198C902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30688431-6A7C-46B2-92C7-1B5B8768FB7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AB031823-CF27-4038-8332-34D55B27AC3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51C5414-B9DE-4A01-AB3D-37E34B3620B1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0874C4C8-8909-4A0A-B50E-412C1DDC96C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673AA6F8-E14D-4480-B25B-C08178970D5D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45BC81A-C959-4A71-98C6-C1691598DC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BCE623D-40B5-4C38-A67B-E4AC599C3FDD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0612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5970" y="305068"/>
            <a:ext cx="269817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百钱买百鸡问题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4909" y="1020726"/>
            <a:ext cx="112221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鸡翁一，值钱五，鸡母一，值钱三，鸡雏三，值钱一，百钱买百鸡，问鸡翁、鸡母、鸡雏各几何？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【方法1】</a:t>
            </a:r>
            <a:b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在数学中解决这个问题，我们通常会列出一个方程组，设鸡翁x，鸡母y，鸡雏z，则：</a:t>
            </a:r>
            <a:b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x+y+z=100</a:t>
            </a:r>
            <a:b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5*x+3*y+z/3=100</a:t>
            </a:r>
            <a:b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同时满足上述两个方程的x、y、z值就是所求。</a:t>
            </a:r>
            <a:b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根据这个思路，问题就转化为求解方程组，我们列举x、y、z的所有可能解，然后判断这些可能解是否能使方程组成立。能使方程组成立的，就是真正的解。</a:t>
            </a:r>
            <a:b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再进一步分析，x的取值范围是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～100/5，y的取值范围是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～100/3，z的取值范围是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～3*100。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【方法2】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由于题目的特殊性，鸡翁、鸡母、鸡雏共100只，一旦确定鸡翁x和鸡母y的数量，鸡雏便只能购买100-x-y只。这样，我们可以尝试写出一个两层循环的程序，解决这个问题。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02886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5" y="2469418"/>
            <a:ext cx="1302151" cy="169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1405" y="125845"/>
            <a:ext cx="2785721" cy="79717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知识点总结</a:t>
            </a:r>
          </a:p>
        </p:txBody>
      </p:sp>
      <p:sp>
        <p:nvSpPr>
          <p:cNvPr id="9" name="云形 8"/>
          <p:cNvSpPr/>
          <p:nvPr/>
        </p:nvSpPr>
        <p:spPr>
          <a:xfrm>
            <a:off x="1085885" y="1404881"/>
            <a:ext cx="1410371" cy="10161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range() </a:t>
            </a:r>
            <a:r>
              <a:rPr lang="zh-CN" altLang="en-US" b="1" dirty="0"/>
              <a:t>函数</a:t>
            </a:r>
          </a:p>
        </p:txBody>
      </p:sp>
      <p:sp>
        <p:nvSpPr>
          <p:cNvPr id="11" name="云形 10"/>
          <p:cNvSpPr/>
          <p:nvPr/>
        </p:nvSpPr>
        <p:spPr>
          <a:xfrm>
            <a:off x="881874" y="4290217"/>
            <a:ext cx="1284130" cy="100101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循环结构</a:t>
            </a:r>
            <a:endParaRPr lang="en-US" altLang="zh-CN" b="1" dirty="0"/>
          </a:p>
        </p:txBody>
      </p:sp>
      <p:sp>
        <p:nvSpPr>
          <p:cNvPr id="12" name="云形 11"/>
          <p:cNvSpPr/>
          <p:nvPr/>
        </p:nvSpPr>
        <p:spPr>
          <a:xfrm>
            <a:off x="5118332" y="1209750"/>
            <a:ext cx="1870648" cy="1008144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break</a:t>
            </a:r>
          </a:p>
          <a:p>
            <a:pPr algn="ctr"/>
            <a:r>
              <a:rPr lang="en-US" altLang="zh-CN" b="1" dirty="0"/>
              <a:t>continue</a:t>
            </a:r>
          </a:p>
          <a:p>
            <a:pPr algn="ctr"/>
            <a:r>
              <a:rPr lang="en-US" altLang="zh-CN" b="1" dirty="0"/>
              <a:t>else</a:t>
            </a:r>
            <a:endParaRPr lang="zh-CN" altLang="en-US" b="1" dirty="0"/>
          </a:p>
        </p:txBody>
      </p:sp>
      <p:sp>
        <p:nvSpPr>
          <p:cNvPr id="14" name="圆角矩形 13"/>
          <p:cNvSpPr/>
          <p:nvPr/>
        </p:nvSpPr>
        <p:spPr>
          <a:xfrm>
            <a:off x="3102336" y="1095400"/>
            <a:ext cx="1655956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生成整数数列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068950" y="1866284"/>
            <a:ext cx="1833358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起始值默认为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3124267" y="2658842"/>
            <a:ext cx="1778041" cy="4893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步长默认为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endCxn id="14" idx="1"/>
          </p:cNvCxnSpPr>
          <p:nvPr/>
        </p:nvCxnSpPr>
        <p:spPr>
          <a:xfrm flipV="1">
            <a:off x="2444440" y="1365430"/>
            <a:ext cx="657896" cy="3295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5" idx="1"/>
          </p:cNvCxnSpPr>
          <p:nvPr/>
        </p:nvCxnSpPr>
        <p:spPr>
          <a:xfrm>
            <a:off x="2411056" y="1866285"/>
            <a:ext cx="657895" cy="2730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>
            <a:off x="2385650" y="2016305"/>
            <a:ext cx="738616" cy="8872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470661" y="4056673"/>
            <a:ext cx="936089" cy="5326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while</a:t>
            </a:r>
            <a:endParaRPr lang="zh-CN" altLang="en-US" b="1" dirty="0"/>
          </a:p>
        </p:txBody>
      </p:sp>
      <p:cxnSp>
        <p:nvCxnSpPr>
          <p:cNvPr id="27" name="直接箭头连接符 26"/>
          <p:cNvCxnSpPr>
            <a:stCxn id="11" idx="0"/>
            <a:endCxn id="23" idx="1"/>
          </p:cNvCxnSpPr>
          <p:nvPr/>
        </p:nvCxnSpPr>
        <p:spPr>
          <a:xfrm flipV="1">
            <a:off x="2164934" y="4322980"/>
            <a:ext cx="305726" cy="4677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407938" y="879376"/>
            <a:ext cx="1022762" cy="4860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break</a:t>
            </a:r>
            <a:endParaRPr lang="zh-CN" altLang="en-US" b="1" dirty="0"/>
          </a:p>
        </p:txBody>
      </p:sp>
      <p:sp>
        <p:nvSpPr>
          <p:cNvPr id="42" name="圆角矩形 41"/>
          <p:cNvSpPr/>
          <p:nvPr/>
        </p:nvSpPr>
        <p:spPr>
          <a:xfrm>
            <a:off x="7386030" y="1536279"/>
            <a:ext cx="1260694" cy="5166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continue</a:t>
            </a:r>
            <a:endParaRPr lang="zh-CN" altLang="en-US" b="1" dirty="0"/>
          </a:p>
        </p:txBody>
      </p:sp>
      <p:sp>
        <p:nvSpPr>
          <p:cNvPr id="49" name="圆角矩形 48"/>
          <p:cNvSpPr/>
          <p:nvPr/>
        </p:nvSpPr>
        <p:spPr>
          <a:xfrm>
            <a:off x="9078772" y="2273595"/>
            <a:ext cx="1632158" cy="5459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if...else</a:t>
            </a:r>
            <a:endParaRPr lang="zh-CN" altLang="en-US" b="1" dirty="0"/>
          </a:p>
        </p:txBody>
      </p:sp>
      <p:sp>
        <p:nvSpPr>
          <p:cNvPr id="50" name="圆角矩形 49"/>
          <p:cNvSpPr/>
          <p:nvPr/>
        </p:nvSpPr>
        <p:spPr>
          <a:xfrm>
            <a:off x="9078773" y="2903515"/>
            <a:ext cx="1550031" cy="539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while...else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51" name="圆角矩形 50"/>
          <p:cNvSpPr/>
          <p:nvPr/>
        </p:nvSpPr>
        <p:spPr>
          <a:xfrm>
            <a:off x="7360889" y="2223638"/>
            <a:ext cx="800158" cy="5225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else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470660" y="4880247"/>
            <a:ext cx="1106750" cy="4704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for-in</a:t>
            </a:r>
            <a:endParaRPr lang="zh-CN" altLang="en-US" b="1" dirty="0"/>
          </a:p>
        </p:txBody>
      </p:sp>
      <p:cxnSp>
        <p:nvCxnSpPr>
          <p:cNvPr id="44" name="直接箭头连接符 43"/>
          <p:cNvCxnSpPr>
            <a:stCxn id="11" idx="0"/>
            <a:endCxn id="37" idx="1"/>
          </p:cNvCxnSpPr>
          <p:nvPr/>
        </p:nvCxnSpPr>
        <p:spPr>
          <a:xfrm>
            <a:off x="2164934" y="4790723"/>
            <a:ext cx="305726" cy="3247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" idx="3"/>
          </p:cNvCxnSpPr>
          <p:nvPr/>
        </p:nvCxnSpPr>
        <p:spPr>
          <a:xfrm flipV="1">
            <a:off x="3406750" y="3926955"/>
            <a:ext cx="523565" cy="3960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3930314" y="3636476"/>
            <a:ext cx="1548059" cy="5602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用于次数不固定 的循环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3930313" y="4322979"/>
            <a:ext cx="1849828" cy="6628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初始条件不成立一次都不执行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3963483" y="5160438"/>
            <a:ext cx="1944216" cy="6983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用于遍历可迭代对象</a:t>
            </a:r>
          </a:p>
        </p:txBody>
      </p:sp>
      <p:cxnSp>
        <p:nvCxnSpPr>
          <p:cNvPr id="64" name="直接箭头连接符 63"/>
          <p:cNvCxnSpPr>
            <a:stCxn id="23" idx="3"/>
            <a:endCxn id="56" idx="1"/>
          </p:cNvCxnSpPr>
          <p:nvPr/>
        </p:nvCxnSpPr>
        <p:spPr>
          <a:xfrm>
            <a:off x="3406749" y="4322979"/>
            <a:ext cx="523564" cy="3314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2" idx="0"/>
            <a:endCxn id="40" idx="1"/>
          </p:cNvCxnSpPr>
          <p:nvPr/>
        </p:nvCxnSpPr>
        <p:spPr>
          <a:xfrm flipV="1">
            <a:off x="6987422" y="1122404"/>
            <a:ext cx="420517" cy="5914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0" idx="3"/>
            <a:endCxn id="75" idx="1"/>
          </p:cNvCxnSpPr>
          <p:nvPr/>
        </p:nvCxnSpPr>
        <p:spPr>
          <a:xfrm flipV="1">
            <a:off x="8430700" y="1095401"/>
            <a:ext cx="791702" cy="2700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51" idx="1"/>
          </p:cNvCxnSpPr>
          <p:nvPr/>
        </p:nvCxnSpPr>
        <p:spPr>
          <a:xfrm>
            <a:off x="7013739" y="1728673"/>
            <a:ext cx="347151" cy="7562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42" idx="1"/>
          </p:cNvCxnSpPr>
          <p:nvPr/>
        </p:nvCxnSpPr>
        <p:spPr>
          <a:xfrm>
            <a:off x="6213964" y="1536280"/>
            <a:ext cx="1172067" cy="25832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62" idx="1"/>
          </p:cNvCxnSpPr>
          <p:nvPr/>
        </p:nvCxnSpPr>
        <p:spPr>
          <a:xfrm>
            <a:off x="3577411" y="5160438"/>
            <a:ext cx="386073" cy="3491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9222402" y="831220"/>
            <a:ext cx="2376264" cy="5283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退出当前循环结构</a:t>
            </a:r>
          </a:p>
        </p:txBody>
      </p:sp>
      <p:cxnSp>
        <p:nvCxnSpPr>
          <p:cNvPr id="82" name="直接箭头连接符 81"/>
          <p:cNvCxnSpPr>
            <a:stCxn id="42" idx="3"/>
          </p:cNvCxnSpPr>
          <p:nvPr/>
        </p:nvCxnSpPr>
        <p:spPr>
          <a:xfrm>
            <a:off x="8646724" y="1794608"/>
            <a:ext cx="575678" cy="270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9222402" y="1539601"/>
            <a:ext cx="2376264" cy="5996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结束当前循环进入下一次循环</a:t>
            </a:r>
          </a:p>
        </p:txBody>
      </p:sp>
      <p:cxnSp>
        <p:nvCxnSpPr>
          <p:cNvPr id="89" name="直接箭头连接符 88"/>
          <p:cNvCxnSpPr>
            <a:stCxn id="51" idx="3"/>
            <a:endCxn id="49" idx="1"/>
          </p:cNvCxnSpPr>
          <p:nvPr/>
        </p:nvCxnSpPr>
        <p:spPr>
          <a:xfrm>
            <a:off x="8161048" y="2484932"/>
            <a:ext cx="917725" cy="616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50" idx="1"/>
          </p:cNvCxnSpPr>
          <p:nvPr/>
        </p:nvCxnSpPr>
        <p:spPr>
          <a:xfrm>
            <a:off x="8161046" y="2487970"/>
            <a:ext cx="917726" cy="6852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97" idx="1"/>
          </p:cNvCxnSpPr>
          <p:nvPr/>
        </p:nvCxnSpPr>
        <p:spPr>
          <a:xfrm>
            <a:off x="8187861" y="2515753"/>
            <a:ext cx="915516" cy="12711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9103378" y="3517174"/>
            <a:ext cx="1550031" cy="539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for...else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99" name="云形 98"/>
          <p:cNvSpPr/>
          <p:nvPr/>
        </p:nvSpPr>
        <p:spPr>
          <a:xfrm>
            <a:off x="6270247" y="4315228"/>
            <a:ext cx="1746130" cy="950986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嵌套循环</a:t>
            </a:r>
            <a:endParaRPr lang="en-US" altLang="zh-CN" b="1" dirty="0"/>
          </a:p>
        </p:txBody>
      </p:sp>
      <p:sp>
        <p:nvSpPr>
          <p:cNvPr id="100" name="圆角矩形 99"/>
          <p:cNvSpPr/>
          <p:nvPr/>
        </p:nvSpPr>
        <p:spPr>
          <a:xfrm>
            <a:off x="9133707" y="4488702"/>
            <a:ext cx="2537353" cy="9368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外层循环执行一次内层循环执行完整一轮</a:t>
            </a:r>
          </a:p>
        </p:txBody>
      </p:sp>
      <p:cxnSp>
        <p:nvCxnSpPr>
          <p:cNvPr id="101" name="直接箭头连接符 100"/>
          <p:cNvCxnSpPr>
            <a:stCxn id="99" idx="0"/>
            <a:endCxn id="100" idx="1"/>
          </p:cNvCxnSpPr>
          <p:nvPr/>
        </p:nvCxnSpPr>
        <p:spPr>
          <a:xfrm>
            <a:off x="8014922" y="4790721"/>
            <a:ext cx="1118784" cy="16641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984593" y="4803348"/>
            <a:ext cx="841959" cy="10554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8909984" y="5589041"/>
            <a:ext cx="2688682" cy="539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while</a:t>
            </a:r>
            <a:r>
              <a:rPr lang="zh-CN" altLang="en-US" b="1" dirty="0"/>
              <a:t>与</a:t>
            </a:r>
            <a:r>
              <a:rPr lang="en-US" altLang="zh-CN" b="1" dirty="0"/>
              <a:t>for-in</a:t>
            </a:r>
            <a:r>
              <a:rPr lang="zh-CN" altLang="en-US" b="1" dirty="0"/>
              <a:t>互相嵌套</a:t>
            </a:r>
            <a:endParaRPr lang="en-US" altLang="zh-CN" b="1" dirty="0"/>
          </a:p>
        </p:txBody>
      </p:sp>
      <p:sp>
        <p:nvSpPr>
          <p:cNvPr id="45" name="矩形">
            <a:extLst>
              <a:ext uri="{FF2B5EF4-FFF2-40B4-BE49-F238E27FC236}">
                <a16:creationId xmlns:a16="http://schemas.microsoft.com/office/drawing/2014/main" id="{A44F64CE-9152-48C9-B5A3-B8C5BF6561AE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" name="艾茵施坦">
            <a:extLst>
              <a:ext uri="{FF2B5EF4-FFF2-40B4-BE49-F238E27FC236}">
                <a16:creationId xmlns:a16="http://schemas.microsoft.com/office/drawing/2014/main" id="{69A9D63D-5EE4-4704-9BA0-D310D52B2E4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48" name="矩形">
            <a:extLst>
              <a:ext uri="{FF2B5EF4-FFF2-40B4-BE49-F238E27FC236}">
                <a16:creationId xmlns:a16="http://schemas.microsoft.com/office/drawing/2014/main" id="{1006A8BE-34DF-4230-80CC-A413F5A66D6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" name="矩形">
            <a:extLst>
              <a:ext uri="{FF2B5EF4-FFF2-40B4-BE49-F238E27FC236}">
                <a16:creationId xmlns:a16="http://schemas.microsoft.com/office/drawing/2014/main" id="{94416D40-2BDA-4C93-84CC-75635A1D21A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矩形">
            <a:extLst>
              <a:ext uri="{FF2B5EF4-FFF2-40B4-BE49-F238E27FC236}">
                <a16:creationId xmlns:a16="http://schemas.microsoft.com/office/drawing/2014/main" id="{51ACC2A2-3F6B-4509-96EE-7FD6784F328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58" name="艾茵施坦">
            <a:extLst>
              <a:ext uri="{FF2B5EF4-FFF2-40B4-BE49-F238E27FC236}">
                <a16:creationId xmlns:a16="http://schemas.microsoft.com/office/drawing/2014/main" id="{33DFB0E3-B1DB-41F6-A23D-8800FB0BADB4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424E128F-797B-4ED2-9FAF-2EEB5DD820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EF999614-89D2-4A6D-9525-E3809B3C6C39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1587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0" y="153950"/>
            <a:ext cx="2930237" cy="834701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循环结构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18" y="1084094"/>
            <a:ext cx="10512862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反复做同一件事情的情况，称为循环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循环结构的流程图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循环的分类   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while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for -in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语法结构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b="1" dirty="0">
                <a:solidFill>
                  <a:srgbClr val="FF0000"/>
                </a:solidFill>
              </a:rPr>
              <a:t>while </a:t>
            </a:r>
            <a:r>
              <a:rPr lang="en-US" altLang="zh-CN" dirty="0"/>
              <a:t> </a:t>
            </a:r>
            <a:r>
              <a:rPr lang="zh-CN" altLang="en-US" dirty="0"/>
              <a:t>条件表达式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条件执行体</a:t>
            </a:r>
            <a:r>
              <a:rPr lang="en-US" altLang="zh-CN" dirty="0"/>
              <a:t>(</a:t>
            </a:r>
            <a:r>
              <a:rPr lang="zh-CN" altLang="en-US" dirty="0"/>
              <a:t>循环体</a:t>
            </a:r>
            <a:r>
              <a:rPr lang="en-US" altLang="zh-CN" dirty="0"/>
              <a:t>)</a:t>
            </a:r>
            <a:endParaRPr lang="en-US" altLang="zh-CN" b="1" dirty="0"/>
          </a:p>
          <a:p>
            <a:endParaRPr lang="en-US" altLang="zh-CN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选择结构的</a:t>
            </a:r>
            <a:r>
              <a:rPr lang="en-US" altLang="zh-CN" b="1" dirty="0"/>
              <a:t>if</a:t>
            </a:r>
            <a:r>
              <a:rPr lang="zh-CN" altLang="en-US" b="1" dirty="0"/>
              <a:t>与循环结构</a:t>
            </a:r>
            <a:r>
              <a:rPr lang="en-US" altLang="zh-CN" b="1" dirty="0"/>
              <a:t>while</a:t>
            </a:r>
            <a:r>
              <a:rPr lang="zh-CN" altLang="en-US" b="1" dirty="0"/>
              <a:t>的区别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/>
              <a:t>if</a:t>
            </a:r>
            <a:r>
              <a:rPr lang="zh-CN" altLang="en-US" dirty="0"/>
              <a:t>是判断一次，条件为</a:t>
            </a:r>
            <a:r>
              <a:rPr lang="en-US" altLang="zh-CN" dirty="0"/>
              <a:t>True</a:t>
            </a:r>
            <a:r>
              <a:rPr lang="zh-CN" altLang="en-US" dirty="0"/>
              <a:t>执行一行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 while</a:t>
            </a:r>
            <a:r>
              <a:rPr lang="zh-CN" altLang="en-US" dirty="0"/>
              <a:t>是判断</a:t>
            </a:r>
            <a:r>
              <a:rPr lang="en-US" altLang="zh-CN" dirty="0"/>
              <a:t>N+1</a:t>
            </a:r>
            <a:r>
              <a:rPr lang="zh-CN" altLang="en-US" dirty="0"/>
              <a:t>次，条件为</a:t>
            </a:r>
            <a:r>
              <a:rPr lang="en-US" altLang="zh-CN" dirty="0"/>
              <a:t>True</a:t>
            </a:r>
            <a:r>
              <a:rPr lang="zh-CN" altLang="en-US" dirty="0"/>
              <a:t>执行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073" y="1321847"/>
            <a:ext cx="3256415" cy="405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04503C61-173F-442F-9B6A-4F3E6019242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EFEBA552-6774-4924-AA68-7E1C05B06DD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C92BD7A3-971A-42B3-9A4E-0D4FBFE4EFD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0994AC0-6173-40DA-92CB-86E14D59E000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4690EB3D-2736-4B81-ABB3-0DD199314EF9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A3A46E29-E4CE-4D05-9B4D-3637CC1EDC85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51B94A7-1EC7-4739-A2E9-D28A5F024F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FCD20CF-7447-438D-86E1-DE1B07905C16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8980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014" y="214773"/>
            <a:ext cx="4253345" cy="676132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while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循环的执行流程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55" y="98486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四步循环法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初始化变量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条件判断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条件执行体（循环体）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改变变量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while</a:t>
            </a:r>
            <a:r>
              <a:rPr lang="zh-CN" altLang="en-US" b="1" dirty="0"/>
              <a:t>循环的执行流程 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17" y="1082886"/>
            <a:ext cx="7181228" cy="255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5" y="3602821"/>
            <a:ext cx="8268125" cy="2622685"/>
          </a:xfrm>
          <a:prstGeom prst="rect">
            <a:avLst/>
          </a:prstGeom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4FA6E9B8-FDF6-4E5A-A757-16F7F248839E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880F1D44-5D7C-4AE8-94B2-47E4F0C8E33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CAD7901C-AE41-41C7-933D-9641D39773D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17F94729-1F02-44BC-BB83-08FB9A93C099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66158D35-D24B-4705-80EF-7C9E6BD8A40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EB12D815-0518-4106-B3E3-D6F64F69BB49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BADB62-800C-4B3B-A608-764A65B185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FC5E7EC-5574-4AAB-BEBC-6ECD4C550807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508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2" y="1023937"/>
            <a:ext cx="10295658" cy="327097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 txBox="1">
            <a:spLocks/>
          </p:cNvSpPr>
          <p:nvPr/>
        </p:nvSpPr>
        <p:spPr>
          <a:xfrm>
            <a:off x="1745674" y="261216"/>
            <a:ext cx="3865418" cy="542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猜数字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7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466" y="144783"/>
            <a:ext cx="1830425" cy="718145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for-in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循环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61" y="1108885"/>
            <a:ext cx="105128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/>
              <a:t>for-in</a:t>
            </a:r>
            <a:r>
              <a:rPr lang="zh-CN" altLang="en-US" sz="2400" b="1" dirty="0"/>
              <a:t>循环</a:t>
            </a:r>
            <a:endParaRPr lang="en-US" altLang="zh-CN" sz="2400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/>
              <a:t>in</a:t>
            </a:r>
            <a:r>
              <a:rPr lang="zh-CN" altLang="en-US"/>
              <a:t>表示从</a:t>
            </a:r>
            <a:r>
              <a:rPr lang="zh-CN" altLang="en-US" dirty="0"/>
              <a:t>（字符串、序列等）中依次取值，又称为遍历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for-in</a:t>
            </a:r>
            <a:r>
              <a:rPr lang="zh-CN" altLang="en-US" dirty="0"/>
              <a:t>遍历的对象必须是可迭代对象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/>
              <a:t>for-in</a:t>
            </a:r>
            <a:r>
              <a:rPr lang="zh-CN" altLang="en-US" sz="2400" b="1" dirty="0"/>
              <a:t>的语法结构</a:t>
            </a:r>
            <a:endParaRPr lang="en-US" altLang="zh-CN" sz="2400" b="1" dirty="0"/>
          </a:p>
          <a:p>
            <a:pPr marL="457063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for </a:t>
            </a:r>
            <a:r>
              <a:rPr lang="en-US" altLang="zh-CN" b="1" dirty="0"/>
              <a:t> </a:t>
            </a:r>
            <a:r>
              <a:rPr lang="zh-CN" altLang="en-US" dirty="0"/>
              <a:t>自定义的变量</a:t>
            </a:r>
            <a:r>
              <a:rPr lang="zh-CN" altLang="en-US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in</a:t>
            </a:r>
            <a:r>
              <a:rPr lang="en-US" altLang="zh-CN" b="1" dirty="0"/>
              <a:t> </a:t>
            </a:r>
            <a:r>
              <a:rPr lang="zh-CN" altLang="en-US" dirty="0"/>
              <a:t>可迭代对象</a:t>
            </a:r>
            <a:r>
              <a:rPr lang="en-US" altLang="zh-CN" b="1" dirty="0"/>
              <a:t>:</a:t>
            </a:r>
          </a:p>
          <a:p>
            <a:pPr marL="457063" lvl="1" indent="0">
              <a:buNone/>
            </a:pPr>
            <a:r>
              <a:rPr lang="en-US" altLang="zh-CN" b="1" dirty="0"/>
              <a:t>      </a:t>
            </a:r>
            <a:r>
              <a:rPr lang="zh-CN" altLang="en-US" dirty="0"/>
              <a:t>循环体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/>
              <a:t>for-in</a:t>
            </a:r>
            <a:r>
              <a:rPr lang="zh-CN" altLang="en-US" sz="2400" b="1" dirty="0"/>
              <a:t>的执行图</a:t>
            </a:r>
            <a:r>
              <a:rPr lang="en-US" altLang="zh-CN" sz="2400" b="1" dirty="0"/>
              <a:t> </a:t>
            </a:r>
          </a:p>
          <a:p>
            <a:endParaRPr lang="en-US" altLang="zh-CN" sz="2400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/>
              <a:t>循环体内不需要访问自定义变量，可以将自定义变量替代为下划线</a:t>
            </a:r>
            <a:endParaRPr lang="en-US" altLang="zh-CN" sz="2400" b="1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60" y="1923543"/>
            <a:ext cx="4475874" cy="2392148"/>
          </a:xfrm>
          <a:prstGeom prst="rect">
            <a:avLst/>
          </a:prstGeom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126FCEF5-A285-42FA-A3C3-D3E91000F9F4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EF6B5E85-9079-4487-90EC-D694E0AB908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10F3CF6D-B3B1-495E-B783-E8F267C3541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4D1B2900-7C55-43DB-81D8-AA9230AACD8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6A72884-840E-4F71-8CC9-6C3505B88CFA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FBBF3829-CDAD-40C3-B1ED-43BC95D50825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10C1A27-AF32-4EC7-BDF0-30F7E50D57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2485207-E800-495D-8B75-D894BF849FC3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7101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3563" y="3841912"/>
            <a:ext cx="5687292" cy="213904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 txBox="1">
            <a:spLocks/>
          </p:cNvSpPr>
          <p:nvPr/>
        </p:nvSpPr>
        <p:spPr>
          <a:xfrm>
            <a:off x="1757903" y="265037"/>
            <a:ext cx="3021916" cy="5867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for-in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循环语法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64" y="851836"/>
            <a:ext cx="8769313" cy="24871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014" y="4653394"/>
            <a:ext cx="571499" cy="5714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52" y="3938172"/>
            <a:ext cx="1880737" cy="18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12" y="158011"/>
            <a:ext cx="3112850" cy="717643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内置函数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range()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88" y="978150"/>
            <a:ext cx="10512862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/>
              <a:t>range()</a:t>
            </a:r>
            <a:r>
              <a:rPr lang="zh-CN" altLang="en-US" sz="2000" dirty="0"/>
              <a:t>函数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dirty="0"/>
              <a:t>用于生成一个整数序列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b="1" dirty="0"/>
              <a:t>创建</a:t>
            </a:r>
            <a:r>
              <a:rPr lang="en-US" altLang="zh-CN" sz="2000" b="1" dirty="0"/>
              <a:t>range</a:t>
            </a:r>
            <a:r>
              <a:rPr lang="zh-CN" altLang="en-US" sz="2000" b="1" dirty="0"/>
              <a:t>对象的三种方式</a:t>
            </a:r>
            <a:endParaRPr lang="en-US" altLang="zh-CN" sz="2000" b="1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b="1" dirty="0"/>
              <a:t>返回值是一个迭代器对象</a:t>
            </a:r>
            <a:endParaRPr lang="en-US" altLang="zh-CN" sz="2000" b="1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/>
              <a:t>range</a:t>
            </a:r>
            <a:r>
              <a:rPr lang="zh-CN" altLang="en-US" sz="2000" b="1" dirty="0"/>
              <a:t>类型的优点 </a:t>
            </a:r>
            <a:r>
              <a:rPr lang="en-US" altLang="zh-CN" sz="2000" b="1" dirty="0"/>
              <a:t>:</a:t>
            </a:r>
            <a:r>
              <a:rPr lang="zh-CN" altLang="en-US" sz="2000" dirty="0"/>
              <a:t>不管</a:t>
            </a:r>
            <a:r>
              <a:rPr lang="en-US" altLang="zh-CN" sz="2000" dirty="0"/>
              <a:t>range</a:t>
            </a:r>
            <a:r>
              <a:rPr lang="zh-CN" altLang="en-US" sz="2000" dirty="0"/>
              <a:t>对象表示的整数序列有多长，所有</a:t>
            </a:r>
            <a:r>
              <a:rPr lang="en-US" altLang="zh-CN" sz="2000" dirty="0"/>
              <a:t>range</a:t>
            </a:r>
            <a:r>
              <a:rPr lang="zh-CN" altLang="en-US" sz="2000" dirty="0"/>
              <a:t>对象占用的内存空间都是相同的，因为仅仅需要存储</a:t>
            </a:r>
            <a:r>
              <a:rPr lang="en-US" altLang="zh-CN" sz="2000" dirty="0"/>
              <a:t>start,stop</a:t>
            </a:r>
            <a:r>
              <a:rPr lang="zh-CN" altLang="en-US" sz="2000" dirty="0"/>
              <a:t>和</a:t>
            </a:r>
            <a:r>
              <a:rPr lang="en-US" altLang="zh-CN" sz="2000" dirty="0"/>
              <a:t>step</a:t>
            </a:r>
            <a:r>
              <a:rPr lang="zh-CN" altLang="en-US" sz="2000" dirty="0"/>
              <a:t>，只有当用到</a:t>
            </a:r>
            <a:r>
              <a:rPr lang="en-US" altLang="zh-CN" sz="2000" dirty="0"/>
              <a:t>range</a:t>
            </a:r>
            <a:r>
              <a:rPr lang="zh-CN" altLang="en-US" sz="2000" dirty="0"/>
              <a:t>对象时，才会去计算序列中的相关元素</a:t>
            </a:r>
            <a:endParaRPr lang="en-US" altLang="zh-CN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in</a:t>
            </a:r>
            <a:r>
              <a:rPr lang="zh-CN" altLang="en-US" sz="2000" dirty="0"/>
              <a:t>与</a:t>
            </a:r>
            <a:r>
              <a:rPr lang="en-US" altLang="zh-CN" sz="2000" dirty="0"/>
              <a:t>not in </a:t>
            </a:r>
            <a:r>
              <a:rPr lang="zh-CN" altLang="en-US" sz="2000" dirty="0"/>
              <a:t>判断整数序列中是否存在（不存在）指定的整数 </a:t>
            </a:r>
            <a:endParaRPr lang="en-US" altLang="zh-CN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21" y="2162812"/>
            <a:ext cx="8292383" cy="194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46050CAE-765C-430E-896F-119688EEA992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269EACBB-C826-4781-9C1E-243229FEECA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0E88E84C-C002-4374-8744-ADE693B8D3B5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DBD916B6-C4A5-469A-9E18-0030C9D673CA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FC50BAC3-96E2-4292-975D-E8EE72FE61A2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C50EBC53-B4E5-41BB-8CB5-3BD9EF0458DA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48481B-EBF6-4B47-B97B-05BCC712E2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ACF4A0B-8C79-4E01-9E35-9A74F5720E41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7177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744" y="143182"/>
            <a:ext cx="4488872" cy="77528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流程控制语句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break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3" y="964019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break</a:t>
            </a:r>
            <a:r>
              <a:rPr lang="zh-CN" altLang="en-US" b="1" dirty="0"/>
              <a:t>语句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用于结束循环结构，通常与分支结构</a:t>
            </a:r>
            <a:r>
              <a:rPr lang="en-US" altLang="zh-CN" dirty="0"/>
              <a:t>if</a:t>
            </a:r>
            <a:r>
              <a:rPr lang="zh-CN" altLang="en-US" dirty="0"/>
              <a:t>一起使用</a:t>
            </a:r>
            <a:endParaRPr lang="en-US" altLang="zh-CN" dirty="0"/>
          </a:p>
          <a:p>
            <a:endParaRPr lang="en-US" altLang="zh-CN" b="1" dirty="0"/>
          </a:p>
          <a:p>
            <a:pPr marL="457063" lvl="1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50" y="2176942"/>
            <a:ext cx="3298895" cy="349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48" y="2176942"/>
            <a:ext cx="3298895" cy="346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BEAA354F-0E11-4870-BBAB-A3365DD47CD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22B46016-418B-4AB8-AF2E-01EBB2E64E4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71263C28-7CEA-47EF-B08B-5873B7B8DC7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904A4256-530E-4CCB-ACE4-702B923193C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EBBDA27B-592F-433D-B5EE-A3E63432C74B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" name="艾茵施坦">
            <a:extLst>
              <a:ext uri="{FF2B5EF4-FFF2-40B4-BE49-F238E27FC236}">
                <a16:creationId xmlns:a16="http://schemas.microsoft.com/office/drawing/2014/main" id="{75EFFB8A-BAF5-4EE1-BFCA-8AACA481A015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1CFD3CF-0BA5-4AAF-81FC-37A77C29AF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0D3355E-800F-4BF0-A388-66AEA94E8B0F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6805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47" y="139397"/>
            <a:ext cx="4218709" cy="785462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流程控制语句</a:t>
            </a: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continue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52" y="992845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/>
              <a:t>continue</a:t>
            </a:r>
            <a:r>
              <a:rPr lang="zh-CN" altLang="en-US" b="1" dirty="0"/>
              <a:t>语句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用于结束当前循环，进入下一次循环</a:t>
            </a:r>
            <a:r>
              <a:rPr lang="en-US" altLang="zh-CN" dirty="0"/>
              <a:t>,</a:t>
            </a:r>
            <a:r>
              <a:rPr lang="zh-CN" altLang="en-US" dirty="0"/>
              <a:t>通常与分支结构中的</a:t>
            </a:r>
            <a:r>
              <a:rPr lang="en-US" altLang="zh-CN" dirty="0"/>
              <a:t>if</a:t>
            </a:r>
            <a:r>
              <a:rPr lang="zh-CN" altLang="en-US" dirty="0"/>
              <a:t>一起使用 </a:t>
            </a:r>
            <a:endParaRPr lang="en-US" altLang="zh-CN" dirty="0"/>
          </a:p>
          <a:p>
            <a:pPr lvl="1"/>
            <a:endParaRPr lang="en-US" altLang="zh-CN" b="1" dirty="0"/>
          </a:p>
          <a:p>
            <a:pPr marL="457063" lvl="1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06" y="2291360"/>
            <a:ext cx="3634018" cy="251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493" y="2210076"/>
            <a:ext cx="3472506" cy="264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6D236605-736A-47C9-B6EC-958D8312DDA0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727E41E7-BAD3-422E-A986-A1BBD69BADF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7C6F0385-1369-4F35-8814-CC4C2EEEC4EE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6AF95639-007B-4A8C-A539-3E1629C35468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8A7AF23D-7098-41BB-AEBF-6489059A927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911CB3E1-7974-4055-B2B2-79BC636824FC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D96B6A9-3AA6-4CBF-9C63-CF8EDB9A23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56DFA6D-A44F-45B2-94D0-E0815A9F1AB1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2333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871</Words>
  <Application>Microsoft Office PowerPoint</Application>
  <PresentationFormat>宽屏</PresentationFormat>
  <Paragraphs>147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Hannotate SC Bold</vt:lpstr>
      <vt:lpstr>等线</vt:lpstr>
      <vt:lpstr>等线 Light</vt:lpstr>
      <vt:lpstr>宋体</vt:lpstr>
      <vt:lpstr>Arial</vt:lpstr>
      <vt:lpstr>Wingdings</vt:lpstr>
      <vt:lpstr>Office 主题​​</vt:lpstr>
      <vt:lpstr>PowerPoint 演示文稿</vt:lpstr>
      <vt:lpstr>循环结构</vt:lpstr>
      <vt:lpstr>while循环的执行流程</vt:lpstr>
      <vt:lpstr>PowerPoint 演示文稿</vt:lpstr>
      <vt:lpstr>for-in循环</vt:lpstr>
      <vt:lpstr>PowerPoint 演示文稿</vt:lpstr>
      <vt:lpstr>内置函数range()</vt:lpstr>
      <vt:lpstr>流程控制语句break</vt:lpstr>
      <vt:lpstr>流程控制语句continue</vt:lpstr>
      <vt:lpstr>else语句</vt:lpstr>
      <vt:lpstr>二重循环中的break和continue</vt:lpstr>
      <vt:lpstr>嵌套循环</vt:lpstr>
      <vt:lpstr>PowerPoint 演示文稿</vt:lpstr>
      <vt:lpstr>知识点总结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17</cp:revision>
  <dcterms:created xsi:type="dcterms:W3CDTF">2021-07-29T09:24:54Z</dcterms:created>
  <dcterms:modified xsi:type="dcterms:W3CDTF">2021-12-18T03:30:08Z</dcterms:modified>
</cp:coreProperties>
</file>