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9A6C2-0A4A-4E81-84B8-D80823012B7F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F53A7-A219-4784-BA65-5FA28B1EE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66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A9415-698D-41E4-901D-51021A8C51A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724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55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2" name="艾茵施坦">
            <a:extLst>
              <a:ext uri="{FF2B5EF4-FFF2-40B4-BE49-F238E27FC236}">
                <a16:creationId xmlns:a16="http://schemas.microsoft.com/office/drawing/2014/main" id="{D0886C88-FE90-4711-A9E6-819B560B8AE8}"/>
              </a:ext>
            </a:extLst>
          </p:cNvPr>
          <p:cNvSpPr txBox="1"/>
          <p:nvPr userDrawn="1"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883DC7A-B016-4C98-9EC5-D245661BC8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B0C36C9-C788-4FDB-89E2-94FBEDA869E8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lackcat1995.com:8082/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lackcat1995.com:8082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lackcat1995.com:8082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lackcat1995.com:8082/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lackcat1995.com:8082/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lackcat1995.com:808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7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2348EFA-E9F8-476D-9765-C8F8635CE4B4}"/>
              </a:ext>
            </a:extLst>
          </p:cNvPr>
          <p:cNvSpPr/>
          <p:nvPr/>
        </p:nvSpPr>
        <p:spPr>
          <a:xfrm>
            <a:off x="2686422" y="4796134"/>
            <a:ext cx="5724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zh-CN" altLang="en-US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打了激素的列表</a:t>
            </a:r>
            <a:endParaRPr lang="zh-CN" altLang="en-US" sz="54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003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3382" y="158324"/>
            <a:ext cx="3942870" cy="802710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列表元素的修改操作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52789"/>
            <a:ext cx="10515600" cy="435133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p"/>
            </a:pPr>
            <a:r>
              <a:rPr lang="zh-CN" altLang="en-US"/>
              <a:t>为</a:t>
            </a:r>
            <a:r>
              <a:rPr lang="zh-CN" altLang="en-US" dirty="0"/>
              <a:t>指定索引的元素赋予一个新值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为指定的切片赋予一个新值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EE96CC64-0D99-4203-B858-11E6E6E12E1F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艾茵施坦">
            <a:extLst>
              <a:ext uri="{FF2B5EF4-FFF2-40B4-BE49-F238E27FC236}">
                <a16:creationId xmlns:a16="http://schemas.microsoft.com/office/drawing/2014/main" id="{FD17F157-A787-446B-8657-2EA55041AE63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8EED661F-244A-4D96-BE32-A2666E3157ED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0B625D08-17E1-45EB-94A1-198A5758190B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898A66AA-1FD7-4A57-8214-8AF9FDE65709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2" name="艾茵施坦">
            <a:extLst>
              <a:ext uri="{FF2B5EF4-FFF2-40B4-BE49-F238E27FC236}">
                <a16:creationId xmlns:a16="http://schemas.microsoft.com/office/drawing/2014/main" id="{9B1078E2-5925-45C0-BEE3-C139CD8A3564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CEF2E18-99F9-467B-98FE-56CDEF780D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8F579A5-FBA4-4DD6-9637-1007B0783E7A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1282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1" y="173885"/>
            <a:ext cx="3678381" cy="718145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列表元素的排序操作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55" y="973570"/>
            <a:ext cx="10855036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列表元素的排序操作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常见的两种方式</a:t>
            </a:r>
            <a:endParaRPr lang="en-US" altLang="zh-CN" dirty="0"/>
          </a:p>
          <a:p>
            <a:pPr lvl="2"/>
            <a:r>
              <a:rPr lang="zh-CN" altLang="en-US" sz="2400" dirty="0"/>
              <a:t>调用</a:t>
            </a:r>
            <a:r>
              <a:rPr lang="en-US" altLang="zh-CN" sz="2400" dirty="0"/>
              <a:t>sort()</a:t>
            </a:r>
            <a:r>
              <a:rPr lang="zh-CN" altLang="en-US" sz="2400" dirty="0"/>
              <a:t>方法，列有中的所有元素默认按照从小到大的顺序进行排序，可以 指定 </a:t>
            </a:r>
            <a:r>
              <a:rPr lang="en-US" altLang="zh-CN" sz="2400" dirty="0"/>
              <a:t>reverse=True</a:t>
            </a:r>
            <a:r>
              <a:rPr lang="zh-CN" altLang="en-US" sz="2400" dirty="0"/>
              <a:t>，进行降序 排序</a:t>
            </a:r>
            <a:endParaRPr lang="en-US" altLang="zh-CN" sz="2400" dirty="0"/>
          </a:p>
          <a:p>
            <a:pPr lvl="2"/>
            <a:r>
              <a:rPr lang="zh-CN" altLang="en-US" sz="2400" dirty="0"/>
              <a:t>调用内置函数</a:t>
            </a:r>
            <a:r>
              <a:rPr lang="en-US" altLang="zh-CN" sz="2400" dirty="0"/>
              <a:t>sorted()</a:t>
            </a:r>
            <a:r>
              <a:rPr lang="zh-CN" altLang="en-US" sz="2400" dirty="0"/>
              <a:t>，可以指定</a:t>
            </a:r>
            <a:r>
              <a:rPr lang="en-US" altLang="zh-CN" sz="2400" dirty="0"/>
              <a:t>reverse=True</a:t>
            </a:r>
            <a:r>
              <a:rPr lang="zh-CN" altLang="en-US" sz="2400" dirty="0"/>
              <a:t>，进行降序排序，原列表不发生改变</a:t>
            </a:r>
            <a:endParaRPr lang="en-US" altLang="zh-CN" sz="2400" dirty="0"/>
          </a:p>
          <a:p>
            <a:pPr lvl="2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b="1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1A165B4D-EBCE-4DB4-9188-2EC08D9A2A7F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艾茵施坦">
            <a:extLst>
              <a:ext uri="{FF2B5EF4-FFF2-40B4-BE49-F238E27FC236}">
                <a16:creationId xmlns:a16="http://schemas.microsoft.com/office/drawing/2014/main" id="{917A6DCA-689D-4C7F-827D-3C50A57FD3A2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6B423FEC-A015-4460-B25E-F9549F219810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BFE27C0-7F58-4083-9737-BDD42C97BAF5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4D9D6CF-AE39-4CD5-8D2C-995DFADC6595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2" name="艾茵施坦">
            <a:extLst>
              <a:ext uri="{FF2B5EF4-FFF2-40B4-BE49-F238E27FC236}">
                <a16:creationId xmlns:a16="http://schemas.microsoft.com/office/drawing/2014/main" id="{61D7931A-8848-4194-9F3E-D7186F6203DE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119D9EC-9661-42D4-B51D-E872E03537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C5FAE09-71EB-4C58-9576-A841EC2604ED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34207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0450" y="152068"/>
            <a:ext cx="2391277" cy="738086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列表生成式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8570" y="987425"/>
            <a:ext cx="1051286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列表生成式简称“生成列表的公式”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语法格式</a:t>
            </a:r>
            <a:r>
              <a:rPr lang="en-US" altLang="zh-CN" dirty="0"/>
              <a:t>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/>
              <a:t>注意事项：“表示列表元素的表达式”中通常包含自定义变量 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b="1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496" y="2158753"/>
            <a:ext cx="3970338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D15A4A08-7BE2-46F0-ACF5-18DD4FEBFB6F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5E8EB7FA-71EF-4D1C-8056-57D0BBD2D04D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6C69F908-E9C9-49D6-9059-7CDDFA1257E6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2DEC1215-7E0A-4BF1-8E8E-FEB32CE6781C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FA521D0D-4B35-44C5-87AA-3F9E8A722F1C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4" name="艾茵施坦">
            <a:extLst>
              <a:ext uri="{FF2B5EF4-FFF2-40B4-BE49-F238E27FC236}">
                <a16:creationId xmlns:a16="http://schemas.microsoft.com/office/drawing/2014/main" id="{8704CE0C-F774-4257-B6A2-15F777ED154C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1481835-A21E-4AC2-BF93-9ACCEBD030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9CBDE4C-6939-49CB-B615-820EBB8F15C0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23626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云形 8"/>
          <p:cNvSpPr/>
          <p:nvPr/>
        </p:nvSpPr>
        <p:spPr>
          <a:xfrm>
            <a:off x="582200" y="1319111"/>
            <a:ext cx="1358555" cy="1080050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列表的创建</a:t>
            </a:r>
          </a:p>
        </p:txBody>
      </p:sp>
      <p:sp>
        <p:nvSpPr>
          <p:cNvPr id="11" name="云形 10"/>
          <p:cNvSpPr/>
          <p:nvPr/>
        </p:nvSpPr>
        <p:spPr>
          <a:xfrm>
            <a:off x="929523" y="3820552"/>
            <a:ext cx="1008112" cy="763063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查询</a:t>
            </a:r>
            <a:endParaRPr lang="en-US" altLang="zh-CN" b="1" dirty="0"/>
          </a:p>
        </p:txBody>
      </p:sp>
      <p:sp>
        <p:nvSpPr>
          <p:cNvPr id="12" name="云形 11"/>
          <p:cNvSpPr/>
          <p:nvPr/>
        </p:nvSpPr>
        <p:spPr>
          <a:xfrm>
            <a:off x="5228090" y="2316847"/>
            <a:ext cx="1368152" cy="897052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增删改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574018" y="1229100"/>
            <a:ext cx="1791046" cy="5446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使用中括号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564697" y="1880140"/>
            <a:ext cx="1833358" cy="5460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内置函数</a:t>
            </a:r>
            <a:r>
              <a:rPr lang="en-US" altLang="zh-CN" b="1" dirty="0"/>
              <a:t>list()</a:t>
            </a:r>
            <a:endParaRPr lang="zh-CN" altLang="en-US" b="1" dirty="0"/>
          </a:p>
        </p:txBody>
      </p:sp>
      <p:cxnSp>
        <p:nvCxnSpPr>
          <p:cNvPr id="17" name="直接箭头连接符 16"/>
          <p:cNvCxnSpPr>
            <a:endCxn id="14" idx="1"/>
          </p:cNvCxnSpPr>
          <p:nvPr/>
        </p:nvCxnSpPr>
        <p:spPr>
          <a:xfrm flipV="1">
            <a:off x="1916122" y="1501428"/>
            <a:ext cx="657896" cy="3272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0"/>
            <a:endCxn id="15" idx="1"/>
          </p:cNvCxnSpPr>
          <p:nvPr/>
        </p:nvCxnSpPr>
        <p:spPr>
          <a:xfrm>
            <a:off x="1939623" y="1859137"/>
            <a:ext cx="625075" cy="29401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2444545" y="3820551"/>
            <a:ext cx="1797347" cy="3818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查询元素索引</a:t>
            </a:r>
          </a:p>
        </p:txBody>
      </p:sp>
      <p:cxnSp>
        <p:nvCxnSpPr>
          <p:cNvPr id="27" name="直接箭头连接符 26"/>
          <p:cNvCxnSpPr>
            <a:stCxn id="11" idx="0"/>
            <a:endCxn id="23" idx="1"/>
          </p:cNvCxnSpPr>
          <p:nvPr/>
        </p:nvCxnSpPr>
        <p:spPr>
          <a:xfrm flipV="1">
            <a:off x="1936796" y="4011481"/>
            <a:ext cx="507749" cy="19060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7551388" y="1155702"/>
            <a:ext cx="831096" cy="4625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增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7450621" y="3118030"/>
            <a:ext cx="853004" cy="4665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删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2437707" y="4359802"/>
            <a:ext cx="1804184" cy="4259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获取单个元素</a:t>
            </a:r>
          </a:p>
        </p:txBody>
      </p:sp>
      <p:cxnSp>
        <p:nvCxnSpPr>
          <p:cNvPr id="44" name="直接箭头连接符 43"/>
          <p:cNvCxnSpPr>
            <a:stCxn id="11" idx="0"/>
            <a:endCxn id="37" idx="1"/>
          </p:cNvCxnSpPr>
          <p:nvPr/>
        </p:nvCxnSpPr>
        <p:spPr>
          <a:xfrm>
            <a:off x="1936795" y="4202083"/>
            <a:ext cx="500912" cy="37071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2444545" y="4888914"/>
            <a:ext cx="1797347" cy="4677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获取多个元素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2451493" y="5456624"/>
            <a:ext cx="1790399" cy="4403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in  /not in </a:t>
            </a:r>
            <a:endParaRPr lang="zh-CN" altLang="en-US" b="1" dirty="0"/>
          </a:p>
        </p:txBody>
      </p:sp>
      <p:cxnSp>
        <p:nvCxnSpPr>
          <p:cNvPr id="74" name="直接箭头连接符 73"/>
          <p:cNvCxnSpPr>
            <a:stCxn id="12" idx="0"/>
            <a:endCxn id="40" idx="1"/>
          </p:cNvCxnSpPr>
          <p:nvPr/>
        </p:nvCxnSpPr>
        <p:spPr>
          <a:xfrm flipV="1">
            <a:off x="6595102" y="1387001"/>
            <a:ext cx="956286" cy="13783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12" idx="0"/>
            <a:endCxn id="42" idx="1"/>
          </p:cNvCxnSpPr>
          <p:nvPr/>
        </p:nvCxnSpPr>
        <p:spPr>
          <a:xfrm>
            <a:off x="6595103" y="2765374"/>
            <a:ext cx="855519" cy="58591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云形 98"/>
          <p:cNvSpPr/>
          <p:nvPr/>
        </p:nvSpPr>
        <p:spPr>
          <a:xfrm>
            <a:off x="4748801" y="4785800"/>
            <a:ext cx="1091765" cy="848772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排序</a:t>
            </a:r>
            <a:endParaRPr lang="en-US" altLang="zh-CN" b="1" dirty="0"/>
          </a:p>
        </p:txBody>
      </p:sp>
      <p:sp>
        <p:nvSpPr>
          <p:cNvPr id="100" name="圆角矩形 99"/>
          <p:cNvSpPr/>
          <p:nvPr/>
        </p:nvSpPr>
        <p:spPr>
          <a:xfrm>
            <a:off x="6060231" y="4615598"/>
            <a:ext cx="1216437" cy="44986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方法</a:t>
            </a:r>
            <a:r>
              <a:rPr lang="en-US" altLang="zh-CN" b="1" dirty="0"/>
              <a:t>sort()</a:t>
            </a:r>
            <a:endParaRPr lang="zh-CN" altLang="en-US" b="1" dirty="0"/>
          </a:p>
        </p:txBody>
      </p:sp>
      <p:cxnSp>
        <p:nvCxnSpPr>
          <p:cNvPr id="101" name="直接箭头连接符 100"/>
          <p:cNvCxnSpPr>
            <a:stCxn id="99" idx="0"/>
            <a:endCxn id="100" idx="1"/>
          </p:cNvCxnSpPr>
          <p:nvPr/>
        </p:nvCxnSpPr>
        <p:spPr>
          <a:xfrm flipV="1">
            <a:off x="5839656" y="4840531"/>
            <a:ext cx="220575" cy="36965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99" idx="0"/>
            <a:endCxn id="85" idx="1"/>
          </p:cNvCxnSpPr>
          <p:nvPr/>
        </p:nvCxnSpPr>
        <p:spPr>
          <a:xfrm>
            <a:off x="5839656" y="5210186"/>
            <a:ext cx="145022" cy="50047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1" idx="0"/>
            <a:endCxn id="56" idx="1"/>
          </p:cNvCxnSpPr>
          <p:nvPr/>
        </p:nvCxnSpPr>
        <p:spPr>
          <a:xfrm>
            <a:off x="1936796" y="4202083"/>
            <a:ext cx="507749" cy="92070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1" idx="0"/>
          </p:cNvCxnSpPr>
          <p:nvPr/>
        </p:nvCxnSpPr>
        <p:spPr>
          <a:xfrm>
            <a:off x="1936795" y="4202083"/>
            <a:ext cx="486262" cy="156170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圆角矩形 84"/>
          <p:cNvSpPr/>
          <p:nvPr/>
        </p:nvSpPr>
        <p:spPr>
          <a:xfrm>
            <a:off x="5984678" y="5465785"/>
            <a:ext cx="2033297" cy="4897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内置函数</a:t>
            </a:r>
            <a:r>
              <a:rPr lang="en-US" altLang="zh-CN" b="1" dirty="0"/>
              <a:t>sorted()</a:t>
            </a:r>
            <a:endParaRPr lang="zh-CN" altLang="en-US" b="1" dirty="0"/>
          </a:p>
        </p:txBody>
      </p:sp>
      <p:sp>
        <p:nvSpPr>
          <p:cNvPr id="92" name="圆角矩形 91"/>
          <p:cNvSpPr/>
          <p:nvPr/>
        </p:nvSpPr>
        <p:spPr>
          <a:xfrm>
            <a:off x="9150214" y="435621"/>
            <a:ext cx="1440160" cy="4389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append()</a:t>
            </a:r>
            <a:endParaRPr lang="zh-CN" altLang="en-US" b="1" dirty="0"/>
          </a:p>
        </p:txBody>
      </p:sp>
      <p:sp>
        <p:nvSpPr>
          <p:cNvPr id="94" name="圆角矩形 93"/>
          <p:cNvSpPr/>
          <p:nvPr/>
        </p:nvSpPr>
        <p:spPr>
          <a:xfrm>
            <a:off x="9155870" y="948060"/>
            <a:ext cx="1440160" cy="4389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extend()</a:t>
            </a:r>
            <a:endParaRPr lang="zh-CN" altLang="en-US" b="1" dirty="0"/>
          </a:p>
        </p:txBody>
      </p:sp>
      <p:sp>
        <p:nvSpPr>
          <p:cNvPr id="96" name="圆角矩形 95"/>
          <p:cNvSpPr/>
          <p:nvPr/>
        </p:nvSpPr>
        <p:spPr>
          <a:xfrm>
            <a:off x="9172284" y="1477441"/>
            <a:ext cx="1440160" cy="4389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insert()</a:t>
            </a:r>
            <a:endParaRPr lang="zh-CN" altLang="en-US" b="1" dirty="0"/>
          </a:p>
        </p:txBody>
      </p:sp>
      <p:sp>
        <p:nvSpPr>
          <p:cNvPr id="98" name="圆角矩形 97"/>
          <p:cNvSpPr/>
          <p:nvPr/>
        </p:nvSpPr>
        <p:spPr>
          <a:xfrm>
            <a:off x="9203622" y="2001761"/>
            <a:ext cx="1440160" cy="4389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切片</a:t>
            </a:r>
          </a:p>
        </p:txBody>
      </p:sp>
      <p:cxnSp>
        <p:nvCxnSpPr>
          <p:cNvPr id="102" name="直接箭头连接符 101"/>
          <p:cNvCxnSpPr>
            <a:endCxn id="92" idx="1"/>
          </p:cNvCxnSpPr>
          <p:nvPr/>
        </p:nvCxnSpPr>
        <p:spPr>
          <a:xfrm flipV="1">
            <a:off x="8382484" y="655091"/>
            <a:ext cx="767730" cy="70540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94" idx="1"/>
          </p:cNvCxnSpPr>
          <p:nvPr/>
        </p:nvCxnSpPr>
        <p:spPr>
          <a:xfrm flipV="1">
            <a:off x="8361514" y="1167530"/>
            <a:ext cx="794357" cy="2194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endCxn id="96" idx="1"/>
          </p:cNvCxnSpPr>
          <p:nvPr/>
        </p:nvCxnSpPr>
        <p:spPr>
          <a:xfrm>
            <a:off x="8382484" y="1360495"/>
            <a:ext cx="789800" cy="33641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40" idx="3"/>
            <a:endCxn id="98" idx="1"/>
          </p:cNvCxnSpPr>
          <p:nvPr/>
        </p:nvCxnSpPr>
        <p:spPr>
          <a:xfrm>
            <a:off x="8382484" y="1387001"/>
            <a:ext cx="821138" cy="8342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圆角矩形 109"/>
          <p:cNvSpPr/>
          <p:nvPr/>
        </p:nvSpPr>
        <p:spPr>
          <a:xfrm>
            <a:off x="2531706" y="2525244"/>
            <a:ext cx="1833358" cy="5460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列表生成式</a:t>
            </a:r>
          </a:p>
        </p:txBody>
      </p:sp>
      <p:cxnSp>
        <p:nvCxnSpPr>
          <p:cNvPr id="112" name="直接箭头连接符 111"/>
          <p:cNvCxnSpPr>
            <a:endCxn id="110" idx="1"/>
          </p:cNvCxnSpPr>
          <p:nvPr/>
        </p:nvCxnSpPr>
        <p:spPr>
          <a:xfrm>
            <a:off x="1936796" y="1880141"/>
            <a:ext cx="594910" cy="91811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圆角矩形 117"/>
          <p:cNvSpPr/>
          <p:nvPr/>
        </p:nvSpPr>
        <p:spPr>
          <a:xfrm>
            <a:off x="9203622" y="2582581"/>
            <a:ext cx="1440160" cy="4389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remove()</a:t>
            </a:r>
            <a:endParaRPr lang="zh-CN" altLang="en-US" b="1" dirty="0"/>
          </a:p>
        </p:txBody>
      </p:sp>
      <p:sp>
        <p:nvSpPr>
          <p:cNvPr id="119" name="圆角矩形 118"/>
          <p:cNvSpPr/>
          <p:nvPr/>
        </p:nvSpPr>
        <p:spPr>
          <a:xfrm>
            <a:off x="9203622" y="3145602"/>
            <a:ext cx="1440160" cy="4389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pop()</a:t>
            </a:r>
            <a:endParaRPr lang="zh-CN" altLang="en-US" b="1" dirty="0"/>
          </a:p>
        </p:txBody>
      </p:sp>
      <p:sp>
        <p:nvSpPr>
          <p:cNvPr id="120" name="圆角矩形 119"/>
          <p:cNvSpPr/>
          <p:nvPr/>
        </p:nvSpPr>
        <p:spPr>
          <a:xfrm>
            <a:off x="9216740" y="3710497"/>
            <a:ext cx="1440160" cy="4389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clear()</a:t>
            </a:r>
            <a:endParaRPr lang="zh-CN" altLang="en-US" b="1" dirty="0"/>
          </a:p>
        </p:txBody>
      </p:sp>
      <p:sp>
        <p:nvSpPr>
          <p:cNvPr id="121" name="圆角矩形 120"/>
          <p:cNvSpPr/>
          <p:nvPr/>
        </p:nvSpPr>
        <p:spPr>
          <a:xfrm>
            <a:off x="9219101" y="4238730"/>
            <a:ext cx="1440160" cy="4389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del</a:t>
            </a:r>
            <a:endParaRPr lang="zh-CN" altLang="en-US" b="1" dirty="0"/>
          </a:p>
        </p:txBody>
      </p:sp>
      <p:sp>
        <p:nvSpPr>
          <p:cNvPr id="122" name="圆角矩形 121"/>
          <p:cNvSpPr/>
          <p:nvPr/>
        </p:nvSpPr>
        <p:spPr>
          <a:xfrm>
            <a:off x="9219101" y="4781210"/>
            <a:ext cx="1440160" cy="4389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切片</a:t>
            </a:r>
          </a:p>
        </p:txBody>
      </p:sp>
      <p:cxnSp>
        <p:nvCxnSpPr>
          <p:cNvPr id="123" name="直接箭头连接符 122"/>
          <p:cNvCxnSpPr>
            <a:stCxn id="42" idx="3"/>
            <a:endCxn id="118" idx="1"/>
          </p:cNvCxnSpPr>
          <p:nvPr/>
        </p:nvCxnSpPr>
        <p:spPr>
          <a:xfrm flipV="1">
            <a:off x="8303626" y="2802052"/>
            <a:ext cx="899997" cy="54923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42" idx="3"/>
            <a:endCxn id="119" idx="1"/>
          </p:cNvCxnSpPr>
          <p:nvPr/>
        </p:nvCxnSpPr>
        <p:spPr>
          <a:xfrm>
            <a:off x="8303626" y="3351286"/>
            <a:ext cx="899997" cy="1378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42" idx="3"/>
            <a:endCxn id="121" idx="1"/>
          </p:cNvCxnSpPr>
          <p:nvPr/>
        </p:nvCxnSpPr>
        <p:spPr>
          <a:xfrm>
            <a:off x="8303625" y="3351286"/>
            <a:ext cx="915476" cy="110691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42" idx="3"/>
            <a:endCxn id="122" idx="1"/>
          </p:cNvCxnSpPr>
          <p:nvPr/>
        </p:nvCxnSpPr>
        <p:spPr>
          <a:xfrm>
            <a:off x="8303625" y="3351286"/>
            <a:ext cx="915476" cy="16493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>
            <a:stCxn id="42" idx="3"/>
            <a:endCxn id="120" idx="1"/>
          </p:cNvCxnSpPr>
          <p:nvPr/>
        </p:nvCxnSpPr>
        <p:spPr>
          <a:xfrm>
            <a:off x="8303626" y="3351287"/>
            <a:ext cx="913115" cy="57868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圆角矩形 150"/>
          <p:cNvSpPr/>
          <p:nvPr/>
        </p:nvSpPr>
        <p:spPr>
          <a:xfrm>
            <a:off x="7529480" y="4017753"/>
            <a:ext cx="853004" cy="4665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改</a:t>
            </a:r>
          </a:p>
        </p:txBody>
      </p:sp>
      <p:cxnSp>
        <p:nvCxnSpPr>
          <p:cNvPr id="152" name="直接箭头连接符 151"/>
          <p:cNvCxnSpPr>
            <a:stCxn id="12" idx="0"/>
            <a:endCxn id="151" idx="1"/>
          </p:cNvCxnSpPr>
          <p:nvPr/>
        </p:nvCxnSpPr>
        <p:spPr>
          <a:xfrm>
            <a:off x="6595102" y="2765373"/>
            <a:ext cx="934378" cy="148563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圆角矩形 157"/>
          <p:cNvSpPr/>
          <p:nvPr/>
        </p:nvSpPr>
        <p:spPr>
          <a:xfrm>
            <a:off x="9235515" y="5904783"/>
            <a:ext cx="1440160" cy="4389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切片</a:t>
            </a:r>
          </a:p>
        </p:txBody>
      </p:sp>
      <p:sp>
        <p:nvSpPr>
          <p:cNvPr id="159" name="圆角矩形 158"/>
          <p:cNvSpPr/>
          <p:nvPr/>
        </p:nvSpPr>
        <p:spPr>
          <a:xfrm>
            <a:off x="9242977" y="5350033"/>
            <a:ext cx="1440160" cy="4389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索引</a:t>
            </a:r>
          </a:p>
        </p:txBody>
      </p:sp>
      <p:cxnSp>
        <p:nvCxnSpPr>
          <p:cNvPr id="160" name="直接箭头连接符 159"/>
          <p:cNvCxnSpPr>
            <a:stCxn id="151" idx="3"/>
            <a:endCxn id="159" idx="1"/>
          </p:cNvCxnSpPr>
          <p:nvPr/>
        </p:nvCxnSpPr>
        <p:spPr>
          <a:xfrm>
            <a:off x="8382485" y="4251009"/>
            <a:ext cx="860493" cy="13184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1" idx="3"/>
            <a:endCxn id="158" idx="1"/>
          </p:cNvCxnSpPr>
          <p:nvPr/>
        </p:nvCxnSpPr>
        <p:spPr>
          <a:xfrm>
            <a:off x="8382485" y="4251009"/>
            <a:ext cx="853031" cy="187324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">
            <a:extLst>
              <a:ext uri="{FF2B5EF4-FFF2-40B4-BE49-F238E27FC236}">
                <a16:creationId xmlns:a16="http://schemas.microsoft.com/office/drawing/2014/main" id="{2E0F841D-1DED-4697-AC81-5957937F678D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4" name="艾茵施坦">
            <a:extLst>
              <a:ext uri="{FF2B5EF4-FFF2-40B4-BE49-F238E27FC236}">
                <a16:creationId xmlns:a16="http://schemas.microsoft.com/office/drawing/2014/main" id="{376CD4A4-7CBA-44D9-BBE0-7147112ACBB2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57" name="矩形">
            <a:extLst>
              <a:ext uri="{FF2B5EF4-FFF2-40B4-BE49-F238E27FC236}">
                <a16:creationId xmlns:a16="http://schemas.microsoft.com/office/drawing/2014/main" id="{5AD48003-624D-4DEE-8DCC-D52BC743B668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8" name="矩形">
            <a:extLst>
              <a:ext uri="{FF2B5EF4-FFF2-40B4-BE49-F238E27FC236}">
                <a16:creationId xmlns:a16="http://schemas.microsoft.com/office/drawing/2014/main" id="{FC32D15C-3DCB-4A69-8D1B-DD54A9D5990E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9" name="矩形">
            <a:extLst>
              <a:ext uri="{FF2B5EF4-FFF2-40B4-BE49-F238E27FC236}">
                <a16:creationId xmlns:a16="http://schemas.microsoft.com/office/drawing/2014/main" id="{9B074B45-85A6-44EB-B0FF-CAECB88947B2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60" name="艾茵施坦">
            <a:extLst>
              <a:ext uri="{FF2B5EF4-FFF2-40B4-BE49-F238E27FC236}">
                <a16:creationId xmlns:a16="http://schemas.microsoft.com/office/drawing/2014/main" id="{2461E826-A33E-4003-9CB9-3B1C322F6E38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8A52245D-ED58-4F2D-897A-F0E6A4A1A2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63" name="文本框 62">
            <a:extLst>
              <a:ext uri="{FF2B5EF4-FFF2-40B4-BE49-F238E27FC236}">
                <a16:creationId xmlns:a16="http://schemas.microsoft.com/office/drawing/2014/main" id="{ADD50C5B-6C7D-4EDE-8FC5-BF255E600A7F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62038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984" y="214773"/>
            <a:ext cx="3214254" cy="628649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为什么需要列表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97" y="1001320"/>
            <a:ext cx="11220966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变量可以存储一个元素，而列表是一个“大容器”可以存储</a:t>
            </a:r>
            <a:r>
              <a:rPr lang="en-US" altLang="zh-CN" dirty="0"/>
              <a:t>N</a:t>
            </a:r>
            <a:r>
              <a:rPr lang="zh-CN" altLang="en-US" dirty="0"/>
              <a:t>多个元素，程序可以方便地对这些数据进行整体操作</a:t>
            </a:r>
            <a:endParaRPr lang="en-US" altLang="zh-CN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列表相当于其它语言中的数组</a:t>
            </a:r>
            <a:endParaRPr lang="en-US" altLang="zh-CN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列表示意图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81" y="3347501"/>
            <a:ext cx="9725025" cy="2223758"/>
          </a:xfrm>
          <a:prstGeom prst="rect">
            <a:avLst/>
          </a:prstGeom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859F8981-B4C4-432B-B72B-D483FE79443B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B130F6C7-4132-4256-AC3C-FBE5ECF88047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52B9320C-000B-4356-A781-8A7C744E5985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39EABB2F-1372-4900-8A21-737ED5DC83F9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A46F63CE-51C2-4868-B75E-46F0C407B7B5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4" name="艾茵施坦">
            <a:extLst>
              <a:ext uri="{FF2B5EF4-FFF2-40B4-BE49-F238E27FC236}">
                <a16:creationId xmlns:a16="http://schemas.microsoft.com/office/drawing/2014/main" id="{3247E934-CB34-4496-AB9C-7AA62082C755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37D33B2-A0E1-4864-B7E7-A2CD92BF3B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759A7DA-1642-4D0C-B87B-C5C77D383989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419011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663" y="148808"/>
            <a:ext cx="2479964" cy="769511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列表的创建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43" y="965239"/>
            <a:ext cx="10512862" cy="453650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列表需要使用中括号</a:t>
            </a:r>
            <a:r>
              <a:rPr lang="en-US" altLang="zh-CN" dirty="0"/>
              <a:t>[],</a:t>
            </a:r>
            <a:r>
              <a:rPr lang="zh-CN" altLang="en-US" dirty="0"/>
              <a:t>元素之间使用英文的逗号进行分隔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列表的创建方式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600" dirty="0"/>
              <a:t>使用中括号</a:t>
            </a:r>
            <a:endParaRPr lang="en-US" altLang="zh-CN" sz="26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600" dirty="0"/>
              <a:t>调用内置函数</a:t>
            </a:r>
            <a:r>
              <a:rPr lang="en-US" altLang="zh-CN" sz="2600" dirty="0"/>
              <a:t>list()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圆角矩形 5"/>
          <p:cNvSpPr/>
          <p:nvPr/>
        </p:nvSpPr>
        <p:spPr>
          <a:xfrm>
            <a:off x="3931568" y="4047769"/>
            <a:ext cx="3312368" cy="8280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/>
              <a:t>lst=[‘</a:t>
            </a:r>
            <a:r>
              <a:rPr lang="zh-CN" altLang="en-US" b="1"/>
              <a:t>黑猫</a:t>
            </a:r>
            <a:r>
              <a:rPr lang="en-US" altLang="zh-CN" b="1"/>
              <a:t>’,‘</a:t>
            </a:r>
            <a:r>
              <a:rPr lang="zh-CN" altLang="en-US" b="1"/>
              <a:t>徐筵彭</a:t>
            </a:r>
            <a:r>
              <a:rPr lang="en-US" altLang="zh-CN" b="1"/>
              <a:t>’]</a:t>
            </a:r>
            <a:br>
              <a:rPr lang="en-US" altLang="zh-CN" b="1" dirty="0"/>
            </a:br>
            <a:r>
              <a:rPr lang="en-US" altLang="zh-CN" b="1"/>
              <a:t>lst2=list([‘</a:t>
            </a:r>
            <a:r>
              <a:rPr lang="zh-CN" altLang="en-US" b="1"/>
              <a:t>黑猫</a:t>
            </a:r>
            <a:r>
              <a:rPr lang="en-US" altLang="zh-CN" b="1"/>
              <a:t>’,‘</a:t>
            </a:r>
            <a:r>
              <a:rPr lang="zh-CN" altLang="en-US" b="1"/>
              <a:t>徐筵彭</a:t>
            </a:r>
            <a:r>
              <a:rPr lang="en-US" altLang="zh-CN" b="1"/>
              <a:t>'])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15" y="1593088"/>
            <a:ext cx="3822896" cy="12383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374" y="1593088"/>
            <a:ext cx="4011826" cy="2308964"/>
          </a:xfrm>
          <a:prstGeom prst="rect">
            <a:avLst/>
          </a:prstGeom>
        </p:spPr>
      </p:pic>
      <p:sp>
        <p:nvSpPr>
          <p:cNvPr id="14" name="云形 13"/>
          <p:cNvSpPr/>
          <p:nvPr/>
        </p:nvSpPr>
        <p:spPr>
          <a:xfrm>
            <a:off x="7821652" y="1711036"/>
            <a:ext cx="931790" cy="596872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黑猫</a:t>
            </a:r>
          </a:p>
        </p:txBody>
      </p:sp>
      <p:sp>
        <p:nvSpPr>
          <p:cNvPr id="15" name="云形 14"/>
          <p:cNvSpPr/>
          <p:nvPr/>
        </p:nvSpPr>
        <p:spPr>
          <a:xfrm>
            <a:off x="7821653" y="2549236"/>
            <a:ext cx="931789" cy="1143000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徐筵彭</a:t>
            </a: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49DD28CA-7EB5-4A3C-BC04-0572C86F6AC5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1" name="艾茵施坦">
            <a:extLst>
              <a:ext uri="{FF2B5EF4-FFF2-40B4-BE49-F238E27FC236}">
                <a16:creationId xmlns:a16="http://schemas.microsoft.com/office/drawing/2014/main" id="{84AFDA69-92EC-471C-8DB9-58A654DBD137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12" name="矩形">
            <a:extLst>
              <a:ext uri="{FF2B5EF4-FFF2-40B4-BE49-F238E27FC236}">
                <a16:creationId xmlns:a16="http://schemas.microsoft.com/office/drawing/2014/main" id="{67BA34C7-BA60-49B9-A8DF-C3EA4644B6B6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" name="矩形">
            <a:extLst>
              <a:ext uri="{FF2B5EF4-FFF2-40B4-BE49-F238E27FC236}">
                <a16:creationId xmlns:a16="http://schemas.microsoft.com/office/drawing/2014/main" id="{7C42CA9B-B1BD-4DBF-A665-829765AED009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8D9D986D-FE8C-4B18-B2D0-AFA291550CFC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0" name="艾茵施坦">
            <a:extLst>
              <a:ext uri="{FF2B5EF4-FFF2-40B4-BE49-F238E27FC236}">
                <a16:creationId xmlns:a16="http://schemas.microsoft.com/office/drawing/2014/main" id="{DF1C6A83-0451-4BB6-84D5-B66CEE160D3F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1E61081-8B20-4F5C-AB2D-CD684AF9CB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D24AEF1-BEC8-431C-8676-4E43E3DFA6EE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77285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235" y="192049"/>
            <a:ext cx="2193327" cy="718145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列表的特点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484784"/>
            <a:ext cx="105128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969" y="1326558"/>
            <a:ext cx="5832648" cy="3877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">
            <a:extLst>
              <a:ext uri="{FF2B5EF4-FFF2-40B4-BE49-F238E27FC236}">
                <a16:creationId xmlns:a16="http://schemas.microsoft.com/office/drawing/2014/main" id="{387BEF06-54A4-441C-94AC-5FFED3AC9F03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80D7B870-7EC1-45EA-863F-DB396E1579A1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1659B33C-0786-413A-A521-6328856A7D28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1599D62-126A-4129-9360-D80F6A7381E7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E323E93-3F77-48EE-9597-BA818A53DA5A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3" name="艾茵施坦">
            <a:extLst>
              <a:ext uri="{FF2B5EF4-FFF2-40B4-BE49-F238E27FC236}">
                <a16:creationId xmlns:a16="http://schemas.microsoft.com/office/drawing/2014/main" id="{5B825B9A-2CA7-4D35-88E6-92469251D781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EEE1C29-A6EE-4A57-812C-E4977B272E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01CB95B-D657-4446-9EE4-945CBA8168FD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8331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0874" y="158039"/>
            <a:ext cx="3900055" cy="754881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列表的查询操作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764" y="97357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获取列表中指定元素的索引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获取列表中的单个元素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68" y="1588376"/>
            <a:ext cx="8077330" cy="207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68" y="4817133"/>
            <a:ext cx="4871978" cy="150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CA37ADCD-CFE2-449C-A2AF-C19D696ECE88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052490FF-AC19-438D-8F3D-495EAB602503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65B710AB-C9E3-4D2F-90DB-263C28A97AC9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6C4D3E92-3D4A-4418-B0FB-CAB1FCC4B1A3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BB18A47E-2640-4BA5-AC7F-5B585BCAC2CE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4" name="艾茵施坦">
            <a:extLst>
              <a:ext uri="{FF2B5EF4-FFF2-40B4-BE49-F238E27FC236}">
                <a16:creationId xmlns:a16="http://schemas.microsoft.com/office/drawing/2014/main" id="{99EB1000-8353-4A14-B213-D6485EB6BD02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599828D-7AB5-4774-8795-FE0B81746E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DBF500F-5AFC-4EC3-9F85-1DB71CFD4FCE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53470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362" y="177893"/>
            <a:ext cx="3763384" cy="689987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列表元素的查询操作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02206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获取列表中的多个元素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b="1" dirty="0"/>
              <a:t>语法格式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52" y="1976398"/>
            <a:ext cx="4537030" cy="667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05" y="2768330"/>
            <a:ext cx="10718039" cy="353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6A341FC1-1DFA-4FF4-A31D-92635293FFD6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76E00EDE-6CFA-4E44-9486-E21A707E2D31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948C4799-935E-4F88-91D0-F89ECAADD981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6AE5A26F-D833-4CB5-ADDB-7D3F80E23841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453450D9-FB9E-44D1-988F-0161D84A0118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3" name="艾茵施坦">
            <a:extLst>
              <a:ext uri="{FF2B5EF4-FFF2-40B4-BE49-F238E27FC236}">
                <a16:creationId xmlns:a16="http://schemas.microsoft.com/office/drawing/2014/main" id="{E3E0CDD3-A86B-4EE0-A93E-23EF215023A4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2B15691-BFED-4AE8-A034-61CC974D35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58DCAD4-080F-459C-83BE-993DEF53ABFB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6803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3181" y="257200"/>
            <a:ext cx="3887453" cy="588443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列表元素的查询操作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072" y="973571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判断指定元素在列表中是否存在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/>
          </a:p>
          <a:p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列表元素的遍历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35" y="1533091"/>
            <a:ext cx="3165394" cy="153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57" y="4284139"/>
            <a:ext cx="3732222" cy="141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">
            <a:extLst>
              <a:ext uri="{FF2B5EF4-FFF2-40B4-BE49-F238E27FC236}">
                <a16:creationId xmlns:a16="http://schemas.microsoft.com/office/drawing/2014/main" id="{5EC40FE9-F81F-44FC-BFAC-5E66EF600A6A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艾茵施坦">
            <a:extLst>
              <a:ext uri="{FF2B5EF4-FFF2-40B4-BE49-F238E27FC236}">
                <a16:creationId xmlns:a16="http://schemas.microsoft.com/office/drawing/2014/main" id="{A1FD00AE-8328-42C7-877D-B07A258A6701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FDEDD77-CEA9-4913-BD34-72DFE1AA5396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2F248B1-4CF9-4738-AC32-D4C277541D8C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86F9B411-7ACE-4A9B-8654-289E17EDBB28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4" name="艾茵施坦">
            <a:extLst>
              <a:ext uri="{FF2B5EF4-FFF2-40B4-BE49-F238E27FC236}">
                <a16:creationId xmlns:a16="http://schemas.microsoft.com/office/drawing/2014/main" id="{36453439-7B70-4A53-8438-869F5805C4B2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8827651-0884-4BE7-8B4D-D9B4D26BE8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AEB8B5B-2AA3-4502-9C2C-6F6E7CB904C9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19040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4163" y="195181"/>
            <a:ext cx="3791722" cy="721975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列表元素的增加操作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5691" y="98742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列表元素的增加操作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915" y="1586701"/>
            <a:ext cx="6507252" cy="28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">
            <a:extLst>
              <a:ext uri="{FF2B5EF4-FFF2-40B4-BE49-F238E27FC236}">
                <a16:creationId xmlns:a16="http://schemas.microsoft.com/office/drawing/2014/main" id="{5A63C2EE-678C-4A2E-8769-ABA2634E6E2C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9D9BBD5B-3EEE-4590-8F50-894ABCD68247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7A0449C6-DA47-4E0C-8D18-49E5441F5815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A8A06336-6873-4BB0-9283-54A1AD444FBF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1DFCE886-A1F4-45A6-9D80-C98DBDB94C74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3" name="艾茵施坦">
            <a:extLst>
              <a:ext uri="{FF2B5EF4-FFF2-40B4-BE49-F238E27FC236}">
                <a16:creationId xmlns:a16="http://schemas.microsoft.com/office/drawing/2014/main" id="{608CCF4B-E6AD-45F6-8A9F-1029E6FC899E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30B7315-9686-4353-A279-FF1335EA8A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E6DBEC9-0CB1-46DD-BC80-BB5E64F4B419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75149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2209" y="163057"/>
            <a:ext cx="3650673" cy="767829"/>
          </a:xfrm>
        </p:spPr>
        <p:txBody>
          <a:bodyPr/>
          <a:lstStyle/>
          <a:p>
            <a:r>
              <a:rPr lang="zh-CN" altLang="en-US" sz="28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列表元素的删除操作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591" y="1142079"/>
            <a:ext cx="5564775" cy="495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">
            <a:extLst>
              <a:ext uri="{FF2B5EF4-FFF2-40B4-BE49-F238E27FC236}">
                <a16:creationId xmlns:a16="http://schemas.microsoft.com/office/drawing/2014/main" id="{68F7BB35-0F44-4A0A-B60B-F6549E4F0BCB}"/>
              </a:ext>
            </a:extLst>
          </p:cNvPr>
          <p:cNvSpPr/>
          <p:nvPr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艾茵施坦">
            <a:extLst>
              <a:ext uri="{FF2B5EF4-FFF2-40B4-BE49-F238E27FC236}">
                <a16:creationId xmlns:a16="http://schemas.microsoft.com/office/drawing/2014/main" id="{DC98AC39-6207-4B64-8DD1-B96E0986F4A6}"/>
              </a:ext>
            </a:extLst>
          </p:cNvPr>
          <p:cNvSpPr txBox="1"/>
          <p:nvPr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C40E130D-C0D2-42B5-A0ED-75F296BF3184}"/>
              </a:ext>
            </a:extLst>
          </p:cNvPr>
          <p:cNvSpPr/>
          <p:nvPr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D36401C1-7E34-4D2D-AD3D-407EA7BF5FF6}"/>
              </a:ext>
            </a:extLst>
          </p:cNvPr>
          <p:cNvSpPr/>
          <p:nvPr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7057E59-A151-46AE-9FE7-E11E98B5DF38}"/>
              </a:ext>
            </a:extLst>
          </p:cNvPr>
          <p:cNvSpPr/>
          <p:nvPr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2" name="艾茵施坦">
            <a:extLst>
              <a:ext uri="{FF2B5EF4-FFF2-40B4-BE49-F238E27FC236}">
                <a16:creationId xmlns:a16="http://schemas.microsoft.com/office/drawing/2014/main" id="{23BDCAB7-36C3-4FC0-81CA-9EE3EFA92B2F}"/>
              </a:ext>
            </a:extLst>
          </p:cNvPr>
          <p:cNvSpPr txBox="1"/>
          <p:nvPr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2D21375-E9DC-4E39-A785-3B349F07F2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45A836C-0644-46ED-B316-FF69C50F0C80}"/>
              </a:ext>
            </a:extLst>
          </p:cNvPr>
          <p:cNvSpPr txBox="1"/>
          <p:nvPr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04897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431</Words>
  <Application>Microsoft Office PowerPoint</Application>
  <PresentationFormat>宽屏</PresentationFormat>
  <Paragraphs>132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Hannotate SC Bold</vt:lpstr>
      <vt:lpstr>等线</vt:lpstr>
      <vt:lpstr>等线 Light</vt:lpstr>
      <vt:lpstr>Arial</vt:lpstr>
      <vt:lpstr>Wingdings</vt:lpstr>
      <vt:lpstr>Office 主题​​</vt:lpstr>
      <vt:lpstr>PowerPoint 演示文稿</vt:lpstr>
      <vt:lpstr>为什么需要列表</vt:lpstr>
      <vt:lpstr>列表的创建</vt:lpstr>
      <vt:lpstr>列表的特点</vt:lpstr>
      <vt:lpstr>列表的查询操作</vt:lpstr>
      <vt:lpstr>列表元素的查询操作</vt:lpstr>
      <vt:lpstr>列表元素的查询操作</vt:lpstr>
      <vt:lpstr>列表元素的增加操作</vt:lpstr>
      <vt:lpstr>列表元素的删除操作</vt:lpstr>
      <vt:lpstr>列表元素的修改操作</vt:lpstr>
      <vt:lpstr>列表元素的排序操作</vt:lpstr>
      <vt:lpstr>列表生成式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18</cp:revision>
  <dcterms:created xsi:type="dcterms:W3CDTF">2021-07-29T09:24:54Z</dcterms:created>
  <dcterms:modified xsi:type="dcterms:W3CDTF">2021-12-18T03:32:14Z</dcterms:modified>
</cp:coreProperties>
</file>