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D267-67C9-4023-9939-169C59BB3FD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860C-F259-4CC0-A077-943F1D7AF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1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28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208F-E4CA-4FE6-A96C-5BE094E7C1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0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64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487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24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55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94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90720DF6-00DD-49B2-B2E9-43BD120D7FFF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B455533-9BBE-4E70-ABD7-CB7B9AE34E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82E8D37-0529-4FE5-B46D-F8FB34E68600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www.blackcat1995.com:808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lackcat1995.com:8082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3296022" y="4941607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元祖和集合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9070" y="139699"/>
            <a:ext cx="2667982" cy="78410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集合间的关系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112" y="101018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两个集合是否相等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可以使用运算符</a:t>
            </a:r>
            <a:r>
              <a:rPr lang="en-US" altLang="zh-CN" dirty="0"/>
              <a:t>==</a:t>
            </a:r>
            <a:r>
              <a:rPr lang="zh-CN" altLang="en-US" dirty="0"/>
              <a:t>或</a:t>
            </a:r>
            <a:r>
              <a:rPr lang="en-US" altLang="zh-CN" dirty="0"/>
              <a:t>!=</a:t>
            </a:r>
            <a:r>
              <a:rPr lang="zh-CN" altLang="en-US" dirty="0"/>
              <a:t>进行判断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一个集合是否是另一个集合的子集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可以调用方法</a:t>
            </a:r>
            <a:r>
              <a:rPr lang="en-US" altLang="zh-CN" dirty="0"/>
              <a:t>issubset</a:t>
            </a:r>
            <a:r>
              <a:rPr lang="zh-CN" altLang="en-US"/>
              <a:t>进行判断</a:t>
            </a:r>
            <a:r>
              <a:rPr lang="en-US" altLang="zh-CN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的子集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一个集合是否是另一个集合的超集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可以调用方法</a:t>
            </a:r>
            <a:r>
              <a:rPr lang="en-US" altLang="zh-CN" dirty="0"/>
              <a:t>issuperset</a:t>
            </a:r>
            <a:r>
              <a:rPr lang="zh-CN" altLang="en-US"/>
              <a:t>进行判断</a:t>
            </a:r>
            <a:r>
              <a:rPr lang="en-US" altLang="zh-CN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的超集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两个集合是否没有交集</a:t>
            </a:r>
            <a:r>
              <a:rPr lang="en-US" altLang="zh-CN" dirty="0"/>
              <a:t>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可以调用方法</a:t>
            </a:r>
            <a:r>
              <a:rPr lang="en-US" altLang="zh-CN" dirty="0"/>
              <a:t>isdisjoint</a:t>
            </a:r>
            <a:r>
              <a:rPr lang="zh-CN" altLang="en-US" dirty="0"/>
              <a:t>进行判断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724296" y="1010182"/>
            <a:ext cx="2304256" cy="223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300360" y="1978668"/>
            <a:ext cx="1304528" cy="12637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51656" y="1156217"/>
            <a:ext cx="649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</a:t>
            </a:r>
            <a:endParaRPr lang="zh-CN" alt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98192" y="2126306"/>
            <a:ext cx="603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</a:t>
            </a:r>
            <a:endParaRPr lang="zh-CN" alt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6644176" y="3602470"/>
            <a:ext cx="1304528" cy="1263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393664" y="3602470"/>
            <a:ext cx="1304528" cy="1263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60200" y="3772686"/>
            <a:ext cx="649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</a:t>
            </a:r>
            <a:endParaRPr lang="zh-CN" alt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48605" y="3777385"/>
            <a:ext cx="603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</a:t>
            </a:r>
            <a:endParaRPr lang="zh-CN" alt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76224" y="5028020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有交集</a:t>
            </a:r>
          </a:p>
        </p:txBody>
      </p:sp>
      <p:sp>
        <p:nvSpPr>
          <p:cNvPr id="14" name="椭圆 13"/>
          <p:cNvSpPr/>
          <p:nvPr/>
        </p:nvSpPr>
        <p:spPr>
          <a:xfrm>
            <a:off x="8999717" y="3607169"/>
            <a:ext cx="1304528" cy="1263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347414" y="3607169"/>
            <a:ext cx="1304528" cy="1263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79016" y="3794525"/>
            <a:ext cx="649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</a:t>
            </a:r>
            <a:endParaRPr lang="zh-CN" alt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98153" y="3797703"/>
            <a:ext cx="603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</a:t>
            </a:r>
            <a:endParaRPr lang="zh-CN" alt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93416" y="498108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无交集</a:t>
            </a: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761123AD-79ED-49C4-8CC1-4F28740FE7E9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艾茵施坦">
            <a:extLst>
              <a:ext uri="{FF2B5EF4-FFF2-40B4-BE49-F238E27FC236}">
                <a16:creationId xmlns:a16="http://schemas.microsoft.com/office/drawing/2014/main" id="{8312B4BA-FD4D-47D1-85FF-D1202F35D41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0A54FBF9-950D-4FE8-A30B-BA676D257C2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63E2EC60-5A16-41A7-A299-CAAE6215FD05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E8A23029-345F-45D3-98DC-35FAB4654B07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6" name="艾茵施坦">
            <a:extLst>
              <a:ext uri="{FF2B5EF4-FFF2-40B4-BE49-F238E27FC236}">
                <a16:creationId xmlns:a16="http://schemas.microsoft.com/office/drawing/2014/main" id="{382B8F83-3544-4FA8-A368-A144FABE2AF1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7C4B636-D75E-4551-917F-A6F29D4026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289D40E-8C88-49CC-9E4F-72842ED4D55F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24160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5673" y="174809"/>
            <a:ext cx="2957945" cy="703841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集合的数学操作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6" y="1135508"/>
            <a:ext cx="66294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EDB5305F-2E4E-4E6C-AC75-C4F61D5E1972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6B91A4C9-7A95-4DB5-BF33-79C6B34DE75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0356545C-A5CA-458C-910E-D9AADDB1804B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C5E0D070-6C29-4A17-9398-1135513D690F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CE90517-A1B8-4D96-8F51-6DE919C9A23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E404471C-FEDE-4CF0-8879-F5A9DA5B501D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902994-89BB-4FE0-855B-2C83B18E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9B4C20-B8A2-436A-A12E-ACDFBDD6D72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3887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2850" y="307066"/>
            <a:ext cx="3041072" cy="54886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集合生成式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852" y="1023392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用于生成集合的公式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将</a:t>
            </a:r>
            <a:r>
              <a:rPr lang="en-US" altLang="zh-CN" dirty="0"/>
              <a:t>{}</a:t>
            </a:r>
            <a:r>
              <a:rPr lang="zh-CN" altLang="en-US" dirty="0"/>
              <a:t>修改为</a:t>
            </a:r>
            <a:r>
              <a:rPr lang="en-US" altLang="zh-CN" dirty="0"/>
              <a:t>[]</a:t>
            </a:r>
            <a:r>
              <a:rPr lang="zh-CN" altLang="en-US" dirty="0"/>
              <a:t>就是列表</a:t>
            </a:r>
            <a:r>
              <a:rPr lang="zh-CN" altLang="en-US"/>
              <a:t>生成式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没有元组生成式</a:t>
            </a:r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7" y="1483270"/>
            <a:ext cx="5129336" cy="230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B477CA2A-8ECF-43A2-94A9-7B8C85BE0480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B0AF62DE-6670-4110-B00F-C8D7B4451AF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3F98C46F-9566-48E2-BF06-51F7A9220E00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8D798B4-2164-40D2-AC82-C5E2B9CAE20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70EDD869-BDF2-4768-BB32-9D092BA78CD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E80984F8-BDF8-4B34-941C-EB9D7E787BB3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D45036-16D6-4315-95AC-A283DCA192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12A0A31-224E-4830-B938-F374F520AE8D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754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236" y="168733"/>
            <a:ext cx="5140036" cy="74587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列表、字典、元组、集合总结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82" y="1240695"/>
            <a:ext cx="7724395" cy="378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A1E917B0-27C5-4A12-A2CF-C311C09B822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DF4A8965-76ED-44C0-BBAE-3DCB00C49CB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F119815A-1303-4970-91DF-FAA55089DF1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0454D709-E10D-4DE1-AF60-3484EE57C9A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6A6B542D-1A19-4DA2-AB11-B92F52EF538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336C4EA2-476A-48D9-A9C9-775DDE7C87AA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48F65F-DF4E-4424-9333-88A5429F21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2A9DA4B-367B-437E-8A77-E0BE5BD66D40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14354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箭头连接符 48"/>
          <p:cNvCxnSpPr>
            <a:stCxn id="45" idx="3"/>
            <a:endCxn id="48" idx="1"/>
          </p:cNvCxnSpPr>
          <p:nvPr/>
        </p:nvCxnSpPr>
        <p:spPr>
          <a:xfrm>
            <a:off x="3139686" y="3436673"/>
            <a:ext cx="375164" cy="398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3491" y="178883"/>
            <a:ext cx="3138747" cy="713424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知识点总结</a:t>
            </a:r>
          </a:p>
        </p:txBody>
      </p:sp>
      <p:sp>
        <p:nvSpPr>
          <p:cNvPr id="9" name="云形 8"/>
          <p:cNvSpPr/>
          <p:nvPr/>
        </p:nvSpPr>
        <p:spPr>
          <a:xfrm>
            <a:off x="335361" y="2497635"/>
            <a:ext cx="936103" cy="77217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元组</a:t>
            </a:r>
          </a:p>
        </p:txBody>
      </p:sp>
      <p:sp>
        <p:nvSpPr>
          <p:cNvPr id="11" name="云形 10"/>
          <p:cNvSpPr/>
          <p:nvPr/>
        </p:nvSpPr>
        <p:spPr>
          <a:xfrm>
            <a:off x="5193054" y="2959118"/>
            <a:ext cx="1008112" cy="76306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集合</a:t>
            </a:r>
            <a:endParaRPr lang="en-US" altLang="zh-CN" b="1" dirty="0"/>
          </a:p>
        </p:txBody>
      </p:sp>
      <p:sp>
        <p:nvSpPr>
          <p:cNvPr id="14" name="圆角矩形 13"/>
          <p:cNvSpPr/>
          <p:nvPr/>
        </p:nvSpPr>
        <p:spPr>
          <a:xfrm>
            <a:off x="3359696" y="1891571"/>
            <a:ext cx="1770276" cy="4813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()</a:t>
            </a:r>
            <a:r>
              <a:rPr lang="zh-CN" altLang="en-US" b="1" dirty="0"/>
              <a:t>小括号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359696" y="2513697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内置函数</a:t>
            </a:r>
            <a:r>
              <a:rPr lang="en-US" altLang="zh-CN" b="1" dirty="0"/>
              <a:t>tuple()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8229680" y="1353866"/>
            <a:ext cx="1322705" cy="5399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创建集合</a:t>
            </a:r>
          </a:p>
        </p:txBody>
      </p:sp>
      <p:cxnSp>
        <p:nvCxnSpPr>
          <p:cNvPr id="27" name="直接箭头连接符 26"/>
          <p:cNvCxnSpPr>
            <a:stCxn id="11" idx="0"/>
            <a:endCxn id="23" idx="1"/>
          </p:cNvCxnSpPr>
          <p:nvPr/>
        </p:nvCxnSpPr>
        <p:spPr>
          <a:xfrm flipV="1">
            <a:off x="6200327" y="1623849"/>
            <a:ext cx="2029353" cy="17168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229680" y="2175503"/>
            <a:ext cx="1423675" cy="4409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集合的遍历</a:t>
            </a:r>
          </a:p>
        </p:txBody>
      </p:sp>
      <p:cxnSp>
        <p:nvCxnSpPr>
          <p:cNvPr id="44" name="直接箭头连接符 43"/>
          <p:cNvCxnSpPr>
            <a:stCxn id="11" idx="0"/>
            <a:endCxn id="37" idx="1"/>
          </p:cNvCxnSpPr>
          <p:nvPr/>
        </p:nvCxnSpPr>
        <p:spPr>
          <a:xfrm flipV="1">
            <a:off x="6200327" y="2395981"/>
            <a:ext cx="2029353" cy="9446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55866" y="3406290"/>
            <a:ext cx="718272" cy="4704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新增 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754097" y="4815113"/>
            <a:ext cx="895199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删除</a:t>
            </a:r>
          </a:p>
        </p:txBody>
      </p:sp>
      <p:cxnSp>
        <p:nvCxnSpPr>
          <p:cNvPr id="53" name="直接箭头连接符 52"/>
          <p:cNvCxnSpPr>
            <a:stCxn id="11" idx="0"/>
            <a:endCxn id="56" idx="1"/>
          </p:cNvCxnSpPr>
          <p:nvPr/>
        </p:nvCxnSpPr>
        <p:spPr>
          <a:xfrm>
            <a:off x="6200326" y="3340649"/>
            <a:ext cx="655540" cy="30089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0"/>
            <a:endCxn id="62" idx="1"/>
          </p:cNvCxnSpPr>
          <p:nvPr/>
        </p:nvCxnSpPr>
        <p:spPr>
          <a:xfrm>
            <a:off x="6200326" y="3340649"/>
            <a:ext cx="553770" cy="16904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1631504" y="2148004"/>
            <a:ext cx="1296144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创建元组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10056440" y="836713"/>
            <a:ext cx="1744322" cy="5779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使用</a:t>
            </a:r>
            <a:r>
              <a:rPr lang="en-US" altLang="zh-CN" b="1" dirty="0"/>
              <a:t>{}</a:t>
            </a:r>
            <a:r>
              <a:rPr lang="zh-CN" altLang="en-US" b="1" dirty="0"/>
              <a:t>花括号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10041406" y="1508134"/>
            <a:ext cx="1916147" cy="5247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</a:t>
            </a:r>
            <a:r>
              <a:rPr lang="zh-CN" altLang="en-US" b="1" dirty="0"/>
              <a:t>内置函数</a:t>
            </a:r>
            <a:r>
              <a:rPr lang="en-US" altLang="zh-CN" b="1" dirty="0"/>
              <a:t>set()</a:t>
            </a:r>
            <a:endParaRPr lang="zh-CN" altLang="en-US" b="1" dirty="0"/>
          </a:p>
        </p:txBody>
      </p:sp>
      <p:cxnSp>
        <p:nvCxnSpPr>
          <p:cNvPr id="59" name="直接箭头连接符 58"/>
          <p:cNvCxnSpPr>
            <a:stCxn id="23" idx="3"/>
            <a:endCxn id="57" idx="1"/>
          </p:cNvCxnSpPr>
          <p:nvPr/>
        </p:nvCxnSpPr>
        <p:spPr>
          <a:xfrm flipV="1">
            <a:off x="9552384" y="1125708"/>
            <a:ext cx="504056" cy="4981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3" idx="3"/>
            <a:endCxn id="58" idx="1"/>
          </p:cNvCxnSpPr>
          <p:nvPr/>
        </p:nvCxnSpPr>
        <p:spPr>
          <a:xfrm>
            <a:off x="9552385" y="1623848"/>
            <a:ext cx="489021" cy="1466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10200457" y="2802385"/>
            <a:ext cx="1084209" cy="5186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for...in</a:t>
            </a:r>
            <a:endParaRPr lang="zh-CN" altLang="en-US" b="1" dirty="0"/>
          </a:p>
        </p:txBody>
      </p:sp>
      <p:cxnSp>
        <p:nvCxnSpPr>
          <p:cNvPr id="71" name="直接箭头连接符 70"/>
          <p:cNvCxnSpPr>
            <a:stCxn id="37" idx="3"/>
            <a:endCxn id="70" idx="1"/>
          </p:cNvCxnSpPr>
          <p:nvPr/>
        </p:nvCxnSpPr>
        <p:spPr>
          <a:xfrm>
            <a:off x="9653354" y="2395982"/>
            <a:ext cx="547102" cy="66575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0"/>
            <a:endCxn id="110" idx="1"/>
          </p:cNvCxnSpPr>
          <p:nvPr/>
        </p:nvCxnSpPr>
        <p:spPr>
          <a:xfrm flipV="1">
            <a:off x="1270684" y="2421019"/>
            <a:ext cx="360821" cy="4627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919678" y="2111816"/>
            <a:ext cx="440018" cy="3029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5" idx="1"/>
          </p:cNvCxnSpPr>
          <p:nvPr/>
        </p:nvCxnSpPr>
        <p:spPr>
          <a:xfrm>
            <a:off x="2927648" y="2435164"/>
            <a:ext cx="432048" cy="3515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623534" y="3151166"/>
            <a:ext cx="1516153" cy="5710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元组的遍历</a:t>
            </a:r>
          </a:p>
        </p:txBody>
      </p:sp>
      <p:cxnSp>
        <p:nvCxnSpPr>
          <p:cNvPr id="46" name="直接箭头连接符 45"/>
          <p:cNvCxnSpPr>
            <a:stCxn id="9" idx="0"/>
            <a:endCxn id="45" idx="1"/>
          </p:cNvCxnSpPr>
          <p:nvPr/>
        </p:nvCxnSpPr>
        <p:spPr>
          <a:xfrm>
            <a:off x="1270683" y="2883723"/>
            <a:ext cx="352850" cy="5529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514851" y="3203486"/>
            <a:ext cx="916679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for...in</a:t>
            </a:r>
            <a:endParaRPr lang="zh-CN" altLang="en-US" b="1" dirty="0"/>
          </a:p>
        </p:txBody>
      </p:sp>
      <p:sp>
        <p:nvSpPr>
          <p:cNvPr id="60" name="圆角矩形 59"/>
          <p:cNvSpPr/>
          <p:nvPr/>
        </p:nvSpPr>
        <p:spPr>
          <a:xfrm>
            <a:off x="1631505" y="4039598"/>
            <a:ext cx="1516153" cy="5710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不可变序列 </a:t>
            </a:r>
          </a:p>
        </p:txBody>
      </p:sp>
      <p:cxnSp>
        <p:nvCxnSpPr>
          <p:cNvPr id="63" name="直接箭头连接符 62"/>
          <p:cNvCxnSpPr>
            <a:endCxn id="60" idx="1"/>
          </p:cNvCxnSpPr>
          <p:nvPr/>
        </p:nvCxnSpPr>
        <p:spPr>
          <a:xfrm>
            <a:off x="1228990" y="2891371"/>
            <a:ext cx="402514" cy="143373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8229680" y="2759286"/>
            <a:ext cx="1084209" cy="5186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add()</a:t>
            </a:r>
            <a:endParaRPr lang="zh-CN" altLang="en-US" b="1" dirty="0"/>
          </a:p>
        </p:txBody>
      </p:sp>
      <p:sp>
        <p:nvSpPr>
          <p:cNvPr id="106" name="圆角矩形 105"/>
          <p:cNvSpPr/>
          <p:nvPr/>
        </p:nvSpPr>
        <p:spPr>
          <a:xfrm>
            <a:off x="8224670" y="3368154"/>
            <a:ext cx="1084209" cy="5186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update()</a:t>
            </a:r>
            <a:endParaRPr lang="zh-CN" altLang="en-US" b="1" dirty="0"/>
          </a:p>
        </p:txBody>
      </p:sp>
      <p:cxnSp>
        <p:nvCxnSpPr>
          <p:cNvPr id="108" name="直接箭头连接符 107"/>
          <p:cNvCxnSpPr>
            <a:stCxn id="56" idx="3"/>
            <a:endCxn id="105" idx="1"/>
          </p:cNvCxnSpPr>
          <p:nvPr/>
        </p:nvCxnSpPr>
        <p:spPr>
          <a:xfrm flipV="1">
            <a:off x="7574139" y="3018633"/>
            <a:ext cx="655541" cy="622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56" idx="3"/>
            <a:endCxn id="106" idx="1"/>
          </p:cNvCxnSpPr>
          <p:nvPr/>
        </p:nvCxnSpPr>
        <p:spPr>
          <a:xfrm flipV="1">
            <a:off x="7574139" y="3627501"/>
            <a:ext cx="650531" cy="140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8196481" y="3976305"/>
            <a:ext cx="1355503" cy="5186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remove()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8213280" y="4608315"/>
            <a:ext cx="1355503" cy="5186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discard()</a:t>
            </a:r>
            <a:endParaRPr lang="zh-CN" altLang="en-US" b="1" dirty="0"/>
          </a:p>
        </p:txBody>
      </p:sp>
      <p:sp>
        <p:nvSpPr>
          <p:cNvPr id="145" name="圆角矩形 144"/>
          <p:cNvSpPr/>
          <p:nvPr/>
        </p:nvSpPr>
        <p:spPr>
          <a:xfrm>
            <a:off x="8245187" y="5241717"/>
            <a:ext cx="1355503" cy="5186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pop()</a:t>
            </a:r>
            <a:endParaRPr lang="zh-CN" altLang="en-US" b="1" dirty="0"/>
          </a:p>
        </p:txBody>
      </p:sp>
      <p:sp>
        <p:nvSpPr>
          <p:cNvPr id="146" name="圆角矩形 145"/>
          <p:cNvSpPr/>
          <p:nvPr/>
        </p:nvSpPr>
        <p:spPr>
          <a:xfrm>
            <a:off x="8239033" y="5885843"/>
            <a:ext cx="1355503" cy="5186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clear()</a:t>
            </a:r>
            <a:endParaRPr lang="zh-CN" altLang="en-US" b="1" dirty="0"/>
          </a:p>
        </p:txBody>
      </p:sp>
      <p:cxnSp>
        <p:nvCxnSpPr>
          <p:cNvPr id="147" name="直接箭头连接符 146"/>
          <p:cNvCxnSpPr>
            <a:stCxn id="62" idx="3"/>
            <a:endCxn id="124" idx="1"/>
          </p:cNvCxnSpPr>
          <p:nvPr/>
        </p:nvCxnSpPr>
        <p:spPr>
          <a:xfrm flipV="1">
            <a:off x="7649296" y="4235653"/>
            <a:ext cx="547185" cy="7954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62" idx="3"/>
            <a:endCxn id="125" idx="1"/>
          </p:cNvCxnSpPr>
          <p:nvPr/>
        </p:nvCxnSpPr>
        <p:spPr>
          <a:xfrm flipV="1">
            <a:off x="7649295" y="4867663"/>
            <a:ext cx="563984" cy="1634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45" idx="1"/>
          </p:cNvCxnSpPr>
          <p:nvPr/>
        </p:nvCxnSpPr>
        <p:spPr>
          <a:xfrm>
            <a:off x="7681202" y="5025694"/>
            <a:ext cx="563984" cy="4753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endCxn id="146" idx="1"/>
          </p:cNvCxnSpPr>
          <p:nvPr/>
        </p:nvCxnSpPr>
        <p:spPr>
          <a:xfrm>
            <a:off x="7649296" y="5031138"/>
            <a:ext cx="589737" cy="111405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10025563" y="2177747"/>
            <a:ext cx="1916147" cy="5247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</a:t>
            </a:r>
            <a:r>
              <a:rPr lang="zh-CN" altLang="en-US" b="1" dirty="0"/>
              <a:t>集合生成式</a:t>
            </a:r>
          </a:p>
        </p:txBody>
      </p:sp>
      <p:cxnSp>
        <p:nvCxnSpPr>
          <p:cNvPr id="161" name="直接箭头连接符 160"/>
          <p:cNvCxnSpPr>
            <a:endCxn id="160" idx="1"/>
          </p:cNvCxnSpPr>
          <p:nvPr/>
        </p:nvCxnSpPr>
        <p:spPr>
          <a:xfrm>
            <a:off x="9549574" y="1629589"/>
            <a:ext cx="475989" cy="8105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圆角矩形 169"/>
          <p:cNvSpPr/>
          <p:nvPr/>
        </p:nvSpPr>
        <p:spPr>
          <a:xfrm>
            <a:off x="6528097" y="5699580"/>
            <a:ext cx="1371307" cy="4456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可变序列</a:t>
            </a:r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6201166" y="3406290"/>
            <a:ext cx="326930" cy="2614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">
            <a:extLst>
              <a:ext uri="{FF2B5EF4-FFF2-40B4-BE49-F238E27FC236}">
                <a16:creationId xmlns:a16="http://schemas.microsoft.com/office/drawing/2014/main" id="{AE1C4C6F-B4A8-4F55-9A19-10F247D7BF5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" name="艾茵施坦">
            <a:extLst>
              <a:ext uri="{FF2B5EF4-FFF2-40B4-BE49-F238E27FC236}">
                <a16:creationId xmlns:a16="http://schemas.microsoft.com/office/drawing/2014/main" id="{A6ADC01D-28BE-4A33-B2E5-A5826E6C64E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51" name="矩形">
            <a:extLst>
              <a:ext uri="{FF2B5EF4-FFF2-40B4-BE49-F238E27FC236}">
                <a16:creationId xmlns:a16="http://schemas.microsoft.com/office/drawing/2014/main" id="{2BB4F3EC-E1DE-44CB-911D-43F322F6040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" name="矩形">
            <a:extLst>
              <a:ext uri="{FF2B5EF4-FFF2-40B4-BE49-F238E27FC236}">
                <a16:creationId xmlns:a16="http://schemas.microsoft.com/office/drawing/2014/main" id="{E2236070-BA51-4FD8-A801-FA9C8E3D54D0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矩形">
            <a:extLst>
              <a:ext uri="{FF2B5EF4-FFF2-40B4-BE49-F238E27FC236}">
                <a16:creationId xmlns:a16="http://schemas.microsoft.com/office/drawing/2014/main" id="{7D04F11E-CCA4-4943-994A-6406674E6ED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67" name="艾茵施坦">
            <a:extLst>
              <a:ext uri="{FF2B5EF4-FFF2-40B4-BE49-F238E27FC236}">
                <a16:creationId xmlns:a16="http://schemas.microsoft.com/office/drawing/2014/main" id="{31CB0DDF-1CB0-4498-8F63-5043E5CB3DA9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B3543DB4-DE3B-4577-B38E-5007916F1F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C18FEDDB-7E8A-4F6E-B68E-5C51666C6998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92489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153" y="168340"/>
            <a:ext cx="2758306" cy="677884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355" y="94872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元组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Python</a:t>
            </a:r>
            <a:r>
              <a:rPr lang="zh-CN" altLang="en-US" dirty="0"/>
              <a:t>内置的数据结构之一，是一个不</a:t>
            </a:r>
            <a:r>
              <a:rPr lang="zh-CN" altLang="en-US"/>
              <a:t>可变序列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不可变序列与可变序列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800" dirty="0"/>
              <a:t>不变</a:t>
            </a:r>
            <a:r>
              <a:rPr lang="zh-CN" altLang="en-US" sz="2800"/>
              <a:t>可变序列</a:t>
            </a:r>
            <a:r>
              <a:rPr lang="en-US" altLang="zh-CN" sz="2800"/>
              <a:t>:</a:t>
            </a:r>
            <a:r>
              <a:rPr lang="zh-CN" altLang="en-US" sz="2800" dirty="0"/>
              <a:t>字符串、元组</a:t>
            </a:r>
            <a:endParaRPr lang="en-US" altLang="zh-CN" sz="2800" dirty="0"/>
          </a:p>
          <a:p>
            <a:pPr lvl="2"/>
            <a:r>
              <a:rPr lang="zh-CN" altLang="en-US" sz="2400" dirty="0"/>
              <a:t>不变可变序列：没有增、删，改的操作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800" dirty="0"/>
              <a:t>可变序列</a:t>
            </a:r>
            <a:r>
              <a:rPr lang="en-US" altLang="zh-CN" sz="2800" dirty="0"/>
              <a:t>:</a:t>
            </a:r>
            <a:r>
              <a:rPr lang="zh-CN" altLang="en-US" sz="2800" dirty="0"/>
              <a:t>列表、字典</a:t>
            </a:r>
            <a:endParaRPr lang="en-US" altLang="zh-CN" sz="2800" dirty="0"/>
          </a:p>
          <a:p>
            <a:pPr lvl="2"/>
            <a:r>
              <a:rPr lang="zh-CN" altLang="en-US" sz="2400" dirty="0"/>
              <a:t>可变序列：可以对序列执行增、删、改操作，对象地址不发生更改</a:t>
            </a:r>
            <a:endParaRPr lang="en-US" altLang="zh-CN" sz="2400" dirty="0"/>
          </a:p>
          <a:p>
            <a:pPr marL="914126" lvl="2" indent="0">
              <a:buNone/>
            </a:pPr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81" y="4009701"/>
            <a:ext cx="3953973" cy="258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3F6DDC7A-D151-42B8-9F64-5B3116ACC12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CB8CBB72-FF8C-44CF-8AD4-26E9FA62E11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5B19819A-38CA-4826-B2DF-B3A487CF804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D25654D9-99CF-4E35-9C7A-9C59F971F13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98BA273D-A155-48DD-90FC-EBF628A3BE8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759C21C4-204E-404F-83D3-755C06AF884D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D3EFF70-5B49-4D48-B0A1-9019B63C76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60DC1E5-1B6D-4936-8CBB-F3454414A447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5696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9526" y="188854"/>
            <a:ext cx="2805545" cy="69866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元组的创建方式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416" y="981828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元组的创建方式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直接小括号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使用内置函数</a:t>
            </a:r>
            <a:r>
              <a:rPr lang="en-US" altLang="zh-CN" dirty="0"/>
              <a:t>tuple()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只包含一个元组的元素需要使用逗号和小括号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42" y="1757070"/>
            <a:ext cx="5460356" cy="89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75" y="3468340"/>
            <a:ext cx="5991649" cy="68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01" y="4543400"/>
            <a:ext cx="2200898" cy="67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F3203731-94E4-4D61-8EE5-E4BBFA3A171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3631BDAB-3C76-44AE-99A4-A95DEA9B109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92B345AC-15FA-43A2-A4C4-CBCBA1EF694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15D3AEF-0267-44AF-9488-60FC0C80FAA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55FEC8D-A71A-4F5B-B1EB-4F1B09C86B9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6362F236-8466-4E6A-A3AB-5D098FF30695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B00DCE1-85A3-45A2-A4B0-11CB9EFE35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65C74F6-427F-4795-8D2D-91BDACF0CD14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0107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236" y="253397"/>
            <a:ext cx="6012873" cy="576541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为什么要将元组设计成不可变序列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8989"/>
            <a:ext cx="11464637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在</a:t>
            </a:r>
            <a:r>
              <a:rPr lang="zh-CN" altLang="en-US" dirty="0"/>
              <a:t>多任务环境下，同时操作对象时不需要加锁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因此，在程序中尽量使用不可变序列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/>
              <a:t>注意事项：</a:t>
            </a:r>
            <a:r>
              <a:rPr lang="zh-CN" altLang="en-US" dirty="0"/>
              <a:t>元组中存储的是对象的引用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                     a)</a:t>
            </a:r>
            <a:r>
              <a:rPr lang="zh-CN" altLang="en-US" dirty="0"/>
              <a:t>如果元组中对象</a:t>
            </a:r>
            <a:r>
              <a:rPr lang="zh-CN" altLang="en-US"/>
              <a:t>本身不可变对象</a:t>
            </a:r>
            <a:r>
              <a:rPr lang="zh-CN" altLang="en-US" dirty="0"/>
              <a:t>，则不能再引用其它对象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                     b)</a:t>
            </a:r>
            <a:r>
              <a:rPr lang="zh-CN" altLang="en-US" dirty="0"/>
              <a:t>如果元组中的对象是可变对象，则可变对象的引用不允许改变，但数据可以改变</a:t>
            </a:r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462C7ACA-04F0-491D-8387-279CAA95E74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C0D32BF5-8241-4E10-8189-C08D368283B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83F6D31-7034-447A-A8D1-323E643CC04C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88E2AEB6-0436-4EF2-85C1-9BFEEAC6C7A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F518C79-DA7F-46A2-AC77-5819EE8EEB8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03F0F49F-7157-40CA-8E24-65A8D4FBC880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6D3D4BB-2857-487C-BF69-D162F70FC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B139334-D365-44EF-BC70-20699FC40EAD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8160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5" y="1032597"/>
            <a:ext cx="269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4" y="1965453"/>
            <a:ext cx="3429465" cy="252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46" y="1928709"/>
            <a:ext cx="3544752" cy="300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26" y="1965453"/>
            <a:ext cx="3355146" cy="29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8" y="1875635"/>
            <a:ext cx="3932916" cy="290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4A0CB457-94B4-43A5-BB36-DF97E741A152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8E27812C-804F-46D3-869D-05D164569C6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53840017-79B8-47C5-95EC-D21419064F9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0924F67F-271A-43F9-9CA4-E89BC860E7D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CB414579-7DEB-4A0A-879F-49D4E31B43D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id="{A92C1072-6FF0-4175-AA29-EFD2DD35AD3C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D8F1273-C481-4761-B420-844E46B868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C1ED342-1C29-47BC-8F7C-13D2220B687C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83297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6454" y="208965"/>
            <a:ext cx="2222736" cy="578111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元组的遍历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37788" y="987425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元组是可迭代对象，所以可以使用</a:t>
            </a:r>
            <a:r>
              <a:rPr lang="en-US" altLang="zh-CN" dirty="0"/>
              <a:t>for...in</a:t>
            </a:r>
            <a:r>
              <a:rPr lang="zh-CN" altLang="en-US" dirty="0"/>
              <a:t>进行遍历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649371" y="1722221"/>
            <a:ext cx="4245738" cy="14408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t=</a:t>
            </a:r>
            <a:r>
              <a:rPr lang="en-US" altLang="zh-CN" sz="2400" b="1"/>
              <a:t>tuple(('Python</a:t>
            </a:r>
            <a:r>
              <a:rPr lang="en-US" altLang="zh-CN" sz="2400" b="1" dirty="0"/>
              <a:t>','hello',90))</a:t>
            </a:r>
          </a:p>
          <a:p>
            <a:r>
              <a:rPr lang="en-US" altLang="zh-CN" sz="2400" b="1" dirty="0"/>
              <a:t>for item in t:</a:t>
            </a:r>
          </a:p>
          <a:p>
            <a:r>
              <a:rPr lang="en-US" altLang="zh-CN" sz="2400" b="1" dirty="0"/>
              <a:t>      print(item)</a:t>
            </a:r>
            <a:endParaRPr lang="zh-CN" altLang="en-US" sz="2400" b="1"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2665AB7-50A7-4944-84D8-15F85F1E0A8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E25D3415-F2A5-4526-9961-A6020D87871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58A97C2F-61FF-44F3-9E24-8794895CA7A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0113ADCD-1E0D-4957-ABEE-08B324BCDD3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21C256FC-8053-4081-92C7-6A083905B6A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71DB4936-9681-4A1B-8D54-0B77729EEB9F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21684D5-2479-4D34-B44D-A5AACBC192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CD39334-103D-4F51-9693-32CF55988578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7417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090" y="204483"/>
            <a:ext cx="2660072" cy="64379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什么是集合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2425" y="1008207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集合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Python</a:t>
            </a:r>
            <a:r>
              <a:rPr lang="zh-CN" altLang="en-US" dirty="0"/>
              <a:t>语言提供的内置数据结构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与列表、字典一样都属于可变类型的序列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集合是没有</a:t>
            </a:r>
            <a:r>
              <a:rPr lang="en-US" altLang="zh-CN" dirty="0"/>
              <a:t>value</a:t>
            </a:r>
            <a:r>
              <a:rPr lang="zh-CN" altLang="en-US" dirty="0"/>
              <a:t>的字典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30" y="3013186"/>
            <a:ext cx="5514238" cy="110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AA0C3E48-EC5B-4A58-858B-5DE0BA2C507A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2CFDE2B-976F-4DB3-8E1E-071D3DA77B5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1E65F36-A590-4BAE-9793-470CB33A212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03992E5-B6E5-417A-AF56-F37EF340DC59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C1B2C814-FA33-4B5F-B6AB-67AF1C00197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1BC9F9D9-2E32-4574-8781-E34F595F0994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629FAF1-C50B-41A8-BFEB-84D6D8E6A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A0B6F17-8A6A-4734-806F-777BD75C30FD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7293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236" y="205590"/>
            <a:ext cx="3816927" cy="639954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集合的创建方式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62" y="1044174"/>
            <a:ext cx="10512862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直接</a:t>
            </a:r>
            <a:r>
              <a:rPr lang="en-US" altLang="zh-CN"/>
              <a:t>{ }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使用内置函数</a:t>
            </a:r>
            <a:r>
              <a:rPr lang="en-US" altLang="zh-CN"/>
              <a:t>set()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83" y="1462488"/>
            <a:ext cx="4653753" cy="66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540646" y="2948105"/>
            <a:ext cx="4752528" cy="2808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s=set(range(6))</a:t>
            </a:r>
            <a:br>
              <a:rPr lang="en-US" altLang="zh-CN" sz="2400" b="1" dirty="0"/>
            </a:br>
            <a:r>
              <a:rPr lang="en-US" altLang="zh-CN" sz="2400" b="1" dirty="0"/>
              <a:t>print(s)</a:t>
            </a:r>
            <a:br>
              <a:rPr lang="en-US" altLang="zh-CN" sz="2400" b="1" dirty="0"/>
            </a:br>
            <a:r>
              <a:rPr lang="en-US" altLang="zh-CN" sz="2400" b="1" dirty="0"/>
              <a:t>print(set([3,4,53,56]))</a:t>
            </a:r>
            <a:br>
              <a:rPr lang="en-US" altLang="zh-CN" sz="2400" b="1" dirty="0"/>
            </a:br>
            <a:r>
              <a:rPr lang="en-US" altLang="zh-CN" sz="2400" b="1" dirty="0"/>
              <a:t>print(set((3,4,43,435)))</a:t>
            </a:r>
            <a:br>
              <a:rPr lang="en-US" altLang="zh-CN" sz="2400" b="1" dirty="0"/>
            </a:br>
            <a:r>
              <a:rPr lang="en-US" altLang="zh-CN" sz="2400" b="1" dirty="0"/>
              <a:t>print(set('Python'))</a:t>
            </a:r>
            <a:br>
              <a:rPr lang="en-US" altLang="zh-CN" sz="2400" b="1" dirty="0"/>
            </a:br>
            <a:r>
              <a:rPr lang="en-US" altLang="zh-CN" sz="2400" b="1" dirty="0"/>
              <a:t>print(set({124,3,4,4,5}))</a:t>
            </a:r>
            <a:br>
              <a:rPr lang="en-US" altLang="zh-CN" sz="2400" b="1" dirty="0"/>
            </a:br>
            <a:r>
              <a:rPr lang="en-US" altLang="zh-CN" sz="2400" b="1" dirty="0"/>
              <a:t>print(set())</a:t>
            </a:r>
            <a:endParaRPr lang="zh-CN" altLang="en-US" sz="2400" b="1"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FCCA786-82CE-4232-AA5A-90B74716587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44B5CD96-D3BC-4C92-84F6-6D8DF7FF744F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8A9D604-6716-4A97-A1C4-A94E3C01EE6B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68B4F56-33AC-404F-A4D7-06D95CB2CD4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F891B61-B79C-44C2-9CF6-B651C91618B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CF062DB4-69E4-45C6-92A8-633247E7E133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1B748F7-D178-44E5-B58D-A395A1C85A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57EAE4-51FD-4E77-AC07-7FB9A666E3B7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1557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11" y="178089"/>
            <a:ext cx="3125452" cy="614794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集合的相关操作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633" y="988755"/>
            <a:ext cx="11214039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集合元素的判断操作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in</a:t>
            </a:r>
            <a:r>
              <a:rPr lang="zh-CN" altLang="en-US" dirty="0"/>
              <a:t>或</a:t>
            </a:r>
            <a:r>
              <a:rPr lang="en-US" altLang="zh-CN" dirty="0"/>
              <a:t>not in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集合元素的新增操作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调用</a:t>
            </a:r>
            <a:r>
              <a:rPr lang="en-US" altLang="zh-CN" dirty="0"/>
              <a:t>add()</a:t>
            </a:r>
            <a:r>
              <a:rPr lang="zh-CN" altLang="en-US" dirty="0"/>
              <a:t>方法，一</a:t>
            </a:r>
            <a:r>
              <a:rPr lang="zh-CN" altLang="en-US"/>
              <a:t>次添加一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调用</a:t>
            </a:r>
            <a:r>
              <a:rPr lang="en-US" altLang="zh-CN" dirty="0"/>
              <a:t>update()</a:t>
            </a:r>
            <a:r>
              <a:rPr lang="zh-CN" altLang="en-US" dirty="0"/>
              <a:t>方法</a:t>
            </a:r>
            <a:r>
              <a:rPr lang="zh-CN" altLang="en-US"/>
              <a:t>至少添加一</a:t>
            </a:r>
            <a:r>
              <a:rPr lang="zh-CN" altLang="en-US" dirty="0"/>
              <a:t>个元素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集合元素的删除操作</a:t>
            </a:r>
            <a:r>
              <a:rPr lang="en-US" altLang="zh-CN" b="1" dirty="0"/>
              <a:t>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调用</a:t>
            </a:r>
            <a:r>
              <a:rPr lang="en-US" altLang="zh-CN" dirty="0"/>
              <a:t>remove()</a:t>
            </a:r>
            <a:r>
              <a:rPr lang="zh-CN" altLang="en-US" dirty="0"/>
              <a:t>方法，一次删除一个指定元素，如果指定的元素不存在抛出</a:t>
            </a:r>
            <a:r>
              <a:rPr lang="en-US" altLang="zh-CN" dirty="0"/>
              <a:t>KeyError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调用</a:t>
            </a:r>
            <a:r>
              <a:rPr lang="en-US" altLang="zh-CN" dirty="0"/>
              <a:t>discard()</a:t>
            </a:r>
            <a:r>
              <a:rPr lang="zh-CN" altLang="en-US" dirty="0"/>
              <a:t>方法，一次删除一个指定元素，如果指定的元素不存在不抛异常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调用</a:t>
            </a:r>
            <a:r>
              <a:rPr lang="en-US" altLang="zh-CN" dirty="0"/>
              <a:t>pop()</a:t>
            </a:r>
            <a:r>
              <a:rPr lang="zh-CN" altLang="en-US" dirty="0"/>
              <a:t>方法，一次只删除一个任意元素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调用</a:t>
            </a:r>
            <a:r>
              <a:rPr lang="en-US" altLang="zh-CN" dirty="0"/>
              <a:t>clear()</a:t>
            </a:r>
            <a:r>
              <a:rPr lang="zh-CN" altLang="en-US" dirty="0"/>
              <a:t>方法，清空集合</a:t>
            </a:r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5704A76-C8F6-439E-B715-A03337724C72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2824683F-8DEC-4744-861A-95E4E8BDA1C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CFA12AAD-069F-46D0-B46C-67AEC4710CF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3B427BD9-27F1-4F30-A549-0CC339BD5EA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603CFF1A-D77C-4FED-B745-96EF35395A2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CBEC782B-0B99-4D50-82A5-9B4C1C736F20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F6C1F8-1B60-4807-AE23-48D6B4BC5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7A53A7F-FDBF-4D58-B058-F5E608A17BF0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15892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707</Words>
  <Application>Microsoft Office PowerPoint</Application>
  <PresentationFormat>宽屏</PresentationFormat>
  <Paragraphs>175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什么是元组</vt:lpstr>
      <vt:lpstr>元组的创建方式</vt:lpstr>
      <vt:lpstr>为什么要将元组设计成不可变序列</vt:lpstr>
      <vt:lpstr>PowerPoint 演示文稿</vt:lpstr>
      <vt:lpstr>元组的遍历</vt:lpstr>
      <vt:lpstr>什么是集合</vt:lpstr>
      <vt:lpstr>集合的创建方式</vt:lpstr>
      <vt:lpstr>集合的相关操作</vt:lpstr>
      <vt:lpstr>集合间的关系</vt:lpstr>
      <vt:lpstr>集合的数学操作</vt:lpstr>
      <vt:lpstr>集合生成式</vt:lpstr>
      <vt:lpstr>列表、字典、元组、集合总结</vt:lpstr>
      <vt:lpstr>知识点总结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24</cp:revision>
  <dcterms:created xsi:type="dcterms:W3CDTF">2021-07-29T09:24:54Z</dcterms:created>
  <dcterms:modified xsi:type="dcterms:W3CDTF">2021-12-30T03:24:42Z</dcterms:modified>
</cp:coreProperties>
</file>