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B205B908-9A44-4CF3-B5A0-C7A66B726C5E}"/>
              </a:ext>
            </a:extLst>
          </p:cNvPr>
          <p:cNvSpPr txBox="1"/>
          <p:nvPr userDrawn="1"/>
        </p:nvSpPr>
        <p:spPr>
          <a:xfrm>
            <a:off x="539117" y="110703"/>
            <a:ext cx="2660072" cy="105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黑猫编程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/>
              <a:t>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F9F3DD-0DF3-4928-890E-E41D130D2C4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0" y="218526"/>
            <a:ext cx="578110" cy="5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7">
            <a:extLst>
              <a:ext uri="{FF2B5EF4-FFF2-40B4-BE49-F238E27FC236}">
                <a16:creationId xmlns:a16="http://schemas.microsoft.com/office/drawing/2014/main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743421" y="274151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正则表达式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3E5817-7B26-4310-A71B-EE539E654A47}"/>
              </a:ext>
            </a:extLst>
          </p:cNvPr>
          <p:cNvSpPr txBox="1"/>
          <p:nvPr/>
        </p:nvSpPr>
        <p:spPr>
          <a:xfrm>
            <a:off x="519544" y="1145509"/>
            <a:ext cx="108342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正则表达式并不是</a:t>
            </a:r>
            <a:r>
              <a:rPr kumimoji="1"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kumimoji="1"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的一部分。正则表达式是用于处理字符串的强大工具，拥有自己独特的语法以及一个独立的处理引擎，效率上可能不如</a:t>
            </a:r>
            <a:r>
              <a:rPr kumimoji="1"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kumimoji="1"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自带的方法，但功能十分强大。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917928-25D0-45E4-B3C9-05A88F680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63" y="4350935"/>
            <a:ext cx="6206837" cy="193899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CC99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 </a:t>
            </a: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re.match</a:t>
            </a: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"black"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00B5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"blackcat"</a:t>
            </a: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CCC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result.group</a:t>
            </a:r>
            <a:r>
              <a:rPr kumimoji="0" lang="zh-CN" altLang="zh-CN" sz="2400" b="1" i="0" u="none" strike="noStrike" cap="none" normalizeH="0" baseline="0">
                <a:ln>
                  <a:noFill/>
                </a:ln>
                <a:solidFill>
                  <a:srgbClr val="9BC28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5B1BEB-378B-4ED8-9B43-D049F48C4A15}"/>
              </a:ext>
            </a:extLst>
          </p:cNvPr>
          <p:cNvSpPr txBox="1"/>
          <p:nvPr/>
        </p:nvSpPr>
        <p:spPr>
          <a:xfrm>
            <a:off x="519543" y="2505951"/>
            <a:ext cx="98367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kumimoji="1"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match</a:t>
            </a:r>
            <a:r>
              <a:rPr kumimoji="1"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方法进行匹配操作</a:t>
            </a:r>
          </a:p>
          <a:p>
            <a:r>
              <a:rPr kumimoji="1"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result = re.match(</a:t>
            </a:r>
            <a:r>
              <a:rPr kumimoji="1"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正则表达式</a:t>
            </a:r>
            <a:r>
              <a:rPr kumimoji="1"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要匹配的字符串</a:t>
            </a:r>
            <a:r>
              <a:rPr kumimoji="1"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kumimoji="1"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如果上一步匹配到数据的话，可以使用</a:t>
            </a:r>
            <a:r>
              <a:rPr kumimoji="1"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group</a:t>
            </a:r>
            <a:r>
              <a:rPr kumimoji="1"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方法来提取数据</a:t>
            </a:r>
          </a:p>
          <a:p>
            <a:r>
              <a:rPr kumimoji="1"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result.group()</a:t>
            </a:r>
            <a:endParaRPr kumimoji="1"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AF1D5EB-4771-4B39-B88E-F41D5F2DC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30596"/>
              </p:ext>
            </p:extLst>
          </p:nvPr>
        </p:nvGraphicFramePr>
        <p:xfrm>
          <a:off x="1539591" y="1286496"/>
          <a:ext cx="8581155" cy="3977640"/>
        </p:xfrm>
        <a:graphic>
          <a:graphicData uri="http://schemas.openxmlformats.org/drawingml/2006/table">
            <a:tbl>
              <a:tblPr/>
              <a:tblGrid>
                <a:gridCol w="3147774">
                  <a:extLst>
                    <a:ext uri="{9D8B030D-6E8A-4147-A177-3AD203B41FA5}">
                      <a16:colId xmlns:a16="http://schemas.microsoft.com/office/drawing/2014/main" val="2418293964"/>
                    </a:ext>
                  </a:extLst>
                </a:gridCol>
                <a:gridCol w="5433381">
                  <a:extLst>
                    <a:ext uri="{9D8B030D-6E8A-4147-A177-3AD203B41FA5}">
                      <a16:colId xmlns:a16="http://schemas.microsoft.com/office/drawing/2014/main" val="7111757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effectLst/>
                        </a:rPr>
                        <a:t>字符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effectLst/>
                        </a:rPr>
                        <a:t>功能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89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effectLst/>
                        </a:rPr>
                        <a:t>.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匹配任意</a:t>
                      </a:r>
                      <a:r>
                        <a:rPr lang="en-US" altLang="zh-CN" sz="2400">
                          <a:effectLst/>
                        </a:rPr>
                        <a:t>1</a:t>
                      </a:r>
                      <a:r>
                        <a:rPr lang="zh-CN" altLang="en-US" sz="2400">
                          <a:effectLst/>
                        </a:rPr>
                        <a:t>个字符（除了</a:t>
                      </a:r>
                      <a:r>
                        <a:rPr lang="en-US" altLang="zh-CN" sz="2400">
                          <a:effectLst/>
                        </a:rPr>
                        <a:t>\n</a:t>
                      </a:r>
                      <a:r>
                        <a:rPr lang="zh-CN" altLang="en-US" sz="2400">
                          <a:effectLst/>
                        </a:rPr>
                        <a:t>）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837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effectLst/>
                        </a:rPr>
                        <a:t>[ ]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匹配</a:t>
                      </a:r>
                      <a:r>
                        <a:rPr lang="en-US" altLang="zh-CN" sz="2400">
                          <a:effectLst/>
                        </a:rPr>
                        <a:t>[ ]</a:t>
                      </a:r>
                      <a:r>
                        <a:rPr lang="zh-CN" altLang="en-US" sz="2400">
                          <a:effectLst/>
                        </a:rPr>
                        <a:t>中列举的字符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83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\d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匹配数字，即</a:t>
                      </a:r>
                      <a:r>
                        <a:rPr lang="en-US" altLang="zh-CN" sz="2400">
                          <a:effectLst/>
                        </a:rPr>
                        <a:t>0-9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\D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匹配非数字，即不是数字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257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\s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匹配空白，即 空格，</a:t>
                      </a:r>
                      <a:r>
                        <a:rPr lang="en-US" altLang="zh-CN" sz="2400">
                          <a:effectLst/>
                        </a:rPr>
                        <a:t>tab</a:t>
                      </a:r>
                      <a:r>
                        <a:rPr lang="zh-CN" altLang="en-US" sz="2400">
                          <a:effectLst/>
                        </a:rPr>
                        <a:t>键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562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\S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匹配非空白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433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\w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匹配单词字符，即</a:t>
                      </a:r>
                      <a:r>
                        <a:rPr lang="en-US" altLang="zh-CN" sz="2400">
                          <a:effectLst/>
                        </a:rPr>
                        <a:t>a-z</a:t>
                      </a:r>
                      <a:r>
                        <a:rPr lang="zh-CN" altLang="en-US" sz="2400">
                          <a:effectLst/>
                        </a:rPr>
                        <a:t>、</a:t>
                      </a:r>
                      <a:r>
                        <a:rPr lang="en-US" altLang="zh-CN" sz="2400">
                          <a:effectLst/>
                        </a:rPr>
                        <a:t>A-Z</a:t>
                      </a:r>
                      <a:r>
                        <a:rPr lang="zh-CN" altLang="en-US" sz="2400">
                          <a:effectLst/>
                        </a:rPr>
                        <a:t>、</a:t>
                      </a:r>
                      <a:r>
                        <a:rPr lang="en-US" altLang="zh-CN" sz="2400">
                          <a:effectLst/>
                        </a:rPr>
                        <a:t>0-9</a:t>
                      </a:r>
                      <a:r>
                        <a:rPr lang="zh-CN" altLang="en-US" sz="2400">
                          <a:effectLst/>
                        </a:rPr>
                        <a:t>、</a:t>
                      </a:r>
                      <a:r>
                        <a:rPr lang="en-US" altLang="zh-CN" sz="2400">
                          <a:effectLst/>
                        </a:rPr>
                        <a:t>_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400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\W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匹配非单词字符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129255"/>
                  </a:ext>
                </a:extLst>
              </a:tr>
            </a:tbl>
          </a:graphicData>
        </a:graphic>
      </p:graphicFrame>
      <p:sp>
        <p:nvSpPr>
          <p:cNvPr id="3" name="Rectangle 27">
            <a:extLst>
              <a:ext uri="{FF2B5EF4-FFF2-40B4-BE49-F238E27FC236}">
                <a16:creationId xmlns:a16="http://schemas.microsoft.com/office/drawing/2014/main" id="{5B840592-DF7D-42F6-94A5-94C9696A8AB7}"/>
              </a:ext>
            </a:extLst>
          </p:cNvPr>
          <p:cNvSpPr txBox="1">
            <a:spLocks noChangeArrowheads="1"/>
          </p:cNvSpPr>
          <p:nvPr/>
        </p:nvSpPr>
        <p:spPr>
          <a:xfrm>
            <a:off x="1708785" y="288005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匹配单个字符</a:t>
            </a:r>
          </a:p>
        </p:txBody>
      </p:sp>
    </p:spTree>
    <p:extLst>
      <p:ext uri="{BB962C8B-B14F-4D97-AF65-F5344CB8AC3E}">
        <p14:creationId xmlns:p14="http://schemas.microsoft.com/office/powerpoint/2010/main" val="8261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0185BC8-FE0B-4B19-AE00-F25B13533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88513"/>
              </p:ext>
            </p:extLst>
          </p:nvPr>
        </p:nvGraphicFramePr>
        <p:xfrm>
          <a:off x="1005029" y="1346764"/>
          <a:ext cx="9524425" cy="3017520"/>
        </p:xfrm>
        <a:graphic>
          <a:graphicData uri="http://schemas.openxmlformats.org/drawingml/2006/table">
            <a:tbl>
              <a:tblPr/>
              <a:tblGrid>
                <a:gridCol w="2354395">
                  <a:extLst>
                    <a:ext uri="{9D8B030D-6E8A-4147-A177-3AD203B41FA5}">
                      <a16:colId xmlns:a16="http://schemas.microsoft.com/office/drawing/2014/main" val="3424768264"/>
                    </a:ext>
                  </a:extLst>
                </a:gridCol>
                <a:gridCol w="7170030">
                  <a:extLst>
                    <a:ext uri="{9D8B030D-6E8A-4147-A177-3AD203B41FA5}">
                      <a16:colId xmlns:a16="http://schemas.microsoft.com/office/drawing/2014/main" val="37498708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effectLst/>
                        </a:rPr>
                        <a:t>字符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effectLst/>
                        </a:rPr>
                        <a:t>功能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623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</a:rPr>
                        <a:t>*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匹配前一个字符出现</a:t>
                      </a:r>
                      <a:r>
                        <a:rPr lang="en-US" altLang="zh-CN" sz="2400">
                          <a:effectLst/>
                        </a:rPr>
                        <a:t>0</a:t>
                      </a:r>
                      <a:r>
                        <a:rPr lang="zh-CN" altLang="en-US" sz="2400">
                          <a:effectLst/>
                        </a:rPr>
                        <a:t>次或者无限次，即可有可无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79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effectLst/>
                        </a:rPr>
                        <a:t>+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匹配前一个字符出现</a:t>
                      </a:r>
                      <a:r>
                        <a:rPr lang="en-US" altLang="zh-CN" sz="2400">
                          <a:effectLst/>
                        </a:rPr>
                        <a:t>1</a:t>
                      </a:r>
                      <a:r>
                        <a:rPr lang="zh-CN" altLang="en-US" sz="2400">
                          <a:effectLst/>
                        </a:rPr>
                        <a:t>次或者无限次，即至少有</a:t>
                      </a:r>
                      <a:r>
                        <a:rPr lang="en-US" altLang="zh-CN" sz="2400">
                          <a:effectLst/>
                        </a:rPr>
                        <a:t>1</a:t>
                      </a:r>
                      <a:r>
                        <a:rPr lang="zh-CN" altLang="en-US" sz="2400">
                          <a:effectLst/>
                        </a:rPr>
                        <a:t>次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625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effectLst/>
                        </a:rPr>
                        <a:t>?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匹配前一个字符出现</a:t>
                      </a:r>
                      <a:r>
                        <a:rPr lang="en-US" altLang="zh-CN" sz="2400">
                          <a:effectLst/>
                        </a:rPr>
                        <a:t>1</a:t>
                      </a:r>
                      <a:r>
                        <a:rPr lang="zh-CN" altLang="en-US" sz="2400">
                          <a:effectLst/>
                        </a:rPr>
                        <a:t>次或者</a:t>
                      </a:r>
                      <a:r>
                        <a:rPr lang="en-US" altLang="zh-CN" sz="2400">
                          <a:effectLst/>
                        </a:rPr>
                        <a:t>0</a:t>
                      </a:r>
                      <a:r>
                        <a:rPr lang="zh-CN" altLang="en-US" sz="2400">
                          <a:effectLst/>
                        </a:rPr>
                        <a:t>次，即要么有</a:t>
                      </a:r>
                      <a:r>
                        <a:rPr lang="en-US" altLang="zh-CN" sz="2400">
                          <a:effectLst/>
                        </a:rPr>
                        <a:t>1</a:t>
                      </a:r>
                      <a:r>
                        <a:rPr lang="zh-CN" altLang="en-US" sz="2400">
                          <a:effectLst/>
                        </a:rPr>
                        <a:t>次，要么没有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2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{m}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匹配前一个字符出现</a:t>
                      </a:r>
                      <a:r>
                        <a:rPr lang="en-US" altLang="zh-CN" sz="2400">
                          <a:effectLst/>
                        </a:rPr>
                        <a:t>m</a:t>
                      </a:r>
                      <a:r>
                        <a:rPr lang="zh-CN" altLang="en-US" sz="2400">
                          <a:effectLst/>
                        </a:rPr>
                        <a:t>次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514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{m,n}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匹配前一个字符出现从</a:t>
                      </a:r>
                      <a:r>
                        <a:rPr lang="en-US" altLang="zh-CN" sz="2400">
                          <a:effectLst/>
                        </a:rPr>
                        <a:t>m</a:t>
                      </a:r>
                      <a:r>
                        <a:rPr lang="zh-CN" altLang="en-US" sz="2400">
                          <a:effectLst/>
                        </a:rPr>
                        <a:t>到</a:t>
                      </a:r>
                      <a:r>
                        <a:rPr lang="en-US" altLang="zh-CN" sz="2400">
                          <a:effectLst/>
                        </a:rPr>
                        <a:t>n</a:t>
                      </a:r>
                      <a:r>
                        <a:rPr lang="zh-CN" altLang="en-US" sz="2400">
                          <a:effectLst/>
                        </a:rPr>
                        <a:t>次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348838"/>
                  </a:ext>
                </a:extLst>
              </a:tr>
            </a:tbl>
          </a:graphicData>
        </a:graphic>
      </p:graphicFrame>
      <p:sp>
        <p:nvSpPr>
          <p:cNvPr id="3" name="Rectangle 27">
            <a:extLst>
              <a:ext uri="{FF2B5EF4-FFF2-40B4-BE49-F238E27FC236}">
                <a16:creationId xmlns:a16="http://schemas.microsoft.com/office/drawing/2014/main" id="{F100405D-4A2B-4D45-9F1B-D677BE72E667}"/>
              </a:ext>
            </a:extLst>
          </p:cNvPr>
          <p:cNvSpPr txBox="1">
            <a:spLocks noChangeArrowheads="1"/>
          </p:cNvSpPr>
          <p:nvPr/>
        </p:nvSpPr>
        <p:spPr>
          <a:xfrm>
            <a:off x="1708785" y="288005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匹配多个字符</a:t>
            </a:r>
          </a:p>
        </p:txBody>
      </p:sp>
    </p:spTree>
    <p:extLst>
      <p:ext uri="{BB962C8B-B14F-4D97-AF65-F5344CB8AC3E}">
        <p14:creationId xmlns:p14="http://schemas.microsoft.com/office/powerpoint/2010/main" val="210490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ED5FE14-5F14-484A-BB1D-D803CFBDE3DF}"/>
              </a:ext>
            </a:extLst>
          </p:cNvPr>
          <p:cNvSpPr txBox="1"/>
          <p:nvPr/>
        </p:nvSpPr>
        <p:spPr>
          <a:xfrm>
            <a:off x="1724891" y="26560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匹配开头结尾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0DF919B-9D09-4764-A7B7-A38B3746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02544"/>
              </p:ext>
            </p:extLst>
          </p:nvPr>
        </p:nvGraphicFramePr>
        <p:xfrm>
          <a:off x="1814946" y="1438102"/>
          <a:ext cx="4889500" cy="1325880"/>
        </p:xfrm>
        <a:graphic>
          <a:graphicData uri="http://schemas.openxmlformats.org/drawingml/2006/table">
            <a:tbl>
              <a:tblPr/>
              <a:tblGrid>
                <a:gridCol w="1599623">
                  <a:extLst>
                    <a:ext uri="{9D8B030D-6E8A-4147-A177-3AD203B41FA5}">
                      <a16:colId xmlns:a16="http://schemas.microsoft.com/office/drawing/2014/main" val="239486147"/>
                    </a:ext>
                  </a:extLst>
                </a:gridCol>
                <a:gridCol w="3289877">
                  <a:extLst>
                    <a:ext uri="{9D8B030D-6E8A-4147-A177-3AD203B41FA5}">
                      <a16:colId xmlns:a16="http://schemas.microsoft.com/office/drawing/2014/main" val="15735662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effectLst/>
                        </a:rPr>
                        <a:t>字符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effectLst/>
                        </a:rPr>
                        <a:t>功能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508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effectLst/>
                        </a:rPr>
                        <a:t>^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匹配字符串开头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364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effectLst/>
                        </a:rPr>
                        <a:t>$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匹配字符串结尾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20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14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CE2789-E8DF-4075-8F28-18AC30BA1117}"/>
              </a:ext>
            </a:extLst>
          </p:cNvPr>
          <p:cNvSpPr txBox="1"/>
          <p:nvPr/>
        </p:nvSpPr>
        <p:spPr>
          <a:xfrm>
            <a:off x="1724890" y="22404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匹配分组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2E982BA-A501-4B7F-9602-C614E38E5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72669"/>
              </p:ext>
            </p:extLst>
          </p:nvPr>
        </p:nvGraphicFramePr>
        <p:xfrm>
          <a:off x="994351" y="1287651"/>
          <a:ext cx="9431194" cy="2651760"/>
        </p:xfrm>
        <a:graphic>
          <a:graphicData uri="http://schemas.openxmlformats.org/drawingml/2006/table">
            <a:tbl>
              <a:tblPr/>
              <a:tblGrid>
                <a:gridCol w="3604359">
                  <a:extLst>
                    <a:ext uri="{9D8B030D-6E8A-4147-A177-3AD203B41FA5}">
                      <a16:colId xmlns:a16="http://schemas.microsoft.com/office/drawing/2014/main" val="1370540762"/>
                    </a:ext>
                  </a:extLst>
                </a:gridCol>
                <a:gridCol w="5826835">
                  <a:extLst>
                    <a:ext uri="{9D8B030D-6E8A-4147-A177-3AD203B41FA5}">
                      <a16:colId xmlns:a16="http://schemas.microsoft.com/office/drawing/2014/main" val="830778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effectLst/>
                        </a:rPr>
                        <a:t>字符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effectLst/>
                        </a:rPr>
                        <a:t>功能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474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effectLst/>
                        </a:rPr>
                        <a:t>|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匹配左右任意一个表达式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419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(ab)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将括号中字符作为一个分组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801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\num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引用分组</a:t>
                      </a:r>
                      <a:r>
                        <a:rPr lang="en-US" altLang="zh-CN" sz="2400">
                          <a:effectLst/>
                        </a:rPr>
                        <a:t>num</a:t>
                      </a:r>
                      <a:r>
                        <a:rPr lang="zh-CN" altLang="en-US" sz="2400">
                          <a:effectLst/>
                        </a:rPr>
                        <a:t>匹配到的字符串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63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(?P&lt;name&gt;)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分组起别名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6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(?P=name)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>
                          <a:effectLst/>
                        </a:rPr>
                        <a:t>引用别名为</a:t>
                      </a:r>
                      <a:r>
                        <a:rPr lang="en-US" altLang="zh-CN" sz="2400">
                          <a:effectLst/>
                        </a:rPr>
                        <a:t>name</a:t>
                      </a:r>
                      <a:r>
                        <a:rPr lang="zh-CN" altLang="en-US" sz="2400">
                          <a:effectLst/>
                        </a:rPr>
                        <a:t>分组匹配到的字符串</a:t>
                      </a:r>
                    </a:p>
                  </a:txBody>
                  <a:tcPr marL="82550" marR="82550" marT="38100" marB="381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380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61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334</Words>
  <Application>Microsoft Office PowerPoint</Application>
  <PresentationFormat>宽屏</PresentationFormat>
  <Paragraphs>59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Hannotate SC Bold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65</cp:revision>
  <dcterms:created xsi:type="dcterms:W3CDTF">2020-10-12T01:38:58Z</dcterms:created>
  <dcterms:modified xsi:type="dcterms:W3CDTF">2021-06-08T01:59:40Z</dcterms:modified>
</cp:coreProperties>
</file>