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62" r:id="rId5"/>
    <p:sldId id="584" r:id="rId6"/>
    <p:sldId id="263" r:id="rId7"/>
    <p:sldId id="58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BDDC160-DB5E-49B2-923F-B0C2CA68F3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5519DA-7C15-4662-A73A-8860D06122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54FC-9F32-435B-AC02-04C7D084E05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A9A417-1143-46C2-A5C9-1596CD27FB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8B91B5-E8F2-4C79-A02E-C9D8C3405D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27461-7512-4B72-8B5B-CF2D3F21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31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4E002-59E2-427C-BA53-E02A14FDE74F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8AE44-6C4A-4B9E-A6A7-B4DEFAF0D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下面老师先演示打开开发工具，演示程序新建，保存，编译，运行的过程，然后同学们自己来操作。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5B3D46A-EF04-493C-AAA6-4589852AE05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25D123-E801-410A-9422-513230C28F62}"/>
              </a:ext>
            </a:extLst>
          </p:cNvPr>
          <p:cNvSpPr/>
          <p:nvPr/>
        </p:nvSpPr>
        <p:spPr>
          <a:xfrm rot="21225305">
            <a:off x="4145958" y="2334161"/>
            <a:ext cx="37753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</a:t>
            </a:r>
            <a:endParaRPr lang="en-US" altLang="zh-CN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编程是一门技术</a:t>
            </a:r>
            <a:endParaRPr lang="zh-CN" altLang="en-US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0D21E06-50CA-4320-B234-19E3CD508785}"/>
              </a:ext>
            </a:extLst>
          </p:cNvPr>
          <p:cNvSpPr txBox="1"/>
          <p:nvPr/>
        </p:nvSpPr>
        <p:spPr>
          <a:xfrm>
            <a:off x="1101435" y="1581928"/>
            <a:ext cx="78208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        格莱尔特别喜欢吃蒸饺，香菇蒸饺、芹菜蒸饺、萝卜蒸饺、三鲜蒸饺、牛肉蒸饺、花式蒸饺等,不但味美而且营养丰富。其制作步骤是:先揉面挨皮，再调好馅料，然后包饺子，最后蒸饺子。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人们做事情常有一定的顺序，先做什么，再做什么，然后做什么，最后做什么，这样可以做得又好又快，井井有条。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这就是</a:t>
            </a:r>
            <a:r>
              <a:rPr lang="zh-CN" altLang="en-US" sz="2400">
                <a:solidFill>
                  <a:srgbClr val="FF0000"/>
                </a:solidFill>
              </a:rPr>
              <a:t>顺序结构</a:t>
            </a:r>
            <a:r>
              <a:rPr lang="zh-CN" altLang="en-US" sz="240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F3FBEB-8061-499B-B521-F2839FFBF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" y="978474"/>
            <a:ext cx="952509" cy="95250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6840B76-04A0-4822-9689-DFA63C9A5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487" y="1454728"/>
            <a:ext cx="1153777" cy="442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0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864156-A119-4EAA-8868-9936E64E0AA0}"/>
              </a:ext>
            </a:extLst>
          </p:cNvPr>
          <p:cNvSpPr txBox="1"/>
          <p:nvPr/>
        </p:nvSpPr>
        <p:spPr>
          <a:xfrm>
            <a:off x="990600" y="751344"/>
            <a:ext cx="99198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今天</a:t>
            </a:r>
            <a:r>
              <a:rPr lang="en-US" altLang="zh-CN" sz="2400"/>
              <a:t>,</a:t>
            </a:r>
            <a:r>
              <a:rPr lang="zh-CN" altLang="en-US" sz="2400"/>
              <a:t>我们的生活已经和软件密不可分</a:t>
            </a:r>
            <a:r>
              <a:rPr lang="en-US" altLang="zh-CN" sz="2400"/>
              <a:t>,</a:t>
            </a:r>
            <a:r>
              <a:rPr lang="zh-CN" altLang="en-US" sz="2400"/>
              <a:t>与朋交流用微信、</a:t>
            </a:r>
            <a:r>
              <a:rPr lang="en-US" altLang="zh-CN" sz="2400"/>
              <a:t>QQ</a:t>
            </a:r>
            <a:r>
              <a:rPr lang="zh-CN" altLang="en-US" sz="2400"/>
              <a:t>，出门用滴滴打车</a:t>
            </a:r>
            <a:r>
              <a:rPr lang="en-US" altLang="zh-CN" sz="2400"/>
              <a:t>,</a:t>
            </a:r>
            <a:r>
              <a:rPr lang="zh-CN" altLang="en-US" sz="2400"/>
              <a:t>购物付款用支付宝</a:t>
            </a:r>
            <a:r>
              <a:rPr lang="en-US" altLang="zh-CN" sz="2400"/>
              <a:t>……</a:t>
            </a:r>
            <a:r>
              <a:rPr lang="zh-CN" altLang="en-US" sz="2400"/>
              <a:t>可以说</a:t>
            </a:r>
            <a:r>
              <a:rPr lang="en-US" altLang="zh-CN" sz="2400"/>
              <a:t>,</a:t>
            </a:r>
            <a:r>
              <a:rPr lang="zh-CN" altLang="en-US" sz="2400"/>
              <a:t>软件使我们的生活更加方便、快捷、美好</a:t>
            </a:r>
            <a:r>
              <a:rPr lang="en-US" altLang="zh-CN" sz="2400"/>
              <a:t>!</a:t>
            </a:r>
            <a:r>
              <a:rPr lang="zh-CN" altLang="en-US" sz="2400"/>
              <a:t>软件由程序和文档构成，每个程序都是由一条条计算机能够识别和执行的指令组成的</a:t>
            </a:r>
            <a:r>
              <a:rPr lang="en-US" altLang="zh-CN" sz="2400"/>
              <a:t>,</a:t>
            </a:r>
            <a:r>
              <a:rPr lang="zh-CN" altLang="en-US" sz="2400"/>
              <a:t>每一条指令指挥计算机完成指定的操作。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F0B1AA-3BE1-4750-A024-453FDA316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54" y="2701628"/>
            <a:ext cx="2438418" cy="24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3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13463-0E22-408A-8D0B-F3546301C570}"/>
              </a:ext>
            </a:extLst>
          </p:cNvPr>
          <p:cNvSpPr txBox="1"/>
          <p:nvPr/>
        </p:nvSpPr>
        <p:spPr>
          <a:xfrm>
            <a:off x="1052945" y="806763"/>
            <a:ext cx="98782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编写程序又称为编程</a:t>
            </a:r>
            <a:r>
              <a:rPr lang="zh-CN" altLang="en-US" sz="2400"/>
              <a:t>。它是一门技术，通俗地讲，编程就是告诉计算机</a:t>
            </a:r>
            <a:r>
              <a:rPr lang="en-US" altLang="zh-CN" sz="2400"/>
              <a:t>,</a:t>
            </a:r>
            <a:r>
              <a:rPr lang="zh-CN" altLang="en-US" sz="2400"/>
              <a:t>你要帮我做什么、怎么做</a:t>
            </a:r>
            <a:r>
              <a:rPr lang="en-US" altLang="zh-CN" sz="2400"/>
              <a:t>,</a:t>
            </a:r>
            <a:r>
              <a:rPr lang="zh-CN" altLang="en-US" sz="2400"/>
              <a:t>但是计算机无法直接听懂人类的语言，所以需要使用一种计算机和我们人类都能“听”得懂的语言， 这种语言就是</a:t>
            </a:r>
            <a:r>
              <a:rPr lang="zh-CN" altLang="en-US" sz="2400">
                <a:solidFill>
                  <a:srgbClr val="FF0000"/>
                </a:solidFill>
              </a:rPr>
              <a:t>计算机语言</a:t>
            </a:r>
            <a:r>
              <a:rPr lang="zh-CN" altLang="en-US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FE4675-F5D4-477E-86D5-55F612889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65" y="3225215"/>
            <a:ext cx="2826022" cy="28260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0D289E-CFE7-41C6-A77E-D0AECAB0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88" y="2671712"/>
            <a:ext cx="3142643" cy="3142643"/>
          </a:xfrm>
          <a:prstGeom prst="rect">
            <a:avLst/>
          </a:prstGeom>
        </p:spPr>
      </p:pic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170B2A2D-854A-45AD-A32A-E20AC846908D}"/>
              </a:ext>
            </a:extLst>
          </p:cNvPr>
          <p:cNvSpPr/>
          <p:nvPr/>
        </p:nvSpPr>
        <p:spPr>
          <a:xfrm>
            <a:off x="3823853" y="2988333"/>
            <a:ext cx="2272147" cy="1105685"/>
          </a:xfrm>
          <a:prstGeom prst="wedgeEllipseCallout">
            <a:avLst>
              <a:gd name="adj1" fmla="val -79166"/>
              <a:gd name="adj2" fmla="val 78330"/>
            </a:avLst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写个游戏给我！</a:t>
            </a:r>
          </a:p>
        </p:txBody>
      </p:sp>
      <p:sp>
        <p:nvSpPr>
          <p:cNvPr id="10" name="思想气泡: 云 9">
            <a:extLst>
              <a:ext uri="{FF2B5EF4-FFF2-40B4-BE49-F238E27FC236}">
                <a16:creationId xmlns:a16="http://schemas.microsoft.com/office/drawing/2014/main" id="{E0D58E7A-CFF5-4DBD-93CE-9961D633C56F}"/>
              </a:ext>
            </a:extLst>
          </p:cNvPr>
          <p:cNvSpPr/>
          <p:nvPr/>
        </p:nvSpPr>
        <p:spPr>
          <a:xfrm>
            <a:off x="6419240" y="2671712"/>
            <a:ext cx="2142869" cy="949743"/>
          </a:xfrm>
          <a:prstGeom prst="cloudCallout">
            <a:avLst>
              <a:gd name="adj1" fmla="val 68573"/>
              <a:gd name="adj2" fmla="val 71862"/>
            </a:avLst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你说啥？</a:t>
            </a:r>
          </a:p>
        </p:txBody>
      </p:sp>
    </p:spTree>
    <p:extLst>
      <p:ext uri="{BB962C8B-B14F-4D97-AF65-F5344CB8AC3E}">
        <p14:creationId xmlns:p14="http://schemas.microsoft.com/office/powerpoint/2010/main" val="157796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右箭头 20"/>
          <p:cNvSpPr/>
          <p:nvPr/>
        </p:nvSpPr>
        <p:spPr>
          <a:xfrm>
            <a:off x="2702591" y="3316256"/>
            <a:ext cx="993271" cy="610527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1751646" y="1821320"/>
            <a:ext cx="1885205" cy="589661"/>
          </a:xfrm>
          <a:prstGeom prst="wedgeRoundRectCallout">
            <a:avLst>
              <a:gd name="adj1" fmla="val -41183"/>
              <a:gd name="adj2" fmla="val 93365"/>
              <a:gd name="adj3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9AF222-D208-47BE-92F4-B35E7B78D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99" y="2742218"/>
            <a:ext cx="1699118" cy="18879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9677A5-3D0C-4CC2-9075-B83FB4642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736" y="1461462"/>
            <a:ext cx="7138937" cy="457410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F67BDB1-FEE1-4952-80AF-5A573FE49AFA}"/>
              </a:ext>
            </a:extLst>
          </p:cNvPr>
          <p:cNvSpPr/>
          <p:nvPr/>
        </p:nvSpPr>
        <p:spPr>
          <a:xfrm>
            <a:off x="5628559" y="897650"/>
            <a:ext cx="379623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Dev-C++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集成开发环境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6EE8D86-AB8D-42D8-BE3E-AB878DA7A518}"/>
              </a:ext>
            </a:extLst>
          </p:cNvPr>
          <p:cNvSpPr/>
          <p:nvPr/>
        </p:nvSpPr>
        <p:spPr>
          <a:xfrm>
            <a:off x="3961361" y="1009713"/>
            <a:ext cx="302999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C++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程序结构介绍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D69E2CE-F709-42B7-9AA2-F579EFC2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08" y="1681981"/>
            <a:ext cx="89535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0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A60C58-E223-4AF8-9599-9F3C6B290D06}"/>
              </a:ext>
            </a:extLst>
          </p:cNvPr>
          <p:cNvSpPr/>
          <p:nvPr/>
        </p:nvSpPr>
        <p:spPr>
          <a:xfrm>
            <a:off x="4529397" y="607932"/>
            <a:ext cx="210025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快乐刷题 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P1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6D833-6C08-417B-ACE1-84D6E875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7" y="1340023"/>
            <a:ext cx="9808774" cy="45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26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021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299</Words>
  <Application>Microsoft Office PowerPoint</Application>
  <PresentationFormat>宽屏</PresentationFormat>
  <Paragraphs>17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31</cp:revision>
  <dcterms:created xsi:type="dcterms:W3CDTF">2021-06-17T05:44:12Z</dcterms:created>
  <dcterms:modified xsi:type="dcterms:W3CDTF">2021-11-29T00:59:13Z</dcterms:modified>
</cp:coreProperties>
</file>