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0" r:id="rId4"/>
    <p:sldId id="586" r:id="rId5"/>
    <p:sldId id="263" r:id="rId6"/>
    <p:sldId id="587" r:id="rId7"/>
    <p:sldId id="588" r:id="rId8"/>
    <p:sldId id="589" r:id="rId9"/>
    <p:sldId id="59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DDC160-DB5E-49B2-923F-B0C2CA68F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519DA-7C15-4662-A73A-8860D06122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54FC-9F32-435B-AC02-04C7D084E05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A9A417-1143-46C2-A5C9-1596CD27FB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B91B5-E8F2-4C79-A02E-C9D8C3405D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27461-7512-4B72-8B5B-CF2D3F21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31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E002-59E2-427C-BA53-E02A14FDE74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AE44-6C4A-4B9E-A6A7-B4DEFAF0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5B3D46A-EF04-493C-AAA6-4589852AE0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25D123-E801-410A-9422-513230C28F62}"/>
              </a:ext>
            </a:extLst>
          </p:cNvPr>
          <p:cNvSpPr/>
          <p:nvPr/>
        </p:nvSpPr>
        <p:spPr>
          <a:xfrm rot="21225305">
            <a:off x="4075052" y="2810265"/>
            <a:ext cx="37232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春晓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20691D5F-5835-4015-9236-4EC457248A5A}"/>
              </a:ext>
            </a:extLst>
          </p:cNvPr>
          <p:cNvSpPr txBox="1">
            <a:spLocks/>
          </p:cNvSpPr>
          <p:nvPr/>
        </p:nvSpPr>
        <p:spPr>
          <a:xfrm>
            <a:off x="1122109" y="1727489"/>
            <a:ext cx="9594383" cy="28306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     1944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年，美籍匈牙利数学家 </a:t>
            </a:r>
            <a:r>
              <a:rPr lang="zh-CN" altLang="zh-CN">
                <a:solidFill>
                  <a:srgbClr val="FF0000"/>
                </a:solidFill>
              </a:rPr>
              <a:t>冯·诺依曼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提出计算机基本结构和工作方式的设想，为计算机的诞生和发展提供了理论基础。时至今日，尽管计算机软硬件技术飞速发展，但计算机本身的体系结构并没有明显的突破，当今的计算机仍属于冯·诺依曼架构。</a:t>
            </a: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其理论要点如下：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    1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、计算机硬件设备由</a:t>
            </a:r>
            <a:r>
              <a:rPr lang="zh-CN" altLang="zh-CN">
                <a:solidFill>
                  <a:srgbClr val="FF0000"/>
                </a:solidFill>
              </a:rPr>
              <a:t>存储器、运算器、控制器、输入设备和输出设备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五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部分组成。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    2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存储程序思想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——把计算过程描述为由许多命令按一定顺序组成的程序，然后把程序和数据一起输入计算机，计算机对已存入的程序和数据处理后，输出结果。</a:t>
            </a:r>
          </a:p>
          <a:p>
            <a:endParaRPr lang="en-US" altLang="zh-CN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C9008A-33EC-4ECD-9D6D-B4FA5837ECB6}"/>
              </a:ext>
            </a:extLst>
          </p:cNvPr>
          <p:cNvSpPr txBox="1"/>
          <p:nvPr/>
        </p:nvSpPr>
        <p:spPr>
          <a:xfrm>
            <a:off x="3650444" y="808397"/>
            <a:ext cx="513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冯·诺依曼体系结构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A22C85-3030-4971-A4D9-EFE4F96F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" y="978474"/>
            <a:ext cx="952509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6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50FC3341-A6C9-48F6-B727-4D0434809258}"/>
              </a:ext>
            </a:extLst>
          </p:cNvPr>
          <p:cNvSpPr txBox="1">
            <a:spLocks/>
          </p:cNvSpPr>
          <p:nvPr/>
        </p:nvSpPr>
        <p:spPr>
          <a:xfrm>
            <a:off x="606496" y="750516"/>
            <a:ext cx="10852560" cy="16586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硬件（Hardware）是指</a:t>
            </a:r>
            <a:r>
              <a:rPr lang="en-US" sz="2133">
                <a:solidFill>
                  <a:srgbClr val="FF0000"/>
                </a:solidFill>
                <a:sym typeface="+mn-ea"/>
              </a:rPr>
              <a:t>构成计算机的所有物理部件</a:t>
            </a: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，包括各种元器件、电路板卡、机械装置以及各种连接件，是看得见、摸得着的“硬”设备，故称为硬件。 </a:t>
            </a:r>
            <a:endParaRPr 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15000"/>
              </a:spcBef>
            </a:pP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软件（Software）是指管理和控制计算机执行各种操作的所有程序、数据、文档资料的总称。 </a:t>
            </a:r>
          </a:p>
        </p:txBody>
      </p:sp>
      <p:pic>
        <p:nvPicPr>
          <p:cNvPr id="6" name="Picture 10" descr="原理图">
            <a:extLst>
              <a:ext uri="{FF2B5EF4-FFF2-40B4-BE49-F238E27FC236}">
                <a16:creationId xmlns:a16="http://schemas.microsoft.com/office/drawing/2014/main" id="{12B5EA0C-DCCD-4B7F-BDE7-2F189D65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3" y="2119541"/>
            <a:ext cx="7398119" cy="440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3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2E5D09D-60F4-430B-8E89-DB9F7E41F19F}"/>
              </a:ext>
            </a:extLst>
          </p:cNvPr>
          <p:cNvSpPr txBox="1"/>
          <p:nvPr/>
        </p:nvSpPr>
        <p:spPr>
          <a:xfrm>
            <a:off x="1253837" y="993017"/>
            <a:ext cx="9254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唐代诗人孟浩然所作的《春晓》是一首家喻户晓的诗,但是校园里更流行的是孩子们自编的《春晓》。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709ED5-6209-4A27-BD1D-A91890BD43F1}"/>
              </a:ext>
            </a:extLst>
          </p:cNvPr>
          <p:cNvSpPr txBox="1"/>
          <p:nvPr/>
        </p:nvSpPr>
        <p:spPr>
          <a:xfrm>
            <a:off x="2802082" y="2364571"/>
            <a:ext cx="1482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/>
              <a:t>春晓</a:t>
            </a:r>
            <a:endParaRPr lang="en-US" altLang="zh-CN" sz="2800" b="1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7241CC-2BBA-41C1-9A6B-A9515A55E0E6}"/>
              </a:ext>
            </a:extLst>
          </p:cNvPr>
          <p:cNvSpPr/>
          <p:nvPr/>
        </p:nvSpPr>
        <p:spPr>
          <a:xfrm>
            <a:off x="1357745" y="3119317"/>
            <a:ext cx="4066309" cy="10668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/>
          </a:p>
          <a:p>
            <a:pPr algn="ctr"/>
            <a:r>
              <a:rPr lang="zh-CN" altLang="en-US" sz="2400"/>
              <a:t>春眠不觉晓，处处蚊子咬。</a:t>
            </a:r>
            <a:endParaRPr lang="en-US" altLang="zh-CN" sz="2400"/>
          </a:p>
          <a:p>
            <a:pPr algn="ctr"/>
            <a:r>
              <a:rPr lang="zh-CN" altLang="en-US" sz="2400"/>
              <a:t>夜来嗡嗡声，脓包知多少。</a:t>
            </a:r>
          </a:p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175304-7EC4-401E-B61D-D688630D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28" y="2133045"/>
            <a:ext cx="986272" cy="986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2CFB8F-1499-4702-9D91-10CDEEA12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450">
            <a:off x="7496143" y="3399562"/>
            <a:ext cx="1038684" cy="10386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1735E7-3D75-419D-9896-41DEC057C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9565">
            <a:off x="7126864" y="4870223"/>
            <a:ext cx="736891" cy="7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7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7D2116-6C51-4CFF-9A5F-18E73AD3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5" y="741218"/>
            <a:ext cx="2043885" cy="20438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042F7C-0417-4210-B917-9CB1BFB22D1D}"/>
              </a:ext>
            </a:extLst>
          </p:cNvPr>
          <p:cNvSpPr txBox="1"/>
          <p:nvPr/>
        </p:nvSpPr>
        <p:spPr>
          <a:xfrm>
            <a:off x="3657600" y="158876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试编一程序,输出此首诗中的一向,如“春眠不觉晓,处处蚊子咬。”</a:t>
            </a:r>
          </a:p>
        </p:txBody>
      </p:sp>
    </p:spTree>
    <p:extLst>
      <p:ext uri="{BB962C8B-B14F-4D97-AF65-F5344CB8AC3E}">
        <p14:creationId xmlns:p14="http://schemas.microsoft.com/office/powerpoint/2010/main" val="237640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EBCF9F-357B-4986-AD8C-B46E4FD8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88" y="2865293"/>
            <a:ext cx="3035300" cy="2159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D31352-4E9B-4E0E-8E01-54C1C81B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948" y="2964353"/>
            <a:ext cx="3214370" cy="21793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C681F7-2F1A-412E-BE40-173FCBF9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73" y="2467783"/>
            <a:ext cx="2675890" cy="267589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923454-5FCE-4381-ADC8-26E37BF319DD}"/>
              </a:ext>
            </a:extLst>
          </p:cNvPr>
          <p:cNvCxnSpPr/>
          <p:nvPr/>
        </p:nvCxnSpPr>
        <p:spPr>
          <a:xfrm>
            <a:off x="4210743" y="3957493"/>
            <a:ext cx="810895" cy="8255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97484E-388B-484B-8C9B-DA57D7E5C34E}"/>
              </a:ext>
            </a:extLst>
          </p:cNvPr>
          <p:cNvCxnSpPr/>
          <p:nvPr/>
        </p:nvCxnSpPr>
        <p:spPr>
          <a:xfrm flipV="1">
            <a:off x="7197148" y="3965748"/>
            <a:ext cx="776605" cy="1651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62620B-2191-47A6-8005-31F49A508A7E}"/>
              </a:ext>
            </a:extLst>
          </p:cNvPr>
          <p:cNvSpPr/>
          <p:nvPr/>
        </p:nvSpPr>
        <p:spPr>
          <a:xfrm>
            <a:off x="5909938" y="2385473"/>
            <a:ext cx="1368152" cy="72008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&lt;&lt;</a:t>
            </a:r>
            <a:endParaRPr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DB2B96F-7864-419E-A26D-1385C6A4B2C4}"/>
              </a:ext>
            </a:extLst>
          </p:cNvPr>
          <p:cNvSpPr/>
          <p:nvPr/>
        </p:nvSpPr>
        <p:spPr>
          <a:xfrm>
            <a:off x="3324081" y="2427427"/>
            <a:ext cx="1512168" cy="56769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cout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E1C8FA-D941-4F2F-B2C5-F3E1C53070E7}"/>
              </a:ext>
            </a:extLst>
          </p:cNvPr>
          <p:cNvSpPr txBox="1"/>
          <p:nvPr/>
        </p:nvSpPr>
        <p:spPr>
          <a:xfrm>
            <a:off x="7913767" y="2411555"/>
            <a:ext cx="31683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“Hello, World!”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798A42-0AA8-40E4-BB8F-163D3C81C8A6}"/>
              </a:ext>
            </a:extLst>
          </p:cNvPr>
          <p:cNvCxnSpPr/>
          <p:nvPr/>
        </p:nvCxnSpPr>
        <p:spPr>
          <a:xfrm flipH="1">
            <a:off x="7523654" y="2646564"/>
            <a:ext cx="516890" cy="1270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B0772ED-C1BA-4F9B-AD87-CAE5D335EB16}"/>
              </a:ext>
            </a:extLst>
          </p:cNvPr>
          <p:cNvCxnSpPr/>
          <p:nvPr/>
        </p:nvCxnSpPr>
        <p:spPr>
          <a:xfrm flipH="1">
            <a:off x="5054774" y="2646564"/>
            <a:ext cx="609600" cy="24765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FC6404-7E74-471E-B87F-42028B82FD27}"/>
              </a:ext>
            </a:extLst>
          </p:cNvPr>
          <p:cNvCxnSpPr/>
          <p:nvPr/>
        </p:nvCxnSpPr>
        <p:spPr>
          <a:xfrm flipH="1">
            <a:off x="2999914" y="3222509"/>
            <a:ext cx="648335" cy="61722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28">
            <a:extLst>
              <a:ext uri="{FF2B5EF4-FFF2-40B4-BE49-F238E27FC236}">
                <a16:creationId xmlns:a16="http://schemas.microsoft.com/office/drawing/2014/main" id="{D20E7122-366A-4DED-B2A2-6BD2119C8C9F}"/>
              </a:ext>
            </a:extLst>
          </p:cNvPr>
          <p:cNvSpPr/>
          <p:nvPr/>
        </p:nvSpPr>
        <p:spPr>
          <a:xfrm>
            <a:off x="8813803" y="121508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0" name="圆角矩形标注 29">
            <a:extLst>
              <a:ext uri="{FF2B5EF4-FFF2-40B4-BE49-F238E27FC236}">
                <a16:creationId xmlns:a16="http://schemas.microsoft.com/office/drawing/2014/main" id="{4300F215-F46B-49A6-B5FA-E2D6DA4975BC}"/>
              </a:ext>
            </a:extLst>
          </p:cNvPr>
          <p:cNvSpPr/>
          <p:nvPr/>
        </p:nvSpPr>
        <p:spPr>
          <a:xfrm>
            <a:off x="6284605" y="115539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30">
            <a:extLst>
              <a:ext uri="{FF2B5EF4-FFF2-40B4-BE49-F238E27FC236}">
                <a16:creationId xmlns:a16="http://schemas.microsoft.com/office/drawing/2014/main" id="{C14D6C95-BE83-4F0D-AB34-DD6688219184}"/>
              </a:ext>
            </a:extLst>
          </p:cNvPr>
          <p:cNvSpPr/>
          <p:nvPr/>
        </p:nvSpPr>
        <p:spPr>
          <a:xfrm>
            <a:off x="3855918" y="115539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2B2D10-F931-4BEB-A8E6-25687098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4" y="3926724"/>
            <a:ext cx="321437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9" grpId="0" bldLvl="0" animBg="1"/>
      <p:bldP spid="10" grpId="0" bldLvl="0" animBg="1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817CB194-B62E-4B5D-A3E8-C679CB87297D}"/>
              </a:ext>
            </a:extLst>
          </p:cNvPr>
          <p:cNvGrpSpPr/>
          <p:nvPr/>
        </p:nvGrpSpPr>
        <p:grpSpPr bwMode="auto">
          <a:xfrm>
            <a:off x="1736802" y="3103084"/>
            <a:ext cx="8424936" cy="865833"/>
            <a:chOff x="720" y="1392"/>
            <a:chExt cx="4058" cy="480"/>
          </a:xfrm>
          <a:solidFill>
            <a:srgbClr val="00B0F0"/>
          </a:solidFill>
        </p:grpSpPr>
        <p:sp>
          <p:nvSpPr>
            <p:cNvPr id="3" name="AutoShape 9">
              <a:extLst>
                <a:ext uri="{FF2B5EF4-FFF2-40B4-BE49-F238E27FC236}">
                  <a16:creationId xmlns:a16="http://schemas.microsoft.com/office/drawing/2014/main" id="{57B51555-5B01-4120-A7BB-AA4AC43C95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4AE43CC2-3110-4A2F-80AF-79AE164FD4E5}"/>
                </a:ext>
              </a:extLst>
            </p:cNvPr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5" name="AutoShape 11">
                <a:extLst>
                  <a:ext uri="{FF2B5EF4-FFF2-40B4-BE49-F238E27FC236}">
                    <a16:creationId xmlns:a16="http://schemas.microsoft.com/office/drawing/2014/main" id="{25B2CA46-C39A-44E3-8B5A-4608AA43B2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AutoShape 12">
                <a:extLst>
                  <a:ext uri="{FF2B5EF4-FFF2-40B4-BE49-F238E27FC236}">
                    <a16:creationId xmlns:a16="http://schemas.microsoft.com/office/drawing/2014/main" id="{7E97F8B8-2BB6-464E-957D-C2F8DBA06E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BBF4437-AD61-4CD5-A65B-C2BC9355BEB2}"/>
              </a:ext>
            </a:extLst>
          </p:cNvPr>
          <p:cNvSpPr txBox="1"/>
          <p:nvPr/>
        </p:nvSpPr>
        <p:spPr>
          <a:xfrm>
            <a:off x="1919423" y="3212967"/>
            <a:ext cx="8242315" cy="5835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…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A05BFF-2045-40FD-B82C-B08CB56BC824}"/>
              </a:ext>
            </a:extLst>
          </p:cNvPr>
          <p:cNvSpPr/>
          <p:nvPr/>
        </p:nvSpPr>
        <p:spPr>
          <a:xfrm>
            <a:off x="2412135" y="2070735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拼接多个输出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037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30D246-7120-4F58-9EC2-9BE2C9B3E606}"/>
              </a:ext>
            </a:extLst>
          </p:cNvPr>
          <p:cNvSpPr/>
          <p:nvPr/>
        </p:nvSpPr>
        <p:spPr>
          <a:xfrm>
            <a:off x="3525548" y="969299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《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春晓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》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完整版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5FD7A-0504-485E-B953-55827293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02" y="1836160"/>
            <a:ext cx="7317798" cy="45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3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265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45</cp:revision>
  <dcterms:created xsi:type="dcterms:W3CDTF">2021-06-17T05:44:12Z</dcterms:created>
  <dcterms:modified xsi:type="dcterms:W3CDTF">2021-11-29T03:04:35Z</dcterms:modified>
</cp:coreProperties>
</file>