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80" r:id="rId6"/>
    <p:sldId id="291" r:id="rId7"/>
    <p:sldId id="292" r:id="rId8"/>
    <p:sldId id="293" r:id="rId9"/>
    <p:sldId id="294" r:id="rId10"/>
    <p:sldId id="29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BC58A-2F75-42CF-BAB3-BECFC38A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66BE2-B7C3-423F-B999-C60739F09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94668-9455-4469-BB53-DBFFF314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1F1C3-9932-45C5-9941-9E9EC69B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5FCC-2A1D-499B-8305-A09B012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8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9127C-59CF-4815-8B14-5834B6D0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39059-8F91-45F0-B1BC-A81D284D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B6636-E215-4275-B7B4-340619A5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BC869-1D0A-439D-90AB-A7F71AFA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EF03-2127-43AA-A833-E2A44DF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76D0C-0555-4CAB-9A16-4EEA0DA73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27FCD-9828-4FD4-8D35-E6D04343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CD891-1D85-43E7-8E91-8B44D4F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02CA0-A1C4-4B0D-A4B4-23F0BE5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92404-577D-4057-A6AA-CF61616D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36AE-FF9B-4E0A-9109-442A3ABC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FB2AE-1A11-47E0-BC12-41D5C20C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CD31F-70F6-41A3-9DF4-0606D43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36528-C85B-4EDB-9ABF-D8F56420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9ED00-6F5A-4311-B5A7-895C9B9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F4F63-9D7C-404C-9F25-7EF1400F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522D2-F758-4928-BC46-75F379AA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2BD67-1AED-4989-A979-748D190E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4D2D6-1709-4A83-B9D8-E5C236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75914-500A-41BB-BDB8-264AFCD1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014A-8398-48FB-B8E3-144ED5B9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490F5-6DBA-4CEE-A510-61CEA4B12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481F1-64A1-4409-B8E1-3E8AFE85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08526-AF7C-4B75-BF84-4513A212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F65B4-04B3-44F9-B54F-203F6F11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6CCFF-5034-4254-8E84-FEC1AA7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3021B-7C3F-4F6F-B5D4-94AF3CBC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78182-EE01-4371-9C0B-89D8C6F8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C3B6C-8064-4073-AF5A-B07A9060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1A8ACC-9AA2-4913-B1B2-E3D7B753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0F8C5-83C6-44DF-A3BA-C1992947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C4784-0031-4AF4-A9C5-E2D6C130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D3BAB-9720-41FE-AFDE-E02D5655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078ED9-DF22-47AD-9085-73761CFC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078AEE8-48AC-499C-9853-8539FB1F3EA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F1D5-0C44-4D4C-9882-060243E6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00AC0-B645-4B7F-A306-DBB3552B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67AF2-47C7-4121-B6E7-F6D9B6B8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7D5DF-1810-4C3B-9FD8-CEDA2E87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391CD-1AF4-4E90-B8FF-8B80AA2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970F0-40DC-4080-821F-2DF9313C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D411-8F6E-4844-997F-32AF927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B339A-EB29-4DAF-A450-DD64E2B2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1E2B0-102D-4859-9B3A-DE2BB83A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75CF8-A3FE-4070-83C6-B666302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DA3FE-64B4-4FF4-85B5-2B7007C9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83E75-84C6-4FE6-B455-5D04C8D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BC7A5-D158-492F-BBF3-F184EF1A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58639-0AA6-4BE9-B9BB-EF80477E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1FC68-3114-454F-A7D9-18419ED2A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9EB7A-10D0-4DF8-A209-736998D3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0562-750B-4AE1-BCE3-66A0B538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3DC508-C9A7-424E-AA3F-927829ECAA8B}"/>
              </a:ext>
            </a:extLst>
          </p:cNvPr>
          <p:cNvSpPr/>
          <p:nvPr/>
        </p:nvSpPr>
        <p:spPr>
          <a:xfrm rot="21225305">
            <a:off x="3866044" y="2816159"/>
            <a:ext cx="41243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</a:t>
            </a:r>
            <a:r>
              <a:rPr lang="en-US" altLang="zh-CN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课 </a:t>
            </a: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植树造林</a:t>
            </a:r>
            <a:endParaRPr lang="zh-CN" altLang="en-US" sz="40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546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914" name="Group 2"/>
          <p:cNvGrpSpPr/>
          <p:nvPr/>
        </p:nvGrpSpPr>
        <p:grpSpPr bwMode="auto">
          <a:xfrm>
            <a:off x="826863" y="4401843"/>
            <a:ext cx="3277004" cy="1209824"/>
            <a:chOff x="576" y="3129"/>
            <a:chExt cx="2064" cy="762"/>
          </a:xfrm>
        </p:grpSpPr>
        <p:sp>
          <p:nvSpPr>
            <p:cNvPr id="422952" name="Text Box 3"/>
            <p:cNvSpPr txBox="1">
              <a:spLocks noChangeArrowheads="1"/>
            </p:cNvSpPr>
            <p:nvPr/>
          </p:nvSpPr>
          <p:spPr bwMode="auto">
            <a:xfrm>
              <a:off x="576" y="3426"/>
              <a:ext cx="2064" cy="4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FFFFFF"/>
                  </a:solidFill>
                </a:rPr>
                <a:t>35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422953" name="Text Box 4"/>
            <p:cNvSpPr txBox="1">
              <a:spLocks noChangeArrowheads="1"/>
            </p:cNvSpPr>
            <p:nvPr/>
          </p:nvSpPr>
          <p:spPr bwMode="auto">
            <a:xfrm>
              <a:off x="576" y="3129"/>
              <a:ext cx="150" cy="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33" b="0" i="1">
                  <a:solidFill>
                    <a:srgbClr val="0000FF"/>
                  </a:solidFill>
                </a:rPr>
                <a:t>键入：</a:t>
              </a:r>
            </a:p>
          </p:txBody>
        </p:sp>
      </p:grpSp>
      <p:sp>
        <p:nvSpPr>
          <p:cNvPr id="422915" name="Rectangle 5"/>
          <p:cNvSpPr>
            <a:spLocks noChangeArrowheads="1"/>
          </p:cNvSpPr>
          <p:nvPr/>
        </p:nvSpPr>
        <p:spPr bwMode="auto">
          <a:xfrm>
            <a:off x="826863" y="3777878"/>
            <a:ext cx="2362492" cy="457256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422917" name="Text Box 7"/>
          <p:cNvSpPr txBox="1">
            <a:spLocks noChangeArrowheads="1"/>
          </p:cNvSpPr>
          <p:nvPr/>
        </p:nvSpPr>
        <p:spPr bwMode="auto">
          <a:xfrm>
            <a:off x="750653" y="805712"/>
            <a:ext cx="10535656" cy="1329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sz="2400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键盘输入的作用是读取用户键入的字符串，按相应变量的类型转换成二进制代码写入内存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</a:p>
        </p:txBody>
      </p:sp>
      <p:sp>
        <p:nvSpPr>
          <p:cNvPr id="422919" name="Text Box 9"/>
          <p:cNvSpPr txBox="1">
            <a:spLocks noChangeArrowheads="1"/>
          </p:cNvSpPr>
          <p:nvPr/>
        </p:nvSpPr>
        <p:spPr bwMode="auto">
          <a:xfrm>
            <a:off x="887196" y="2710946"/>
            <a:ext cx="268320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int  a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char  s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rgbClr val="FFFFFF"/>
                </a:solidFill>
              </a:rPr>
              <a:t>cin &gt;&gt; a &gt;&gt; s ;</a:t>
            </a:r>
          </a:p>
        </p:txBody>
      </p:sp>
      <p:grpSp>
        <p:nvGrpSpPr>
          <p:cNvPr id="422920" name="Group 10"/>
          <p:cNvGrpSpPr/>
          <p:nvPr/>
        </p:nvGrpSpPr>
        <p:grpSpPr bwMode="auto">
          <a:xfrm>
            <a:off x="4789752" y="1567807"/>
            <a:ext cx="3277004" cy="4572564"/>
            <a:chOff x="3072" y="1344"/>
            <a:chExt cx="2064" cy="2880"/>
          </a:xfrm>
        </p:grpSpPr>
        <p:grpSp>
          <p:nvGrpSpPr>
            <p:cNvPr id="422927" name="Group 11"/>
            <p:cNvGrpSpPr/>
            <p:nvPr/>
          </p:nvGrpSpPr>
          <p:grpSpPr bwMode="auto">
            <a:xfrm>
              <a:off x="3600" y="1344"/>
              <a:ext cx="1536" cy="2880"/>
              <a:chOff x="3600" y="1344"/>
              <a:chExt cx="1536" cy="2880"/>
            </a:xfrm>
          </p:grpSpPr>
          <p:sp>
            <p:nvSpPr>
              <p:cNvPr id="422932" name="AutoShape 12"/>
              <p:cNvSpPr>
                <a:spLocks noChangeArrowheads="1"/>
              </p:cNvSpPr>
              <p:nvPr/>
            </p:nvSpPr>
            <p:spPr bwMode="auto">
              <a:xfrm>
                <a:off x="3600" y="1344"/>
                <a:ext cx="1536" cy="2880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3"/>
              </a:p>
            </p:txBody>
          </p:sp>
          <p:sp>
            <p:nvSpPr>
              <p:cNvPr id="422933" name="Line 13"/>
              <p:cNvSpPr>
                <a:spLocks noChangeShapeType="1"/>
              </p:cNvSpPr>
              <p:nvPr/>
            </p:nvSpPr>
            <p:spPr bwMode="auto">
              <a:xfrm>
                <a:off x="3600" y="168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2934" name="Line 14"/>
              <p:cNvSpPr>
                <a:spLocks noChangeShapeType="1"/>
              </p:cNvSpPr>
              <p:nvPr/>
            </p:nvSpPr>
            <p:spPr bwMode="auto">
              <a:xfrm>
                <a:off x="3600" y="187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2935" name="Line 15"/>
              <p:cNvSpPr>
                <a:spLocks noChangeShapeType="1"/>
              </p:cNvSpPr>
              <p:nvPr/>
            </p:nvSpPr>
            <p:spPr bwMode="auto">
              <a:xfrm>
                <a:off x="3792" y="1392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2936" name="Line 16"/>
              <p:cNvSpPr>
                <a:spLocks noChangeShapeType="1"/>
              </p:cNvSpPr>
              <p:nvPr/>
            </p:nvSpPr>
            <p:spPr bwMode="auto">
              <a:xfrm>
                <a:off x="3984" y="1344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2937" name="Line 17"/>
              <p:cNvSpPr>
                <a:spLocks noChangeShapeType="1"/>
              </p:cNvSpPr>
              <p:nvPr/>
            </p:nvSpPr>
            <p:spPr bwMode="auto">
              <a:xfrm>
                <a:off x="4176" y="139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2938" name="Line 18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2939" name="Line 19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2940" name="Line 20"/>
              <p:cNvSpPr>
                <a:spLocks noChangeShapeType="1"/>
              </p:cNvSpPr>
              <p:nvPr/>
            </p:nvSpPr>
            <p:spPr bwMode="auto">
              <a:xfrm>
                <a:off x="4752" y="1632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2941" name="Line 21"/>
              <p:cNvSpPr>
                <a:spLocks noChangeShapeType="1"/>
              </p:cNvSpPr>
              <p:nvPr/>
            </p:nvSpPr>
            <p:spPr bwMode="auto">
              <a:xfrm>
                <a:off x="4944" y="1584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2942" name="Line 22"/>
              <p:cNvSpPr>
                <a:spLocks noChangeShapeType="1"/>
              </p:cNvSpPr>
              <p:nvPr/>
            </p:nvSpPr>
            <p:spPr bwMode="auto">
              <a:xfrm>
                <a:off x="3600" y="206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2943" name="Line 23"/>
              <p:cNvSpPr>
                <a:spLocks noChangeShapeType="1"/>
              </p:cNvSpPr>
              <p:nvPr/>
            </p:nvSpPr>
            <p:spPr bwMode="auto">
              <a:xfrm>
                <a:off x="3600" y="225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2944" name="Line 24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2945" name="Line 25"/>
              <p:cNvSpPr>
                <a:spLocks noChangeShapeType="1"/>
              </p:cNvSpPr>
              <p:nvPr/>
            </p:nvSpPr>
            <p:spPr bwMode="auto">
              <a:xfrm>
                <a:off x="3600" y="264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2946" name="Line 26"/>
              <p:cNvSpPr>
                <a:spLocks noChangeShapeType="1"/>
              </p:cNvSpPr>
              <p:nvPr/>
            </p:nvSpPr>
            <p:spPr bwMode="auto">
              <a:xfrm>
                <a:off x="3600" y="283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2947" name="Line 27"/>
              <p:cNvSpPr>
                <a:spLocks noChangeShapeType="1"/>
              </p:cNvSpPr>
              <p:nvPr/>
            </p:nvSpPr>
            <p:spPr bwMode="auto">
              <a:xfrm>
                <a:off x="3600" y="302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2948" name="Line 28"/>
              <p:cNvSpPr>
                <a:spLocks noChangeShapeType="1"/>
              </p:cNvSpPr>
              <p:nvPr/>
            </p:nvSpPr>
            <p:spPr bwMode="auto">
              <a:xfrm>
                <a:off x="3600" y="321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2949" name="Line 29"/>
              <p:cNvSpPr>
                <a:spLocks noChangeShapeType="1"/>
              </p:cNvSpPr>
              <p:nvPr/>
            </p:nvSpPr>
            <p:spPr bwMode="auto">
              <a:xfrm>
                <a:off x="3600" y="340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2950" name="Line 30"/>
              <p:cNvSpPr>
                <a:spLocks noChangeShapeType="1"/>
              </p:cNvSpPr>
              <p:nvPr/>
            </p:nvSpPr>
            <p:spPr bwMode="auto">
              <a:xfrm>
                <a:off x="3600" y="36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2951" name="Line 31"/>
              <p:cNvSpPr>
                <a:spLocks noChangeShapeType="1"/>
              </p:cNvSpPr>
              <p:nvPr/>
            </p:nvSpPr>
            <p:spPr bwMode="auto">
              <a:xfrm>
                <a:off x="3600" y="379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</p:grpSp>
        <p:sp>
          <p:nvSpPr>
            <p:cNvPr id="422928" name="Text Box 32"/>
            <p:cNvSpPr txBox="1">
              <a:spLocks noChangeArrowheads="1"/>
            </p:cNvSpPr>
            <p:nvPr/>
          </p:nvSpPr>
          <p:spPr bwMode="auto">
            <a:xfrm>
              <a:off x="3148" y="2832"/>
              <a:ext cx="141" cy="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33">
                  <a:solidFill>
                    <a:schemeClr val="tx1"/>
                  </a:solidFill>
                </a:rPr>
                <a:t>int  a</a:t>
              </a:r>
            </a:p>
          </p:txBody>
        </p:sp>
        <p:sp>
          <p:nvSpPr>
            <p:cNvPr id="422929" name="Rectangle 33"/>
            <p:cNvSpPr>
              <a:spLocks noChangeArrowheads="1"/>
            </p:cNvSpPr>
            <p:nvPr/>
          </p:nvSpPr>
          <p:spPr bwMode="auto">
            <a:xfrm>
              <a:off x="3609" y="2840"/>
              <a:ext cx="1526" cy="759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422930" name="Text Box 34"/>
            <p:cNvSpPr txBox="1">
              <a:spLocks noChangeArrowheads="1"/>
            </p:cNvSpPr>
            <p:nvPr/>
          </p:nvSpPr>
          <p:spPr bwMode="auto">
            <a:xfrm>
              <a:off x="3072" y="2065"/>
              <a:ext cx="148" cy="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33">
                  <a:solidFill>
                    <a:schemeClr val="tx1"/>
                  </a:solidFill>
                </a:rPr>
                <a:t>char  s</a:t>
              </a:r>
            </a:p>
          </p:txBody>
        </p:sp>
        <p:sp>
          <p:nvSpPr>
            <p:cNvPr id="422931" name="Rectangle 35"/>
            <p:cNvSpPr>
              <a:spLocks noChangeArrowheads="1"/>
            </p:cNvSpPr>
            <p:nvPr/>
          </p:nvSpPr>
          <p:spPr bwMode="auto">
            <a:xfrm>
              <a:off x="3610" y="2073"/>
              <a:ext cx="1526" cy="183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422921" name="Text Box 36"/>
          <p:cNvSpPr txBox="1">
            <a:spLocks noChangeArrowheads="1"/>
          </p:cNvSpPr>
          <p:nvPr/>
        </p:nvSpPr>
        <p:spPr bwMode="auto">
          <a:xfrm>
            <a:off x="5647107" y="3876316"/>
            <a:ext cx="2441694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600"/>
              <a:t>0    0    0    0    0    0    0    0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/>
              <a:t>0    0    0    0    0    0    0    0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/>
              <a:t>0    0    0    0    0    0    0    0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/>
              <a:t>0    0    1    0    0    0    1    1</a:t>
            </a:r>
          </a:p>
        </p:txBody>
      </p:sp>
      <p:sp>
        <p:nvSpPr>
          <p:cNvPr id="918565" name="Oval 37"/>
          <p:cNvSpPr>
            <a:spLocks noChangeArrowheads="1"/>
          </p:cNvSpPr>
          <p:nvPr/>
        </p:nvSpPr>
        <p:spPr bwMode="auto">
          <a:xfrm>
            <a:off x="750654" y="5225857"/>
            <a:ext cx="533465" cy="45725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grpSp>
        <p:nvGrpSpPr>
          <p:cNvPr id="918571" name="Group 43"/>
          <p:cNvGrpSpPr/>
          <p:nvPr/>
        </p:nvGrpSpPr>
        <p:grpSpPr bwMode="auto">
          <a:xfrm>
            <a:off x="1284119" y="2863367"/>
            <a:ext cx="4343936" cy="2514911"/>
            <a:chOff x="864" y="2160"/>
            <a:chExt cx="2736" cy="1584"/>
          </a:xfrm>
        </p:grpSpPr>
        <p:sp>
          <p:nvSpPr>
            <p:cNvPr id="422925" name="Text Box 39"/>
            <p:cNvSpPr txBox="1">
              <a:spLocks noChangeArrowheads="1"/>
            </p:cNvSpPr>
            <p:nvPr/>
          </p:nvSpPr>
          <p:spPr bwMode="auto">
            <a:xfrm>
              <a:off x="2232" y="2928"/>
              <a:ext cx="161" cy="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33" i="1"/>
                <a:t>格式转换</a:t>
              </a:r>
            </a:p>
          </p:txBody>
        </p:sp>
        <p:sp>
          <p:nvSpPr>
            <p:cNvPr id="422926" name="Freeform 40"/>
            <p:cNvSpPr/>
            <p:nvPr/>
          </p:nvSpPr>
          <p:spPr bwMode="auto">
            <a:xfrm>
              <a:off x="864" y="2160"/>
              <a:ext cx="2736" cy="1584"/>
            </a:xfrm>
            <a:custGeom>
              <a:avLst/>
              <a:gdLst>
                <a:gd name="T0" fmla="*/ 0 w 2736"/>
                <a:gd name="T1" fmla="*/ 1544 h 1280"/>
                <a:gd name="T2" fmla="*/ 1056 w 2736"/>
                <a:gd name="T3" fmla="*/ 1426 h 1280"/>
                <a:gd name="T4" fmla="*/ 1632 w 2736"/>
                <a:gd name="T5" fmla="*/ 594 h 1280"/>
                <a:gd name="T6" fmla="*/ 2736 w 2736"/>
                <a:gd name="T7" fmla="*/ 0 h 12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36" h="1280">
                  <a:moveTo>
                    <a:pt x="0" y="1248"/>
                  </a:moveTo>
                  <a:cubicBezTo>
                    <a:pt x="392" y="1264"/>
                    <a:pt x="784" y="1280"/>
                    <a:pt x="1056" y="1152"/>
                  </a:cubicBezTo>
                  <a:cubicBezTo>
                    <a:pt x="1328" y="1024"/>
                    <a:pt x="1352" y="672"/>
                    <a:pt x="1632" y="480"/>
                  </a:cubicBezTo>
                  <a:cubicBezTo>
                    <a:pt x="1912" y="288"/>
                    <a:pt x="2324" y="144"/>
                    <a:pt x="2736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</p:grpSp>
      <p:sp>
        <p:nvSpPr>
          <p:cNvPr id="918569" name="Text Box 41"/>
          <p:cNvSpPr txBox="1">
            <a:spLocks noChangeArrowheads="1"/>
          </p:cNvSpPr>
          <p:nvPr/>
        </p:nvSpPr>
        <p:spPr bwMode="auto">
          <a:xfrm>
            <a:off x="5647107" y="2663315"/>
            <a:ext cx="2441694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600">
                <a:solidFill>
                  <a:srgbClr val="0000FF"/>
                </a:solidFill>
              </a:rPr>
              <a:t>0    1    0    0    0    0    0    1</a:t>
            </a: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904613" y="2120563"/>
            <a:ext cx="1498953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45" name="艾茵施坦">
            <a:extLst>
              <a:ext uri="{FF2B5EF4-FFF2-40B4-BE49-F238E27FC236}">
                <a16:creationId xmlns:a16="http://schemas.microsoft.com/office/drawing/2014/main" id="{B0B886E1-9CEA-4ED8-A9F7-826EE84E4CA4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67803A0F-CBE6-4E46-9269-D6649F25B40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F8568619-4948-44C0-A0D6-FD630E8AC365}"/>
              </a:ext>
            </a:extLst>
          </p:cNvPr>
          <p:cNvSpPr txBox="1">
            <a:spLocks noChangeArrowheads="1"/>
          </p:cNvSpPr>
          <p:nvPr/>
        </p:nvSpPr>
        <p:spPr>
          <a:xfrm>
            <a:off x="4488308" y="143307"/>
            <a:ext cx="7544732" cy="914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键盘输入 </a:t>
            </a:r>
          </a:p>
        </p:txBody>
      </p:sp>
    </p:spTree>
    <p:extLst>
      <p:ext uri="{BB962C8B-B14F-4D97-AF65-F5344CB8AC3E}">
        <p14:creationId xmlns:p14="http://schemas.microsoft.com/office/powerpoint/2010/main" val="41762224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8C2547-F2E1-415B-B762-7E0F9E9680DB}"/>
              </a:ext>
            </a:extLst>
          </p:cNvPr>
          <p:cNvSpPr/>
          <p:nvPr/>
        </p:nvSpPr>
        <p:spPr>
          <a:xfrm>
            <a:off x="4751962" y="991871"/>
            <a:ext cx="168828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cin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输入流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1D6C87-AC11-4F45-8467-A17874252AD2}"/>
              </a:ext>
            </a:extLst>
          </p:cNvPr>
          <p:cNvSpPr/>
          <p:nvPr/>
        </p:nvSpPr>
        <p:spPr>
          <a:xfrm>
            <a:off x="6386950" y="3068964"/>
            <a:ext cx="1368152" cy="7200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&gt;&gt;</a:t>
            </a:r>
            <a:endParaRPr lang="zh-CN" altLang="en-US" sz="3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04430A8-28D4-4323-AC75-1818C295CFAC}"/>
              </a:ext>
            </a:extLst>
          </p:cNvPr>
          <p:cNvSpPr/>
          <p:nvPr/>
        </p:nvSpPr>
        <p:spPr>
          <a:xfrm>
            <a:off x="3783360" y="3068964"/>
            <a:ext cx="1512168" cy="720080"/>
          </a:xfrm>
          <a:prstGeom prst="roundRect">
            <a:avLst>
              <a:gd name="adj" fmla="val 50000"/>
            </a:avLst>
          </a:prstGeom>
          <a:solidFill>
            <a:srgbClr val="33CC33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/>
              <a:t>cin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E1A50A-9D58-4689-B67C-ED1866797FCA}"/>
              </a:ext>
            </a:extLst>
          </p:cNvPr>
          <p:cNvSpPr txBox="1"/>
          <p:nvPr/>
        </p:nvSpPr>
        <p:spPr>
          <a:xfrm>
            <a:off x="2631232" y="2835607"/>
            <a:ext cx="115212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47606E9-E5D0-4173-B224-B9E101218BE2}"/>
              </a:ext>
            </a:extLst>
          </p:cNvPr>
          <p:cNvCxnSpPr/>
          <p:nvPr/>
        </p:nvCxnSpPr>
        <p:spPr>
          <a:xfrm>
            <a:off x="2711399" y="3429004"/>
            <a:ext cx="934667" cy="0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729D32D-6558-479E-A485-36DE64806EBF}"/>
              </a:ext>
            </a:extLst>
          </p:cNvPr>
          <p:cNvCxnSpPr/>
          <p:nvPr/>
        </p:nvCxnSpPr>
        <p:spPr>
          <a:xfrm>
            <a:off x="5655568" y="3429004"/>
            <a:ext cx="641350" cy="0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6EF3D6F-791B-4ED5-989C-4AE874442CD6}"/>
              </a:ext>
            </a:extLst>
          </p:cNvPr>
          <p:cNvCxnSpPr/>
          <p:nvPr/>
        </p:nvCxnSpPr>
        <p:spPr>
          <a:xfrm flipV="1">
            <a:off x="7891987" y="3422234"/>
            <a:ext cx="857805" cy="13540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标注 28">
            <a:extLst>
              <a:ext uri="{FF2B5EF4-FFF2-40B4-BE49-F238E27FC236}">
                <a16:creationId xmlns:a16="http://schemas.microsoft.com/office/drawing/2014/main" id="{FB6551B8-8BE7-470A-991B-B5D47293F39E}"/>
              </a:ext>
            </a:extLst>
          </p:cNvPr>
          <p:cNvSpPr/>
          <p:nvPr/>
        </p:nvSpPr>
        <p:spPr>
          <a:xfrm>
            <a:off x="6895589" y="1899503"/>
            <a:ext cx="1368152" cy="771102"/>
          </a:xfrm>
          <a:prstGeom prst="wedgeRoundRectCallout">
            <a:avLst>
              <a:gd name="adj1" fmla="val -35010"/>
              <a:gd name="adj2" fmla="val 85857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endParaRPr lang="en-US" altLang="zh-CN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30">
            <a:extLst>
              <a:ext uri="{FF2B5EF4-FFF2-40B4-BE49-F238E27FC236}">
                <a16:creationId xmlns:a16="http://schemas.microsoft.com/office/drawing/2014/main" id="{E24B424C-76BF-41E9-AA67-52BA34A6FE92}"/>
              </a:ext>
            </a:extLst>
          </p:cNvPr>
          <p:cNvSpPr/>
          <p:nvPr/>
        </p:nvSpPr>
        <p:spPr>
          <a:xfrm>
            <a:off x="4146262" y="2050742"/>
            <a:ext cx="1368152" cy="771102"/>
          </a:xfrm>
          <a:prstGeom prst="wedgeRoundRectCallout">
            <a:avLst>
              <a:gd name="adj1" fmla="val -35010"/>
              <a:gd name="adj2" fmla="val 85857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输入流</a:t>
            </a:r>
            <a:endParaRPr lang="en-US" altLang="zh-CN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2A90C55-5769-4A82-AB5F-D316925EB171}"/>
              </a:ext>
            </a:extLst>
          </p:cNvPr>
          <p:cNvSpPr/>
          <p:nvPr/>
        </p:nvSpPr>
        <p:spPr>
          <a:xfrm>
            <a:off x="8916035" y="3032442"/>
            <a:ext cx="2312035" cy="79375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  <a:effectLst>
            <a:glow rad="63500">
              <a:schemeClr val="accent2">
                <a:lumMod val="40000"/>
                <a:lumOff val="6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（指定的变量）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290F684-A8B2-4D6E-80B0-156C374D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" y="2661602"/>
            <a:ext cx="2157095" cy="1534795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4176DA21-B432-4B93-ADFA-FA01B189097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31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  <p:bldP spid="9" grpId="0" bldLvl="0" animBg="1"/>
      <p:bldP spid="10" grpId="0" bldLvl="0" animBg="1"/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632C43-7FAF-4D47-A35D-6CC12EAADBAE}"/>
              </a:ext>
            </a:extLst>
          </p:cNvPr>
          <p:cNvSpPr txBox="1"/>
          <p:nvPr/>
        </p:nvSpPr>
        <p:spPr>
          <a:xfrm>
            <a:off x="3637494" y="454217"/>
            <a:ext cx="39497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通过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cin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流读入数据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5AE5B6-B966-476D-8FC0-7857F006706A}"/>
              </a:ext>
            </a:extLst>
          </p:cNvPr>
          <p:cNvSpPr txBox="1"/>
          <p:nvPr/>
        </p:nvSpPr>
        <p:spPr>
          <a:xfrm>
            <a:off x="498433" y="1053447"/>
            <a:ext cx="111188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流读取运算符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结合在一起使用，可从键盘输入数据。</a:t>
            </a:r>
          </a:p>
          <a:p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格式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1:</a:t>
            </a:r>
          </a:p>
          <a:p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cin 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变量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zh-CN" alt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　　功能：是从键盘读取一个数据并将其赋给“变量”。</a:t>
            </a:r>
            <a:endParaRPr lang="en-US" altLang="zh-CN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说明：在使用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输入的时候必须考虑后面的变量类型。如果你要求输入一个整数，在 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后面必须跟一个整型变量，如果要求一个字符，后面必须跟一个字符型变量。</a:t>
            </a:r>
          </a:p>
          <a:p>
            <a:b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例 声明一个整型变量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然后等待用户从键盘输入到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并将输入值存储在这个变量中。</a:t>
            </a:r>
          </a:p>
          <a:p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zh-CN" alt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cin 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D2E22B50-0E95-4782-AE1E-70EB4F38AE5B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0F5B392-EAD2-48D4-B487-1984CD74147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14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8DC970B-29B0-4FB5-AF1C-BD362EBEFF68}"/>
              </a:ext>
            </a:extLst>
          </p:cNvPr>
          <p:cNvSpPr txBox="1"/>
          <p:nvPr/>
        </p:nvSpPr>
        <p:spPr>
          <a:xfrm>
            <a:off x="493716" y="1076389"/>
            <a:ext cx="112045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也可以连续使用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，实现从键盘对多个变量输入数据。</a:t>
            </a:r>
          </a:p>
          <a:p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格式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：</a:t>
            </a:r>
          </a:p>
          <a:p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cin 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变量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变量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变量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3...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zh-CN" alt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这要求从键盘输入的数据的个数、类型与变量相一致。从键盘读取数据时，各数据之间要有分隔符，分隔符可以是一个或多个空格键、回车键等。</a:t>
            </a:r>
          </a:p>
          <a:p>
            <a:b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例 用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cin 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让用户输入多个数据 。</a:t>
            </a:r>
          </a:p>
          <a:p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cin 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等同于：</a:t>
            </a:r>
          </a:p>
          <a:p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cin 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zh-CN" alt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cin 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667632B2-9A4C-4787-8256-D3EBBDAE1046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815DCB7-6101-4361-B842-FE9F79282CB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59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9" name="Text Box 3"/>
          <p:cNvSpPr txBox="1">
            <a:spLocks noChangeArrowheads="1"/>
          </p:cNvSpPr>
          <p:nvPr/>
        </p:nvSpPr>
        <p:spPr bwMode="auto">
          <a:xfrm>
            <a:off x="1704326" y="1702816"/>
            <a:ext cx="7875101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</a:pPr>
            <a:r>
              <a:rPr lang="zh-CN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赋值符和条件运算的优先级都低于提取符：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zh-CN" sz="2800" i="1">
                <a:cs typeface="Times New Roman" panose="02020603050405020304" pitchFamily="18" charset="0"/>
              </a:rPr>
              <a:t>cout &lt;&lt; a=b ;</a:t>
            </a:r>
            <a:r>
              <a:rPr lang="en-US" altLang="zh-CN" sz="2800" b="0">
                <a:solidFill>
                  <a:schemeClr val="tx1"/>
                </a:solidFill>
                <a:cs typeface="Times New Roman" panose="02020603050405020304" pitchFamily="18" charset="0"/>
              </a:rPr>
              <a:t>			</a:t>
            </a:r>
            <a:r>
              <a:rPr lang="en-US" altLang="zh-CN" sz="2800" i="1">
                <a:solidFill>
                  <a:srgbClr val="00800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800" i="1">
                <a:solidFill>
                  <a:srgbClr val="008000"/>
                </a:solidFill>
                <a:cs typeface="Times New Roman" panose="02020603050405020304" pitchFamily="18" charset="0"/>
              </a:rPr>
              <a:t>错误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zh-CN" sz="2800" i="1">
                <a:cs typeface="Times New Roman" panose="02020603050405020304" pitchFamily="18" charset="0"/>
              </a:rPr>
              <a:t>cout &lt;&lt; a&gt;b ? a : b ;</a:t>
            </a:r>
            <a:r>
              <a:rPr lang="en-US" altLang="zh-CN" sz="2800" b="0" i="1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2800" i="1">
                <a:solidFill>
                  <a:srgbClr val="00800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800" i="1">
                <a:solidFill>
                  <a:srgbClr val="008000"/>
                </a:solidFill>
                <a:cs typeface="Times New Roman" panose="02020603050405020304" pitchFamily="18" charset="0"/>
              </a:rPr>
              <a:t>错误</a:t>
            </a:r>
          </a:p>
          <a:p>
            <a:pPr algn="just" eaLnBrk="1" hangingPunct="1">
              <a:lnSpc>
                <a:spcPct val="170000"/>
              </a:lnSpc>
            </a:pPr>
            <a:r>
              <a:rPr lang="zh-CN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可以添加括号改变优先级：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zh-CN" sz="2800">
                <a:solidFill>
                  <a:srgbClr val="008000"/>
                </a:solidFill>
                <a:cs typeface="Times New Roman" panose="02020603050405020304" pitchFamily="18" charset="0"/>
              </a:rPr>
              <a:t>cout &lt;&lt; ( a = b ) ;</a:t>
            </a:r>
            <a:r>
              <a:rPr lang="en-US" altLang="zh-CN" sz="2800" b="0">
                <a:solidFill>
                  <a:schemeClr val="tx1"/>
                </a:solidFill>
                <a:cs typeface="Times New Roman" panose="02020603050405020304" pitchFamily="18" charset="0"/>
              </a:rPr>
              <a:t>		  </a:t>
            </a:r>
            <a:r>
              <a:rPr lang="en-US" altLang="zh-CN" sz="2800">
                <a:solidFill>
                  <a:srgbClr val="00800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rgbClr val="008000"/>
                </a:solidFill>
                <a:cs typeface="Times New Roman" panose="02020603050405020304" pitchFamily="18" charset="0"/>
              </a:rPr>
              <a:t>正确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zh-CN" sz="2800">
                <a:solidFill>
                  <a:srgbClr val="008000"/>
                </a:solidFill>
                <a:cs typeface="Times New Roman" panose="02020603050405020304" pitchFamily="18" charset="0"/>
              </a:rPr>
              <a:t>cout &lt;&lt; ( a&gt;b ? a : b ) ;	  //</a:t>
            </a:r>
            <a:r>
              <a:rPr lang="zh-CN" altLang="en-US" sz="2800">
                <a:solidFill>
                  <a:srgbClr val="008000"/>
                </a:solidFill>
                <a:cs typeface="Times New Roman" panose="02020603050405020304" pitchFamily="18" charset="0"/>
              </a:rPr>
              <a:t>正确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916106" y="1002880"/>
            <a:ext cx="1794096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注意：</a:t>
            </a:r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8C59600B-72C1-476B-8E04-6A0385D2D41E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CAC2CFF-2647-480A-9762-FCD5810D7E4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0890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88308" y="143307"/>
            <a:ext cx="7544732" cy="914513"/>
          </a:xfrm>
        </p:spPr>
        <p:txBody>
          <a:bodyPr/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键盘输入 </a:t>
            </a:r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768070" y="718627"/>
            <a:ext cx="10474696" cy="1329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sz="2400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键盘输入的作用是读取用户键入的字符串，按相应变量的类型转换成二进制代码写入内存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</a:p>
        </p:txBody>
      </p:sp>
      <p:grpSp>
        <p:nvGrpSpPr>
          <p:cNvPr id="914436" name="Group 4"/>
          <p:cNvGrpSpPr/>
          <p:nvPr/>
        </p:nvGrpSpPr>
        <p:grpSpPr bwMode="auto">
          <a:xfrm>
            <a:off x="5645473" y="1480722"/>
            <a:ext cx="2438701" cy="4572564"/>
            <a:chOff x="3600" y="1344"/>
            <a:chExt cx="1536" cy="2880"/>
          </a:xfrm>
        </p:grpSpPr>
        <p:sp>
          <p:nvSpPr>
            <p:cNvPr id="418823" name="AutoShape 5"/>
            <p:cNvSpPr>
              <a:spLocks noChangeArrowheads="1"/>
            </p:cNvSpPr>
            <p:nvPr/>
          </p:nvSpPr>
          <p:spPr bwMode="auto">
            <a:xfrm>
              <a:off x="3600" y="1344"/>
              <a:ext cx="1536" cy="2880"/>
            </a:xfrm>
            <a:prstGeom prst="wave">
              <a:avLst>
                <a:gd name="adj1" fmla="val 4380"/>
                <a:gd name="adj2" fmla="val 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3"/>
            </a:p>
          </p:txBody>
        </p:sp>
        <p:sp>
          <p:nvSpPr>
            <p:cNvPr id="418824" name="Line 6"/>
            <p:cNvSpPr>
              <a:spLocks noChangeShapeType="1"/>
            </p:cNvSpPr>
            <p:nvPr/>
          </p:nvSpPr>
          <p:spPr bwMode="auto">
            <a:xfrm>
              <a:off x="3600" y="168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8825" name="Line 7"/>
            <p:cNvSpPr>
              <a:spLocks noChangeShapeType="1"/>
            </p:cNvSpPr>
            <p:nvPr/>
          </p:nvSpPr>
          <p:spPr bwMode="auto">
            <a:xfrm>
              <a:off x="3600" y="18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8826" name="Line 8"/>
            <p:cNvSpPr>
              <a:spLocks noChangeShapeType="1"/>
            </p:cNvSpPr>
            <p:nvPr/>
          </p:nvSpPr>
          <p:spPr bwMode="auto">
            <a:xfrm>
              <a:off x="3792" y="1392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8827" name="Line 9"/>
            <p:cNvSpPr>
              <a:spLocks noChangeShapeType="1"/>
            </p:cNvSpPr>
            <p:nvPr/>
          </p:nvSpPr>
          <p:spPr bwMode="auto">
            <a:xfrm>
              <a:off x="3984" y="134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8828" name="Line 10"/>
            <p:cNvSpPr>
              <a:spLocks noChangeShapeType="1"/>
            </p:cNvSpPr>
            <p:nvPr/>
          </p:nvSpPr>
          <p:spPr bwMode="auto">
            <a:xfrm>
              <a:off x="4176" y="1392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8829" name="Line 11"/>
            <p:cNvSpPr>
              <a:spLocks noChangeShapeType="1"/>
            </p:cNvSpPr>
            <p:nvPr/>
          </p:nvSpPr>
          <p:spPr bwMode="auto">
            <a:xfrm>
              <a:off x="4368" y="148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8830" name="Line 12"/>
            <p:cNvSpPr>
              <a:spLocks noChangeShapeType="1"/>
            </p:cNvSpPr>
            <p:nvPr/>
          </p:nvSpPr>
          <p:spPr bwMode="auto">
            <a:xfrm>
              <a:off x="4560" y="1584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8831" name="Line 13"/>
            <p:cNvSpPr>
              <a:spLocks noChangeShapeType="1"/>
            </p:cNvSpPr>
            <p:nvPr/>
          </p:nvSpPr>
          <p:spPr bwMode="auto">
            <a:xfrm>
              <a:off x="4752" y="1632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8832" name="Line 14"/>
            <p:cNvSpPr>
              <a:spLocks noChangeShapeType="1"/>
            </p:cNvSpPr>
            <p:nvPr/>
          </p:nvSpPr>
          <p:spPr bwMode="auto">
            <a:xfrm>
              <a:off x="4944" y="158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8833" name="Line 15"/>
            <p:cNvSpPr>
              <a:spLocks noChangeShapeType="1"/>
            </p:cNvSpPr>
            <p:nvPr/>
          </p:nvSpPr>
          <p:spPr bwMode="auto">
            <a:xfrm>
              <a:off x="3600" y="206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8834" name="Line 16"/>
            <p:cNvSpPr>
              <a:spLocks noChangeShapeType="1"/>
            </p:cNvSpPr>
            <p:nvPr/>
          </p:nvSpPr>
          <p:spPr bwMode="auto">
            <a:xfrm>
              <a:off x="3600" y="225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8835" name="Line 17"/>
            <p:cNvSpPr>
              <a:spLocks noChangeShapeType="1"/>
            </p:cNvSpPr>
            <p:nvPr/>
          </p:nvSpPr>
          <p:spPr bwMode="auto">
            <a:xfrm>
              <a:off x="3600" y="244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8836" name="Line 18"/>
            <p:cNvSpPr>
              <a:spLocks noChangeShapeType="1"/>
            </p:cNvSpPr>
            <p:nvPr/>
          </p:nvSpPr>
          <p:spPr bwMode="auto">
            <a:xfrm>
              <a:off x="3600" y="264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8837" name="Line 19"/>
            <p:cNvSpPr>
              <a:spLocks noChangeShapeType="1"/>
            </p:cNvSpPr>
            <p:nvPr/>
          </p:nvSpPr>
          <p:spPr bwMode="auto">
            <a:xfrm>
              <a:off x="3600" y="283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8838" name="Line 20"/>
            <p:cNvSpPr>
              <a:spLocks noChangeShapeType="1"/>
            </p:cNvSpPr>
            <p:nvPr/>
          </p:nvSpPr>
          <p:spPr bwMode="auto">
            <a:xfrm>
              <a:off x="3600" y="302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8839" name="Line 21"/>
            <p:cNvSpPr>
              <a:spLocks noChangeShapeType="1"/>
            </p:cNvSpPr>
            <p:nvPr/>
          </p:nvSpPr>
          <p:spPr bwMode="auto">
            <a:xfrm>
              <a:off x="3600" y="321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8840" name="Line 22"/>
            <p:cNvSpPr>
              <a:spLocks noChangeShapeType="1"/>
            </p:cNvSpPr>
            <p:nvPr/>
          </p:nvSpPr>
          <p:spPr bwMode="auto">
            <a:xfrm>
              <a:off x="3600" y="340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8841" name="Line 23"/>
            <p:cNvSpPr>
              <a:spLocks noChangeShapeType="1"/>
            </p:cNvSpPr>
            <p:nvPr/>
          </p:nvSpPr>
          <p:spPr bwMode="auto">
            <a:xfrm>
              <a:off x="3600" y="36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8842" name="Line 24"/>
            <p:cNvSpPr>
              <a:spLocks noChangeShapeType="1"/>
            </p:cNvSpPr>
            <p:nvPr/>
          </p:nvSpPr>
          <p:spPr bwMode="auto">
            <a:xfrm>
              <a:off x="3600" y="379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</p:grpSp>
      <p:sp>
        <p:nvSpPr>
          <p:cNvPr id="914457" name="Rectangle 25"/>
          <p:cNvSpPr>
            <a:spLocks noChangeArrowheads="1"/>
          </p:cNvSpPr>
          <p:nvPr/>
        </p:nvSpPr>
        <p:spPr bwMode="auto">
          <a:xfrm>
            <a:off x="904613" y="2120563"/>
            <a:ext cx="1498953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914458" name="Text Box 26"/>
          <p:cNvSpPr txBox="1">
            <a:spLocks noChangeArrowheads="1"/>
          </p:cNvSpPr>
          <p:nvPr/>
        </p:nvSpPr>
        <p:spPr bwMode="auto">
          <a:xfrm>
            <a:off x="904613" y="2623861"/>
            <a:ext cx="268320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int  a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char  s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cin &gt;&gt; a &gt;&gt; s ;</a:t>
            </a:r>
          </a:p>
        </p:txBody>
      </p:sp>
      <p:sp>
        <p:nvSpPr>
          <p:cNvPr id="28" name="艾茵施坦">
            <a:extLst>
              <a:ext uri="{FF2B5EF4-FFF2-40B4-BE49-F238E27FC236}">
                <a16:creationId xmlns:a16="http://schemas.microsoft.com/office/drawing/2014/main" id="{67008FAF-354D-4559-892F-543965653FDC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B0E6A0EF-E953-471C-98E0-C9D57C5F69B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1456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826863" y="2784990"/>
            <a:ext cx="2362492" cy="457256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750653" y="727336"/>
            <a:ext cx="10735953" cy="1329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sz="2400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键盘输入的作用是读取用户键入的字符串，按相应变量的类型转换成二进制代码写入内存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</a:p>
        </p:txBody>
      </p:sp>
      <p:sp>
        <p:nvSpPr>
          <p:cNvPr id="419846" name="Text Box 6"/>
          <p:cNvSpPr txBox="1">
            <a:spLocks noChangeArrowheads="1"/>
          </p:cNvSpPr>
          <p:nvPr/>
        </p:nvSpPr>
        <p:spPr bwMode="auto">
          <a:xfrm>
            <a:off x="887196" y="2632570"/>
            <a:ext cx="268320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rgbClr val="FFFFFF"/>
                </a:solidFill>
              </a:rPr>
              <a:t>int  a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char  s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cin &gt;&gt; a &gt;&gt; s ;</a:t>
            </a:r>
          </a:p>
        </p:txBody>
      </p:sp>
      <p:grpSp>
        <p:nvGrpSpPr>
          <p:cNvPr id="419847" name="Group 7"/>
          <p:cNvGrpSpPr/>
          <p:nvPr/>
        </p:nvGrpSpPr>
        <p:grpSpPr bwMode="auto">
          <a:xfrm>
            <a:off x="5628056" y="1489431"/>
            <a:ext cx="2438701" cy="4572564"/>
            <a:chOff x="3600" y="1344"/>
            <a:chExt cx="1536" cy="2880"/>
          </a:xfrm>
        </p:grpSpPr>
        <p:sp>
          <p:nvSpPr>
            <p:cNvPr id="419850" name="AutoShape 8"/>
            <p:cNvSpPr>
              <a:spLocks noChangeArrowheads="1"/>
            </p:cNvSpPr>
            <p:nvPr/>
          </p:nvSpPr>
          <p:spPr bwMode="auto">
            <a:xfrm>
              <a:off x="3600" y="1344"/>
              <a:ext cx="1536" cy="2880"/>
            </a:xfrm>
            <a:prstGeom prst="wave">
              <a:avLst>
                <a:gd name="adj1" fmla="val 4380"/>
                <a:gd name="adj2" fmla="val 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3"/>
            </a:p>
          </p:txBody>
        </p:sp>
        <p:sp>
          <p:nvSpPr>
            <p:cNvPr id="419851" name="Line 9"/>
            <p:cNvSpPr>
              <a:spLocks noChangeShapeType="1"/>
            </p:cNvSpPr>
            <p:nvPr/>
          </p:nvSpPr>
          <p:spPr bwMode="auto">
            <a:xfrm>
              <a:off x="3600" y="168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9852" name="Line 10"/>
            <p:cNvSpPr>
              <a:spLocks noChangeShapeType="1"/>
            </p:cNvSpPr>
            <p:nvPr/>
          </p:nvSpPr>
          <p:spPr bwMode="auto">
            <a:xfrm>
              <a:off x="3600" y="18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9853" name="Line 11"/>
            <p:cNvSpPr>
              <a:spLocks noChangeShapeType="1"/>
            </p:cNvSpPr>
            <p:nvPr/>
          </p:nvSpPr>
          <p:spPr bwMode="auto">
            <a:xfrm>
              <a:off x="3792" y="1392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9854" name="Line 12"/>
            <p:cNvSpPr>
              <a:spLocks noChangeShapeType="1"/>
            </p:cNvSpPr>
            <p:nvPr/>
          </p:nvSpPr>
          <p:spPr bwMode="auto">
            <a:xfrm>
              <a:off x="3984" y="134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9855" name="Line 13"/>
            <p:cNvSpPr>
              <a:spLocks noChangeShapeType="1"/>
            </p:cNvSpPr>
            <p:nvPr/>
          </p:nvSpPr>
          <p:spPr bwMode="auto">
            <a:xfrm>
              <a:off x="4176" y="1392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9856" name="Line 14"/>
            <p:cNvSpPr>
              <a:spLocks noChangeShapeType="1"/>
            </p:cNvSpPr>
            <p:nvPr/>
          </p:nvSpPr>
          <p:spPr bwMode="auto">
            <a:xfrm>
              <a:off x="4368" y="148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9857" name="Line 15"/>
            <p:cNvSpPr>
              <a:spLocks noChangeShapeType="1"/>
            </p:cNvSpPr>
            <p:nvPr/>
          </p:nvSpPr>
          <p:spPr bwMode="auto">
            <a:xfrm>
              <a:off x="4560" y="1584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9858" name="Line 16"/>
            <p:cNvSpPr>
              <a:spLocks noChangeShapeType="1"/>
            </p:cNvSpPr>
            <p:nvPr/>
          </p:nvSpPr>
          <p:spPr bwMode="auto">
            <a:xfrm>
              <a:off x="4752" y="1632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9859" name="Line 17"/>
            <p:cNvSpPr>
              <a:spLocks noChangeShapeType="1"/>
            </p:cNvSpPr>
            <p:nvPr/>
          </p:nvSpPr>
          <p:spPr bwMode="auto">
            <a:xfrm>
              <a:off x="4944" y="158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9860" name="Line 18"/>
            <p:cNvSpPr>
              <a:spLocks noChangeShapeType="1"/>
            </p:cNvSpPr>
            <p:nvPr/>
          </p:nvSpPr>
          <p:spPr bwMode="auto">
            <a:xfrm>
              <a:off x="3600" y="206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9861" name="Line 19"/>
            <p:cNvSpPr>
              <a:spLocks noChangeShapeType="1"/>
            </p:cNvSpPr>
            <p:nvPr/>
          </p:nvSpPr>
          <p:spPr bwMode="auto">
            <a:xfrm>
              <a:off x="3600" y="225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9862" name="Line 20"/>
            <p:cNvSpPr>
              <a:spLocks noChangeShapeType="1"/>
            </p:cNvSpPr>
            <p:nvPr/>
          </p:nvSpPr>
          <p:spPr bwMode="auto">
            <a:xfrm>
              <a:off x="3600" y="244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9863" name="Line 21"/>
            <p:cNvSpPr>
              <a:spLocks noChangeShapeType="1"/>
            </p:cNvSpPr>
            <p:nvPr/>
          </p:nvSpPr>
          <p:spPr bwMode="auto">
            <a:xfrm>
              <a:off x="3600" y="264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9864" name="Line 22"/>
            <p:cNvSpPr>
              <a:spLocks noChangeShapeType="1"/>
            </p:cNvSpPr>
            <p:nvPr/>
          </p:nvSpPr>
          <p:spPr bwMode="auto">
            <a:xfrm>
              <a:off x="3600" y="283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9865" name="Line 23"/>
            <p:cNvSpPr>
              <a:spLocks noChangeShapeType="1"/>
            </p:cNvSpPr>
            <p:nvPr/>
          </p:nvSpPr>
          <p:spPr bwMode="auto">
            <a:xfrm>
              <a:off x="3600" y="302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9866" name="Line 24"/>
            <p:cNvSpPr>
              <a:spLocks noChangeShapeType="1"/>
            </p:cNvSpPr>
            <p:nvPr/>
          </p:nvSpPr>
          <p:spPr bwMode="auto">
            <a:xfrm>
              <a:off x="3600" y="321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9867" name="Line 25"/>
            <p:cNvSpPr>
              <a:spLocks noChangeShapeType="1"/>
            </p:cNvSpPr>
            <p:nvPr/>
          </p:nvSpPr>
          <p:spPr bwMode="auto">
            <a:xfrm>
              <a:off x="3600" y="340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9868" name="Line 26"/>
            <p:cNvSpPr>
              <a:spLocks noChangeShapeType="1"/>
            </p:cNvSpPr>
            <p:nvPr/>
          </p:nvSpPr>
          <p:spPr bwMode="auto">
            <a:xfrm>
              <a:off x="3600" y="36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19869" name="Line 27"/>
            <p:cNvSpPr>
              <a:spLocks noChangeShapeType="1"/>
            </p:cNvSpPr>
            <p:nvPr/>
          </p:nvSpPr>
          <p:spPr bwMode="auto">
            <a:xfrm>
              <a:off x="3600" y="379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</p:grpSp>
      <p:sp>
        <p:nvSpPr>
          <p:cNvPr id="915484" name="Text Box 28"/>
          <p:cNvSpPr txBox="1">
            <a:spLocks noChangeArrowheads="1"/>
          </p:cNvSpPr>
          <p:nvPr/>
        </p:nvSpPr>
        <p:spPr bwMode="auto">
          <a:xfrm>
            <a:off x="4910417" y="3851921"/>
            <a:ext cx="702436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67">
                <a:solidFill>
                  <a:schemeClr val="tx1"/>
                </a:solidFill>
              </a:rPr>
              <a:t>int  a</a:t>
            </a:r>
          </a:p>
        </p:txBody>
      </p:sp>
      <p:sp>
        <p:nvSpPr>
          <p:cNvPr id="915485" name="Rectangle 29"/>
          <p:cNvSpPr>
            <a:spLocks noChangeArrowheads="1"/>
          </p:cNvSpPr>
          <p:nvPr/>
        </p:nvSpPr>
        <p:spPr bwMode="auto">
          <a:xfrm>
            <a:off x="5642345" y="3864622"/>
            <a:ext cx="2422824" cy="1205061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 b="0">
              <a:solidFill>
                <a:schemeClr val="tx1"/>
              </a:solidFill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904613" y="2120563"/>
            <a:ext cx="1498953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33" name="艾茵施坦">
            <a:extLst>
              <a:ext uri="{FF2B5EF4-FFF2-40B4-BE49-F238E27FC236}">
                <a16:creationId xmlns:a16="http://schemas.microsoft.com/office/drawing/2014/main" id="{240FB384-32ED-4187-A949-D8CB33BE6BEE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1C5C4C9B-F322-4B12-9FE9-01363ABF92D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E6869F30-108B-45F0-8C6D-D5652140CDFD}"/>
              </a:ext>
            </a:extLst>
          </p:cNvPr>
          <p:cNvSpPr txBox="1">
            <a:spLocks noChangeArrowheads="1"/>
          </p:cNvSpPr>
          <p:nvPr/>
        </p:nvSpPr>
        <p:spPr>
          <a:xfrm>
            <a:off x="4488308" y="143307"/>
            <a:ext cx="7544732" cy="914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键盘输入 </a:t>
            </a:r>
          </a:p>
        </p:txBody>
      </p:sp>
    </p:spTree>
    <p:extLst>
      <p:ext uri="{BB962C8B-B14F-4D97-AF65-F5344CB8AC3E}">
        <p14:creationId xmlns:p14="http://schemas.microsoft.com/office/powerpoint/2010/main" val="274453796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ChangeArrowheads="1"/>
          </p:cNvSpPr>
          <p:nvPr/>
        </p:nvSpPr>
        <p:spPr bwMode="auto">
          <a:xfrm>
            <a:off x="835572" y="3268372"/>
            <a:ext cx="2362492" cy="457256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759362" y="753462"/>
            <a:ext cx="10378901" cy="1329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sz="2400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键盘输入的作用是读取用户键入的字符串，按相应变量的类型转换成二进制代码写入内存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</a:p>
        </p:txBody>
      </p:sp>
      <p:sp>
        <p:nvSpPr>
          <p:cNvPr id="420870" name="Text Box 6"/>
          <p:cNvSpPr txBox="1">
            <a:spLocks noChangeArrowheads="1"/>
          </p:cNvSpPr>
          <p:nvPr/>
        </p:nvSpPr>
        <p:spPr bwMode="auto">
          <a:xfrm>
            <a:off x="895905" y="2658696"/>
            <a:ext cx="268320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int  a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rgbClr val="FFFFFF"/>
                </a:solidFill>
              </a:rPr>
              <a:t>char  s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cin &gt;&gt; a &gt;&gt; s ;</a:t>
            </a:r>
          </a:p>
        </p:txBody>
      </p:sp>
      <p:grpSp>
        <p:nvGrpSpPr>
          <p:cNvPr id="420871" name="Group 7"/>
          <p:cNvGrpSpPr/>
          <p:nvPr/>
        </p:nvGrpSpPr>
        <p:grpSpPr bwMode="auto">
          <a:xfrm>
            <a:off x="5636765" y="1515557"/>
            <a:ext cx="2438701" cy="4572564"/>
            <a:chOff x="3600" y="1344"/>
            <a:chExt cx="1536" cy="2880"/>
          </a:xfrm>
        </p:grpSpPr>
        <p:sp>
          <p:nvSpPr>
            <p:cNvPr id="420876" name="AutoShape 8"/>
            <p:cNvSpPr>
              <a:spLocks noChangeArrowheads="1"/>
            </p:cNvSpPr>
            <p:nvPr/>
          </p:nvSpPr>
          <p:spPr bwMode="auto">
            <a:xfrm>
              <a:off x="3600" y="1344"/>
              <a:ext cx="1536" cy="2880"/>
            </a:xfrm>
            <a:prstGeom prst="wave">
              <a:avLst>
                <a:gd name="adj1" fmla="val 4380"/>
                <a:gd name="adj2" fmla="val 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3"/>
            </a:p>
          </p:txBody>
        </p:sp>
        <p:sp>
          <p:nvSpPr>
            <p:cNvPr id="420877" name="Line 9"/>
            <p:cNvSpPr>
              <a:spLocks noChangeShapeType="1"/>
            </p:cNvSpPr>
            <p:nvPr/>
          </p:nvSpPr>
          <p:spPr bwMode="auto">
            <a:xfrm>
              <a:off x="3600" y="168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20878" name="Line 10"/>
            <p:cNvSpPr>
              <a:spLocks noChangeShapeType="1"/>
            </p:cNvSpPr>
            <p:nvPr/>
          </p:nvSpPr>
          <p:spPr bwMode="auto">
            <a:xfrm>
              <a:off x="3600" y="18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20879" name="Line 11"/>
            <p:cNvSpPr>
              <a:spLocks noChangeShapeType="1"/>
            </p:cNvSpPr>
            <p:nvPr/>
          </p:nvSpPr>
          <p:spPr bwMode="auto">
            <a:xfrm>
              <a:off x="3792" y="1392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20880" name="Line 12"/>
            <p:cNvSpPr>
              <a:spLocks noChangeShapeType="1"/>
            </p:cNvSpPr>
            <p:nvPr/>
          </p:nvSpPr>
          <p:spPr bwMode="auto">
            <a:xfrm>
              <a:off x="3984" y="134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20881" name="Line 13"/>
            <p:cNvSpPr>
              <a:spLocks noChangeShapeType="1"/>
            </p:cNvSpPr>
            <p:nvPr/>
          </p:nvSpPr>
          <p:spPr bwMode="auto">
            <a:xfrm>
              <a:off x="4176" y="1392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20882" name="Line 14"/>
            <p:cNvSpPr>
              <a:spLocks noChangeShapeType="1"/>
            </p:cNvSpPr>
            <p:nvPr/>
          </p:nvSpPr>
          <p:spPr bwMode="auto">
            <a:xfrm>
              <a:off x="4368" y="148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20883" name="Line 15"/>
            <p:cNvSpPr>
              <a:spLocks noChangeShapeType="1"/>
            </p:cNvSpPr>
            <p:nvPr/>
          </p:nvSpPr>
          <p:spPr bwMode="auto">
            <a:xfrm>
              <a:off x="4560" y="1584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20884" name="Line 16"/>
            <p:cNvSpPr>
              <a:spLocks noChangeShapeType="1"/>
            </p:cNvSpPr>
            <p:nvPr/>
          </p:nvSpPr>
          <p:spPr bwMode="auto">
            <a:xfrm>
              <a:off x="4752" y="1632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20885" name="Line 17"/>
            <p:cNvSpPr>
              <a:spLocks noChangeShapeType="1"/>
            </p:cNvSpPr>
            <p:nvPr/>
          </p:nvSpPr>
          <p:spPr bwMode="auto">
            <a:xfrm>
              <a:off x="4944" y="158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20886" name="Line 18"/>
            <p:cNvSpPr>
              <a:spLocks noChangeShapeType="1"/>
            </p:cNvSpPr>
            <p:nvPr/>
          </p:nvSpPr>
          <p:spPr bwMode="auto">
            <a:xfrm>
              <a:off x="3600" y="206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20887" name="Line 19"/>
            <p:cNvSpPr>
              <a:spLocks noChangeShapeType="1"/>
            </p:cNvSpPr>
            <p:nvPr/>
          </p:nvSpPr>
          <p:spPr bwMode="auto">
            <a:xfrm>
              <a:off x="3600" y="225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20888" name="Line 20"/>
            <p:cNvSpPr>
              <a:spLocks noChangeShapeType="1"/>
            </p:cNvSpPr>
            <p:nvPr/>
          </p:nvSpPr>
          <p:spPr bwMode="auto">
            <a:xfrm>
              <a:off x="3600" y="244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20889" name="Line 21"/>
            <p:cNvSpPr>
              <a:spLocks noChangeShapeType="1"/>
            </p:cNvSpPr>
            <p:nvPr/>
          </p:nvSpPr>
          <p:spPr bwMode="auto">
            <a:xfrm>
              <a:off x="3600" y="264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20890" name="Line 22"/>
            <p:cNvSpPr>
              <a:spLocks noChangeShapeType="1"/>
            </p:cNvSpPr>
            <p:nvPr/>
          </p:nvSpPr>
          <p:spPr bwMode="auto">
            <a:xfrm>
              <a:off x="3600" y="283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20891" name="Line 23"/>
            <p:cNvSpPr>
              <a:spLocks noChangeShapeType="1"/>
            </p:cNvSpPr>
            <p:nvPr/>
          </p:nvSpPr>
          <p:spPr bwMode="auto">
            <a:xfrm>
              <a:off x="3600" y="302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20892" name="Line 24"/>
            <p:cNvSpPr>
              <a:spLocks noChangeShapeType="1"/>
            </p:cNvSpPr>
            <p:nvPr/>
          </p:nvSpPr>
          <p:spPr bwMode="auto">
            <a:xfrm>
              <a:off x="3600" y="321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20893" name="Line 25"/>
            <p:cNvSpPr>
              <a:spLocks noChangeShapeType="1"/>
            </p:cNvSpPr>
            <p:nvPr/>
          </p:nvSpPr>
          <p:spPr bwMode="auto">
            <a:xfrm>
              <a:off x="3600" y="340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20894" name="Line 26"/>
            <p:cNvSpPr>
              <a:spLocks noChangeShapeType="1"/>
            </p:cNvSpPr>
            <p:nvPr/>
          </p:nvSpPr>
          <p:spPr bwMode="auto">
            <a:xfrm>
              <a:off x="3600" y="36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20895" name="Line 27"/>
            <p:cNvSpPr>
              <a:spLocks noChangeShapeType="1"/>
            </p:cNvSpPr>
            <p:nvPr/>
          </p:nvSpPr>
          <p:spPr bwMode="auto">
            <a:xfrm>
              <a:off x="3600" y="379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</p:grpSp>
      <p:sp>
        <p:nvSpPr>
          <p:cNvPr id="420872" name="Text Box 28"/>
          <p:cNvSpPr txBox="1">
            <a:spLocks noChangeArrowheads="1"/>
          </p:cNvSpPr>
          <p:nvPr/>
        </p:nvSpPr>
        <p:spPr bwMode="auto">
          <a:xfrm>
            <a:off x="4919126" y="3878047"/>
            <a:ext cx="223138" cy="1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33">
                <a:solidFill>
                  <a:schemeClr val="tx1"/>
                </a:solidFill>
              </a:rPr>
              <a:t>int  a</a:t>
            </a:r>
          </a:p>
        </p:txBody>
      </p:sp>
      <p:sp>
        <p:nvSpPr>
          <p:cNvPr id="420873" name="Rectangle 29"/>
          <p:cNvSpPr>
            <a:spLocks noChangeArrowheads="1"/>
          </p:cNvSpPr>
          <p:nvPr/>
        </p:nvSpPr>
        <p:spPr bwMode="auto">
          <a:xfrm>
            <a:off x="5651054" y="3890748"/>
            <a:ext cx="2422824" cy="1205061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 b="0">
              <a:solidFill>
                <a:schemeClr val="tx1"/>
              </a:solidFill>
            </a:endParaRPr>
          </a:p>
        </p:txBody>
      </p:sp>
      <p:sp>
        <p:nvSpPr>
          <p:cNvPr id="916510" name="Text Box 30"/>
          <p:cNvSpPr txBox="1">
            <a:spLocks noChangeArrowheads="1"/>
          </p:cNvSpPr>
          <p:nvPr/>
        </p:nvSpPr>
        <p:spPr bwMode="auto">
          <a:xfrm>
            <a:off x="4798460" y="2660285"/>
            <a:ext cx="856838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67">
                <a:solidFill>
                  <a:schemeClr val="tx1"/>
                </a:solidFill>
              </a:rPr>
              <a:t>char  s</a:t>
            </a:r>
          </a:p>
        </p:txBody>
      </p:sp>
      <p:sp>
        <p:nvSpPr>
          <p:cNvPr id="916511" name="Rectangle 31"/>
          <p:cNvSpPr>
            <a:spLocks noChangeArrowheads="1"/>
          </p:cNvSpPr>
          <p:nvPr/>
        </p:nvSpPr>
        <p:spPr bwMode="auto">
          <a:xfrm>
            <a:off x="5652642" y="2672987"/>
            <a:ext cx="2422824" cy="290548"/>
          </a:xfrm>
          <a:prstGeom prst="rect">
            <a:avLst/>
          </a:prstGeom>
          <a:solidFill>
            <a:srgbClr val="FFCC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 b="0">
              <a:solidFill>
                <a:schemeClr val="tx1"/>
              </a:solidFill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904613" y="2120563"/>
            <a:ext cx="1498953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35" name="艾茵施坦">
            <a:extLst>
              <a:ext uri="{FF2B5EF4-FFF2-40B4-BE49-F238E27FC236}">
                <a16:creationId xmlns:a16="http://schemas.microsoft.com/office/drawing/2014/main" id="{36AA28C5-886D-4353-8FC4-C993D6A1FD4C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BBBDF37C-071A-48C8-8484-2CD88853113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6C0F22D6-7BBA-43CE-8012-48C9A66DF453}"/>
              </a:ext>
            </a:extLst>
          </p:cNvPr>
          <p:cNvSpPr txBox="1">
            <a:spLocks noChangeArrowheads="1"/>
          </p:cNvSpPr>
          <p:nvPr/>
        </p:nvSpPr>
        <p:spPr>
          <a:xfrm>
            <a:off x="4488308" y="143307"/>
            <a:ext cx="7544732" cy="914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键盘输入 </a:t>
            </a:r>
          </a:p>
        </p:txBody>
      </p:sp>
    </p:spTree>
    <p:extLst>
      <p:ext uri="{BB962C8B-B14F-4D97-AF65-F5344CB8AC3E}">
        <p14:creationId xmlns:p14="http://schemas.microsoft.com/office/powerpoint/2010/main" val="235236931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852989" y="3760462"/>
            <a:ext cx="2362492" cy="457256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776779" y="788296"/>
            <a:ext cx="10196021" cy="1329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sz="2400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键盘输入的作用是读取用户键入的字符串，按相应变量的类型转换成二进制代码写入内存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</a:p>
        </p:txBody>
      </p:sp>
      <p:sp>
        <p:nvSpPr>
          <p:cNvPr id="421894" name="Text Box 6"/>
          <p:cNvSpPr txBox="1">
            <a:spLocks noChangeArrowheads="1"/>
          </p:cNvSpPr>
          <p:nvPr/>
        </p:nvSpPr>
        <p:spPr bwMode="auto">
          <a:xfrm>
            <a:off x="913322" y="2693530"/>
            <a:ext cx="268320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int  a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char  s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rgbClr val="FFFFFF"/>
                </a:solidFill>
              </a:rPr>
              <a:t>cin &gt;&gt; a &gt;&gt; s ;</a:t>
            </a:r>
          </a:p>
        </p:txBody>
      </p:sp>
      <p:grpSp>
        <p:nvGrpSpPr>
          <p:cNvPr id="421895" name="Group 7"/>
          <p:cNvGrpSpPr/>
          <p:nvPr/>
        </p:nvGrpSpPr>
        <p:grpSpPr bwMode="auto">
          <a:xfrm>
            <a:off x="4815878" y="1550391"/>
            <a:ext cx="3277004" cy="4572564"/>
            <a:chOff x="3072" y="1344"/>
            <a:chExt cx="2064" cy="2880"/>
          </a:xfrm>
        </p:grpSpPr>
        <p:grpSp>
          <p:nvGrpSpPr>
            <p:cNvPr id="421904" name="Group 8"/>
            <p:cNvGrpSpPr/>
            <p:nvPr/>
          </p:nvGrpSpPr>
          <p:grpSpPr bwMode="auto">
            <a:xfrm>
              <a:off x="3600" y="1344"/>
              <a:ext cx="1536" cy="2880"/>
              <a:chOff x="3600" y="1344"/>
              <a:chExt cx="1536" cy="2880"/>
            </a:xfrm>
          </p:grpSpPr>
          <p:sp>
            <p:nvSpPr>
              <p:cNvPr id="421909" name="AutoShape 9"/>
              <p:cNvSpPr>
                <a:spLocks noChangeArrowheads="1"/>
              </p:cNvSpPr>
              <p:nvPr/>
            </p:nvSpPr>
            <p:spPr bwMode="auto">
              <a:xfrm>
                <a:off x="3600" y="1344"/>
                <a:ext cx="1536" cy="2880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3"/>
              </a:p>
            </p:txBody>
          </p:sp>
          <p:sp>
            <p:nvSpPr>
              <p:cNvPr id="421910" name="Line 10"/>
              <p:cNvSpPr>
                <a:spLocks noChangeShapeType="1"/>
              </p:cNvSpPr>
              <p:nvPr/>
            </p:nvSpPr>
            <p:spPr bwMode="auto">
              <a:xfrm>
                <a:off x="3600" y="168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1911" name="Line 11"/>
              <p:cNvSpPr>
                <a:spLocks noChangeShapeType="1"/>
              </p:cNvSpPr>
              <p:nvPr/>
            </p:nvSpPr>
            <p:spPr bwMode="auto">
              <a:xfrm>
                <a:off x="3600" y="187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1912" name="Line 12"/>
              <p:cNvSpPr>
                <a:spLocks noChangeShapeType="1"/>
              </p:cNvSpPr>
              <p:nvPr/>
            </p:nvSpPr>
            <p:spPr bwMode="auto">
              <a:xfrm>
                <a:off x="3792" y="1392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1913" name="Line 13"/>
              <p:cNvSpPr>
                <a:spLocks noChangeShapeType="1"/>
              </p:cNvSpPr>
              <p:nvPr/>
            </p:nvSpPr>
            <p:spPr bwMode="auto">
              <a:xfrm>
                <a:off x="3984" y="1344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1914" name="Line 14"/>
              <p:cNvSpPr>
                <a:spLocks noChangeShapeType="1"/>
              </p:cNvSpPr>
              <p:nvPr/>
            </p:nvSpPr>
            <p:spPr bwMode="auto">
              <a:xfrm>
                <a:off x="4176" y="139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1915" name="Line 15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1916" name="Line 16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1917" name="Line 17"/>
              <p:cNvSpPr>
                <a:spLocks noChangeShapeType="1"/>
              </p:cNvSpPr>
              <p:nvPr/>
            </p:nvSpPr>
            <p:spPr bwMode="auto">
              <a:xfrm>
                <a:off x="4752" y="1632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1918" name="Line 18"/>
              <p:cNvSpPr>
                <a:spLocks noChangeShapeType="1"/>
              </p:cNvSpPr>
              <p:nvPr/>
            </p:nvSpPr>
            <p:spPr bwMode="auto">
              <a:xfrm>
                <a:off x="4944" y="1584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1919" name="Line 19"/>
              <p:cNvSpPr>
                <a:spLocks noChangeShapeType="1"/>
              </p:cNvSpPr>
              <p:nvPr/>
            </p:nvSpPr>
            <p:spPr bwMode="auto">
              <a:xfrm>
                <a:off x="3600" y="206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1920" name="Line 20"/>
              <p:cNvSpPr>
                <a:spLocks noChangeShapeType="1"/>
              </p:cNvSpPr>
              <p:nvPr/>
            </p:nvSpPr>
            <p:spPr bwMode="auto">
              <a:xfrm>
                <a:off x="3600" y="225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1921" name="Line 2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1922" name="Line 22"/>
              <p:cNvSpPr>
                <a:spLocks noChangeShapeType="1"/>
              </p:cNvSpPr>
              <p:nvPr/>
            </p:nvSpPr>
            <p:spPr bwMode="auto">
              <a:xfrm>
                <a:off x="3600" y="264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1923" name="Line 23"/>
              <p:cNvSpPr>
                <a:spLocks noChangeShapeType="1"/>
              </p:cNvSpPr>
              <p:nvPr/>
            </p:nvSpPr>
            <p:spPr bwMode="auto">
              <a:xfrm>
                <a:off x="3600" y="283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1924" name="Line 24"/>
              <p:cNvSpPr>
                <a:spLocks noChangeShapeType="1"/>
              </p:cNvSpPr>
              <p:nvPr/>
            </p:nvSpPr>
            <p:spPr bwMode="auto">
              <a:xfrm>
                <a:off x="3600" y="302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1925" name="Line 25"/>
              <p:cNvSpPr>
                <a:spLocks noChangeShapeType="1"/>
              </p:cNvSpPr>
              <p:nvPr/>
            </p:nvSpPr>
            <p:spPr bwMode="auto">
              <a:xfrm>
                <a:off x="3600" y="321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1926" name="Line 26"/>
              <p:cNvSpPr>
                <a:spLocks noChangeShapeType="1"/>
              </p:cNvSpPr>
              <p:nvPr/>
            </p:nvSpPr>
            <p:spPr bwMode="auto">
              <a:xfrm>
                <a:off x="3600" y="340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1927" name="Line 27"/>
              <p:cNvSpPr>
                <a:spLocks noChangeShapeType="1"/>
              </p:cNvSpPr>
              <p:nvPr/>
            </p:nvSpPr>
            <p:spPr bwMode="auto">
              <a:xfrm>
                <a:off x="3600" y="36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421928" name="Line 28"/>
              <p:cNvSpPr>
                <a:spLocks noChangeShapeType="1"/>
              </p:cNvSpPr>
              <p:nvPr/>
            </p:nvSpPr>
            <p:spPr bwMode="auto">
              <a:xfrm>
                <a:off x="3600" y="379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</p:grpSp>
        <p:sp>
          <p:nvSpPr>
            <p:cNvPr id="421905" name="Text Box 29"/>
            <p:cNvSpPr txBox="1">
              <a:spLocks noChangeArrowheads="1"/>
            </p:cNvSpPr>
            <p:nvPr/>
          </p:nvSpPr>
          <p:spPr bwMode="auto">
            <a:xfrm>
              <a:off x="3148" y="2832"/>
              <a:ext cx="141" cy="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33">
                  <a:solidFill>
                    <a:schemeClr val="tx1"/>
                  </a:solidFill>
                </a:rPr>
                <a:t>int  a</a:t>
              </a:r>
            </a:p>
          </p:txBody>
        </p:sp>
        <p:sp>
          <p:nvSpPr>
            <p:cNvPr id="421906" name="Rectangle 30"/>
            <p:cNvSpPr>
              <a:spLocks noChangeArrowheads="1"/>
            </p:cNvSpPr>
            <p:nvPr/>
          </p:nvSpPr>
          <p:spPr bwMode="auto">
            <a:xfrm>
              <a:off x="3609" y="2840"/>
              <a:ext cx="1526" cy="759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21907" name="Text Box 31"/>
            <p:cNvSpPr txBox="1">
              <a:spLocks noChangeArrowheads="1"/>
            </p:cNvSpPr>
            <p:nvPr/>
          </p:nvSpPr>
          <p:spPr bwMode="auto">
            <a:xfrm>
              <a:off x="3072" y="2065"/>
              <a:ext cx="148" cy="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33">
                  <a:solidFill>
                    <a:schemeClr val="tx1"/>
                  </a:solidFill>
                </a:rPr>
                <a:t>char  s</a:t>
              </a:r>
            </a:p>
          </p:txBody>
        </p:sp>
        <p:sp>
          <p:nvSpPr>
            <p:cNvPr id="421908" name="Rectangle 32"/>
            <p:cNvSpPr>
              <a:spLocks noChangeArrowheads="1"/>
            </p:cNvSpPr>
            <p:nvPr/>
          </p:nvSpPr>
          <p:spPr bwMode="auto">
            <a:xfrm>
              <a:off x="3610" y="2073"/>
              <a:ext cx="1526" cy="183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917537" name="Group 33"/>
          <p:cNvGrpSpPr/>
          <p:nvPr/>
        </p:nvGrpSpPr>
        <p:grpSpPr bwMode="auto">
          <a:xfrm>
            <a:off x="852989" y="4384427"/>
            <a:ext cx="3277004" cy="1209824"/>
            <a:chOff x="576" y="3129"/>
            <a:chExt cx="2064" cy="762"/>
          </a:xfrm>
        </p:grpSpPr>
        <p:sp>
          <p:nvSpPr>
            <p:cNvPr id="421902" name="Text Box 34"/>
            <p:cNvSpPr txBox="1">
              <a:spLocks noChangeArrowheads="1"/>
            </p:cNvSpPr>
            <p:nvPr/>
          </p:nvSpPr>
          <p:spPr bwMode="auto">
            <a:xfrm>
              <a:off x="576" y="3426"/>
              <a:ext cx="2064" cy="4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FFFFFF"/>
                  </a:solidFill>
                </a:rPr>
                <a:t>35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421903" name="Text Box 35"/>
            <p:cNvSpPr txBox="1">
              <a:spLocks noChangeArrowheads="1"/>
            </p:cNvSpPr>
            <p:nvPr/>
          </p:nvSpPr>
          <p:spPr bwMode="auto">
            <a:xfrm>
              <a:off x="576" y="3129"/>
              <a:ext cx="150" cy="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33" b="0" i="1">
                  <a:solidFill>
                    <a:srgbClr val="0000FF"/>
                  </a:solidFill>
                </a:rPr>
                <a:t>键入：</a:t>
              </a:r>
            </a:p>
          </p:txBody>
        </p:sp>
      </p:grpSp>
      <p:sp>
        <p:nvSpPr>
          <p:cNvPr id="917540" name="Oval 36"/>
          <p:cNvSpPr>
            <a:spLocks noChangeArrowheads="1"/>
          </p:cNvSpPr>
          <p:nvPr/>
        </p:nvSpPr>
        <p:spPr bwMode="auto">
          <a:xfrm>
            <a:off x="776780" y="4751185"/>
            <a:ext cx="533465" cy="45725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917544" name="Text Box 40"/>
          <p:cNvSpPr txBox="1">
            <a:spLocks noChangeArrowheads="1"/>
          </p:cNvSpPr>
          <p:nvPr/>
        </p:nvSpPr>
        <p:spPr bwMode="auto">
          <a:xfrm>
            <a:off x="5673233" y="3858900"/>
            <a:ext cx="2441694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600"/>
              <a:t>0    0    0    0    0    0    0    0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/>
              <a:t>0    0    0    0    0    0    0    0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/>
              <a:t>0    0    0    0    0    0    0    0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/>
              <a:t>0    0    1    0    0    0    1    1</a:t>
            </a:r>
          </a:p>
        </p:txBody>
      </p:sp>
      <p:grpSp>
        <p:nvGrpSpPr>
          <p:cNvPr id="917546" name="Group 42"/>
          <p:cNvGrpSpPr/>
          <p:nvPr/>
        </p:nvGrpSpPr>
        <p:grpSpPr bwMode="auto">
          <a:xfrm>
            <a:off x="1386455" y="3989091"/>
            <a:ext cx="4267727" cy="914513"/>
            <a:chOff x="912" y="2880"/>
            <a:chExt cx="2688" cy="576"/>
          </a:xfrm>
        </p:grpSpPr>
        <p:sp>
          <p:nvSpPr>
            <p:cNvPr id="421900" name="Freeform 38"/>
            <p:cNvSpPr/>
            <p:nvPr/>
          </p:nvSpPr>
          <p:spPr bwMode="auto">
            <a:xfrm>
              <a:off x="912" y="3040"/>
              <a:ext cx="2688" cy="416"/>
            </a:xfrm>
            <a:custGeom>
              <a:avLst/>
              <a:gdLst>
                <a:gd name="T0" fmla="*/ 0 w 2688"/>
                <a:gd name="T1" fmla="*/ 416 h 416"/>
                <a:gd name="T2" fmla="*/ 960 w 2688"/>
                <a:gd name="T3" fmla="*/ 32 h 416"/>
                <a:gd name="T4" fmla="*/ 2256 w 2688"/>
                <a:gd name="T5" fmla="*/ 224 h 416"/>
                <a:gd name="T6" fmla="*/ 2688 w 2688"/>
                <a:gd name="T7" fmla="*/ 176 h 4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88" h="416">
                  <a:moveTo>
                    <a:pt x="0" y="416"/>
                  </a:moveTo>
                  <a:cubicBezTo>
                    <a:pt x="292" y="240"/>
                    <a:pt x="584" y="64"/>
                    <a:pt x="960" y="32"/>
                  </a:cubicBezTo>
                  <a:cubicBezTo>
                    <a:pt x="1336" y="0"/>
                    <a:pt x="1968" y="200"/>
                    <a:pt x="2256" y="224"/>
                  </a:cubicBezTo>
                  <a:cubicBezTo>
                    <a:pt x="2544" y="248"/>
                    <a:pt x="2616" y="212"/>
                    <a:pt x="2688" y="176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421901" name="Text Box 39"/>
            <p:cNvSpPr txBox="1">
              <a:spLocks noChangeArrowheads="1"/>
            </p:cNvSpPr>
            <p:nvPr/>
          </p:nvSpPr>
          <p:spPr bwMode="auto">
            <a:xfrm>
              <a:off x="2064" y="2880"/>
              <a:ext cx="161" cy="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33" i="1"/>
                <a:t>格式转换</a:t>
              </a:r>
            </a:p>
          </p:txBody>
        </p:sp>
      </p:grp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904613" y="2120563"/>
            <a:ext cx="1498953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42" name="艾茵施坦">
            <a:extLst>
              <a:ext uri="{FF2B5EF4-FFF2-40B4-BE49-F238E27FC236}">
                <a16:creationId xmlns:a16="http://schemas.microsoft.com/office/drawing/2014/main" id="{0FD46B69-711C-4A09-8FFF-F1597DAE3605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D06F8656-B662-4B85-B9C3-1B09B0F61CF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545CB694-D389-4779-A884-BF9F978FF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88308" y="143307"/>
            <a:ext cx="7544732" cy="914513"/>
          </a:xfrm>
        </p:spPr>
        <p:txBody>
          <a:bodyPr/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键盘输入 </a:t>
            </a:r>
          </a:p>
        </p:txBody>
      </p:sp>
    </p:spTree>
    <p:extLst>
      <p:ext uri="{BB962C8B-B14F-4D97-AF65-F5344CB8AC3E}">
        <p14:creationId xmlns:p14="http://schemas.microsoft.com/office/powerpoint/2010/main" val="10640258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600</Words>
  <Application>Microsoft Office PowerPoint</Application>
  <PresentationFormat>宽屏</PresentationFormat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Hannotate SC Bold</vt:lpstr>
      <vt:lpstr>等线</vt:lpstr>
      <vt:lpstr>等线 Light</vt:lpstr>
      <vt:lpstr>宋体</vt:lpstr>
      <vt:lpstr>微软雅黑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键盘输入 </vt:lpstr>
      <vt:lpstr>PowerPoint 演示文稿</vt:lpstr>
      <vt:lpstr>PowerPoint 演示文稿</vt:lpstr>
      <vt:lpstr>键盘输入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11</cp:revision>
  <dcterms:created xsi:type="dcterms:W3CDTF">2021-06-17T05:44:12Z</dcterms:created>
  <dcterms:modified xsi:type="dcterms:W3CDTF">2021-11-29T15:23:43Z</dcterms:modified>
</cp:coreProperties>
</file>