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486" r:id="rId4"/>
    <p:sldId id="485" r:id="rId5"/>
    <p:sldId id="479" r:id="rId6"/>
    <p:sldId id="481" r:id="rId7"/>
    <p:sldId id="482" r:id="rId8"/>
    <p:sldId id="483" r:id="rId9"/>
    <p:sldId id="484" r:id="rId10"/>
    <p:sldId id="480" r:id="rId11"/>
    <p:sldId id="478" r:id="rId12"/>
    <p:sldId id="476" r:id="rId13"/>
    <p:sldId id="477" r:id="rId14"/>
    <p:sldId id="471" r:id="rId15"/>
    <p:sldId id="269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487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32BABA-5773-4B9D-AF98-2D30ED72E988}">
          <p14:sldIdLst>
            <p14:sldId id="256"/>
            <p14:sldId id="258"/>
            <p14:sldId id="486"/>
          </p14:sldIdLst>
        </p14:section>
        <p14:section name="变量" id="{6B83926C-7D80-4968-A3B3-DF2373EC889B}">
          <p14:sldIdLst>
            <p14:sldId id="485"/>
            <p14:sldId id="479"/>
            <p14:sldId id="481"/>
            <p14:sldId id="482"/>
            <p14:sldId id="483"/>
            <p14:sldId id="484"/>
            <p14:sldId id="480"/>
            <p14:sldId id="478"/>
            <p14:sldId id="476"/>
            <p14:sldId id="477"/>
            <p14:sldId id="471"/>
          </p14:sldIdLst>
        </p14:section>
        <p14:section name="赋值语句" id="{C6C7E492-BF81-48A5-8249-B59C94F75001}">
          <p14:sldIdLst>
            <p14:sldId id="269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自增和自减" id="{E865A00A-A92D-4C0C-9F5B-A00763BAD757}">
          <p14:sldIdLst>
            <p14:sldId id="48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4ABB2A-485E-4D27-B6EB-082CC51E2989}"/>
              </a:ext>
            </a:extLst>
          </p:cNvPr>
          <p:cNvSpPr/>
          <p:nvPr/>
        </p:nvSpPr>
        <p:spPr>
          <a:xfrm rot="21225305">
            <a:off x="3851824" y="2734006"/>
            <a:ext cx="424826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535710" y="728651"/>
            <a:ext cx="10714567" cy="69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由程序员定义的命名符 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747376" y="1643052"/>
            <a:ext cx="10354733" cy="5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语法：以字母或下划线开始，由字母、数字和下划线组成的符号串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990375" y="2646351"/>
            <a:ext cx="4814138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i="1">
                <a:solidFill>
                  <a:srgbClr val="0000FF"/>
                </a:solidFill>
              </a:rPr>
              <a:t>例</a:t>
            </a:r>
            <a:r>
              <a:rPr lang="en-US" altLang="zh-CN" sz="2667" i="1">
                <a:solidFill>
                  <a:srgbClr val="0000FF"/>
                </a:solidFill>
              </a:rPr>
              <a:t>  </a:t>
            </a:r>
            <a:r>
              <a:rPr lang="zh-CN" altLang="en-US" sz="2667">
                <a:solidFill>
                  <a:schemeClr val="tx1"/>
                </a:solidFill>
              </a:rPr>
              <a:t>判断以下标识符的正确性：</a:t>
            </a:r>
          </a:p>
        </p:txBody>
      </p:sp>
      <p:sp>
        <p:nvSpPr>
          <p:cNvPr id="579590" name="AutoShape 6"/>
          <p:cNvSpPr/>
          <p:nvPr/>
        </p:nvSpPr>
        <p:spPr bwMode="auto">
          <a:xfrm>
            <a:off x="6396760" y="5723467"/>
            <a:ext cx="1727200" cy="518006"/>
          </a:xfrm>
          <a:prstGeom prst="borderCallout2">
            <a:avLst>
              <a:gd name="adj1" fmla="val 44318"/>
              <a:gd name="adj2" fmla="val 101472"/>
              <a:gd name="adj3" fmla="val 45455"/>
              <a:gd name="adj4" fmla="val 124240"/>
              <a:gd name="adj5" fmla="val -127009"/>
              <a:gd name="adj6" fmla="val 14507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关键字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263842" y="3268651"/>
            <a:ext cx="9127067" cy="18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合法标识符有：	</a:t>
            </a:r>
            <a:r>
              <a:rPr lang="en-US" altLang="zh-CN" sz="2667">
                <a:solidFill>
                  <a:schemeClr val="tx1"/>
                </a:solidFill>
              </a:rPr>
              <a:t>a    x1    no_1    _a2c    sum    Name    name</a:t>
            </a:r>
          </a:p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不合法标识符有：	</a:t>
            </a:r>
            <a:r>
              <a:rPr lang="en-US" altLang="zh-CN" sz="2667">
                <a:solidFill>
                  <a:schemeClr val="tx1"/>
                </a:solidFill>
              </a:rPr>
              <a:t>2a    x+y    </a:t>
            </a:r>
            <a:r>
              <a:rPr lang="en-US" altLang="zh-CN" sz="2667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667">
                <a:solidFill>
                  <a:schemeClr val="tx1"/>
                </a:solidFill>
              </a:rPr>
              <a:t>    </a:t>
            </a:r>
            <a:r>
              <a:rPr lang="en-US" altLang="zh-CN" sz="2667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667">
                <a:solidFill>
                  <a:schemeClr val="tx1"/>
                </a:solidFill>
              </a:rPr>
              <a:t>    a,b    a&amp;b    </a:t>
            </a:r>
            <a:r>
              <a:rPr lang="en-US" altLang="zh-CN" sz="2667" i="1">
                <a:solidFill>
                  <a:srgbClr val="CC3300"/>
                </a:solidFill>
              </a:rPr>
              <a:t>const</a:t>
            </a:r>
            <a:r>
              <a:rPr lang="en-US" altLang="zh-CN" sz="2667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54ED6F2B-7631-4EA8-B370-A82A419BD18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538E2CB-1C3B-4FBA-B761-B4A3CDC79AA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CD216C-8AF1-4B5C-8883-4DBE48387053}"/>
              </a:ext>
            </a:extLst>
          </p:cNvPr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1422401" y="955887"/>
            <a:ext cx="9641417" cy="146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8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变量是存储单元</a:t>
            </a:r>
          </a:p>
          <a:p>
            <a:pPr marL="457200" indent="-457200" algn="l" eaLnBrk="1" hangingPunct="1">
              <a:lnSpc>
                <a:spcPct val="18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变量定义：申请指定类型的存储空间，并以指定标识符命名</a:t>
            </a: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1422400" y="2581487"/>
            <a:ext cx="8940800" cy="88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3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变量定义形式：    </a:t>
            </a:r>
            <a:r>
              <a:rPr lang="zh-CN" altLang="en-US" sz="2667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类型  标识符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,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标识符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, … ,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标识符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; </a:t>
            </a:r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70728C2F-6865-4EAF-8595-EF585DC4D4E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267B78B-A75B-4636-8139-20789F76991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A5605F-B14B-4248-B23B-199F4755BDC9}"/>
              </a:ext>
            </a:extLst>
          </p:cNvPr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变量的定义</a:t>
            </a:r>
            <a:endParaRPr lang="zh-CN" altLang="en-US" sz="36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ldLvl="0" animBg="1" autoUpdateAnimBg="0"/>
      <p:bldP spid="662532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AutoShape 3"/>
          <p:cNvSpPr/>
          <p:nvPr/>
        </p:nvSpPr>
        <p:spPr bwMode="auto">
          <a:xfrm>
            <a:off x="1524000" y="3902287"/>
            <a:ext cx="2032000" cy="711200"/>
          </a:xfrm>
          <a:prstGeom prst="borderCallout2">
            <a:avLst>
              <a:gd name="adj1" fmla="val 50652"/>
              <a:gd name="adj2" fmla="val 100227"/>
              <a:gd name="adj3" fmla="val 49678"/>
              <a:gd name="adj4" fmla="val 123156"/>
              <a:gd name="adj5" fmla="val -64960"/>
              <a:gd name="adj6" fmla="val 15133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已定义类型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422401" y="955887"/>
            <a:ext cx="9641417" cy="146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8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变量是存储单元</a:t>
            </a:r>
          </a:p>
          <a:p>
            <a:pPr marL="457200" indent="-457200" algn="l" eaLnBrk="1" hangingPunct="1">
              <a:lnSpc>
                <a:spcPct val="18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变量定义：申请指定类型的存储空间，并以指定标识符命名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422400" y="2581487"/>
            <a:ext cx="8940800" cy="88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3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变量定义形式：    </a:t>
            </a:r>
            <a:r>
              <a:rPr lang="zh-CN" altLang="en-US" sz="2667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 类型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 标识符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,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标识符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, … ,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标识符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; </a:t>
            </a:r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272FF5F2-F656-444D-A947-F7A783C542F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9FDC4A8-34CD-4DCA-8C79-81A12428C9F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33DDCC-1C7A-4AC2-B3F8-1C42C85DAC92}"/>
              </a:ext>
            </a:extLst>
          </p:cNvPr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变量的定义</a:t>
            </a:r>
            <a:endParaRPr lang="zh-CN" altLang="en-US" sz="36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AutoShape 3"/>
          <p:cNvSpPr/>
          <p:nvPr/>
        </p:nvSpPr>
        <p:spPr bwMode="auto">
          <a:xfrm>
            <a:off x="3251200" y="4105487"/>
            <a:ext cx="2032000" cy="711200"/>
          </a:xfrm>
          <a:prstGeom prst="borderCallout2">
            <a:avLst>
              <a:gd name="adj1" fmla="val 50652"/>
              <a:gd name="adj2" fmla="val 100909"/>
              <a:gd name="adj3" fmla="val 51626"/>
              <a:gd name="adj4" fmla="val 123838"/>
              <a:gd name="adj5" fmla="val -101973"/>
              <a:gd name="adj6" fmla="val 1509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标识符表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422401" y="955887"/>
            <a:ext cx="9641417" cy="146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8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变量是存储单元</a:t>
            </a:r>
          </a:p>
          <a:p>
            <a:pPr marL="457200" indent="-457200" algn="l" eaLnBrk="1" hangingPunct="1">
              <a:lnSpc>
                <a:spcPct val="18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变量定义：申请指定类型的存储空间，并以指定标识符命名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1422400" y="2581487"/>
            <a:ext cx="8940800" cy="88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3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变量定义形式：    </a:t>
            </a:r>
            <a:r>
              <a:rPr lang="zh-CN" altLang="en-US" sz="2667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类型  </a:t>
            </a:r>
            <a:r>
              <a:rPr lang="zh-CN" altLang="en-US" sz="2667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标识符</a:t>
            </a:r>
            <a:r>
              <a:rPr lang="en-US" altLang="zh-CN" sz="2667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, </a:t>
            </a:r>
            <a:r>
              <a:rPr lang="zh-CN" altLang="en-US" sz="2667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标识符</a:t>
            </a:r>
            <a:r>
              <a:rPr lang="en-US" altLang="zh-CN" sz="2667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, … , </a:t>
            </a:r>
            <a:r>
              <a:rPr lang="zh-CN" altLang="en-US" sz="2667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标识符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; </a:t>
            </a:r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3A772C11-A6C8-4D65-AA80-83FB811C073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6AC751EB-0128-4BEA-BD5F-F7963BA384D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D70DC1-9C88-460A-8CE0-EF5EE7E84EA4}"/>
              </a:ext>
            </a:extLst>
          </p:cNvPr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变量的定义</a:t>
            </a:r>
            <a:endParaRPr lang="zh-CN" altLang="en-US" sz="36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422401" y="955887"/>
            <a:ext cx="9641417" cy="146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8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变量是存储单元</a:t>
            </a:r>
          </a:p>
          <a:p>
            <a:pPr marL="457200" indent="-457200" algn="l" eaLnBrk="1" hangingPunct="1">
              <a:lnSpc>
                <a:spcPct val="18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变量定义：申请指定类型的存储空间，并以指定标识符命名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422400" y="2581487"/>
            <a:ext cx="8940800" cy="88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3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变量定义形式：    </a:t>
            </a:r>
            <a:r>
              <a:rPr lang="zh-CN" altLang="en-US" sz="2667">
                <a:solidFill>
                  <a:srgbClr val="3333FF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类型  标识符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,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标识符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, … ,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标识符 </a:t>
            </a:r>
            <a:r>
              <a:rPr lang="en-US" altLang="zh-CN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; 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1422400" y="3622184"/>
            <a:ext cx="9977967" cy="263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667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60000"/>
              </a:lnSpc>
            </a:pPr>
            <a:r>
              <a:rPr lang="zh-CN" altLang="en-US" sz="2667" b="0">
                <a:solidFill>
                  <a:schemeClr val="tx1"/>
                </a:solidFill>
              </a:rPr>
              <a:t>	</a:t>
            </a:r>
            <a:r>
              <a:rPr lang="en-US" altLang="zh-CN" sz="2667" b="0">
                <a:solidFill>
                  <a:schemeClr val="tx1"/>
                </a:solidFill>
              </a:rPr>
              <a:t>int   x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667" b="0">
                <a:solidFill>
                  <a:schemeClr val="tx1"/>
                </a:solidFill>
              </a:rPr>
              <a:t>	int   wordCut ,  Radius ,  Height  ; 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667" b="0">
                <a:solidFill>
                  <a:schemeClr val="tx1"/>
                </a:solidFill>
              </a:rPr>
              <a:t>	double   FlightTime ,  Mileage ,  Speed  ; </a:t>
            </a:r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7469DC15-7D29-44BB-B41D-901F43CFD7D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481E411-0839-4F1C-942E-6723EF8996E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BD52A1-2070-47BF-8B0E-21C4E7A3D908}"/>
              </a:ext>
            </a:extLst>
          </p:cNvPr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变量的定义</a:t>
            </a:r>
            <a:endParaRPr lang="zh-CN" altLang="en-US" sz="36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9926" y="1112519"/>
            <a:ext cx="11101801" cy="463296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在C++语言中，“=”作为赋值运算符，而不表示“等于”判断。赋值语句是由赋值表达式再加上分号构成的表达式语句，它是程序中使用最多的语句之一。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		变量=表达式；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在赋值语句的使用中，需要注意以下几点：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1）由于赋值运算符“=”右边的表达式也可以是赋值表达式，因此，下述形式 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		变量=（变量=表达式）；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是成立的，从而形成嵌套的情形。其展开之后的一般形式为：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变量=变量=…=表达式；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例如，“a=b=c=d=e=5;”，它实际上等价于：e=5;d=e;c=d;b=c;a=b;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）在进行赋值运算时，如果赋值运算符两边的数据类型不同，系统将会自动进行类型转换，即将赋值运算符右边的数据类型转换成左边的变量类型。当左边是整型而右边是实型时，将去掉小数部分并截取该整型对应的有效位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414" y="278033"/>
            <a:ext cx="428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赋值语句</a:t>
            </a:r>
            <a:endParaRPr lang="zh-CN" altLang="en-US" sz="36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5C52415E-3299-4379-88DC-FEC1BCB7745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0A6528F-8056-4083-BB26-A30E20590E9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6891" y="628588"/>
            <a:ext cx="3094420" cy="609675"/>
          </a:xfrm>
          <a:noFill/>
        </p:spPr>
        <p:txBody>
          <a:bodyPr>
            <a:normAutofit/>
          </a:bodyPr>
          <a:lstStyle/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  <p:sp>
        <p:nvSpPr>
          <p:cNvPr id="880643" name="Text Box 3"/>
          <p:cNvSpPr txBox="1">
            <a:spLocks noChangeArrowheads="1"/>
          </p:cNvSpPr>
          <p:nvPr/>
        </p:nvSpPr>
        <p:spPr bwMode="auto">
          <a:xfrm>
            <a:off x="2209321" y="1187427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赋值表达式的作用是把数据值写入变量，修改对象的值 </a:t>
            </a:r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2209321" y="1793562"/>
            <a:ext cx="6706428" cy="59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一般形式为：		</a:t>
            </a:r>
            <a:r>
              <a:rPr lang="zh-CN" altLang="en-US" sz="2000" i="1">
                <a:solidFill>
                  <a:srgbClr val="0000FF"/>
                </a:solidFill>
              </a:rPr>
              <a:t>变量</a:t>
            </a:r>
            <a:r>
              <a:rPr lang="zh-CN" altLang="en-US" sz="2000">
                <a:solidFill>
                  <a:srgbClr val="0000FF"/>
                </a:solidFill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zh-CN" altLang="en-US" sz="2000" i="1">
                <a:solidFill>
                  <a:srgbClr val="0000FF"/>
                </a:solidFill>
              </a:rPr>
              <a:t>表达式</a:t>
            </a:r>
            <a:r>
              <a:rPr lang="zh-CN" altLang="en-US" sz="20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10C7A030-1303-4FFA-AE7B-38F0670F133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20A8B34-B861-4C7F-8093-028BCA81C08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8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"/>
                                        <p:tgtEl>
                                          <p:spTgt spid="8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2" grpId="0" bldLvl="0" animBg="1"/>
      <p:bldP spid="880643" grpId="0" bldLvl="0" animBg="1" autoUpdateAnimBg="0"/>
      <p:bldP spid="88064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2209321" y="1187427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赋值表达式的作用是把数据值写入变量，修改对象的值 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2209321" y="1793562"/>
            <a:ext cx="6706428" cy="59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一般形式为：		</a:t>
            </a:r>
            <a:r>
              <a:rPr lang="zh-CN" altLang="en-US" sz="2000" i="1">
                <a:solidFill>
                  <a:srgbClr val="0000FF"/>
                </a:solidFill>
              </a:rPr>
              <a:t>变量</a:t>
            </a:r>
            <a:r>
              <a:rPr lang="zh-CN" altLang="en-US" sz="2000">
                <a:solidFill>
                  <a:srgbClr val="0000FF"/>
                </a:solidFill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zh-CN" altLang="en-US" sz="2000" i="1">
                <a:solidFill>
                  <a:srgbClr val="0000FF"/>
                </a:solidFill>
              </a:rPr>
              <a:t>表达式</a:t>
            </a:r>
            <a:r>
              <a:rPr lang="zh-CN" altLang="en-US" sz="20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81668" name="AutoShape 4"/>
          <p:cNvSpPr/>
          <p:nvPr/>
        </p:nvSpPr>
        <p:spPr bwMode="auto">
          <a:xfrm>
            <a:off x="7315352" y="2989806"/>
            <a:ext cx="2007447" cy="533400"/>
          </a:xfrm>
          <a:prstGeom prst="borderCallout2">
            <a:avLst>
              <a:gd name="adj1" fmla="val 51301"/>
              <a:gd name="adj2" fmla="val -405"/>
              <a:gd name="adj3" fmla="val 52600"/>
              <a:gd name="adj4" fmla="val -32313"/>
              <a:gd name="adj5" fmla="val -120236"/>
              <a:gd name="adj6" fmla="val -77463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赋值运算符</a:t>
            </a:r>
          </a:p>
        </p:txBody>
      </p:sp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2476054" y="3124585"/>
            <a:ext cx="2400596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 Score1 = 90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 Score2 = 75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Temp = Score2;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Score2 = Score1;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Score1 = Temp;</a:t>
            </a:r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6F8A3A9A-BC02-4137-A821-F6A8E296693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17FA97F-B559-497F-BB69-B759479CE738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86E7B4E-4DC5-4AE5-80E1-E020404277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1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8" grpId="0" bldLvl="0" animBg="1" autoUpdateAnimBg="0"/>
      <p:bldP spid="881669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/>
          <p:cNvSpPr txBox="1">
            <a:spLocks noChangeArrowheads="1"/>
          </p:cNvSpPr>
          <p:nvPr/>
        </p:nvSpPr>
        <p:spPr bwMode="auto">
          <a:xfrm>
            <a:off x="2209321" y="1187427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赋值表达式的作用是把数据值写入变量，修改对象的值 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2209321" y="1793562"/>
            <a:ext cx="6706428" cy="59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一般形式为：		</a:t>
            </a:r>
            <a:r>
              <a:rPr lang="zh-CN" altLang="en-US" sz="2000" i="1">
                <a:solidFill>
                  <a:srgbClr val="0000FF"/>
                </a:solidFill>
              </a:rPr>
              <a:t>变量</a:t>
            </a:r>
            <a:r>
              <a:rPr lang="zh-CN" altLang="en-US" sz="2000">
                <a:solidFill>
                  <a:srgbClr val="0000FF"/>
                </a:solidFill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zh-CN" altLang="en-US" sz="2000" i="1">
                <a:solidFill>
                  <a:srgbClr val="0000FF"/>
                </a:solidFill>
              </a:rPr>
              <a:t>表达式</a:t>
            </a:r>
            <a:r>
              <a:rPr lang="zh-CN" altLang="en-US" sz="20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2437948" y="3721561"/>
            <a:ext cx="2438701" cy="76209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rgbClr val="0000FF"/>
              </a:solidFill>
            </a:endParaRP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2476054" y="3124585"/>
            <a:ext cx="2400596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int  Score1 = 90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int  Score2 = 75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Temp = Score2;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Score2 = Score1;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Score1 = Temp;</a:t>
            </a:r>
          </a:p>
        </p:txBody>
      </p:sp>
      <p:grpSp>
        <p:nvGrpSpPr>
          <p:cNvPr id="882694" name="Group 6"/>
          <p:cNvGrpSpPr/>
          <p:nvPr/>
        </p:nvGrpSpPr>
        <p:grpSpPr bwMode="auto">
          <a:xfrm>
            <a:off x="5257697" y="3899381"/>
            <a:ext cx="4572564" cy="1387647"/>
            <a:chOff x="2352" y="2656"/>
            <a:chExt cx="2880" cy="874"/>
          </a:xfrm>
        </p:grpSpPr>
        <p:sp>
          <p:nvSpPr>
            <p:cNvPr id="387080" name="Rectangle 7"/>
            <p:cNvSpPr>
              <a:spLocks noChangeArrowheads="1"/>
            </p:cNvSpPr>
            <p:nvPr/>
          </p:nvSpPr>
          <p:spPr bwMode="auto">
            <a:xfrm>
              <a:off x="2913" y="2664"/>
              <a:ext cx="816" cy="240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90</a:t>
              </a:r>
            </a:p>
          </p:txBody>
        </p:sp>
        <p:sp>
          <p:nvSpPr>
            <p:cNvPr id="387081" name="Rectangle 8"/>
            <p:cNvSpPr>
              <a:spLocks noChangeArrowheads="1"/>
            </p:cNvSpPr>
            <p:nvPr/>
          </p:nvSpPr>
          <p:spPr bwMode="auto">
            <a:xfrm>
              <a:off x="4416" y="2664"/>
              <a:ext cx="816" cy="240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75</a:t>
              </a:r>
            </a:p>
          </p:txBody>
        </p:sp>
        <p:sp>
          <p:nvSpPr>
            <p:cNvPr id="387082" name="Rectangle 9"/>
            <p:cNvSpPr>
              <a:spLocks noChangeArrowheads="1"/>
            </p:cNvSpPr>
            <p:nvPr/>
          </p:nvSpPr>
          <p:spPr bwMode="auto">
            <a:xfrm>
              <a:off x="3672" y="3290"/>
              <a:ext cx="816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387083" name="Text Box 10"/>
            <p:cNvSpPr txBox="1">
              <a:spLocks noChangeArrowheads="1"/>
            </p:cNvSpPr>
            <p:nvPr/>
          </p:nvSpPr>
          <p:spPr bwMode="auto">
            <a:xfrm>
              <a:off x="2352" y="2656"/>
              <a:ext cx="4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600">
                  <a:solidFill>
                    <a:schemeClr val="tx1"/>
                  </a:solidFill>
                </a:rPr>
                <a:t>Score1</a:t>
              </a:r>
            </a:p>
          </p:txBody>
        </p:sp>
        <p:sp>
          <p:nvSpPr>
            <p:cNvPr id="387084" name="Text Box 11"/>
            <p:cNvSpPr txBox="1">
              <a:spLocks noChangeArrowheads="1"/>
            </p:cNvSpPr>
            <p:nvPr/>
          </p:nvSpPr>
          <p:spPr bwMode="auto">
            <a:xfrm>
              <a:off x="3937" y="2656"/>
              <a:ext cx="4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600">
                  <a:solidFill>
                    <a:schemeClr val="tx1"/>
                  </a:solidFill>
                </a:rPr>
                <a:t>Score2</a:t>
              </a:r>
            </a:p>
          </p:txBody>
        </p:sp>
        <p:sp>
          <p:nvSpPr>
            <p:cNvPr id="387085" name="Text Box 12"/>
            <p:cNvSpPr txBox="1">
              <a:spLocks noChangeArrowheads="1"/>
            </p:cNvSpPr>
            <p:nvPr/>
          </p:nvSpPr>
          <p:spPr bwMode="auto">
            <a:xfrm>
              <a:off x="3211" y="3299"/>
              <a:ext cx="4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600">
                  <a:solidFill>
                    <a:schemeClr val="tx1"/>
                  </a:solidFill>
                </a:rPr>
                <a:t>Temp</a:t>
              </a:r>
            </a:p>
          </p:txBody>
        </p:sp>
      </p:grpSp>
      <p:sp>
        <p:nvSpPr>
          <p:cNvPr id="15" name="艾茵施坦">
            <a:extLst>
              <a:ext uri="{FF2B5EF4-FFF2-40B4-BE49-F238E27FC236}">
                <a16:creationId xmlns:a16="http://schemas.microsoft.com/office/drawing/2014/main" id="{E7FDBED2-3FC9-4D82-8E59-6C429685DD5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EC4597B-CE0F-4DDC-8B16-7005B538C075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C0C93855-E072-4EFC-A435-DF2E0C228C1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2209321" y="1187427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赋值表达式的作用是把数据值写入变量，修改对象的值 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2209321" y="1793562"/>
            <a:ext cx="6706428" cy="59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一般形式为：		</a:t>
            </a:r>
            <a:r>
              <a:rPr lang="zh-CN" altLang="en-US" sz="2000" i="1">
                <a:solidFill>
                  <a:srgbClr val="0000FF"/>
                </a:solidFill>
              </a:rPr>
              <a:t>变量</a:t>
            </a:r>
            <a:r>
              <a:rPr lang="zh-CN" altLang="en-US" sz="2000">
                <a:solidFill>
                  <a:srgbClr val="0000FF"/>
                </a:solidFill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zh-CN" altLang="en-US" sz="2000" i="1">
                <a:solidFill>
                  <a:srgbClr val="0000FF"/>
                </a:solidFill>
              </a:rPr>
              <a:t>表达式</a:t>
            </a:r>
            <a:r>
              <a:rPr lang="zh-CN" altLang="en-US" sz="20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2437948" y="4483654"/>
            <a:ext cx="2438701" cy="38104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rgbClr val="0000FF"/>
              </a:solidFill>
            </a:endParaRP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2476054" y="3124585"/>
            <a:ext cx="2400596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b="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 Score1 = 90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 Score2 = 75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int Temp = Score2;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Score2 = Score1;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Score1 = Temp;</a:t>
            </a:r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6058728" y="3873979"/>
            <a:ext cx="1295560" cy="38104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8534692" y="3873979"/>
            <a:ext cx="1295560" cy="38104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7239141" y="4940910"/>
            <a:ext cx="1295560" cy="381047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5257696" y="3899382"/>
            <a:ext cx="7740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tx1"/>
                </a:solidFill>
              </a:rPr>
              <a:t>Score1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7774195" y="3899382"/>
            <a:ext cx="7740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tx1"/>
                </a:solidFill>
              </a:rPr>
              <a:t>Score2</a:t>
            </a:r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6621528" y="4920271"/>
            <a:ext cx="678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883724" name="Line 12"/>
          <p:cNvSpPr>
            <a:spLocks noChangeShapeType="1"/>
          </p:cNvSpPr>
          <p:nvPr/>
        </p:nvSpPr>
        <p:spPr bwMode="auto">
          <a:xfrm flipH="1">
            <a:off x="8077444" y="4178817"/>
            <a:ext cx="990723" cy="76209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3"/>
          </a:p>
        </p:txBody>
      </p:sp>
      <p:sp>
        <p:nvSpPr>
          <p:cNvPr id="883725" name="Text Box 13"/>
          <p:cNvSpPr txBox="1">
            <a:spLocks noChangeArrowheads="1"/>
          </p:cNvSpPr>
          <p:nvPr/>
        </p:nvSpPr>
        <p:spPr bwMode="auto">
          <a:xfrm>
            <a:off x="7664645" y="49552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4AD77112-C079-4755-A5FE-A3946752A7B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7918067D-797B-47A3-B42C-238B63B0352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2B6903B7-72A3-45C9-BA21-9A67C684B45A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915A40EA-4258-4479-BEB6-05C90BB77FC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3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3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3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24" grpId="0" bldLvl="0" animBg="1"/>
      <p:bldP spid="883725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F40B77-BADE-4275-BC95-8B141DF85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82" y="2209976"/>
            <a:ext cx="1944216" cy="24380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67359A-930E-4C23-83CD-7201065EE8B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47" y="1249879"/>
            <a:ext cx="7036279" cy="45933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31393F-B926-4F30-8F3C-ED545D16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829" y="1381214"/>
            <a:ext cx="3960423" cy="165752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355600" algn="just">
              <a:spcAft>
                <a:spcPts val="0"/>
              </a:spcAft>
            </a:pP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F1E6E6-92BB-447E-931F-8F6A6F86F66E}"/>
              </a:ext>
            </a:extLst>
          </p:cNvPr>
          <p:cNvSpPr txBox="1"/>
          <p:nvPr/>
        </p:nvSpPr>
        <p:spPr>
          <a:xfrm>
            <a:off x="3515099" y="1522710"/>
            <a:ext cx="3964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zh-CN" altLang="zh-CN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试编一程序，算算天安门广场面积是多少平方米？</a:t>
            </a:r>
          </a:p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2209321" y="1187427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赋值表达式的作用是把数据值写入变量，修改对象的值 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2209321" y="1793562"/>
            <a:ext cx="6706428" cy="59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一般形式为：		</a:t>
            </a:r>
            <a:r>
              <a:rPr lang="zh-CN" altLang="en-US" sz="2000" i="1">
                <a:solidFill>
                  <a:srgbClr val="0000FF"/>
                </a:solidFill>
              </a:rPr>
              <a:t>变量</a:t>
            </a:r>
            <a:r>
              <a:rPr lang="zh-CN" altLang="en-US" sz="2000">
                <a:solidFill>
                  <a:srgbClr val="0000FF"/>
                </a:solidFill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zh-CN" altLang="en-US" sz="2000" i="1">
                <a:solidFill>
                  <a:srgbClr val="0000FF"/>
                </a:solidFill>
              </a:rPr>
              <a:t>表达式</a:t>
            </a:r>
            <a:r>
              <a:rPr lang="zh-CN" altLang="en-US" sz="20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2437948" y="4940910"/>
            <a:ext cx="2438701" cy="38104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rgbClr val="0000FF"/>
              </a:solidFill>
            </a:endParaRP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2476054" y="3124585"/>
            <a:ext cx="2400596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b="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 Score1 = 90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 Score2 = 75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Temp = Score2;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Score2 = Score1;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Score1 = Temp;</a:t>
            </a:r>
          </a:p>
        </p:txBody>
      </p:sp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5943581" y="3873979"/>
            <a:ext cx="1295560" cy="38104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8458492" y="3873979"/>
            <a:ext cx="1295560" cy="38104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7239141" y="4940910"/>
            <a:ext cx="1295560" cy="381047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389129" name="Text Box 9"/>
          <p:cNvSpPr txBox="1">
            <a:spLocks noChangeArrowheads="1"/>
          </p:cNvSpPr>
          <p:nvPr/>
        </p:nvSpPr>
        <p:spPr bwMode="auto">
          <a:xfrm>
            <a:off x="5257696" y="3899382"/>
            <a:ext cx="7740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tx1"/>
                </a:solidFill>
              </a:rPr>
              <a:t>Score1</a:t>
            </a: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7774195" y="3899382"/>
            <a:ext cx="7740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tx1"/>
                </a:solidFill>
              </a:rPr>
              <a:t>Score2</a:t>
            </a:r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6621528" y="4920271"/>
            <a:ext cx="678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884748" name="Line 12"/>
          <p:cNvSpPr>
            <a:spLocks noChangeShapeType="1"/>
          </p:cNvSpPr>
          <p:nvPr/>
        </p:nvSpPr>
        <p:spPr bwMode="auto">
          <a:xfrm rot="13051410" flipH="1">
            <a:off x="7315351" y="3797770"/>
            <a:ext cx="990723" cy="76209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3"/>
          </a:p>
        </p:txBody>
      </p:sp>
      <p:sp>
        <p:nvSpPr>
          <p:cNvPr id="389133" name="Text Box 13"/>
          <p:cNvSpPr txBox="1">
            <a:spLocks noChangeArrowheads="1"/>
          </p:cNvSpPr>
          <p:nvPr/>
        </p:nvSpPr>
        <p:spPr bwMode="auto">
          <a:xfrm>
            <a:off x="7664645" y="49552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884750" name="Text Box 14"/>
          <p:cNvSpPr txBox="1">
            <a:spLocks noChangeArrowheads="1"/>
          </p:cNvSpPr>
          <p:nvPr/>
        </p:nvSpPr>
        <p:spPr bwMode="auto">
          <a:xfrm>
            <a:off x="8915400" y="3859107"/>
            <a:ext cx="633307" cy="420564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7" name="艾茵施坦">
            <a:extLst>
              <a:ext uri="{FF2B5EF4-FFF2-40B4-BE49-F238E27FC236}">
                <a16:creationId xmlns:a16="http://schemas.microsoft.com/office/drawing/2014/main" id="{73D73897-6BB5-4726-9307-2E916D73628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E616C254-9D7F-4631-85A1-A04237B9872F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94AB66C-43F8-4A97-BAE0-56FCD83F34F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8" grpId="0" bldLvl="0" animBg="1"/>
      <p:bldP spid="884750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2209321" y="1187427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赋值表达式的作用是把数据值写入变量，修改对象的值 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2209321" y="1793562"/>
            <a:ext cx="6706428" cy="59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一般形式为：		</a:t>
            </a:r>
            <a:r>
              <a:rPr lang="zh-CN" altLang="en-US" sz="2000" i="1">
                <a:solidFill>
                  <a:srgbClr val="0000FF"/>
                </a:solidFill>
              </a:rPr>
              <a:t>变量</a:t>
            </a:r>
            <a:r>
              <a:rPr lang="zh-CN" altLang="en-US" sz="2000">
                <a:solidFill>
                  <a:srgbClr val="0000FF"/>
                </a:solidFill>
              </a:rPr>
              <a:t> 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zh-CN" altLang="en-US" sz="2000" i="1">
                <a:solidFill>
                  <a:srgbClr val="0000FF"/>
                </a:solidFill>
              </a:rPr>
              <a:t>表达式</a:t>
            </a:r>
            <a:r>
              <a:rPr lang="zh-CN" altLang="en-US" sz="20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2437948" y="5321958"/>
            <a:ext cx="2438701" cy="38104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2476054" y="3124585"/>
            <a:ext cx="2400596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b="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 Score1 = 90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 Score2 = 75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Temp = Score2;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Score2 = Score1;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Score1 = Temp;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943581" y="3873979"/>
            <a:ext cx="1295560" cy="38104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8458492" y="3873979"/>
            <a:ext cx="1295560" cy="38104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7239141" y="4940910"/>
            <a:ext cx="1295560" cy="381047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5116303" y="3873982"/>
            <a:ext cx="7740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tx1"/>
                </a:solidFill>
              </a:rPr>
              <a:t>Score1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7774195" y="3899382"/>
            <a:ext cx="7740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tx1"/>
                </a:solidFill>
              </a:rPr>
              <a:t>Score2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6621528" y="4920271"/>
            <a:ext cx="678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tx1"/>
                </a:solidFill>
              </a:rPr>
              <a:t>Temp</a:t>
            </a:r>
          </a:p>
        </p:txBody>
      </p:sp>
      <p:sp>
        <p:nvSpPr>
          <p:cNvPr id="885772" name="Line 12"/>
          <p:cNvSpPr>
            <a:spLocks noChangeShapeType="1"/>
          </p:cNvSpPr>
          <p:nvPr/>
        </p:nvSpPr>
        <p:spPr bwMode="auto">
          <a:xfrm rot="4182382" flipH="1">
            <a:off x="6743780" y="4216921"/>
            <a:ext cx="990723" cy="76209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3"/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7664645" y="49552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885774" name="Text Box 14"/>
          <p:cNvSpPr txBox="1">
            <a:spLocks noChangeArrowheads="1"/>
          </p:cNvSpPr>
          <p:nvPr/>
        </p:nvSpPr>
        <p:spPr bwMode="auto">
          <a:xfrm>
            <a:off x="6316591" y="3812916"/>
            <a:ext cx="492443" cy="46166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7" name="艾茵施坦">
            <a:extLst>
              <a:ext uri="{FF2B5EF4-FFF2-40B4-BE49-F238E27FC236}">
                <a16:creationId xmlns:a16="http://schemas.microsoft.com/office/drawing/2014/main" id="{69B5B914-4DE1-450D-839E-97E86913C34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D3BE4911-5248-4F56-A26F-27E3BB84F72A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1D2900D-91D1-4A7B-8B5A-6A2E02AF38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5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5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5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5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72" grpId="0" bldLvl="0" animBg="1"/>
      <p:bldP spid="885774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Text Box 2"/>
          <p:cNvSpPr txBox="1">
            <a:spLocks noChangeArrowheads="1"/>
          </p:cNvSpPr>
          <p:nvPr/>
        </p:nvSpPr>
        <p:spPr bwMode="auto">
          <a:xfrm>
            <a:off x="2209321" y="1187426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赋值运算的强制类型转换 </a:t>
            </a:r>
          </a:p>
        </p:txBody>
      </p:sp>
      <p:sp>
        <p:nvSpPr>
          <p:cNvPr id="886787" name="Text Box 3"/>
          <p:cNvSpPr txBox="1">
            <a:spLocks noChangeArrowheads="1"/>
          </p:cNvSpPr>
          <p:nvPr/>
        </p:nvSpPr>
        <p:spPr bwMode="auto">
          <a:xfrm>
            <a:off x="2628472" y="2514911"/>
            <a:ext cx="3924784" cy="176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int  x = 0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x = 2.3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cout &lt;&lt; "x = " &lt;&lt; x ;</a:t>
            </a:r>
          </a:p>
        </p:txBody>
      </p:sp>
      <p:sp>
        <p:nvSpPr>
          <p:cNvPr id="886788" name="Text Box 4"/>
          <p:cNvSpPr txBox="1">
            <a:spLocks noChangeArrowheads="1"/>
          </p:cNvSpPr>
          <p:nvPr/>
        </p:nvSpPr>
        <p:spPr bwMode="auto">
          <a:xfrm>
            <a:off x="2628473" y="4648774"/>
            <a:ext cx="2302159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FFFFFF"/>
                </a:solidFill>
              </a:rPr>
              <a:t>x = 2</a:t>
            </a:r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FF7BB233-28B8-46EF-ACBF-9C515E1DB3B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A01AFAD-42B6-4073-849A-D8385E33271D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74E49D8-D7CD-4A89-B871-A135161F2A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88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6" grpId="0" bldLvl="0" animBg="1" autoUpdateAnimBg="0"/>
      <p:bldP spid="886787" grpId="0" bldLvl="0" animBg="1" autoUpdateAnimBg="0"/>
      <p:bldP spid="886788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887811" name="Text Box 3"/>
          <p:cNvSpPr txBox="1">
            <a:spLocks noChangeArrowheads="1"/>
          </p:cNvSpPr>
          <p:nvPr/>
        </p:nvSpPr>
        <p:spPr bwMode="auto">
          <a:xfrm>
            <a:off x="2208953" y="1703746"/>
            <a:ext cx="8905240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赋值运算的右结合（由右向左）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赋值表达式称为左值表达式（左边是一个变量或对象），允许关联赋值</a:t>
            </a: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( x = y )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z + 2 ;</a:t>
            </a:r>
            <a:endParaRPr lang="en-US" altLang="zh-CN" sz="2000" i="1">
              <a:solidFill>
                <a:srgbClr val="FF33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C6BF6D6B-31CF-4135-AE14-E0D945E593B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D6675AF-349F-41CE-B064-B54043B69CF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8CF67B6-57BA-4049-AF8E-58E909ABC1BC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8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"/>
                                        <p:tgtEl>
                                          <p:spTgt spid="8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0" grpId="0" bldLvl="0" animBg="1" autoUpdateAnimBg="0"/>
      <p:bldP spid="887811" grpId="0" bldLvl="0" animBg="1" autoUpdateAnimBg="0"/>
      <p:bldP spid="887812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( x = y )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z + 2 ;</a:t>
            </a:r>
            <a:endParaRPr lang="en-US" altLang="zh-CN" sz="2000" i="1">
              <a:solidFill>
                <a:srgbClr val="FF33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88837" name="Oval 5"/>
          <p:cNvSpPr>
            <a:spLocks noChangeArrowheads="1"/>
          </p:cNvSpPr>
          <p:nvPr/>
        </p:nvSpPr>
        <p:spPr bwMode="auto">
          <a:xfrm>
            <a:off x="4146462" y="3877488"/>
            <a:ext cx="806538" cy="42434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888838" name="AutoShape 6"/>
          <p:cNvSpPr/>
          <p:nvPr/>
        </p:nvSpPr>
        <p:spPr bwMode="auto">
          <a:xfrm>
            <a:off x="7551112" y="2836652"/>
            <a:ext cx="1859280" cy="533400"/>
          </a:xfrm>
          <a:prstGeom prst="borderCallout2">
            <a:avLst>
              <a:gd name="adj1" fmla="val 48704"/>
              <a:gd name="adj2" fmla="val -712"/>
              <a:gd name="adj3" fmla="val 50002"/>
              <a:gd name="adj4" fmla="val -25627"/>
              <a:gd name="adj5" fmla="val 233630"/>
              <a:gd name="adj6" fmla="val -138568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）求值</a:t>
            </a: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492548D7-A8E1-48DC-AF87-19F58583B5B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3FD866-CC5A-4D47-8067-06A417BD17E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722B46E-CAAC-4404-B7FF-BF9B6927CFBE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8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7" grpId="0" bldLvl="0" animBg="1"/>
      <p:bldP spid="888838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( x = y )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z + 2 ;</a:t>
            </a:r>
            <a:endParaRPr lang="en-US" altLang="zh-CN" sz="2000" i="1">
              <a:solidFill>
                <a:srgbClr val="FF33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89861" name="Oval 5"/>
          <p:cNvSpPr>
            <a:spLocks noChangeArrowheads="1"/>
          </p:cNvSpPr>
          <p:nvPr/>
        </p:nvSpPr>
        <p:spPr bwMode="auto">
          <a:xfrm>
            <a:off x="4114554" y="3847502"/>
            <a:ext cx="990723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889862" name="AutoShape 6"/>
          <p:cNvSpPr/>
          <p:nvPr/>
        </p:nvSpPr>
        <p:spPr bwMode="auto">
          <a:xfrm>
            <a:off x="7263553" y="2695787"/>
            <a:ext cx="3606800" cy="533400"/>
          </a:xfrm>
          <a:prstGeom prst="borderCallout2">
            <a:avLst>
              <a:gd name="adj1" fmla="val 44808"/>
              <a:gd name="adj2" fmla="val -399"/>
              <a:gd name="adj3" fmla="val 46106"/>
              <a:gd name="adj4" fmla="val -21015"/>
              <a:gd name="adj5" fmla="val 233630"/>
              <a:gd name="adj6" fmla="val -61431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）把 </a:t>
            </a:r>
            <a:r>
              <a:rPr lang="en-US" altLang="zh-CN" sz="2400">
                <a:solidFill>
                  <a:schemeClr val="tx1"/>
                </a:solidFill>
              </a:rPr>
              <a:t>z+2 </a:t>
            </a:r>
            <a:r>
              <a:rPr lang="zh-CN" altLang="en-US" sz="2400">
                <a:solidFill>
                  <a:schemeClr val="tx1"/>
                </a:solidFill>
              </a:rPr>
              <a:t>的值写入 </a:t>
            </a:r>
            <a:r>
              <a:rPr lang="en-US" altLang="zh-CN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81CEF2A5-6CC0-4E8D-A8D9-A07ED63796D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F3CFF7D-FBD8-4972-9D18-437B311C6B5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0D719D6-A022-4FD9-8F87-A80554C71BEC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1" grpId="0" bldLvl="0" animBg="1"/>
      <p:bldP spid="889862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( x = y )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z + 2 ;</a:t>
            </a:r>
            <a:endParaRPr lang="en-US" altLang="zh-CN" sz="2000" i="1">
              <a:solidFill>
                <a:srgbClr val="FF33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90885" name="Oval 5"/>
          <p:cNvSpPr>
            <a:spLocks noChangeArrowheads="1"/>
          </p:cNvSpPr>
          <p:nvPr/>
        </p:nvSpPr>
        <p:spPr bwMode="auto">
          <a:xfrm>
            <a:off x="3421820" y="3848811"/>
            <a:ext cx="685885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890886" name="AutoShape 6"/>
          <p:cNvSpPr/>
          <p:nvPr/>
        </p:nvSpPr>
        <p:spPr bwMode="auto">
          <a:xfrm>
            <a:off x="6340687" y="2637367"/>
            <a:ext cx="3620347" cy="533400"/>
          </a:xfrm>
          <a:prstGeom prst="borderCallout2">
            <a:avLst>
              <a:gd name="adj1" fmla="val 43509"/>
              <a:gd name="adj2" fmla="val 14"/>
              <a:gd name="adj3" fmla="val 43509"/>
              <a:gd name="adj4" fmla="val -24486"/>
              <a:gd name="adj5" fmla="val 233630"/>
              <a:gd name="adj6" fmla="val -6494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）把 </a:t>
            </a:r>
            <a:r>
              <a:rPr lang="en-US" altLang="zh-CN" sz="2400">
                <a:solidFill>
                  <a:schemeClr val="tx1"/>
                </a:solidFill>
              </a:rPr>
              <a:t>y </a:t>
            </a:r>
            <a:r>
              <a:rPr lang="zh-CN" altLang="en-US" sz="2400">
                <a:solidFill>
                  <a:schemeClr val="tx1"/>
                </a:solidFill>
              </a:rPr>
              <a:t>的值写入 </a:t>
            </a:r>
            <a:r>
              <a:rPr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02728374-67FA-44E6-A6A5-28D46ADB7B6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C782E65-FB88-41C8-B0E1-4F4D5CDB68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F3285E5-D62C-4CED-873E-60909E67D744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5" grpId="0" bldLvl="0" animBg="1"/>
      <p:bldP spid="890886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( x = y )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z + 2 ;</a:t>
            </a:r>
            <a:endParaRPr lang="en-US" altLang="zh-CN" sz="2000" i="1">
              <a:solidFill>
                <a:srgbClr val="FF33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91909" name="AutoShape 5"/>
          <p:cNvSpPr/>
          <p:nvPr/>
        </p:nvSpPr>
        <p:spPr bwMode="auto">
          <a:xfrm>
            <a:off x="7107439" y="3406932"/>
            <a:ext cx="2210073" cy="533465"/>
          </a:xfrm>
          <a:prstGeom prst="borderCallout2">
            <a:avLst>
              <a:gd name="adj1" fmla="val 49999"/>
              <a:gd name="adj2" fmla="val -1"/>
              <a:gd name="adj3" fmla="val 48700"/>
              <a:gd name="adj4" fmla="val -28678"/>
              <a:gd name="adj5" fmla="val 188181"/>
              <a:gd name="adj6" fmla="val -8150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与第一行等价</a:t>
            </a:r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E61E9E4C-3A2A-4AD1-9C4A-0A540BC7D3A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87615E6-0C88-4FBE-862E-CA916A8B328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F2D7385-9B96-4361-B0E1-3AE4BEF190B3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9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( x = y )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z + 2 ;</a:t>
            </a:r>
            <a:endParaRPr lang="en-US" altLang="zh-CN" sz="2000" i="1">
              <a:solidFill>
                <a:srgbClr val="FF33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92933" name="AutoShape 5"/>
          <p:cNvSpPr/>
          <p:nvPr/>
        </p:nvSpPr>
        <p:spPr bwMode="auto">
          <a:xfrm>
            <a:off x="6865013" y="3605335"/>
            <a:ext cx="2210073" cy="533465"/>
          </a:xfrm>
          <a:prstGeom prst="borderCallout2">
            <a:avLst>
              <a:gd name="adj1" fmla="val 42208"/>
              <a:gd name="adj2" fmla="val -315"/>
              <a:gd name="adj3" fmla="val 43506"/>
              <a:gd name="adj4" fmla="val -28678"/>
              <a:gd name="adj5" fmla="val 233630"/>
              <a:gd name="adj6" fmla="val -78375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与第一行等价</a:t>
            </a:r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DE702E28-95EC-4D49-BB4C-03B05762DEE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3D5926-4B75-40C7-88B8-DFD8A97E12F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CF46C23-F17E-4CF1-9A5B-7BB594928ED5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9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3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( x = y )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93957" name="AutoShape 5"/>
          <p:cNvSpPr/>
          <p:nvPr/>
        </p:nvSpPr>
        <p:spPr bwMode="auto">
          <a:xfrm>
            <a:off x="7007014" y="3984413"/>
            <a:ext cx="3953087" cy="533400"/>
          </a:xfrm>
          <a:prstGeom prst="borderCallout2">
            <a:avLst>
              <a:gd name="adj1" fmla="val 51301"/>
              <a:gd name="adj2" fmla="val -577"/>
              <a:gd name="adj3" fmla="val 53899"/>
              <a:gd name="adj4" fmla="val -18927"/>
              <a:gd name="adj5" fmla="val 245318"/>
              <a:gd name="adj6" fmla="val -69671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）把 </a:t>
            </a:r>
            <a:r>
              <a:rPr lang="en-US" altLang="zh-CN" sz="2400">
                <a:solidFill>
                  <a:schemeClr val="tx1"/>
                </a:solidFill>
              </a:rPr>
              <a:t>y </a:t>
            </a:r>
            <a:r>
              <a:rPr lang="zh-CN" altLang="en-US" sz="2400">
                <a:solidFill>
                  <a:schemeClr val="tx1"/>
                </a:solidFill>
              </a:rPr>
              <a:t>的值写入 </a:t>
            </a:r>
            <a:r>
              <a:rPr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93958" name="Oval 6"/>
          <p:cNvSpPr>
            <a:spLocks noChangeArrowheads="1"/>
          </p:cNvSpPr>
          <p:nvPr/>
        </p:nvSpPr>
        <p:spPr bwMode="auto">
          <a:xfrm>
            <a:off x="3567698" y="5116351"/>
            <a:ext cx="685885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0BE3AA5-612C-4EE0-9B64-162D4C66693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52E12E-A68B-4824-8970-66445F6352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F627439-811A-4117-9068-CF2B42876B37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7" grpId="0" bldLvl="0" animBg="1" autoUpdateAnimBg="0"/>
      <p:bldP spid="89395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D09F029-43A2-49DB-B136-CE619A2C962B}"/>
              </a:ext>
            </a:extLst>
          </p:cNvPr>
          <p:cNvSpPr/>
          <p:nvPr/>
        </p:nvSpPr>
        <p:spPr>
          <a:xfrm>
            <a:off x="2634185" y="1889991"/>
            <a:ext cx="6369448" cy="239635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ABD83A1-7AD6-4D43-88DE-D07F946E4C56}"/>
              </a:ext>
            </a:extLst>
          </p:cNvPr>
          <p:cNvSpPr/>
          <p:nvPr/>
        </p:nvSpPr>
        <p:spPr>
          <a:xfrm>
            <a:off x="2794573" y="2054099"/>
            <a:ext cx="5613950" cy="20162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F157920-0885-4752-8BF3-15A52348843C}"/>
              </a:ext>
            </a:extLst>
          </p:cNvPr>
          <p:cNvSpPr/>
          <p:nvPr/>
        </p:nvSpPr>
        <p:spPr>
          <a:xfrm>
            <a:off x="4882805" y="2414139"/>
            <a:ext cx="3384376" cy="13202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FE9CDCD-F43E-45C3-9B44-ED9241BDF64A}"/>
              </a:ext>
            </a:extLst>
          </p:cNvPr>
          <p:cNvSpPr/>
          <p:nvPr/>
        </p:nvSpPr>
        <p:spPr>
          <a:xfrm>
            <a:off x="5180360" y="2702171"/>
            <a:ext cx="936104" cy="8640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0E28B2B-1C9B-4407-B838-1079CFF2642C}"/>
              </a:ext>
            </a:extLst>
          </p:cNvPr>
          <p:cNvSpPr/>
          <p:nvPr/>
        </p:nvSpPr>
        <p:spPr>
          <a:xfrm>
            <a:off x="7115053" y="2728419"/>
            <a:ext cx="936104" cy="8640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81DFF21-E298-4778-9BF4-F8A543ABD7C3}"/>
              </a:ext>
            </a:extLst>
          </p:cNvPr>
          <p:cNvSpPr/>
          <p:nvPr/>
        </p:nvSpPr>
        <p:spPr>
          <a:xfrm>
            <a:off x="3145752" y="2702171"/>
            <a:ext cx="936104" cy="8640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F02779F-A638-4563-AC8B-AFF17138188D}"/>
              </a:ext>
            </a:extLst>
          </p:cNvPr>
          <p:cNvSpPr/>
          <p:nvPr/>
        </p:nvSpPr>
        <p:spPr>
          <a:xfrm>
            <a:off x="6031415" y="5539273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kern="1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表达式</a:t>
            </a:r>
            <a:endParaRPr lang="zh-CN" altLang="en-US" sz="4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323F47A-9409-4FEB-B79B-421C33B891CB}"/>
              </a:ext>
            </a:extLst>
          </p:cNvPr>
          <p:cNvSpPr/>
          <p:nvPr/>
        </p:nvSpPr>
        <p:spPr>
          <a:xfrm>
            <a:off x="3229296" y="2512980"/>
            <a:ext cx="6018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>
                <a:latin typeface="Consolas" panose="020B0609020204030204" pitchFamily="49" charset="0"/>
              </a:rPr>
              <a:t>s </a:t>
            </a:r>
            <a:r>
              <a:rPr lang="en-US" altLang="zh-CN" sz="720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7200">
                <a:latin typeface="Consolas" panose="020B0609020204030204" pitchFamily="49" charset="0"/>
              </a:rPr>
              <a:t> a * b ;</a:t>
            </a:r>
            <a:endParaRPr lang="zh-CN" altLang="en-US" sz="72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31F350D-91AC-4F90-BEC3-023BE8C2509D}"/>
              </a:ext>
            </a:extLst>
          </p:cNvPr>
          <p:cNvSpPr/>
          <p:nvPr/>
        </p:nvSpPr>
        <p:spPr>
          <a:xfrm>
            <a:off x="7115053" y="596639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endParaRPr lang="zh-CN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228CA3F-5174-4AC9-8AD9-F4ED58D3A8E9}"/>
              </a:ext>
            </a:extLst>
          </p:cNvPr>
          <p:cNvSpPr/>
          <p:nvPr/>
        </p:nvSpPr>
        <p:spPr>
          <a:xfrm>
            <a:off x="3640626" y="626673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赋值号</a:t>
            </a:r>
            <a:endParaRPr lang="zh-CN" altLang="en-US" sz="4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C857951-AA76-46DB-A276-2FC2974DF5EB}"/>
              </a:ext>
            </a:extLst>
          </p:cNvPr>
          <p:cNvSpPr/>
          <p:nvPr/>
        </p:nvSpPr>
        <p:spPr>
          <a:xfrm>
            <a:off x="3482684" y="5433734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kern="10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表达式</a:t>
            </a:r>
            <a:endParaRPr lang="zh-CN" altLang="en-US" sz="4800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F8CBA28-787F-479A-8174-1D57E1464F76}"/>
              </a:ext>
            </a:extLst>
          </p:cNvPr>
          <p:cNvSpPr/>
          <p:nvPr/>
        </p:nvSpPr>
        <p:spPr>
          <a:xfrm>
            <a:off x="5085242" y="473616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48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FC085D5-DA85-40B3-9362-595ED50E3743}"/>
              </a:ext>
            </a:extLst>
          </p:cNvPr>
          <p:cNvCxnSpPr/>
          <p:nvPr/>
        </p:nvCxnSpPr>
        <p:spPr>
          <a:xfrm flipV="1">
            <a:off x="3640626" y="1190003"/>
            <a:ext cx="3474427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4FD62D9-3A1A-4B76-BE90-42F93EA7CDF5}"/>
              </a:ext>
            </a:extLst>
          </p:cNvPr>
          <p:cNvCxnSpPr>
            <a:cxnSpLocks/>
          </p:cNvCxnSpPr>
          <p:nvPr/>
        </p:nvCxnSpPr>
        <p:spPr>
          <a:xfrm flipV="1">
            <a:off x="5671951" y="1342403"/>
            <a:ext cx="1595502" cy="1575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7D80206-CED2-4E98-A6A8-66F6DE9C5F19}"/>
              </a:ext>
            </a:extLst>
          </p:cNvPr>
          <p:cNvCxnSpPr>
            <a:cxnSpLocks/>
          </p:cNvCxnSpPr>
          <p:nvPr/>
        </p:nvCxnSpPr>
        <p:spPr>
          <a:xfrm flipH="1" flipV="1">
            <a:off x="7702175" y="1389538"/>
            <a:ext cx="58008" cy="145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BCEA5F4-4E8B-41A4-9097-0F87ECBCA827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433035" y="1457670"/>
            <a:ext cx="223254" cy="144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9C93ADC-90C4-48B3-BD10-638D2069B897}"/>
              </a:ext>
            </a:extLst>
          </p:cNvPr>
          <p:cNvCxnSpPr>
            <a:cxnSpLocks/>
          </p:cNvCxnSpPr>
          <p:nvPr/>
        </p:nvCxnSpPr>
        <p:spPr>
          <a:xfrm>
            <a:off x="4051957" y="3787925"/>
            <a:ext cx="796881" cy="180997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F939EDC-DBF0-426B-8342-9CFE50BB3B70}"/>
              </a:ext>
            </a:extLst>
          </p:cNvPr>
          <p:cNvCxnSpPr>
            <a:cxnSpLocks/>
          </p:cNvCxnSpPr>
          <p:nvPr/>
        </p:nvCxnSpPr>
        <p:spPr>
          <a:xfrm>
            <a:off x="6521128" y="3207145"/>
            <a:ext cx="593925" cy="26420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E9FB998-8D88-4DF1-82BA-E8FDDCA43340}"/>
              </a:ext>
            </a:extLst>
          </p:cNvPr>
          <p:cNvCxnSpPr>
            <a:cxnSpLocks/>
          </p:cNvCxnSpPr>
          <p:nvPr/>
        </p:nvCxnSpPr>
        <p:spPr>
          <a:xfrm>
            <a:off x="5509558" y="4170469"/>
            <a:ext cx="224132" cy="7372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21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( x = y )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94981" name="AutoShape 5"/>
          <p:cNvSpPr/>
          <p:nvPr/>
        </p:nvSpPr>
        <p:spPr bwMode="auto">
          <a:xfrm>
            <a:off x="7696201" y="3925993"/>
            <a:ext cx="2327487" cy="533400"/>
          </a:xfrm>
          <a:prstGeom prst="borderCallout2">
            <a:avLst>
              <a:gd name="adj1" fmla="val 47405"/>
              <a:gd name="adj2" fmla="val 117"/>
              <a:gd name="adj3" fmla="val 48704"/>
              <a:gd name="adj4" fmla="val -33372"/>
              <a:gd name="adj5" fmla="val 262201"/>
              <a:gd name="adj6" fmla="val -105372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）求值</a:t>
            </a:r>
          </a:p>
        </p:txBody>
      </p:sp>
      <p:sp>
        <p:nvSpPr>
          <p:cNvPr id="894982" name="Oval 6"/>
          <p:cNvSpPr>
            <a:spLocks noChangeArrowheads="1"/>
          </p:cNvSpPr>
          <p:nvPr/>
        </p:nvSpPr>
        <p:spPr bwMode="auto">
          <a:xfrm>
            <a:off x="4519001" y="5154157"/>
            <a:ext cx="685885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521B0ADF-658F-43F5-A173-FEB2C5BDE25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97897AD-B700-4C59-BB1E-32D73114E8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374A4A-8F50-4CCD-87B5-67A37C05A8D2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1" grpId="0" bldLvl="0" animBg="1" autoUpdateAnimBg="0"/>
      <p:bldP spid="89498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( x = y )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96005" name="AutoShape 5"/>
          <p:cNvSpPr/>
          <p:nvPr/>
        </p:nvSpPr>
        <p:spPr bwMode="auto">
          <a:xfrm>
            <a:off x="7364307" y="3867573"/>
            <a:ext cx="3881967" cy="533400"/>
          </a:xfrm>
          <a:prstGeom prst="borderCallout2">
            <a:avLst>
              <a:gd name="adj1" fmla="val 52600"/>
              <a:gd name="adj2" fmla="val -101"/>
              <a:gd name="adj3" fmla="val 53899"/>
              <a:gd name="adj4" fmla="val -18477"/>
              <a:gd name="adj5" fmla="val 237526"/>
              <a:gd name="adj6" fmla="val -72954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）把 </a:t>
            </a:r>
            <a:r>
              <a:rPr lang="en-US" altLang="zh-CN" sz="2400">
                <a:solidFill>
                  <a:schemeClr val="tx1"/>
                </a:solidFill>
              </a:rPr>
              <a:t>z+2 </a:t>
            </a:r>
            <a:r>
              <a:rPr lang="zh-CN" altLang="en-US" sz="2400">
                <a:solidFill>
                  <a:schemeClr val="tx1"/>
                </a:solidFill>
              </a:rPr>
              <a:t>的值写入 </a:t>
            </a:r>
            <a:r>
              <a:rPr lang="en-US" altLang="zh-CN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96006" name="Oval 6"/>
          <p:cNvSpPr>
            <a:spLocks noChangeArrowheads="1"/>
          </p:cNvSpPr>
          <p:nvPr/>
        </p:nvSpPr>
        <p:spPr bwMode="auto">
          <a:xfrm>
            <a:off x="3422967" y="5154157"/>
            <a:ext cx="1829025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2F55131D-3051-415D-AFBD-20D76B43C79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C4303B0-80C6-4C7C-8EE3-CC1E80F02C4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1503E86-AC09-470C-9F6F-324DEC1A6B02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5" grpId="0" bldLvl="0" animBg="1" autoUpdateAnimBg="0"/>
      <p:bldP spid="89600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( x = y )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97029" name="AutoShape 5"/>
          <p:cNvSpPr/>
          <p:nvPr/>
        </p:nvSpPr>
        <p:spPr bwMode="auto">
          <a:xfrm>
            <a:off x="7450667" y="3624581"/>
            <a:ext cx="3795607" cy="1128607"/>
          </a:xfrm>
          <a:prstGeom prst="borderCallout2">
            <a:avLst>
              <a:gd name="adj1" fmla="val 48713"/>
              <a:gd name="adj2" fmla="val -771"/>
              <a:gd name="adj3" fmla="val 48714"/>
              <a:gd name="adj4" fmla="val -19803"/>
              <a:gd name="adj5" fmla="val 137515"/>
              <a:gd name="adj6" fmla="val -66242"/>
            </a:avLst>
          </a:prstGeom>
          <a:solidFill>
            <a:schemeClr val="hlink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注意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对变量 </a:t>
            </a:r>
            <a:r>
              <a:rPr lang="en-US" altLang="zh-CN" sz="2400" i="1">
                <a:solidFill>
                  <a:schemeClr val="tx1"/>
                </a:solidFill>
              </a:rPr>
              <a:t>x </a:t>
            </a:r>
            <a:r>
              <a:rPr lang="zh-CN" altLang="en-US" sz="2400" i="1">
                <a:solidFill>
                  <a:schemeClr val="tx1"/>
                </a:solidFill>
              </a:rPr>
              <a:t>作了两次写操作</a:t>
            </a:r>
          </a:p>
        </p:txBody>
      </p:sp>
      <p:sp>
        <p:nvSpPr>
          <p:cNvPr id="897030" name="Oval 6"/>
          <p:cNvSpPr>
            <a:spLocks noChangeArrowheads="1"/>
          </p:cNvSpPr>
          <p:nvPr/>
        </p:nvSpPr>
        <p:spPr bwMode="auto">
          <a:xfrm>
            <a:off x="3482387" y="5154157"/>
            <a:ext cx="1829025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E7CDFF20-35CC-42FF-8FF5-20241BBB4D3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A547420-C2AA-4DEE-AC90-C66C5E77BE7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3F04233-4B26-4204-BAE6-838BFC465742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9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9" grpId="0" bldLvl="0" animBg="1" autoUpdateAnimBg="0"/>
      <p:bldP spid="89703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 i="1">
                <a:solidFill>
                  <a:srgbClr val="0000FF"/>
                </a:solidFill>
              </a:rPr>
              <a:t>( x = y )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z + 2</a:t>
            </a:r>
            <a:r>
              <a:rPr lang="en-US" altLang="zh-CN" sz="2000" i="1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= x = y ;</a:t>
            </a:r>
            <a:endParaRPr lang="en-US" altLang="zh-CN" sz="2000" i="1">
              <a:solidFill>
                <a:srgbClr val="FF3300"/>
              </a:solidFill>
            </a:endParaRPr>
          </a:p>
        </p:txBody>
      </p:sp>
      <p:sp>
        <p:nvSpPr>
          <p:cNvPr id="898053" name="AutoShape 5"/>
          <p:cNvSpPr/>
          <p:nvPr/>
        </p:nvSpPr>
        <p:spPr bwMode="auto">
          <a:xfrm>
            <a:off x="6936740" y="3748194"/>
            <a:ext cx="4077547" cy="1088813"/>
          </a:xfrm>
          <a:prstGeom prst="borderCallout2">
            <a:avLst>
              <a:gd name="adj1" fmla="val 43039"/>
              <a:gd name="adj2" fmla="val -60"/>
              <a:gd name="adj3" fmla="val 44947"/>
              <a:gd name="adj4" fmla="val -17910"/>
              <a:gd name="adj5" fmla="val 132470"/>
              <a:gd name="adj6" fmla="val -69085"/>
            </a:avLst>
          </a:prstGeom>
          <a:solidFill>
            <a:schemeClr val="hlink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注意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第一次赋值操作没有意义</a:t>
            </a:r>
          </a:p>
        </p:txBody>
      </p:sp>
      <p:sp>
        <p:nvSpPr>
          <p:cNvPr id="898054" name="Oval 6"/>
          <p:cNvSpPr>
            <a:spLocks noChangeArrowheads="1"/>
          </p:cNvSpPr>
          <p:nvPr/>
        </p:nvSpPr>
        <p:spPr bwMode="auto">
          <a:xfrm>
            <a:off x="3593490" y="5161633"/>
            <a:ext cx="609675" cy="38104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A963B713-F272-46B8-A330-C7D1FB3F339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8543D4E-EDC9-4E6F-B545-DA194AC143B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3B94252-F548-49E2-AD62-5450BB916C69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9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ldLvl="0" animBg="1" autoUpdateAnimBg="0"/>
      <p:bldP spid="89805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( x = y )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 i="1"/>
              <a:t>z + 2 = x = y ;</a:t>
            </a:r>
          </a:p>
        </p:txBody>
      </p:sp>
      <p:sp>
        <p:nvSpPr>
          <p:cNvPr id="899077" name="AutoShape 5"/>
          <p:cNvSpPr/>
          <p:nvPr/>
        </p:nvSpPr>
        <p:spPr bwMode="auto">
          <a:xfrm>
            <a:off x="6665884" y="3914034"/>
            <a:ext cx="2743200" cy="1069340"/>
          </a:xfrm>
          <a:prstGeom prst="borderCallout2">
            <a:avLst>
              <a:gd name="adj1" fmla="val 47482"/>
              <a:gd name="adj2" fmla="val -253"/>
              <a:gd name="adj3" fmla="val 48778"/>
              <a:gd name="adj4" fmla="val -18905"/>
              <a:gd name="adj5" fmla="val 160541"/>
              <a:gd name="adj6" fmla="val -85277"/>
            </a:avLst>
          </a:prstGeom>
          <a:solidFill>
            <a:schemeClr val="hlink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i="1"/>
              <a:t>错误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向哪一个对象赋值？</a:t>
            </a:r>
          </a:p>
        </p:txBody>
      </p:sp>
      <p:sp>
        <p:nvSpPr>
          <p:cNvPr id="899078" name="Oval 6"/>
          <p:cNvSpPr>
            <a:spLocks noChangeArrowheads="1"/>
          </p:cNvSpPr>
          <p:nvPr/>
        </p:nvSpPr>
        <p:spPr bwMode="auto">
          <a:xfrm>
            <a:off x="3818137" y="5600550"/>
            <a:ext cx="609675" cy="381047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EBEA2A0D-3EBD-4130-A876-4D9B8DC9B31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779BCA6-D858-4157-AD63-1C93A28FBBA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75E79EF-51D7-4B0B-96BF-9B23AA98F51A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7" grpId="0" bldLvl="0" animBg="1" autoUpdateAnimBg="0"/>
      <p:bldP spid="89907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赋值运算的优先级和关联性 </a:t>
            </a: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2209321" y="1703843"/>
            <a:ext cx="6706428" cy="159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赋值运算的优先级很低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赋值运算的右结合</a:t>
            </a:r>
          </a:p>
          <a:p>
            <a:pPr algn="just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 赋值表达式称为左值表达式，允许关联赋值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2514157" y="3353214"/>
            <a:ext cx="518224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000" i="1">
                <a:solidFill>
                  <a:srgbClr val="009900"/>
                </a:solidFill>
              </a:rPr>
              <a:t>例如</a:t>
            </a:r>
            <a:endParaRPr lang="zh-CN" altLang="en-US" sz="2000" i="1">
              <a:solidFill>
                <a:srgbClr val="3333FF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y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y = (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x = ( y = z + 2 )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( x = y ) = z + 2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2000" i="1">
                <a:solidFill>
                  <a:srgbClr val="FF3300"/>
                </a:solidFill>
              </a:rPr>
              <a:t>	</a:t>
            </a:r>
            <a:r>
              <a:rPr lang="en-US" altLang="zh-CN" sz="2000" i="1"/>
              <a:t>z + 2 = x = y ;</a:t>
            </a:r>
          </a:p>
        </p:txBody>
      </p:sp>
      <p:sp>
        <p:nvSpPr>
          <p:cNvPr id="900101" name="AutoShape 5"/>
          <p:cNvSpPr/>
          <p:nvPr/>
        </p:nvSpPr>
        <p:spPr bwMode="auto">
          <a:xfrm>
            <a:off x="6493087" y="3766821"/>
            <a:ext cx="3610187" cy="1050713"/>
          </a:xfrm>
          <a:prstGeom prst="borderCallout2">
            <a:avLst>
              <a:gd name="adj1" fmla="val 47443"/>
              <a:gd name="adj2" fmla="val 100"/>
              <a:gd name="adj3" fmla="val 48102"/>
              <a:gd name="adj4" fmla="val -19532"/>
              <a:gd name="adj5" fmla="val 176736"/>
              <a:gd name="adj6" fmla="val -64065"/>
            </a:avLst>
          </a:prstGeom>
          <a:solidFill>
            <a:schemeClr val="hlink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它是一个右值表达式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只能放在赋值号右边</a:t>
            </a:r>
          </a:p>
        </p:txBody>
      </p:sp>
      <p:sp>
        <p:nvSpPr>
          <p:cNvPr id="900102" name="Oval 6"/>
          <p:cNvSpPr>
            <a:spLocks noChangeArrowheads="1"/>
          </p:cNvSpPr>
          <p:nvPr/>
        </p:nvSpPr>
        <p:spPr bwMode="auto">
          <a:xfrm>
            <a:off x="3798664" y="5620023"/>
            <a:ext cx="609675" cy="381047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1422E225-B70C-4892-9B4E-55433DE77EF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A6A42C17-5B6B-4759-817E-A4C06DDF93E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D500A4F-D5A7-4AC2-B785-205972CD9E25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0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0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1" grpId="0" bldLvl="0" animBg="1" autoUpdateAnimBg="0"/>
      <p:bldP spid="90010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复合赋值运算 </a:t>
            </a:r>
          </a:p>
        </p:txBody>
      </p:sp>
      <p:sp>
        <p:nvSpPr>
          <p:cNvPr id="901123" name="Text Box 3"/>
          <p:cNvSpPr txBox="1">
            <a:spLocks noChangeArrowheads="1"/>
          </p:cNvSpPr>
          <p:nvPr/>
        </p:nvSpPr>
        <p:spPr bwMode="auto">
          <a:xfrm>
            <a:off x="2971415" y="1870372"/>
            <a:ext cx="6172963" cy="12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  <a:sym typeface="Symbol" panose="05050102010706020507" pitchFamily="18" charset="2"/>
              </a:rPr>
              <a:t>双目算符 </a:t>
            </a:r>
            <a:r>
              <a:rPr lang="en-US" altLang="zh-CN" sz="2000" i="1">
                <a:solidFill>
                  <a:srgbClr val="0000FF"/>
                </a:solidFill>
                <a:sym typeface="Symbol" panose="05050102010706020507" pitchFamily="18" charset="2"/>
              </a:rPr>
              <a:t>op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Symbol" panose="05050102010706020507" pitchFamily="18" charset="2"/>
              </a:rPr>
              <a:t>的表达式：	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A = A  </a:t>
            </a:r>
            <a:r>
              <a:rPr lang="en-US" altLang="zh-CN" sz="2000" i="1">
                <a:solidFill>
                  <a:srgbClr val="0000FF"/>
                </a:solidFill>
                <a:sym typeface="Symbol" panose="05050102010706020507" pitchFamily="18" charset="2"/>
              </a:rPr>
              <a:t>op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  B </a:t>
            </a:r>
            <a:endParaRPr lang="en-US" altLang="zh-CN" sz="2000">
              <a:solidFill>
                <a:schemeClr val="tx1"/>
              </a:solidFill>
            </a:endParaRPr>
          </a:p>
          <a:p>
            <a:pPr algn="l" eaLnBrk="1" hangingPunct="1">
              <a:lnSpc>
                <a:spcPct val="2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  </a:t>
            </a:r>
            <a:r>
              <a:rPr lang="zh-CN" altLang="en-US" sz="2000">
                <a:solidFill>
                  <a:schemeClr val="tx1"/>
                </a:solidFill>
              </a:rPr>
              <a:t>可以缩写成：	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A  </a:t>
            </a:r>
            <a:r>
              <a:rPr lang="en-US" altLang="zh-CN" sz="2000" i="1">
                <a:solidFill>
                  <a:srgbClr val="0000FF"/>
                </a:solidFill>
                <a:sym typeface="Symbol" panose="05050102010706020507" pitchFamily="18" charset="2"/>
              </a:rPr>
              <a:t>op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=  B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01124" name="Text Box 4"/>
          <p:cNvSpPr txBox="1">
            <a:spLocks noChangeArrowheads="1"/>
          </p:cNvSpPr>
          <p:nvPr/>
        </p:nvSpPr>
        <p:spPr bwMode="auto">
          <a:xfrm>
            <a:off x="2361739" y="3964906"/>
            <a:ext cx="1209824" cy="50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 = c - k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4183954" y="4036411"/>
            <a:ext cx="861453" cy="40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0000"/>
                </a:solidFill>
              </a:rPr>
              <a:t>c - = k</a:t>
            </a:r>
          </a:p>
        </p:txBody>
      </p:sp>
      <p:sp>
        <p:nvSpPr>
          <p:cNvPr id="901126" name="Text Box 6"/>
          <p:cNvSpPr txBox="1">
            <a:spLocks noChangeArrowheads="1"/>
          </p:cNvSpPr>
          <p:nvPr/>
        </p:nvSpPr>
        <p:spPr bwMode="auto">
          <a:xfrm>
            <a:off x="5811637" y="4631798"/>
            <a:ext cx="1797607" cy="40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x = x * ( y + 8 )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8239390" y="4526950"/>
            <a:ext cx="1438452" cy="50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CC0000"/>
                </a:solidFill>
                <a:sym typeface="Symbol" panose="05050102010706020507" pitchFamily="18" charset="2"/>
              </a:rPr>
              <a:t>x * = y + 8</a:t>
            </a:r>
            <a:endParaRPr lang="en-US" altLang="zh-CN" sz="2000" b="0">
              <a:solidFill>
                <a:schemeClr val="tx1"/>
              </a:solidFill>
            </a:endParaRPr>
          </a:p>
        </p:txBody>
      </p:sp>
      <p:sp>
        <p:nvSpPr>
          <p:cNvPr id="901128" name="Text Box 8"/>
          <p:cNvSpPr txBox="1">
            <a:spLocks noChangeArrowheads="1"/>
          </p:cNvSpPr>
          <p:nvPr/>
        </p:nvSpPr>
        <p:spPr bwMode="auto">
          <a:xfrm>
            <a:off x="6524597" y="4036411"/>
            <a:ext cx="1114728" cy="40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x = x + 3</a:t>
            </a:r>
          </a:p>
        </p:txBody>
      </p: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8268806" y="4036411"/>
            <a:ext cx="922367" cy="40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0000"/>
                </a:solidFill>
              </a:rPr>
              <a:t>x + = 3</a:t>
            </a:r>
          </a:p>
        </p:txBody>
      </p:sp>
      <p:sp>
        <p:nvSpPr>
          <p:cNvPr id="901130" name="Text Box 10"/>
          <p:cNvSpPr txBox="1">
            <a:spLocks noChangeArrowheads="1"/>
          </p:cNvSpPr>
          <p:nvPr/>
        </p:nvSpPr>
        <p:spPr bwMode="auto">
          <a:xfrm>
            <a:off x="2353191" y="4646086"/>
            <a:ext cx="1225334" cy="40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x = x % 3</a:t>
            </a:r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4097399" y="4631798"/>
            <a:ext cx="1032975" cy="40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0000"/>
                </a:solidFill>
              </a:rPr>
              <a:t>x % = 3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2281088" y="3533112"/>
            <a:ext cx="697947" cy="40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i="1">
                <a:solidFill>
                  <a:srgbClr val="009900"/>
                </a:solidFill>
              </a:rPr>
              <a:t>例：</a:t>
            </a:r>
            <a:endParaRPr lang="zh-CN" altLang="en-US" sz="2000">
              <a:solidFill>
                <a:srgbClr val="009900"/>
              </a:solidFill>
            </a:endParaRPr>
          </a:p>
        </p:txBody>
      </p:sp>
      <p:sp>
        <p:nvSpPr>
          <p:cNvPr id="901133" name="AutoShape 13"/>
          <p:cNvSpPr>
            <a:spLocks noChangeArrowheads="1"/>
          </p:cNvSpPr>
          <p:nvPr/>
        </p:nvSpPr>
        <p:spPr bwMode="auto">
          <a:xfrm>
            <a:off x="3657299" y="4153526"/>
            <a:ext cx="381047" cy="228401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01134" name="AutoShape 14"/>
          <p:cNvSpPr>
            <a:spLocks noChangeArrowheads="1"/>
          </p:cNvSpPr>
          <p:nvPr/>
        </p:nvSpPr>
        <p:spPr bwMode="auto">
          <a:xfrm>
            <a:off x="7772607" y="4153526"/>
            <a:ext cx="381047" cy="228401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01135" name="AutoShape 15"/>
          <p:cNvSpPr>
            <a:spLocks noChangeArrowheads="1"/>
          </p:cNvSpPr>
          <p:nvPr/>
        </p:nvSpPr>
        <p:spPr bwMode="auto">
          <a:xfrm>
            <a:off x="3657299" y="4763202"/>
            <a:ext cx="381047" cy="228401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901136" name="AutoShape 16"/>
          <p:cNvSpPr>
            <a:spLocks noChangeArrowheads="1"/>
          </p:cNvSpPr>
          <p:nvPr/>
        </p:nvSpPr>
        <p:spPr bwMode="auto">
          <a:xfrm>
            <a:off x="7772607" y="4763202"/>
            <a:ext cx="381047" cy="228401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19" name="艾茵施坦">
            <a:extLst>
              <a:ext uri="{FF2B5EF4-FFF2-40B4-BE49-F238E27FC236}">
                <a16:creationId xmlns:a16="http://schemas.microsoft.com/office/drawing/2014/main" id="{99003F36-46C4-42C0-B1FB-A16DD83123A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AB4392F5-79B9-49A4-AE79-59B0FFB8B46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FA880DE9-1565-4751-9296-D7FD2E63EC8D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9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0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0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90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0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0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01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01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90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0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0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01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1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90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2" grpId="0" bldLvl="0" animBg="1" autoUpdateAnimBg="0"/>
      <p:bldP spid="901123" grpId="0" build="p" autoUpdateAnimBg="0"/>
      <p:bldP spid="901124" grpId="0" bldLvl="0" animBg="1" autoUpdateAnimBg="0"/>
      <p:bldP spid="901125" grpId="0" bldLvl="0" animBg="1" autoUpdateAnimBg="0"/>
      <p:bldP spid="901126" grpId="0" bldLvl="0" animBg="1" autoUpdateAnimBg="0"/>
      <p:bldP spid="901127" grpId="0" bldLvl="0" animBg="1" autoUpdateAnimBg="0"/>
      <p:bldP spid="901128" grpId="0" bldLvl="0" animBg="1" autoUpdateAnimBg="0"/>
      <p:bldP spid="901129" grpId="0" bldLvl="0" animBg="1" autoUpdateAnimBg="0"/>
      <p:bldP spid="901130" grpId="0" bldLvl="0" animBg="1" autoUpdateAnimBg="0"/>
      <p:bldP spid="901131" grpId="0" bldLvl="0" animBg="1" autoUpdateAnimBg="0"/>
      <p:bldP spid="901132" grpId="0" bldLvl="0" animBg="1" autoUpdateAnimBg="0"/>
      <p:bldP spid="901133" grpId="0" bldLvl="0" animBg="1"/>
      <p:bldP spid="901134" grpId="0" bldLvl="0" animBg="1"/>
      <p:bldP spid="901135" grpId="0" bldLvl="0" animBg="1"/>
      <p:bldP spid="90113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2209321" y="1035008"/>
            <a:ext cx="6706428" cy="6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复合赋值运算 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971415" y="1870372"/>
            <a:ext cx="6172963" cy="12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000">
                <a:solidFill>
                  <a:schemeClr val="tx1"/>
                </a:solidFill>
                <a:sym typeface="Symbol" panose="05050102010706020507" pitchFamily="18" charset="2"/>
              </a:rPr>
              <a:t>双目算符 </a:t>
            </a:r>
            <a:r>
              <a:rPr lang="en-US" altLang="zh-CN" sz="2000" i="1">
                <a:solidFill>
                  <a:srgbClr val="0000FF"/>
                </a:solidFill>
                <a:sym typeface="Symbol" panose="05050102010706020507" pitchFamily="18" charset="2"/>
              </a:rPr>
              <a:t>op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Symbol" panose="05050102010706020507" pitchFamily="18" charset="2"/>
              </a:rPr>
              <a:t>的表达式：	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A = A  </a:t>
            </a:r>
            <a:r>
              <a:rPr lang="en-US" altLang="zh-CN" sz="2000" i="1">
                <a:solidFill>
                  <a:srgbClr val="0000FF"/>
                </a:solidFill>
                <a:sym typeface="Symbol" panose="05050102010706020507" pitchFamily="18" charset="2"/>
              </a:rPr>
              <a:t>op</a:t>
            </a:r>
            <a:r>
              <a:rPr lang="en-US" altLang="zh-CN" sz="20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 B </a:t>
            </a:r>
            <a:endParaRPr lang="en-US" altLang="zh-CN" sz="2000">
              <a:solidFill>
                <a:schemeClr val="tx1"/>
              </a:solidFill>
            </a:endParaRPr>
          </a:p>
          <a:p>
            <a:pPr algn="l" eaLnBrk="1" hangingPunct="1">
              <a:lnSpc>
                <a:spcPct val="2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  </a:t>
            </a:r>
            <a:r>
              <a:rPr lang="zh-CN" altLang="en-US" sz="2000">
                <a:solidFill>
                  <a:schemeClr val="tx1"/>
                </a:solidFill>
              </a:rPr>
              <a:t>可以缩写成：	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A  </a:t>
            </a:r>
            <a:r>
              <a:rPr lang="en-US" altLang="zh-CN" sz="2000" i="1">
                <a:solidFill>
                  <a:srgbClr val="0000FF"/>
                </a:solidFill>
                <a:sym typeface="Symbol" panose="05050102010706020507" pitchFamily="18" charset="2"/>
              </a:rPr>
              <a:t>op</a:t>
            </a:r>
            <a:r>
              <a:rPr lang="en-US" altLang="zh-CN" sz="200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=  B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02148" name="Text Box 4"/>
          <p:cNvSpPr txBox="1">
            <a:spLocks noChangeArrowheads="1"/>
          </p:cNvSpPr>
          <p:nvPr/>
        </p:nvSpPr>
        <p:spPr bwMode="auto">
          <a:xfrm>
            <a:off x="3207174" y="4129837"/>
            <a:ext cx="6214533" cy="146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11" tIns="46805" rIns="90011" bIns="46805" anchor="ctr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rPr>
              <a:t>+= 	-=	*=	/=	%=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&lt;&lt;=	&gt;&gt;=	&amp;=	=	|=</a:t>
            </a:r>
            <a:endParaRPr lang="en-US" altLang="zh-CN" sz="24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02149" name="Text Box 5"/>
          <p:cNvSpPr txBox="1">
            <a:spLocks noChangeArrowheads="1"/>
          </p:cNvSpPr>
          <p:nvPr/>
        </p:nvSpPr>
        <p:spPr bwMode="auto">
          <a:xfrm>
            <a:off x="2209320" y="3350526"/>
            <a:ext cx="4057841" cy="40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i="1">
                <a:solidFill>
                  <a:srgbClr val="008000"/>
                </a:solidFill>
                <a:latin typeface="宋体" panose="02010600030101010101" pitchFamily="2" charset="-122"/>
              </a:rPr>
              <a:t>C++ </a:t>
            </a:r>
            <a:r>
              <a:rPr lang="zh-CN" altLang="en-US" sz="2000" i="1">
                <a:solidFill>
                  <a:srgbClr val="008000"/>
                </a:solidFill>
                <a:latin typeface="宋体" panose="02010600030101010101" pitchFamily="2" charset="-122"/>
              </a:rPr>
              <a:t>提供的</a:t>
            </a:r>
            <a:r>
              <a:rPr lang="en-US" altLang="zh-CN" sz="2000" i="1">
                <a:solidFill>
                  <a:srgbClr val="008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000" i="1">
                <a:solidFill>
                  <a:srgbClr val="008000"/>
                </a:solidFill>
                <a:latin typeface="宋体" panose="02010600030101010101" pitchFamily="2" charset="-122"/>
              </a:rPr>
              <a:t>个复合赋值运算符：</a:t>
            </a:r>
          </a:p>
        </p:txBody>
      </p:sp>
      <p:sp>
        <p:nvSpPr>
          <p:cNvPr id="902150" name="AutoShape 6"/>
          <p:cNvSpPr/>
          <p:nvPr/>
        </p:nvSpPr>
        <p:spPr bwMode="auto">
          <a:xfrm>
            <a:off x="8225291" y="3674632"/>
            <a:ext cx="2183553" cy="533400"/>
          </a:xfrm>
          <a:prstGeom prst="borderCallout2">
            <a:avLst>
              <a:gd name="adj1" fmla="val 52600"/>
              <a:gd name="adj2" fmla="val -1166"/>
              <a:gd name="adj3" fmla="val 55197"/>
              <a:gd name="adj4" fmla="val -22246"/>
              <a:gd name="adj5" fmla="val 290043"/>
              <a:gd name="adj6" fmla="val -8920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i="1">
                <a:solidFill>
                  <a:schemeClr val="tx1"/>
                </a:solidFill>
              </a:rPr>
              <a:t>用于位运算</a:t>
            </a: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5B80F178-E2F5-4557-ABD6-F2F62324B40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3FBECE2-C44F-49D9-A48F-D6284CF6FF6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815EB9E-7CE9-43E9-B80F-2697A5A97A45}"/>
              </a:ext>
            </a:extLst>
          </p:cNvPr>
          <p:cNvSpPr txBox="1">
            <a:spLocks noChangeArrowheads="1"/>
          </p:cNvSpPr>
          <p:nvPr/>
        </p:nvSpPr>
        <p:spPr>
          <a:xfrm>
            <a:off x="4126891" y="628588"/>
            <a:ext cx="3094420" cy="6096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赋值表达式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8" grpId="0" bldLvl="0" animBg="1" autoUpdateAnimBg="0"/>
      <p:bldP spid="902149" grpId="0" bldLvl="0" animBg="1" autoUpdateAnimBg="0"/>
      <p:bldP spid="902150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8AD871-8DE7-4536-96C1-B9CD8DACE0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14" y="2811729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97D826F-B84C-47B4-941E-D22594EB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912" y="1659601"/>
            <a:ext cx="4392488" cy="264391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0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尼克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每天背一首古诗后，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模仿古人在一根木棒上刻一条痕，若连续刻了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天，试编一程序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算算一共有多少道痕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27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ChangeArrowheads="1"/>
          </p:cNvSpPr>
          <p:nvPr/>
        </p:nvSpPr>
        <p:spPr bwMode="auto">
          <a:xfrm>
            <a:off x="3248915" y="-28875"/>
            <a:ext cx="7925779" cy="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自增和自减</a:t>
            </a:r>
            <a:r>
              <a:rPr lang="zh-CN" altLang="en-US" sz="36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auto">
          <a:xfrm>
            <a:off x="2174881" y="895378"/>
            <a:ext cx="4541948" cy="188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程序设计中，常对变量进行如下操作：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i = i + 1		 i = i - 1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此时，变量 </a:t>
            </a:r>
            <a:r>
              <a:rPr lang="en-US" altLang="zh-CN" sz="2000" b="0">
                <a:solidFill>
                  <a:schemeClr val="tx1"/>
                </a:solidFill>
              </a:rPr>
              <a:t>i </a:t>
            </a:r>
            <a:r>
              <a:rPr lang="zh-CN" altLang="en-US" sz="2000" b="0">
                <a:solidFill>
                  <a:schemeClr val="tx1"/>
                </a:solidFill>
              </a:rPr>
              <a:t>称为</a:t>
            </a:r>
            <a:r>
              <a:rPr lang="zh-CN" altLang="en-US" sz="2000">
                <a:solidFill>
                  <a:srgbClr val="3333FF"/>
                </a:solidFill>
              </a:rPr>
              <a:t>计数器</a:t>
            </a:r>
          </a:p>
          <a:p>
            <a:pPr algn="l" eaLnBrk="1" hangingPunct="1">
              <a:lnSpc>
                <a:spcPct val="150000"/>
              </a:lnSpc>
            </a:pPr>
            <a:endParaRPr lang="en-US" altLang="zh-CN" sz="2000" b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306908" y="3829467"/>
            <a:ext cx="2347383" cy="624417"/>
            <a:chOff x="1291" y="2883"/>
            <a:chExt cx="1109" cy="295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1291" y="2886"/>
              <a:ext cx="1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36" y="2883"/>
              <a:ext cx="864" cy="292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tx1"/>
                  </a:solidFill>
                </a:rPr>
                <a:t>0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7"/>
          <p:cNvGrpSpPr/>
          <p:nvPr/>
        </p:nvGrpSpPr>
        <p:grpSpPr bwMode="auto">
          <a:xfrm>
            <a:off x="4873491" y="3340513"/>
            <a:ext cx="1422400" cy="1032934"/>
            <a:chOff x="2928" y="2596"/>
            <a:chExt cx="801" cy="488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2928" y="2596"/>
              <a:ext cx="801" cy="465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202" y="2753"/>
              <a:ext cx="290" cy="33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33">
                  <a:solidFill>
                    <a:schemeClr val="tx1"/>
                  </a:solidFill>
                </a:rPr>
                <a:t>+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39891" y="443271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</a:ln>
          <a:effectLst>
            <a:outerShdw dist="45791" dir="1957859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9" name="Freeform 11"/>
          <p:cNvSpPr/>
          <p:nvPr/>
        </p:nvSpPr>
        <p:spPr bwMode="auto">
          <a:xfrm>
            <a:off x="2691208" y="4810511"/>
            <a:ext cx="2540000" cy="495351"/>
          </a:xfrm>
          <a:custGeom>
            <a:avLst/>
            <a:gdLst>
              <a:gd name="T0" fmla="*/ 0 w 1200"/>
              <a:gd name="T1" fmla="*/ 0 h 1"/>
              <a:gd name="T2" fmla="*/ 1905000 w 12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5178291" y="443271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1" name="Freeform 13"/>
          <p:cNvSpPr/>
          <p:nvPr/>
        </p:nvSpPr>
        <p:spPr bwMode="auto">
          <a:xfrm>
            <a:off x="5993209" y="4524760"/>
            <a:ext cx="2116" cy="495351"/>
          </a:xfrm>
          <a:custGeom>
            <a:avLst/>
            <a:gdLst>
              <a:gd name="T0" fmla="*/ 0 w 1"/>
              <a:gd name="T1" fmla="*/ 509588 h 321"/>
              <a:gd name="T2" fmla="*/ 0 w 1"/>
              <a:gd name="T3" fmla="*/ 0 h 3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2" name="Freeform 14"/>
          <p:cNvSpPr/>
          <p:nvPr/>
        </p:nvSpPr>
        <p:spPr bwMode="auto">
          <a:xfrm>
            <a:off x="5991091" y="4845435"/>
            <a:ext cx="711200" cy="495351"/>
          </a:xfrm>
          <a:custGeom>
            <a:avLst/>
            <a:gdLst>
              <a:gd name="T0" fmla="*/ 0 w 1200"/>
              <a:gd name="T1" fmla="*/ 0 h 1"/>
              <a:gd name="T2" fmla="*/ 533400 w 12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3" name="Freeform 15"/>
          <p:cNvSpPr/>
          <p:nvPr/>
        </p:nvSpPr>
        <p:spPr bwMode="auto">
          <a:xfrm>
            <a:off x="5612209" y="2813436"/>
            <a:ext cx="2116" cy="495351"/>
          </a:xfrm>
          <a:custGeom>
            <a:avLst/>
            <a:gdLst>
              <a:gd name="T0" fmla="*/ 0 w 1"/>
              <a:gd name="T1" fmla="*/ 0 h 154"/>
              <a:gd name="T2" fmla="*/ 0 w 1"/>
              <a:gd name="T3" fmla="*/ 244475 h 1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4" name="Freeform 16"/>
          <p:cNvSpPr/>
          <p:nvPr/>
        </p:nvSpPr>
        <p:spPr bwMode="auto">
          <a:xfrm>
            <a:off x="2691209" y="2651511"/>
            <a:ext cx="2976033" cy="495351"/>
          </a:xfrm>
          <a:custGeom>
            <a:avLst/>
            <a:gdLst>
              <a:gd name="T0" fmla="*/ 0 w 1406"/>
              <a:gd name="T1" fmla="*/ 0 h 1"/>
              <a:gd name="T2" fmla="*/ 2232025 w 140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739891" y="2908710"/>
            <a:ext cx="0" cy="914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764277" y="4733081"/>
            <a:ext cx="447528" cy="61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艾茵施坦">
            <a:extLst>
              <a:ext uri="{FF2B5EF4-FFF2-40B4-BE49-F238E27FC236}">
                <a16:creationId xmlns:a16="http://schemas.microsoft.com/office/drawing/2014/main" id="{BE886C4C-BDED-49DC-9C91-10E9F5F37D0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A968B6A-3C43-437F-8DED-AF35E354B07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81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75"/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75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4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75"/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25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4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75"/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4" grpId="0" bldLvl="0" animBg="1" autoUpdateAnimBg="0"/>
      <p:bldP spid="812035" grpId="0" build="p" autoUpdateAnimBg="0" advAuto="2000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A8671CDE-E8FA-4B8B-AFDD-242E5944A421}"/>
              </a:ext>
            </a:extLst>
          </p:cNvPr>
          <p:cNvSpPr txBox="1">
            <a:spLocks/>
          </p:cNvSpPr>
          <p:nvPr/>
        </p:nvSpPr>
        <p:spPr>
          <a:xfrm>
            <a:off x="967160" y="1335333"/>
            <a:ext cx="10368517" cy="37744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变量代表了一个存储单元，其中的值是可以改变的，因此称为变量。如游戏中玩家命的条数最初为3，当你死了一次，命减少一条，这里命的条数就是一个变量（或者说命的条数存储在一个存储单元中）。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一个程序中可能要使用到若干个变量，为了区别不同的变量，必须给每个变量（存储单元）取一个名（称为变量名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或变量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标识符），该变量存储的值称为变量的值，变量中能够存储值的类型为变量的类型。例如游戏中用于存储“命”的变量，在游戏程序中的存储命的变量名可取为life，它的类型为整型，游戏初始时这个变量的值为3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9FF8BE-1AEA-4264-9F2E-02D4F14DD50B}"/>
              </a:ext>
            </a:extLst>
          </p:cNvPr>
          <p:cNvSpPr txBox="1"/>
          <p:nvPr/>
        </p:nvSpPr>
        <p:spPr>
          <a:xfrm>
            <a:off x="4793444" y="468961"/>
            <a:ext cx="135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变量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2461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2244154" y="895378"/>
            <a:ext cx="4541948" cy="188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程序设计中，常对变量进行如下操作：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i = i + 1		 i = i - 1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此时，变量 </a:t>
            </a:r>
            <a:r>
              <a:rPr lang="en-US" altLang="zh-CN" sz="2000" b="0">
                <a:solidFill>
                  <a:schemeClr val="tx1"/>
                </a:solidFill>
              </a:rPr>
              <a:t>i </a:t>
            </a:r>
            <a:r>
              <a:rPr lang="zh-CN" altLang="en-US" sz="2000" b="0">
                <a:solidFill>
                  <a:schemeClr val="tx1"/>
                </a:solidFill>
              </a:rPr>
              <a:t>称为</a:t>
            </a:r>
            <a:r>
              <a:rPr lang="zh-CN" altLang="en-US" sz="2000">
                <a:solidFill>
                  <a:srgbClr val="3333FF"/>
                </a:solidFill>
              </a:rPr>
              <a:t>计数器</a:t>
            </a:r>
          </a:p>
          <a:p>
            <a:pPr algn="l" eaLnBrk="1" hangingPunct="1">
              <a:lnSpc>
                <a:spcPct val="150000"/>
              </a:lnSpc>
            </a:pPr>
            <a:endParaRPr lang="en-US" altLang="zh-CN" sz="2000" b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471855" y="4020814"/>
            <a:ext cx="2347383" cy="624417"/>
            <a:chOff x="1291" y="2883"/>
            <a:chExt cx="1109" cy="295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1291" y="2886"/>
              <a:ext cx="1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36" y="2883"/>
              <a:ext cx="864" cy="292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120000" tIns="62400" rIns="120000" bIns="624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zh-CN" sz="2400"/>
            </a:p>
          </p:txBody>
        </p:sp>
      </p:grpSp>
      <p:grpSp>
        <p:nvGrpSpPr>
          <p:cNvPr id="5" name="Group 7"/>
          <p:cNvGrpSpPr/>
          <p:nvPr/>
        </p:nvGrpSpPr>
        <p:grpSpPr bwMode="auto">
          <a:xfrm>
            <a:off x="5038437" y="3531860"/>
            <a:ext cx="1422400" cy="1032934"/>
            <a:chOff x="2928" y="2596"/>
            <a:chExt cx="801" cy="488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2928" y="2596"/>
              <a:ext cx="801" cy="465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202" y="2753"/>
              <a:ext cx="290" cy="33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33">
                  <a:solidFill>
                    <a:schemeClr val="tx1"/>
                  </a:solidFill>
                </a:rPr>
                <a:t>+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904837" y="4624057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</a:ln>
          <a:effectLst>
            <a:outerShdw dist="45791" dir="1957859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9" name="Freeform 11"/>
          <p:cNvSpPr/>
          <p:nvPr/>
        </p:nvSpPr>
        <p:spPr bwMode="auto">
          <a:xfrm>
            <a:off x="2856154" y="5001858"/>
            <a:ext cx="2540000" cy="495351"/>
          </a:xfrm>
          <a:custGeom>
            <a:avLst/>
            <a:gdLst>
              <a:gd name="T0" fmla="*/ 0 w 1200"/>
              <a:gd name="T1" fmla="*/ 0 h 1"/>
              <a:gd name="T2" fmla="*/ 1905000 w 12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5343237" y="4624057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1" name="Freeform 13"/>
          <p:cNvSpPr/>
          <p:nvPr/>
        </p:nvSpPr>
        <p:spPr bwMode="auto">
          <a:xfrm>
            <a:off x="6158155" y="4716107"/>
            <a:ext cx="2116" cy="495351"/>
          </a:xfrm>
          <a:custGeom>
            <a:avLst/>
            <a:gdLst>
              <a:gd name="T0" fmla="*/ 0 w 1"/>
              <a:gd name="T1" fmla="*/ 509588 h 321"/>
              <a:gd name="T2" fmla="*/ 0 w 1"/>
              <a:gd name="T3" fmla="*/ 0 h 3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2" name="Freeform 14"/>
          <p:cNvSpPr/>
          <p:nvPr/>
        </p:nvSpPr>
        <p:spPr bwMode="auto">
          <a:xfrm>
            <a:off x="6156037" y="5036782"/>
            <a:ext cx="711200" cy="495351"/>
          </a:xfrm>
          <a:custGeom>
            <a:avLst/>
            <a:gdLst>
              <a:gd name="T0" fmla="*/ 0 w 1200"/>
              <a:gd name="T1" fmla="*/ 0 h 1"/>
              <a:gd name="T2" fmla="*/ 533400 w 12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3" name="Freeform 15"/>
          <p:cNvSpPr/>
          <p:nvPr/>
        </p:nvSpPr>
        <p:spPr bwMode="auto">
          <a:xfrm>
            <a:off x="5777155" y="3004783"/>
            <a:ext cx="2116" cy="495351"/>
          </a:xfrm>
          <a:custGeom>
            <a:avLst/>
            <a:gdLst>
              <a:gd name="T0" fmla="*/ 0 w 1"/>
              <a:gd name="T1" fmla="*/ 0 h 154"/>
              <a:gd name="T2" fmla="*/ 0 w 1"/>
              <a:gd name="T3" fmla="*/ 244475 h 1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4" name="Freeform 16"/>
          <p:cNvSpPr/>
          <p:nvPr/>
        </p:nvSpPr>
        <p:spPr bwMode="auto">
          <a:xfrm>
            <a:off x="2856155" y="2842858"/>
            <a:ext cx="2976033" cy="495351"/>
          </a:xfrm>
          <a:custGeom>
            <a:avLst/>
            <a:gdLst>
              <a:gd name="T0" fmla="*/ 0 w 1406"/>
              <a:gd name="T1" fmla="*/ 0 h 1"/>
              <a:gd name="T2" fmla="*/ 2232025 w 140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904837" y="3100057"/>
            <a:ext cx="0" cy="914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923612" y="4924428"/>
            <a:ext cx="458750" cy="61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</p:txBody>
      </p:sp>
      <p:sp>
        <p:nvSpPr>
          <p:cNvPr id="20" name="艾茵施坦">
            <a:extLst>
              <a:ext uri="{FF2B5EF4-FFF2-40B4-BE49-F238E27FC236}">
                <a16:creationId xmlns:a16="http://schemas.microsoft.com/office/drawing/2014/main" id="{6071AEBC-8E08-49EC-946A-538DCBDA3F4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C0F3ECB-AD57-4416-804D-39BCAFF4E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915" y="-28875"/>
            <a:ext cx="7925779" cy="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自增和自减</a:t>
            </a:r>
            <a:r>
              <a:rPr lang="zh-CN" altLang="en-US" sz="36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168517B-40B1-4BDE-B434-4FD60D0748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2251081" y="953003"/>
            <a:ext cx="4541948" cy="188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程序设计中，常对变量进行如下操作：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i = i + 1		 i = i - 1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此时，变量 </a:t>
            </a:r>
            <a:r>
              <a:rPr lang="en-US" altLang="zh-CN" sz="2000" b="0">
                <a:solidFill>
                  <a:schemeClr val="tx1"/>
                </a:solidFill>
              </a:rPr>
              <a:t>i </a:t>
            </a:r>
            <a:r>
              <a:rPr lang="zh-CN" altLang="en-US" sz="2000" b="0">
                <a:solidFill>
                  <a:schemeClr val="tx1"/>
                </a:solidFill>
              </a:rPr>
              <a:t>称为</a:t>
            </a:r>
            <a:r>
              <a:rPr lang="zh-CN" altLang="en-US" sz="2000">
                <a:solidFill>
                  <a:srgbClr val="3333FF"/>
                </a:solidFill>
              </a:rPr>
              <a:t>计数器</a:t>
            </a:r>
          </a:p>
          <a:p>
            <a:pPr algn="l" eaLnBrk="1" hangingPunct="1">
              <a:lnSpc>
                <a:spcPct val="150000"/>
              </a:lnSpc>
            </a:pPr>
            <a:endParaRPr lang="en-US" altLang="zh-CN" sz="2000" b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478782" y="3887092"/>
            <a:ext cx="2347383" cy="624417"/>
            <a:chOff x="1291" y="2883"/>
            <a:chExt cx="1109" cy="295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1291" y="2886"/>
              <a:ext cx="1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36" y="2883"/>
              <a:ext cx="864" cy="292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120000" tIns="62400" rIns="120000" bIns="624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zh-CN" sz="2400"/>
            </a:p>
          </p:txBody>
        </p:sp>
      </p:grpSp>
      <p:grpSp>
        <p:nvGrpSpPr>
          <p:cNvPr id="5" name="Group 7"/>
          <p:cNvGrpSpPr/>
          <p:nvPr/>
        </p:nvGrpSpPr>
        <p:grpSpPr bwMode="auto">
          <a:xfrm>
            <a:off x="5045364" y="3398138"/>
            <a:ext cx="1422400" cy="1032934"/>
            <a:chOff x="2928" y="2596"/>
            <a:chExt cx="801" cy="488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2928" y="2596"/>
              <a:ext cx="801" cy="465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202" y="2753"/>
              <a:ext cx="290" cy="33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33">
                  <a:solidFill>
                    <a:schemeClr val="tx1"/>
                  </a:solidFill>
                </a:rPr>
                <a:t>+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911764" y="4490335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</a:ln>
          <a:effectLst>
            <a:outerShdw dist="45791" dir="1957859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9" name="Freeform 11"/>
          <p:cNvSpPr/>
          <p:nvPr/>
        </p:nvSpPr>
        <p:spPr bwMode="auto">
          <a:xfrm>
            <a:off x="2863081" y="4868136"/>
            <a:ext cx="2540000" cy="495351"/>
          </a:xfrm>
          <a:custGeom>
            <a:avLst/>
            <a:gdLst>
              <a:gd name="T0" fmla="*/ 0 w 1200"/>
              <a:gd name="T1" fmla="*/ 0 h 1"/>
              <a:gd name="T2" fmla="*/ 1905000 w 12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5350164" y="4490335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1" name="Freeform 13"/>
          <p:cNvSpPr/>
          <p:nvPr/>
        </p:nvSpPr>
        <p:spPr bwMode="auto">
          <a:xfrm>
            <a:off x="6165082" y="4582385"/>
            <a:ext cx="2116" cy="495351"/>
          </a:xfrm>
          <a:custGeom>
            <a:avLst/>
            <a:gdLst>
              <a:gd name="T0" fmla="*/ 0 w 1"/>
              <a:gd name="T1" fmla="*/ 509588 h 321"/>
              <a:gd name="T2" fmla="*/ 0 w 1"/>
              <a:gd name="T3" fmla="*/ 0 h 3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2" name="Freeform 14"/>
          <p:cNvSpPr/>
          <p:nvPr/>
        </p:nvSpPr>
        <p:spPr bwMode="auto">
          <a:xfrm>
            <a:off x="6162964" y="4903060"/>
            <a:ext cx="711200" cy="495351"/>
          </a:xfrm>
          <a:custGeom>
            <a:avLst/>
            <a:gdLst>
              <a:gd name="T0" fmla="*/ 0 w 1200"/>
              <a:gd name="T1" fmla="*/ 0 h 1"/>
              <a:gd name="T2" fmla="*/ 533400 w 12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3" name="Freeform 15"/>
          <p:cNvSpPr/>
          <p:nvPr/>
        </p:nvSpPr>
        <p:spPr bwMode="auto">
          <a:xfrm>
            <a:off x="5784082" y="2871061"/>
            <a:ext cx="2116" cy="495351"/>
          </a:xfrm>
          <a:custGeom>
            <a:avLst/>
            <a:gdLst>
              <a:gd name="T0" fmla="*/ 0 w 1"/>
              <a:gd name="T1" fmla="*/ 0 h 154"/>
              <a:gd name="T2" fmla="*/ 0 w 1"/>
              <a:gd name="T3" fmla="*/ 244475 h 1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4" name="Freeform 16"/>
          <p:cNvSpPr/>
          <p:nvPr/>
        </p:nvSpPr>
        <p:spPr bwMode="auto">
          <a:xfrm>
            <a:off x="2863082" y="2709136"/>
            <a:ext cx="2976033" cy="495351"/>
          </a:xfrm>
          <a:custGeom>
            <a:avLst/>
            <a:gdLst>
              <a:gd name="T0" fmla="*/ 0 w 1406"/>
              <a:gd name="T1" fmla="*/ 0 h 1"/>
              <a:gd name="T2" fmla="*/ 2232025 w 140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911764" y="2966335"/>
            <a:ext cx="0" cy="914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930539" y="4790706"/>
            <a:ext cx="458750" cy="61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</p:txBody>
      </p:sp>
      <p:sp>
        <p:nvSpPr>
          <p:cNvPr id="20" name="艾茵施坦">
            <a:extLst>
              <a:ext uri="{FF2B5EF4-FFF2-40B4-BE49-F238E27FC236}">
                <a16:creationId xmlns:a16="http://schemas.microsoft.com/office/drawing/2014/main" id="{382111DB-2498-4533-A040-96FB8955F68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6A3F63EA-250E-4C27-A5D4-D82048F3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915" y="-28875"/>
            <a:ext cx="7925779" cy="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自增和自减</a:t>
            </a:r>
            <a:r>
              <a:rPr lang="zh-CN" altLang="en-US" sz="36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4F33283-2C58-4DB3-A119-1FD58D7E0D2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2278790" y="895378"/>
            <a:ext cx="4541948" cy="188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程序设计中，常对变量进行如下操作：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i = i + 1		 i = i - 1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此时，变量 </a:t>
            </a:r>
            <a:r>
              <a:rPr lang="en-US" altLang="zh-CN" sz="2000" b="0">
                <a:solidFill>
                  <a:schemeClr val="tx1"/>
                </a:solidFill>
              </a:rPr>
              <a:t>i </a:t>
            </a:r>
            <a:r>
              <a:rPr lang="zh-CN" altLang="en-US" sz="2000" b="0">
                <a:solidFill>
                  <a:schemeClr val="tx1"/>
                </a:solidFill>
              </a:rPr>
              <a:t>称为</a:t>
            </a:r>
            <a:r>
              <a:rPr lang="zh-CN" altLang="en-US" sz="2000">
                <a:solidFill>
                  <a:srgbClr val="3333FF"/>
                </a:solidFill>
              </a:rPr>
              <a:t>计数器</a:t>
            </a:r>
          </a:p>
          <a:p>
            <a:pPr algn="l" eaLnBrk="1" hangingPunct="1">
              <a:lnSpc>
                <a:spcPct val="150000"/>
              </a:lnSpc>
            </a:pPr>
            <a:endParaRPr lang="en-US" altLang="zh-CN" sz="2000" b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506491" y="3829467"/>
            <a:ext cx="2347383" cy="624417"/>
            <a:chOff x="1291" y="2883"/>
            <a:chExt cx="1109" cy="295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1291" y="2886"/>
              <a:ext cx="1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36" y="2883"/>
              <a:ext cx="864" cy="292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120000" tIns="62400" rIns="120000" bIns="624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altLang="zh-CN" sz="2400"/>
            </a:p>
          </p:txBody>
        </p:sp>
      </p:grpSp>
      <p:grpSp>
        <p:nvGrpSpPr>
          <p:cNvPr id="5" name="Group 7"/>
          <p:cNvGrpSpPr/>
          <p:nvPr/>
        </p:nvGrpSpPr>
        <p:grpSpPr bwMode="auto">
          <a:xfrm>
            <a:off x="5073073" y="3340513"/>
            <a:ext cx="1422400" cy="1032934"/>
            <a:chOff x="2928" y="2596"/>
            <a:chExt cx="801" cy="488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2928" y="2596"/>
              <a:ext cx="801" cy="465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202" y="2753"/>
              <a:ext cx="290" cy="33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000" tIns="62400" rIns="120000" bIns="62400" anchor="ctr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33">
                  <a:solidFill>
                    <a:schemeClr val="tx1"/>
                  </a:solidFill>
                </a:rPr>
                <a:t>+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939473" y="443271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</a:ln>
          <a:effectLst>
            <a:outerShdw dist="45791" dir="1957859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9" name="Freeform 11"/>
          <p:cNvSpPr/>
          <p:nvPr/>
        </p:nvSpPr>
        <p:spPr bwMode="auto">
          <a:xfrm>
            <a:off x="2890790" y="4810511"/>
            <a:ext cx="2540000" cy="495351"/>
          </a:xfrm>
          <a:custGeom>
            <a:avLst/>
            <a:gdLst>
              <a:gd name="T0" fmla="*/ 0 w 1200"/>
              <a:gd name="T1" fmla="*/ 0 h 1"/>
              <a:gd name="T2" fmla="*/ 1905000 w 12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5377873" y="443271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1" name="Freeform 13"/>
          <p:cNvSpPr/>
          <p:nvPr/>
        </p:nvSpPr>
        <p:spPr bwMode="auto">
          <a:xfrm>
            <a:off x="6192791" y="4524760"/>
            <a:ext cx="2116" cy="495351"/>
          </a:xfrm>
          <a:custGeom>
            <a:avLst/>
            <a:gdLst>
              <a:gd name="T0" fmla="*/ 0 w 1"/>
              <a:gd name="T1" fmla="*/ 509588 h 321"/>
              <a:gd name="T2" fmla="*/ 0 w 1"/>
              <a:gd name="T3" fmla="*/ 0 h 32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2" name="Freeform 14"/>
          <p:cNvSpPr/>
          <p:nvPr/>
        </p:nvSpPr>
        <p:spPr bwMode="auto">
          <a:xfrm>
            <a:off x="6190673" y="4845435"/>
            <a:ext cx="711200" cy="495351"/>
          </a:xfrm>
          <a:custGeom>
            <a:avLst/>
            <a:gdLst>
              <a:gd name="T0" fmla="*/ 0 w 1200"/>
              <a:gd name="T1" fmla="*/ 0 h 1"/>
              <a:gd name="T2" fmla="*/ 533400 w 120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3" name="Freeform 15"/>
          <p:cNvSpPr/>
          <p:nvPr/>
        </p:nvSpPr>
        <p:spPr bwMode="auto">
          <a:xfrm>
            <a:off x="5811791" y="2813436"/>
            <a:ext cx="2116" cy="495351"/>
          </a:xfrm>
          <a:custGeom>
            <a:avLst/>
            <a:gdLst>
              <a:gd name="T0" fmla="*/ 0 w 1"/>
              <a:gd name="T1" fmla="*/ 0 h 154"/>
              <a:gd name="T2" fmla="*/ 0 w 1"/>
              <a:gd name="T3" fmla="*/ 244475 h 1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4" name="Freeform 16"/>
          <p:cNvSpPr/>
          <p:nvPr/>
        </p:nvSpPr>
        <p:spPr bwMode="auto">
          <a:xfrm>
            <a:off x="2890791" y="2651511"/>
            <a:ext cx="2976033" cy="495351"/>
          </a:xfrm>
          <a:custGeom>
            <a:avLst/>
            <a:gdLst>
              <a:gd name="T0" fmla="*/ 0 w 1406"/>
              <a:gd name="T1" fmla="*/ 0 h 1"/>
              <a:gd name="T2" fmla="*/ 2232025 w 140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939473" y="2908710"/>
            <a:ext cx="0" cy="914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endParaRPr lang="zh-CN" altLang="en-US" sz="2400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958248" y="4733081"/>
            <a:ext cx="458750" cy="61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000" tIns="62400" rIns="120000" bIns="624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</p:txBody>
      </p:sp>
      <p:sp>
        <p:nvSpPr>
          <p:cNvPr id="20" name="艾茵施坦">
            <a:extLst>
              <a:ext uri="{FF2B5EF4-FFF2-40B4-BE49-F238E27FC236}">
                <a16:creationId xmlns:a16="http://schemas.microsoft.com/office/drawing/2014/main" id="{9F88799F-0A95-4AFC-981D-B9E00D45C08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16082A00-EA0F-4CF7-B521-4467CA65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915" y="-28875"/>
            <a:ext cx="7925779" cy="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自增和自减</a:t>
            </a:r>
            <a:r>
              <a:rPr lang="zh-CN" altLang="en-US" sz="36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2E175C9-A1EC-408B-8D08-DA7B573FF05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6131" name="Object 3"/>
          <p:cNvGraphicFramePr>
            <a:graphicFrameLocks noChangeAspect="1"/>
          </p:cNvGraphicFramePr>
          <p:nvPr/>
        </p:nvGraphicFramePr>
        <p:xfrm>
          <a:off x="1246496" y="3645147"/>
          <a:ext cx="7087475" cy="15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6953885" imgH="1294130" progId="Word.Document.8">
                  <p:embed/>
                </p:oleObj>
              </mc:Choice>
              <mc:Fallback>
                <p:oleObj name="Document" r:id="rId4" imgW="6953885" imgH="1294130" progId="Word.Document.8">
                  <p:embed/>
                  <p:pic>
                    <p:nvPicPr>
                      <p:cNvPr id="816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496" y="3645147"/>
                        <a:ext cx="7087475" cy="15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2313426" y="919241"/>
            <a:ext cx="4541948" cy="188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程序设计中，常对变量进行如下操作：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i = i + 1		 i = i - 1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此时，变量 </a:t>
            </a:r>
            <a:r>
              <a:rPr lang="en-US" altLang="zh-CN" sz="2000" b="0">
                <a:solidFill>
                  <a:schemeClr val="tx1"/>
                </a:solidFill>
              </a:rPr>
              <a:t>i </a:t>
            </a:r>
            <a:r>
              <a:rPr lang="zh-CN" altLang="en-US" sz="2000" b="0">
                <a:solidFill>
                  <a:schemeClr val="tx1"/>
                </a:solidFill>
              </a:rPr>
              <a:t>称为</a:t>
            </a:r>
            <a:r>
              <a:rPr lang="zh-CN" altLang="en-US" sz="2000">
                <a:solidFill>
                  <a:srgbClr val="3333FF"/>
                </a:solidFill>
              </a:rPr>
              <a:t>计数器</a:t>
            </a:r>
          </a:p>
          <a:p>
            <a:pPr algn="l" eaLnBrk="1" hangingPunct="1">
              <a:lnSpc>
                <a:spcPct val="150000"/>
              </a:lnSpc>
            </a:pPr>
            <a:endParaRPr lang="en-US" altLang="zh-CN" sz="2000" b="0">
              <a:solidFill>
                <a:schemeClr val="tx1"/>
              </a:solidFill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1322705" y="2940698"/>
            <a:ext cx="3562514" cy="40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chemeClr val="tx1"/>
                </a:solidFill>
              </a:rPr>
              <a:t>C++ </a:t>
            </a:r>
            <a:r>
              <a:rPr lang="zh-CN" altLang="en-US" sz="2000">
                <a:solidFill>
                  <a:schemeClr val="tx1"/>
                </a:solidFill>
              </a:rPr>
              <a:t>为其提供自增和自减算符</a:t>
            </a:r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0A86172D-392A-4C7B-8566-9D5CB358AE6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A9C9354-2DF4-4359-A004-53EDC595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915" y="-28875"/>
            <a:ext cx="7925779" cy="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自增和自减</a:t>
            </a:r>
            <a:r>
              <a:rPr lang="zh-CN" altLang="en-US" sz="36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370E129-A59A-4966-8307-6969EB6C45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3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5" name="Text Box 3"/>
          <p:cNvSpPr txBox="1">
            <a:spLocks noChangeArrowheads="1"/>
          </p:cNvSpPr>
          <p:nvPr/>
        </p:nvSpPr>
        <p:spPr bwMode="auto">
          <a:xfrm>
            <a:off x="2064841" y="1240726"/>
            <a:ext cx="8123057" cy="142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i="1">
                <a:solidFill>
                  <a:srgbClr val="CC0000"/>
                </a:solidFill>
              </a:rPr>
              <a:t>注：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ym typeface="Symbol" panose="05050102010706020507" pitchFamily="18" charset="2"/>
              </a:rPr>
              <a:t></a:t>
            </a:r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zh-CN" altLang="en-US" sz="20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自增、自减算符的运算对象只能是整型变量，不能为常量或表达式；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zh-CN" altLang="en-US" sz="2000" i="1">
                <a:solidFill>
                  <a:srgbClr val="008000"/>
                </a:solidFill>
              </a:rPr>
              <a:t>例：</a:t>
            </a:r>
            <a:r>
              <a:rPr lang="zh-CN" altLang="en-US" sz="2000">
                <a:solidFill>
                  <a:srgbClr val="008000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5++	++(a++)		( x + y ) --	</a:t>
            </a:r>
            <a:r>
              <a:rPr lang="zh-CN" altLang="zh-CN" sz="2000" b="0" i="1"/>
              <a:t>错误</a:t>
            </a:r>
            <a:endParaRPr lang="zh-CN" altLang="en-US" sz="2000" b="0" i="1">
              <a:solidFill>
                <a:schemeClr val="tx1"/>
              </a:solidFill>
            </a:endParaRPr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7355959E-8401-4311-AF54-72659B4A478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BEECFD-571A-436C-8C35-FBED132A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915" y="-28875"/>
            <a:ext cx="7925779" cy="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自增和自减</a:t>
            </a:r>
            <a:r>
              <a:rPr lang="zh-CN" altLang="en-US" sz="36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733E839-331E-4677-AB82-B28D10569FC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"/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"/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064841" y="1240726"/>
            <a:ext cx="8123057" cy="142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i="1">
                <a:solidFill>
                  <a:srgbClr val="CC0000"/>
                </a:solidFill>
              </a:rPr>
              <a:t>注：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ym typeface="Symbol" panose="05050102010706020507" pitchFamily="18" charset="2"/>
              </a:rPr>
              <a:t></a:t>
            </a:r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zh-CN" altLang="en-US" sz="20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自增、自减算符的运算对象只能是整型变量，不能为常量或表达式；</a:t>
            </a:r>
            <a:endParaRPr lang="zh-CN" altLang="en-US" sz="20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zh-CN" altLang="en-US" sz="2000" i="1">
                <a:solidFill>
                  <a:srgbClr val="008000"/>
                </a:solidFill>
              </a:rPr>
              <a:t>例：</a:t>
            </a:r>
            <a:r>
              <a:rPr lang="zh-CN" altLang="en-US" sz="2000">
                <a:solidFill>
                  <a:srgbClr val="008000"/>
                </a:solidFill>
              </a:rPr>
              <a:t>	</a:t>
            </a:r>
            <a:r>
              <a:rPr lang="en-US" altLang="zh-CN" sz="2000" i="1">
                <a:solidFill>
                  <a:srgbClr val="3333FF"/>
                </a:solidFill>
              </a:rPr>
              <a:t>5</a:t>
            </a:r>
            <a:r>
              <a:rPr lang="en-US" altLang="zh-CN" sz="2000" b="0">
                <a:solidFill>
                  <a:schemeClr val="tx1"/>
                </a:solidFill>
              </a:rPr>
              <a:t>++</a:t>
            </a: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en-US" altLang="zh-CN" sz="2000" b="0">
                <a:solidFill>
                  <a:schemeClr val="tx1"/>
                </a:solidFill>
              </a:rPr>
              <a:t>++(</a:t>
            </a:r>
            <a:r>
              <a:rPr lang="en-US" altLang="zh-CN" sz="2000" i="1">
                <a:solidFill>
                  <a:srgbClr val="3333FF"/>
                </a:solidFill>
              </a:rPr>
              <a:t>a++</a:t>
            </a:r>
            <a:r>
              <a:rPr lang="en-US" altLang="zh-CN" sz="2000" b="0">
                <a:solidFill>
                  <a:schemeClr val="tx1"/>
                </a:solidFill>
              </a:rPr>
              <a:t>)</a:t>
            </a:r>
            <a:r>
              <a:rPr lang="en-US" altLang="zh-CN" sz="2000">
                <a:solidFill>
                  <a:schemeClr val="tx1"/>
                </a:solidFill>
              </a:rPr>
              <a:t>		</a:t>
            </a:r>
            <a:r>
              <a:rPr lang="en-US" altLang="zh-CN" sz="2000" b="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rgbClr val="3333FF"/>
                </a:solidFill>
              </a:rPr>
              <a:t>x + y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000" b="0">
                <a:solidFill>
                  <a:schemeClr val="tx1"/>
                </a:solidFill>
              </a:rPr>
              <a:t>) --	</a:t>
            </a:r>
            <a:r>
              <a:rPr lang="zh-CN" altLang="zh-CN" sz="2000" b="0" i="1"/>
              <a:t>错误</a:t>
            </a:r>
            <a:endParaRPr lang="zh-CN" altLang="en-US" sz="2000" b="0" i="1"/>
          </a:p>
        </p:txBody>
      </p:sp>
      <p:sp>
        <p:nvSpPr>
          <p:cNvPr id="818181" name="AutoShape 5"/>
          <p:cNvSpPr/>
          <p:nvPr/>
        </p:nvSpPr>
        <p:spPr bwMode="auto">
          <a:xfrm>
            <a:off x="6781800" y="4115647"/>
            <a:ext cx="1733973" cy="1082887"/>
          </a:xfrm>
          <a:prstGeom prst="borderCallout2">
            <a:avLst>
              <a:gd name="adj1" fmla="val 21431"/>
              <a:gd name="adj2" fmla="val -352"/>
              <a:gd name="adj3" fmla="val 21431"/>
              <a:gd name="adj4" fmla="val -36773"/>
              <a:gd name="adj5" fmla="val -136157"/>
              <a:gd name="adj6" fmla="val -147359"/>
            </a:avLst>
          </a:prstGeom>
          <a:solidFill>
            <a:srgbClr val="FFE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</a:rPr>
              <a:t>不是整型变量</a:t>
            </a:r>
          </a:p>
        </p:txBody>
      </p:sp>
      <p:sp>
        <p:nvSpPr>
          <p:cNvPr id="818184" name="Line 8"/>
          <p:cNvSpPr>
            <a:spLocks noChangeShapeType="1"/>
          </p:cNvSpPr>
          <p:nvPr/>
        </p:nvSpPr>
        <p:spPr bwMode="auto">
          <a:xfrm flipV="1">
            <a:off x="6113780" y="2691552"/>
            <a:ext cx="875838" cy="164422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3"/>
          </a:p>
        </p:txBody>
      </p:sp>
      <p:sp>
        <p:nvSpPr>
          <p:cNvPr id="818185" name="Line 9"/>
          <p:cNvSpPr>
            <a:spLocks noChangeShapeType="1"/>
          </p:cNvSpPr>
          <p:nvPr/>
        </p:nvSpPr>
        <p:spPr bwMode="auto">
          <a:xfrm>
            <a:off x="5410201" y="2691553"/>
            <a:ext cx="703579" cy="164422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3"/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3B9D8561-D8E0-4AF3-8025-53337C8A681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C079D7D-CB69-457A-9171-43421351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915" y="-28875"/>
            <a:ext cx="7925779" cy="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自增和自减</a:t>
            </a:r>
            <a:r>
              <a:rPr lang="zh-CN" altLang="en-US" sz="36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0D661703-FA92-40E7-AB85-07EE1FF1C50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1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1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81" grpId="0" bldLvl="0" animBg="1" autoUpdateAnimBg="0"/>
      <p:bldP spid="818184" grpId="0" bldLvl="0" animBg="1"/>
      <p:bldP spid="81818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2064841" y="1240726"/>
            <a:ext cx="8123057" cy="142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i="1">
                <a:solidFill>
                  <a:srgbClr val="CC0000"/>
                </a:solidFill>
              </a:rPr>
              <a:t>注：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ym typeface="Symbol" panose="05050102010706020507" pitchFamily="18" charset="2"/>
              </a:rPr>
              <a:t></a:t>
            </a:r>
            <a:r>
              <a:rPr lang="zh-CN" altLang="en-US" sz="2000" b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zh-CN" altLang="en-US" sz="20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自增、自减算符的运算对象只能是整型变量，不能为常量或表达式；</a:t>
            </a:r>
            <a:endParaRPr lang="zh-CN" altLang="en-US" sz="2000" b="0">
              <a:solidFill>
                <a:schemeClr val="tx1"/>
              </a:solidFill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zh-CN" altLang="en-US" sz="2000" i="1">
                <a:solidFill>
                  <a:srgbClr val="008000"/>
                </a:solidFill>
              </a:rPr>
              <a:t>例：</a:t>
            </a:r>
            <a:r>
              <a:rPr lang="zh-CN" altLang="en-US" sz="2000">
                <a:solidFill>
                  <a:srgbClr val="008000"/>
                </a:solidFill>
              </a:rPr>
              <a:t>	</a:t>
            </a:r>
            <a:r>
              <a:rPr lang="en-US" altLang="zh-CN" sz="2000" b="0" i="1">
                <a:solidFill>
                  <a:schemeClr val="tx1"/>
                </a:solidFill>
              </a:rPr>
              <a:t>5</a:t>
            </a:r>
            <a:r>
              <a:rPr lang="en-US" altLang="zh-CN" sz="2000" b="0">
                <a:solidFill>
                  <a:schemeClr val="tx1"/>
                </a:solidFill>
              </a:rPr>
              <a:t>++	++(</a:t>
            </a:r>
            <a:r>
              <a:rPr lang="en-US" altLang="zh-CN" sz="2000" b="0" i="1">
                <a:solidFill>
                  <a:schemeClr val="tx1"/>
                </a:solidFill>
              </a:rPr>
              <a:t>a++</a:t>
            </a:r>
            <a:r>
              <a:rPr lang="en-US" altLang="zh-CN" sz="2000" b="0">
                <a:solidFill>
                  <a:schemeClr val="tx1"/>
                </a:solidFill>
              </a:rPr>
              <a:t>)	( </a:t>
            </a:r>
            <a:r>
              <a:rPr lang="en-US" altLang="zh-CN" sz="2000" b="0" i="1">
                <a:solidFill>
                  <a:schemeClr val="tx1"/>
                </a:solidFill>
              </a:rPr>
              <a:t>x + y</a:t>
            </a:r>
            <a:r>
              <a:rPr lang="en-US" altLang="zh-CN" sz="2000" b="0">
                <a:solidFill>
                  <a:schemeClr val="tx1"/>
                </a:solidFill>
              </a:rPr>
              <a:t> ) --	</a:t>
            </a:r>
            <a:r>
              <a:rPr lang="zh-CN" altLang="zh-CN" sz="2000" b="0" i="1"/>
              <a:t>错误</a:t>
            </a:r>
            <a:endParaRPr lang="zh-CN" altLang="en-US" sz="2000" b="0" i="1"/>
          </a:p>
        </p:txBody>
      </p:sp>
      <p:sp>
        <p:nvSpPr>
          <p:cNvPr id="819204" name="Text Box 4"/>
          <p:cNvSpPr txBox="1">
            <a:spLocks noChangeArrowheads="1"/>
          </p:cNvSpPr>
          <p:nvPr/>
        </p:nvSpPr>
        <p:spPr bwMode="auto">
          <a:xfrm>
            <a:off x="2101357" y="2887755"/>
            <a:ext cx="7610096" cy="316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</a:t>
            </a:r>
            <a:r>
              <a:rPr lang="zh-CN" altLang="en-US" sz="20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  </a:t>
            </a:r>
            <a:r>
              <a:rPr lang="zh-CN" altLang="en-US" sz="20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自增式和自减式作为独立的表达式，前缀式和后缀式没有区别；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    </a:t>
            </a:r>
            <a:r>
              <a:rPr lang="zh-CN" altLang="en-US" sz="2000" b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但作为表达式右值时：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  （</a:t>
            </a:r>
            <a:r>
              <a:rPr lang="en-US" altLang="zh-CN" sz="2000" b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）前缀式        先增值后引用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zh-CN" altLang="en-US" sz="2000" i="1">
                <a:solidFill>
                  <a:srgbClr val="008000"/>
                </a:solidFill>
              </a:rPr>
              <a:t>例：</a:t>
            </a:r>
            <a:r>
              <a:rPr lang="zh-CN" altLang="en-US" sz="2000">
                <a:solidFill>
                  <a:srgbClr val="0080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++ i</a:t>
            </a:r>
            <a:r>
              <a:rPr lang="en-US" altLang="zh-CN" sz="2000">
                <a:solidFill>
                  <a:srgbClr val="008000"/>
                </a:solidFill>
              </a:rPr>
              <a:t> 	        </a:t>
            </a:r>
            <a:r>
              <a:rPr lang="zh-CN" altLang="en-US" sz="2000">
                <a:solidFill>
                  <a:srgbClr val="008000"/>
                </a:solidFill>
              </a:rPr>
              <a:t>相当于	</a:t>
            </a:r>
            <a:r>
              <a:rPr lang="en-US" altLang="zh-CN" sz="2000">
                <a:solidFill>
                  <a:schemeClr val="tx1"/>
                </a:solidFill>
              </a:rPr>
              <a:t>i = i + 1 ;    x = i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000" b="0">
                <a:solidFill>
                  <a:schemeClr val="tx1"/>
                </a:solidFill>
              </a:rPr>
              <a:t>   </a:t>
            </a:r>
            <a:r>
              <a:rPr lang="zh-CN" altLang="en-US" sz="2000" b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（</a:t>
            </a:r>
            <a:r>
              <a:rPr lang="en-US" altLang="zh-CN" sz="2000" b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2</a:t>
            </a:r>
            <a:r>
              <a:rPr lang="zh-CN" altLang="en-US" sz="2000" b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）后缀式        先引用后增值</a:t>
            </a:r>
          </a:p>
          <a:p>
            <a:pPr algn="l" eaLnBrk="1" hangingPunct="1">
              <a:lnSpc>
                <a:spcPct val="170000"/>
              </a:lnSpc>
            </a:pPr>
            <a:r>
              <a:rPr lang="zh-CN" altLang="en-US" sz="2000" b="0">
                <a:solidFill>
                  <a:schemeClr val="tx1"/>
                </a:solidFill>
              </a:rPr>
              <a:t>	</a:t>
            </a:r>
            <a:r>
              <a:rPr lang="zh-CN" altLang="en-US" sz="2000" i="1">
                <a:solidFill>
                  <a:srgbClr val="008000"/>
                </a:solidFill>
              </a:rPr>
              <a:t>例：</a:t>
            </a:r>
            <a:r>
              <a:rPr lang="zh-CN" altLang="en-US" sz="2000">
                <a:solidFill>
                  <a:srgbClr val="008000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x = i ++</a:t>
            </a:r>
            <a:r>
              <a:rPr lang="en-US" altLang="zh-CN" sz="2000">
                <a:solidFill>
                  <a:srgbClr val="008000"/>
                </a:solidFill>
              </a:rPr>
              <a:t> 	        </a:t>
            </a:r>
            <a:r>
              <a:rPr lang="zh-CN" altLang="en-US" sz="2000">
                <a:solidFill>
                  <a:srgbClr val="008000"/>
                </a:solidFill>
              </a:rPr>
              <a:t>相当于	 </a:t>
            </a:r>
            <a:r>
              <a:rPr lang="en-US" altLang="zh-CN" sz="2000">
                <a:solidFill>
                  <a:schemeClr val="tx1"/>
                </a:solidFill>
              </a:rPr>
              <a:t>x = i ;     i = i + 1 ;</a:t>
            </a:r>
            <a:r>
              <a:rPr lang="en-US" altLang="zh-CN" sz="2000">
                <a:solidFill>
                  <a:srgbClr val="008000"/>
                </a:solidFill>
              </a:rPr>
              <a:t>    </a:t>
            </a: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137188C3-C4DD-4DF1-AACC-D18A56543E64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9E3F788-0EF7-4561-A7BF-6738E18D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915" y="-28875"/>
            <a:ext cx="7925779" cy="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自增和自减</a:t>
            </a:r>
            <a:r>
              <a:rPr lang="zh-CN" altLang="en-US" sz="36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7F24B2D-C03F-420B-B8B6-9F44DE5FCBB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81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"/>
                                        <p:tgtEl>
                                          <p:spTgt spid="81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"/>
                                        <p:tgtEl>
                                          <p:spTgt spid="81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"/>
                                        <p:tgtEl>
                                          <p:spTgt spid="81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"/>
                                        <p:tgtEl>
                                          <p:spTgt spid="81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"/>
                                        <p:tgtEl>
                                          <p:spTgt spid="81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4" grpId="0" uiExpand="1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7" name="Text Box 3"/>
          <p:cNvSpPr txBox="1">
            <a:spLocks noChangeArrowheads="1"/>
          </p:cNvSpPr>
          <p:nvPr/>
        </p:nvSpPr>
        <p:spPr bwMode="auto">
          <a:xfrm>
            <a:off x="2209321" y="1619662"/>
            <a:ext cx="7068281" cy="419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11" tIns="46805" rIns="90011" bIns="46805" anchor="ctr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i="1">
                <a:solidFill>
                  <a:srgbClr val="008000"/>
                </a:solidFill>
              </a:rPr>
              <a:t>例：</a:t>
            </a:r>
            <a:r>
              <a:rPr lang="zh-CN" altLang="en-US" sz="2000" i="1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int  a = 3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int  b = ++ a ;	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zh-CN" sz="2000" i="1">
                <a:solidFill>
                  <a:srgbClr val="008000"/>
                </a:solidFill>
              </a:rPr>
              <a:t>相当于 </a:t>
            </a:r>
            <a:r>
              <a:rPr lang="en-US" altLang="zh-CN" sz="2000" i="1">
                <a:solidFill>
                  <a:srgbClr val="008000"/>
                </a:solidFill>
              </a:rPr>
              <a:t>a = a +1 ;  b = a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int  c = a ++ ;	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zh-CN" sz="2000" i="1">
                <a:solidFill>
                  <a:srgbClr val="008000"/>
                </a:solidFill>
              </a:rPr>
              <a:t>相当于 </a:t>
            </a:r>
            <a:r>
              <a:rPr lang="en-US" altLang="zh-CN" sz="2000" i="1">
                <a:solidFill>
                  <a:srgbClr val="008000"/>
                </a:solidFill>
              </a:rPr>
              <a:t>c = a ;  a = a + 1;</a:t>
            </a:r>
            <a:r>
              <a:rPr lang="en-US" altLang="zh-CN" sz="2000">
                <a:solidFill>
                  <a:srgbClr val="008000"/>
                </a:solidFill>
              </a:rPr>
              <a:t> 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b = a -- ;	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zh-CN" sz="2000" i="1">
                <a:solidFill>
                  <a:srgbClr val="008000"/>
                </a:solidFill>
              </a:rPr>
              <a:t>相当于 </a:t>
            </a:r>
            <a:r>
              <a:rPr lang="en-US" altLang="zh-CN" sz="2000" i="1">
                <a:solidFill>
                  <a:srgbClr val="008000"/>
                </a:solidFill>
              </a:rPr>
              <a:t>b = a ;  a = a - 1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c = -- a ;		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zh-CN" sz="2000" i="1">
                <a:solidFill>
                  <a:srgbClr val="008000"/>
                </a:solidFill>
              </a:rPr>
              <a:t>相当于 </a:t>
            </a:r>
            <a:r>
              <a:rPr lang="en-US" altLang="zh-CN" sz="2000" i="1">
                <a:solidFill>
                  <a:srgbClr val="008000"/>
                </a:solidFill>
              </a:rPr>
              <a:t>a = a - 1;  c = a 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en-US" altLang="zh-CN" sz="2000" i="1">
                <a:solidFill>
                  <a:schemeClr val="accent2"/>
                </a:solidFill>
              </a:rPr>
              <a:t>++ ( a ++ ) ;</a:t>
            </a:r>
            <a:r>
              <a:rPr lang="en-US" altLang="zh-CN" sz="2000">
                <a:solidFill>
                  <a:schemeClr val="tx1"/>
                </a:solidFill>
              </a:rPr>
              <a:t>	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错 </a:t>
            </a:r>
            <a:r>
              <a:rPr lang="en-US" altLang="zh-CN" sz="2000" i="1">
                <a:solidFill>
                  <a:srgbClr val="008000"/>
                </a:solidFill>
              </a:rPr>
              <a:t>(a++)</a:t>
            </a:r>
            <a:r>
              <a:rPr lang="zh-CN" altLang="en-US" sz="2000" i="1">
                <a:solidFill>
                  <a:srgbClr val="008000"/>
                </a:solidFill>
              </a:rPr>
              <a:t>不是变量名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 i="1">
                <a:solidFill>
                  <a:schemeClr val="accent2"/>
                </a:solidFill>
              </a:rPr>
              <a:t>c = a + + b;</a:t>
            </a:r>
            <a:r>
              <a:rPr lang="en-US" altLang="zh-CN" sz="2000">
                <a:solidFill>
                  <a:schemeClr val="tx1"/>
                </a:solidFill>
              </a:rPr>
              <a:t>	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en-US" sz="2000" i="1">
                <a:solidFill>
                  <a:srgbClr val="008000"/>
                </a:solidFill>
              </a:rPr>
              <a:t>错 </a:t>
            </a:r>
            <a:r>
              <a:rPr lang="en-US" altLang="zh-CN" sz="2000" i="1">
                <a:solidFill>
                  <a:srgbClr val="008000"/>
                </a:solidFill>
              </a:rPr>
              <a:t>a++ </a:t>
            </a:r>
            <a:r>
              <a:rPr lang="zh-CN" altLang="zh-CN" sz="2000" i="1">
                <a:solidFill>
                  <a:srgbClr val="008000"/>
                </a:solidFill>
              </a:rPr>
              <a:t>无法对 </a:t>
            </a:r>
            <a:r>
              <a:rPr lang="en-US" altLang="zh-CN" sz="2000" i="1">
                <a:solidFill>
                  <a:srgbClr val="008000"/>
                </a:solidFill>
              </a:rPr>
              <a:t>b </a:t>
            </a:r>
            <a:r>
              <a:rPr lang="zh-CN" altLang="zh-CN" sz="2000" i="1">
                <a:solidFill>
                  <a:srgbClr val="008000"/>
                </a:solidFill>
              </a:rPr>
              <a:t>操作</a:t>
            </a:r>
            <a:endParaRPr lang="zh-CN" altLang="en-US" sz="20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c = a ++ + b;		</a:t>
            </a:r>
            <a:r>
              <a:rPr lang="en-US" altLang="zh-CN" sz="2000" i="1">
                <a:solidFill>
                  <a:srgbClr val="008000"/>
                </a:solidFill>
              </a:rPr>
              <a:t>// </a:t>
            </a:r>
            <a:r>
              <a:rPr lang="zh-CN" altLang="zh-CN" sz="2000" i="1">
                <a:solidFill>
                  <a:srgbClr val="008000"/>
                </a:solidFill>
              </a:rPr>
              <a:t>相当于 </a:t>
            </a:r>
            <a:r>
              <a:rPr lang="en-US" altLang="zh-CN" sz="2000" i="1">
                <a:solidFill>
                  <a:srgbClr val="008000"/>
                </a:solidFill>
              </a:rPr>
              <a:t>c = a + b;  a = a + 1;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</a:t>
            </a:r>
            <a:r>
              <a:rPr lang="en-US" altLang="zh-CN" sz="2000" i="1">
                <a:solidFill>
                  <a:schemeClr val="accent2"/>
                </a:solidFill>
              </a:rPr>
              <a:t>c = a + + + + b;</a:t>
            </a:r>
            <a:r>
              <a:rPr lang="en-US" altLang="zh-CN" sz="2000">
                <a:solidFill>
                  <a:schemeClr val="tx1"/>
                </a:solidFill>
              </a:rPr>
              <a:t>		</a:t>
            </a:r>
            <a:r>
              <a:rPr lang="en-US" altLang="zh-CN" sz="2000" i="1">
                <a:solidFill>
                  <a:srgbClr val="008000"/>
                </a:solidFill>
              </a:rPr>
              <a:t>// (a++) ++b </a:t>
            </a:r>
            <a:r>
              <a:rPr lang="zh-CN" altLang="zh-CN" sz="2000" i="1">
                <a:solidFill>
                  <a:srgbClr val="008000"/>
                </a:solidFill>
              </a:rPr>
              <a:t>错</a:t>
            </a:r>
            <a:endParaRPr lang="zh-CN" altLang="en-US" sz="2000" b="0">
              <a:solidFill>
                <a:schemeClr val="tx1"/>
              </a:solidFill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AA583253-738A-4AAF-8910-318FE17A3B7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EA7FE56-079F-458B-ADBC-11D06999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915" y="-28875"/>
            <a:ext cx="7925779" cy="96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zh-CN" altLang="en-US" sz="36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自增和自减</a:t>
            </a:r>
            <a:r>
              <a:rPr lang="zh-CN" altLang="en-US" sz="36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B8B2BDE-7977-458D-B539-DA06F8E71A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"/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"/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75"/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75"/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75"/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uiExpand="1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BC0288-BAFF-4B2D-AB51-F64D0A056E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90" y="2921109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C27C07-149A-42FB-9581-52E66FCA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992" y="1624965"/>
            <a:ext cx="4609776" cy="223224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00" algn="just">
              <a:spcAft>
                <a:spcPts val="0"/>
              </a:spcAft>
            </a:pPr>
            <a:r>
              <a:rPr lang="zh-CN" altLang="zh-CN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试编一程序，算</a:t>
            </a:r>
            <a:r>
              <a:rPr lang="zh-CN" altLang="en-US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zh-CN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数字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的和是多少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08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393E37-0039-44A6-9C9B-45274E071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96" y="3114206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146F88D5-7D91-4FDB-8D6A-D026C52E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318" y="1854066"/>
            <a:ext cx="4276090" cy="2520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个细胞，第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次分裂成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个，第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个分裂成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个，……，请你编一程序，算一下第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次分裂成几个？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45C42-3E57-4986-B9ED-68BFC9552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9"/>
          <a:stretch/>
        </p:blipFill>
        <p:spPr>
          <a:xfrm>
            <a:off x="7701803" y="1854066"/>
            <a:ext cx="3267758" cy="22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1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标识符</a:t>
            </a:r>
          </a:p>
        </p:txBody>
      </p:sp>
      <p:sp>
        <p:nvSpPr>
          <p:cNvPr id="574466" name="Text Box 2"/>
          <p:cNvSpPr txBox="1">
            <a:spLocks noChangeArrowheads="1"/>
          </p:cNvSpPr>
          <p:nvPr/>
        </p:nvSpPr>
        <p:spPr bwMode="auto">
          <a:xfrm>
            <a:off x="570346" y="912647"/>
            <a:ext cx="10714567" cy="69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由程序员定义的命名符</a:t>
            </a:r>
            <a:r>
              <a:rPr lang="zh-CN" altLang="en-US" sz="2667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782012" y="1827048"/>
            <a:ext cx="10354733" cy="5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语法：以字母或下划线开始，由字母、数字和下划线组成的符号串 </a:t>
            </a:r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777779" y="2538247"/>
            <a:ext cx="10354733" cy="5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注意：</a:t>
            </a:r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6463145" y="1827048"/>
            <a:ext cx="4673600" cy="173412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67">
                <a:solidFill>
                  <a:srgbClr val="CC3300"/>
                </a:solidFill>
              </a:rPr>
              <a:t>break  main  int</a:t>
            </a:r>
            <a:r>
              <a:rPr lang="en-US" altLang="zh-CN" sz="2667">
                <a:solidFill>
                  <a:schemeClr val="tx1"/>
                </a:solidFill>
              </a:rPr>
              <a:t>  </a:t>
            </a:r>
            <a:r>
              <a:rPr lang="zh-CN" altLang="en-US" sz="2667">
                <a:solidFill>
                  <a:schemeClr val="tx1"/>
                </a:solidFill>
              </a:rPr>
              <a:t>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不能用于命名程序中的自定义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函数、变量、常量</a:t>
            </a:r>
          </a:p>
        </p:txBody>
      </p:sp>
      <p:sp>
        <p:nvSpPr>
          <p:cNvPr id="574471" name="Rectangle 7"/>
          <p:cNvSpPr>
            <a:spLocks noChangeArrowheads="1"/>
          </p:cNvSpPr>
          <p:nvPr/>
        </p:nvSpPr>
        <p:spPr bwMode="auto">
          <a:xfrm>
            <a:off x="1066812" y="3236747"/>
            <a:ext cx="547137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(1) </a:t>
            </a:r>
            <a:r>
              <a:rPr lang="zh-CN" altLang="en-US" sz="2667">
                <a:solidFill>
                  <a:schemeClr val="tx1"/>
                </a:solidFill>
              </a:rPr>
              <a:t>不能使用关键字作用户标识符；</a:t>
            </a:r>
          </a:p>
        </p:txBody>
      </p:sp>
      <p:sp>
        <p:nvSpPr>
          <p:cNvPr id="574472" name="Rectangle 8"/>
          <p:cNvSpPr>
            <a:spLocks noChangeArrowheads="1"/>
          </p:cNvSpPr>
          <p:nvPr/>
        </p:nvSpPr>
        <p:spPr bwMode="auto">
          <a:xfrm>
            <a:off x="1055062" y="3981814"/>
            <a:ext cx="473719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67">
                <a:solidFill>
                  <a:schemeClr val="tx1"/>
                </a:solidFill>
              </a:rPr>
              <a:t>(2) C++</a:t>
            </a:r>
            <a:r>
              <a:rPr lang="zh-CN" altLang="en-US" sz="2667">
                <a:solidFill>
                  <a:schemeClr val="tx1"/>
                </a:solidFill>
              </a:rPr>
              <a:t>中，字母大小写敏感；</a:t>
            </a:r>
          </a:p>
        </p:txBody>
      </p:sp>
      <p:sp>
        <p:nvSpPr>
          <p:cNvPr id="574473" name="Rectangle 9"/>
          <p:cNvSpPr>
            <a:spLocks noChangeArrowheads="1"/>
          </p:cNvSpPr>
          <p:nvPr/>
        </p:nvSpPr>
        <p:spPr bwMode="auto">
          <a:xfrm>
            <a:off x="1043290" y="4726880"/>
            <a:ext cx="10225876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(3) C++</a:t>
            </a:r>
            <a:r>
              <a:rPr lang="zh-CN" altLang="en-US" sz="2667">
                <a:solidFill>
                  <a:schemeClr val="tx1"/>
                </a:solidFill>
              </a:rPr>
              <a:t>没有规定标识符的长度，不同编译系统有不同的识别长度；</a:t>
            </a:r>
          </a:p>
        </p:txBody>
      </p:sp>
      <p:sp>
        <p:nvSpPr>
          <p:cNvPr id="574474" name="Rectangle 10"/>
          <p:cNvSpPr>
            <a:spLocks noChangeArrowheads="1"/>
          </p:cNvSpPr>
          <p:nvPr/>
        </p:nvSpPr>
        <p:spPr bwMode="auto">
          <a:xfrm>
            <a:off x="1067942" y="5471947"/>
            <a:ext cx="512832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(4) </a:t>
            </a:r>
            <a:r>
              <a:rPr lang="zh-CN" altLang="en-US" sz="2667">
                <a:solidFill>
                  <a:schemeClr val="tx1"/>
                </a:solidFill>
              </a:rPr>
              <a:t>标识符尽可能做到见文知义。</a:t>
            </a:r>
          </a:p>
        </p:txBody>
      </p:sp>
      <p:sp>
        <p:nvSpPr>
          <p:cNvPr id="574475" name="Text Box 11"/>
          <p:cNvSpPr txBox="1">
            <a:spLocks noChangeArrowheads="1"/>
          </p:cNvSpPr>
          <p:nvPr/>
        </p:nvSpPr>
        <p:spPr bwMode="auto">
          <a:xfrm>
            <a:off x="5853545" y="3226164"/>
            <a:ext cx="4673600" cy="111844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67">
                <a:solidFill>
                  <a:srgbClr val="CC3300"/>
                </a:solidFill>
              </a:rPr>
              <a:t>Aa</a:t>
            </a:r>
            <a:r>
              <a:rPr lang="en-US" altLang="zh-CN" sz="2667">
                <a:solidFill>
                  <a:schemeClr val="tx1"/>
                </a:solidFill>
              </a:rPr>
              <a:t>  </a:t>
            </a:r>
            <a:r>
              <a:rPr lang="zh-CN" altLang="en-US" sz="2667">
                <a:solidFill>
                  <a:schemeClr val="tx1"/>
                </a:solidFill>
              </a:rPr>
              <a:t>和  </a:t>
            </a:r>
            <a:r>
              <a:rPr lang="en-US" altLang="zh-CN" sz="2667" i="1">
                <a:solidFill>
                  <a:srgbClr val="CC3300"/>
                </a:solidFill>
              </a:rPr>
              <a:t>aa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是两个不同的标识符</a:t>
            </a: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F8ADF876-88DA-4505-976E-B4F1CDC0D08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2B9C4AD-0F65-4403-8302-E65F547B37F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uiExpand="1" build="p" autoUpdateAnimBg="0"/>
      <p:bldP spid="574468" grpId="0" bldLvl="0" animBg="1" autoUpdateAnimBg="0"/>
      <p:bldP spid="574469" grpId="0" bldLvl="0" animBg="1" autoUpdateAnimBg="0"/>
      <p:bldP spid="574470" grpId="0" bldLvl="0" animBg="1" autoUpdateAnimBg="0"/>
      <p:bldP spid="574471" grpId="0" bldLvl="0" animBg="1" autoUpdateAnimBg="0"/>
      <p:bldP spid="574472" grpId="0" bldLvl="0" animBg="1" autoUpdateAnimBg="0"/>
      <p:bldP spid="574473" grpId="0" bldLvl="0" animBg="1" autoUpdateAnimBg="0"/>
      <p:bldP spid="574474" grpId="0" bldLvl="0" animBg="1" autoUpdateAnimBg="0"/>
      <p:bldP spid="574475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25065" y="874268"/>
            <a:ext cx="10714567" cy="69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由程序员定义的命名符</a:t>
            </a:r>
            <a:r>
              <a:rPr lang="zh-CN" altLang="en-US" sz="2667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836731" y="1788669"/>
            <a:ext cx="10354733" cy="5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语法：以字母或下划线开始，由字母、数字和下划线组成的符号串 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1079730" y="2791968"/>
            <a:ext cx="4814138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i="1">
                <a:solidFill>
                  <a:srgbClr val="0000FF"/>
                </a:solidFill>
              </a:rPr>
              <a:t>例  </a:t>
            </a:r>
            <a:r>
              <a:rPr lang="zh-CN" altLang="en-US" sz="2667">
                <a:solidFill>
                  <a:schemeClr val="tx1"/>
                </a:solidFill>
              </a:rPr>
              <a:t>判断以下标识符的正确性：</a:t>
            </a: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1353197" y="3414268"/>
            <a:ext cx="9127067" cy="18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合法标识符有：	</a:t>
            </a:r>
            <a:r>
              <a:rPr lang="en-US" altLang="zh-CN" sz="2667">
                <a:solidFill>
                  <a:schemeClr val="tx1"/>
                </a:solidFill>
              </a:rPr>
              <a:t>a    x1    no_1    _a2c    sum    Name    name</a:t>
            </a:r>
          </a:p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不合法标识符有：	</a:t>
            </a:r>
            <a:r>
              <a:rPr lang="en-US" altLang="zh-CN" sz="2667">
                <a:solidFill>
                  <a:schemeClr val="tx1"/>
                </a:solidFill>
              </a:rPr>
              <a:t>2a    x+y    </a:t>
            </a:r>
            <a:r>
              <a:rPr lang="en-US" altLang="zh-CN" sz="2667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667">
                <a:solidFill>
                  <a:schemeClr val="tx1"/>
                </a:solidFill>
              </a:rPr>
              <a:t>    </a:t>
            </a:r>
            <a:r>
              <a:rPr lang="en-US" altLang="zh-CN" sz="2667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667">
                <a:solidFill>
                  <a:schemeClr val="tx1"/>
                </a:solidFill>
              </a:rPr>
              <a:t>    a,b    a&amp;b    const </a:t>
            </a: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4B4327EC-7732-43EC-96BD-936F0F1F2FE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727798B-BCE6-43DD-BE97-A4C6D8DEF92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3BCFAE-EA55-4A12-ADE9-B9AF2B20CFDB}"/>
              </a:ext>
            </a:extLst>
          </p:cNvPr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300"/>
                                        <p:tgtEl>
                                          <p:spTgt spid="575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300"/>
                                        <p:tgtEl>
                                          <p:spTgt spid="575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3" grpId="0" bldLvl="0" animBg="1" autoUpdateAnimBg="0"/>
      <p:bldP spid="575494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25065" y="885989"/>
            <a:ext cx="10714567" cy="69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由程序员定义的命名符</a:t>
            </a:r>
            <a:r>
              <a:rPr lang="zh-CN" altLang="en-US" sz="2667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836731" y="1800390"/>
            <a:ext cx="10354733" cy="5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语法：以字母或下划线开始，由字母、数字和下划线组成的符号串 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079730" y="2803689"/>
            <a:ext cx="4814138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i="1">
                <a:solidFill>
                  <a:srgbClr val="0000FF"/>
                </a:solidFill>
              </a:rPr>
              <a:t>例</a:t>
            </a:r>
            <a:r>
              <a:rPr lang="en-US" altLang="zh-CN" sz="2667" i="1">
                <a:solidFill>
                  <a:srgbClr val="0000FF"/>
                </a:solidFill>
              </a:rPr>
              <a:t>  </a:t>
            </a:r>
            <a:r>
              <a:rPr lang="zh-CN" altLang="en-US" sz="2667">
                <a:solidFill>
                  <a:schemeClr val="tx1"/>
                </a:solidFill>
              </a:rPr>
              <a:t>判断以下标识符的正确性：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353197" y="3425989"/>
            <a:ext cx="9127067" cy="18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合法标识符有：	</a:t>
            </a:r>
            <a:r>
              <a:rPr lang="en-US" altLang="zh-CN" sz="2667">
                <a:solidFill>
                  <a:schemeClr val="tx1"/>
                </a:solidFill>
              </a:rPr>
              <a:t>a    x1    no_1    _a2c    sum    </a:t>
            </a:r>
            <a:r>
              <a:rPr lang="en-US" altLang="zh-CN" sz="2667">
                <a:solidFill>
                  <a:srgbClr val="CC3300"/>
                </a:solidFill>
              </a:rPr>
              <a:t>Name</a:t>
            </a:r>
            <a:r>
              <a:rPr lang="en-US" altLang="zh-CN" sz="2667">
                <a:solidFill>
                  <a:schemeClr val="tx1"/>
                </a:solidFill>
              </a:rPr>
              <a:t>    </a:t>
            </a:r>
            <a:r>
              <a:rPr lang="en-US" altLang="zh-CN" sz="2667" i="1">
                <a:solidFill>
                  <a:srgbClr val="CC3300"/>
                </a:solidFill>
              </a:rPr>
              <a:t>name</a:t>
            </a:r>
          </a:p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不合法标识符有：	</a:t>
            </a:r>
            <a:r>
              <a:rPr lang="en-US" altLang="zh-CN" sz="2667">
                <a:solidFill>
                  <a:schemeClr val="tx1"/>
                </a:solidFill>
              </a:rPr>
              <a:t>2a    x+y    </a:t>
            </a:r>
            <a:r>
              <a:rPr lang="en-US" altLang="zh-CN" sz="2667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667">
                <a:solidFill>
                  <a:schemeClr val="tx1"/>
                </a:solidFill>
              </a:rPr>
              <a:t>    </a:t>
            </a:r>
            <a:r>
              <a:rPr lang="en-US" altLang="zh-CN" sz="2667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667">
                <a:solidFill>
                  <a:schemeClr val="tx1"/>
                </a:solidFill>
              </a:rPr>
              <a:t>    a,b    a&amp;b    const </a:t>
            </a:r>
          </a:p>
        </p:txBody>
      </p:sp>
      <p:grpSp>
        <p:nvGrpSpPr>
          <p:cNvPr id="576519" name="Group 7"/>
          <p:cNvGrpSpPr/>
          <p:nvPr/>
        </p:nvGrpSpPr>
        <p:grpSpPr bwMode="auto">
          <a:xfrm>
            <a:off x="4733515" y="2105189"/>
            <a:ext cx="3958167" cy="1531629"/>
            <a:chOff x="2018" y="1728"/>
            <a:chExt cx="1870" cy="768"/>
          </a:xfrm>
        </p:grpSpPr>
        <p:sp>
          <p:nvSpPr>
            <p:cNvPr id="77832" name="AutoShape 8"/>
            <p:cNvSpPr/>
            <p:nvPr/>
          </p:nvSpPr>
          <p:spPr bwMode="auto">
            <a:xfrm>
              <a:off x="2018" y="1728"/>
              <a:ext cx="1726" cy="288"/>
            </a:xfrm>
            <a:prstGeom prst="borderCallout2">
              <a:avLst>
                <a:gd name="adj1" fmla="val 25000"/>
                <a:gd name="adj2" fmla="val 102782"/>
                <a:gd name="adj3" fmla="val 25000"/>
                <a:gd name="adj4" fmla="val 108866"/>
                <a:gd name="adj5" fmla="val 267361"/>
                <a:gd name="adj6" fmla="val 129954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它们是不同的标识符</a:t>
              </a:r>
            </a:p>
          </p:txBody>
        </p:sp>
        <p:sp>
          <p:nvSpPr>
            <p:cNvPr id="77833" name="Line 9"/>
            <p:cNvSpPr>
              <a:spLocks noChangeShapeType="1"/>
            </p:cNvSpPr>
            <p:nvPr/>
          </p:nvSpPr>
          <p:spPr bwMode="auto">
            <a:xfrm flipH="1">
              <a:off x="3828" y="1824"/>
              <a:ext cx="60" cy="67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2" name="艾茵施坦">
            <a:extLst>
              <a:ext uri="{FF2B5EF4-FFF2-40B4-BE49-F238E27FC236}">
                <a16:creationId xmlns:a16="http://schemas.microsoft.com/office/drawing/2014/main" id="{5F1890B5-3616-42D3-9DE2-9A74B3A9649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4ED10A1-7B68-4F38-8421-93FDE40148C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D01BA1-D345-4D9D-9745-24CB86B681D3}"/>
              </a:ext>
            </a:extLst>
          </p:cNvPr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34455" y="623033"/>
            <a:ext cx="10714567" cy="81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sz="32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由程序员定义的命名符 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46121" y="1537433"/>
            <a:ext cx="10354733" cy="5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语法：以字母或下划线开始，由字母、数字和下划线组成的符号串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889120" y="2540732"/>
            <a:ext cx="4814138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i="1">
                <a:solidFill>
                  <a:srgbClr val="0000FF"/>
                </a:solidFill>
              </a:rPr>
              <a:t>例</a:t>
            </a:r>
            <a:r>
              <a:rPr lang="en-US" altLang="zh-CN" sz="2667" i="1">
                <a:solidFill>
                  <a:srgbClr val="0000FF"/>
                </a:solidFill>
              </a:rPr>
              <a:t>  </a:t>
            </a:r>
            <a:r>
              <a:rPr lang="zh-CN" altLang="en-US" sz="2667">
                <a:solidFill>
                  <a:schemeClr val="tx1"/>
                </a:solidFill>
              </a:rPr>
              <a:t>判断以下标识符的正确性：</a:t>
            </a:r>
          </a:p>
        </p:txBody>
      </p:sp>
      <p:sp>
        <p:nvSpPr>
          <p:cNvPr id="577542" name="AutoShape 6"/>
          <p:cNvSpPr/>
          <p:nvPr/>
        </p:nvSpPr>
        <p:spPr bwMode="auto">
          <a:xfrm>
            <a:off x="1214734" y="5653383"/>
            <a:ext cx="2336800" cy="498035"/>
          </a:xfrm>
          <a:prstGeom prst="borderCallout2">
            <a:avLst>
              <a:gd name="adj1" fmla="val 43182"/>
              <a:gd name="adj2" fmla="val 101086"/>
              <a:gd name="adj3" fmla="val 43182"/>
              <a:gd name="adj4" fmla="val 117028"/>
              <a:gd name="adj5" fmla="val -122727"/>
              <a:gd name="adj6" fmla="val 124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以数字开头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1162587" y="3163032"/>
            <a:ext cx="9127067" cy="18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合法标识符有：	</a:t>
            </a:r>
            <a:r>
              <a:rPr lang="en-US" altLang="zh-CN" sz="2667">
                <a:solidFill>
                  <a:schemeClr val="tx1"/>
                </a:solidFill>
              </a:rPr>
              <a:t>a    x1    no_1    _a2c    sum    Name    name</a:t>
            </a:r>
          </a:p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不合法标识符有：	</a:t>
            </a:r>
            <a:r>
              <a:rPr lang="en-US" altLang="zh-CN" sz="2667" i="1">
                <a:solidFill>
                  <a:srgbClr val="CC3300"/>
                </a:solidFill>
              </a:rPr>
              <a:t>2</a:t>
            </a:r>
            <a:r>
              <a:rPr lang="en-US" altLang="zh-CN" sz="2667" i="1">
                <a:solidFill>
                  <a:schemeClr val="tx1"/>
                </a:solidFill>
              </a:rPr>
              <a:t>a</a:t>
            </a:r>
            <a:r>
              <a:rPr lang="en-US" altLang="zh-CN" sz="2667">
                <a:solidFill>
                  <a:schemeClr val="tx1"/>
                </a:solidFill>
              </a:rPr>
              <a:t>    x+y    </a:t>
            </a:r>
            <a:r>
              <a:rPr lang="en-US" altLang="zh-CN" sz="2667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667">
                <a:solidFill>
                  <a:schemeClr val="tx1"/>
                </a:solidFill>
              </a:rPr>
              <a:t>    </a:t>
            </a:r>
            <a:r>
              <a:rPr lang="en-US" altLang="zh-CN" sz="2667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667">
                <a:solidFill>
                  <a:schemeClr val="tx1"/>
                </a:solidFill>
              </a:rPr>
              <a:t>    a,b    a&amp;b    const </a:t>
            </a: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C1CD4B30-C4D8-48A6-BA6E-3FFD6FC26A1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2DFFD71-6927-400F-8BB3-C0F4BFDA6F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1BFE58-68DF-4FF5-8043-74FDF42C020F}"/>
              </a:ext>
            </a:extLst>
          </p:cNvPr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2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56492" y="754703"/>
            <a:ext cx="10714567" cy="69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en-US" sz="2667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由程序员定义的命名符</a:t>
            </a:r>
            <a:r>
              <a:rPr lang="zh-CN" altLang="en-US" sz="2667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768158" y="1669104"/>
            <a:ext cx="10354733" cy="5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语法：以字母或下划线开始，由字母、数字和下划线组成的符号串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011157" y="2672403"/>
            <a:ext cx="4814138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i="1">
                <a:solidFill>
                  <a:srgbClr val="0000FF"/>
                </a:solidFill>
              </a:rPr>
              <a:t>例</a:t>
            </a:r>
            <a:r>
              <a:rPr lang="en-US" altLang="zh-CN" sz="2667" i="1">
                <a:solidFill>
                  <a:srgbClr val="0000FF"/>
                </a:solidFill>
              </a:rPr>
              <a:t>  </a:t>
            </a:r>
            <a:r>
              <a:rPr lang="zh-CN" altLang="en-US" sz="2667">
                <a:solidFill>
                  <a:schemeClr val="tx1"/>
                </a:solidFill>
              </a:rPr>
              <a:t>判断以下标识符的正确性：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284624" y="3294703"/>
            <a:ext cx="9127067" cy="18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合法标识符有：	</a:t>
            </a:r>
            <a:r>
              <a:rPr lang="en-US" altLang="zh-CN" sz="2667">
                <a:solidFill>
                  <a:schemeClr val="tx1"/>
                </a:solidFill>
              </a:rPr>
              <a:t>a    x1    no_1    _a2c    sum    Name    name</a:t>
            </a:r>
          </a:p>
          <a:p>
            <a:pPr algn="l"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667">
                <a:solidFill>
                  <a:schemeClr val="tx1"/>
                </a:solidFill>
              </a:rPr>
              <a:t>不合法标识符有：	</a:t>
            </a:r>
            <a:r>
              <a:rPr lang="en-US" altLang="zh-CN" sz="2667">
                <a:solidFill>
                  <a:schemeClr val="tx1"/>
                </a:solidFill>
              </a:rPr>
              <a:t>2a    </a:t>
            </a:r>
            <a:r>
              <a:rPr lang="en-US" altLang="zh-CN" sz="2667" i="1">
                <a:solidFill>
                  <a:schemeClr val="tx1"/>
                </a:solidFill>
              </a:rPr>
              <a:t>x</a:t>
            </a:r>
            <a:r>
              <a:rPr lang="en-US" altLang="zh-CN" sz="2667" i="1">
                <a:solidFill>
                  <a:srgbClr val="CC3300"/>
                </a:solidFill>
              </a:rPr>
              <a:t>+</a:t>
            </a:r>
            <a:r>
              <a:rPr lang="en-US" altLang="zh-CN" sz="2667" i="1">
                <a:solidFill>
                  <a:schemeClr val="tx1"/>
                </a:solidFill>
              </a:rPr>
              <a:t>y</a:t>
            </a:r>
            <a:r>
              <a:rPr lang="en-US" altLang="zh-CN" sz="2667">
                <a:solidFill>
                  <a:schemeClr val="tx1"/>
                </a:solidFill>
              </a:rPr>
              <a:t>    </a:t>
            </a:r>
            <a:r>
              <a:rPr lang="en-US" altLang="zh-CN" sz="2667" i="1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667">
                <a:solidFill>
                  <a:schemeClr val="tx1"/>
                </a:solidFill>
              </a:rPr>
              <a:t>    </a:t>
            </a:r>
            <a:r>
              <a:rPr lang="en-US" altLang="zh-CN" sz="2667" i="1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667">
                <a:solidFill>
                  <a:schemeClr val="tx1"/>
                </a:solidFill>
              </a:rPr>
              <a:t>    </a:t>
            </a:r>
            <a:r>
              <a:rPr lang="en-US" altLang="zh-CN" sz="2667" i="1">
                <a:solidFill>
                  <a:schemeClr val="tx1"/>
                </a:solidFill>
              </a:rPr>
              <a:t>a</a:t>
            </a:r>
            <a:r>
              <a:rPr lang="en-US" altLang="zh-CN" sz="2667" i="1">
                <a:solidFill>
                  <a:srgbClr val="CC3300"/>
                </a:solidFill>
              </a:rPr>
              <a:t>,</a:t>
            </a:r>
            <a:r>
              <a:rPr lang="en-US" altLang="zh-CN" sz="2667" i="1">
                <a:solidFill>
                  <a:schemeClr val="tx1"/>
                </a:solidFill>
              </a:rPr>
              <a:t>b</a:t>
            </a:r>
            <a:r>
              <a:rPr lang="en-US" altLang="zh-CN" sz="2667">
                <a:solidFill>
                  <a:schemeClr val="tx1"/>
                </a:solidFill>
              </a:rPr>
              <a:t>    </a:t>
            </a:r>
            <a:r>
              <a:rPr lang="en-US" altLang="zh-CN" sz="2667" i="1">
                <a:solidFill>
                  <a:schemeClr val="tx1"/>
                </a:solidFill>
              </a:rPr>
              <a:t>a</a:t>
            </a:r>
            <a:r>
              <a:rPr lang="en-US" altLang="zh-CN" sz="2667" i="1">
                <a:solidFill>
                  <a:srgbClr val="CC3300"/>
                </a:solidFill>
              </a:rPr>
              <a:t>&amp;</a:t>
            </a:r>
            <a:r>
              <a:rPr lang="en-US" altLang="zh-CN" sz="2667" i="1">
                <a:solidFill>
                  <a:schemeClr val="tx1"/>
                </a:solidFill>
              </a:rPr>
              <a:t>b</a:t>
            </a:r>
            <a:r>
              <a:rPr lang="en-US" altLang="zh-CN" sz="2667">
                <a:solidFill>
                  <a:schemeClr val="tx1"/>
                </a:solidFill>
              </a:rPr>
              <a:t>    const </a:t>
            </a:r>
          </a:p>
        </p:txBody>
      </p:sp>
      <p:grpSp>
        <p:nvGrpSpPr>
          <p:cNvPr id="578567" name="Group 7"/>
          <p:cNvGrpSpPr/>
          <p:nvPr/>
        </p:nvGrpSpPr>
        <p:grpSpPr bwMode="auto">
          <a:xfrm>
            <a:off x="4144641" y="5102760"/>
            <a:ext cx="2821593" cy="1284185"/>
            <a:chOff x="2352" y="3212"/>
            <a:chExt cx="1200" cy="703"/>
          </a:xfrm>
        </p:grpSpPr>
        <p:sp>
          <p:nvSpPr>
            <p:cNvPr id="79880" name="AutoShape 8"/>
            <p:cNvSpPr/>
            <p:nvPr/>
          </p:nvSpPr>
          <p:spPr bwMode="auto">
            <a:xfrm>
              <a:off x="2352" y="3627"/>
              <a:ext cx="1008" cy="288"/>
            </a:xfrm>
            <a:prstGeom prst="borderCallout2">
              <a:avLst>
                <a:gd name="adj1" fmla="val 25000"/>
                <a:gd name="adj2" fmla="val 100088"/>
                <a:gd name="adj3" fmla="val 25000"/>
                <a:gd name="adj4" fmla="val 118653"/>
                <a:gd name="adj5" fmla="val -157981"/>
                <a:gd name="adj6" fmla="val 153628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非法符号</a:t>
              </a:r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2743" y="3214"/>
              <a:ext cx="809" cy="4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3067" y="3213"/>
              <a:ext cx="485" cy="48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3320" y="3212"/>
              <a:ext cx="232" cy="4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 flipH="1">
              <a:off x="3552" y="3212"/>
              <a:ext cx="0" cy="4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5" name="艾茵施坦">
            <a:extLst>
              <a:ext uri="{FF2B5EF4-FFF2-40B4-BE49-F238E27FC236}">
                <a16:creationId xmlns:a16="http://schemas.microsoft.com/office/drawing/2014/main" id="{F2FFF8C7-8BFB-4196-9C3E-1E2A9BE5F3D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DAD07978-E681-4068-A9D2-86FB17B52C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ABBE14-A28B-426B-8C32-1425D5C067E0}"/>
              </a:ext>
            </a:extLst>
          </p:cNvPr>
          <p:cNvSpPr txBox="1"/>
          <p:nvPr/>
        </p:nvSpPr>
        <p:spPr>
          <a:xfrm>
            <a:off x="4200946" y="307548"/>
            <a:ext cx="31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3178</Words>
  <Application>Microsoft Office PowerPoint</Application>
  <PresentationFormat>宽屏</PresentationFormat>
  <Paragraphs>420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Arial Unicode MS</vt:lpstr>
      <vt:lpstr>Hannotate SC Bold</vt:lpstr>
      <vt:lpstr>等线</vt:lpstr>
      <vt:lpstr>等线 Light</vt:lpstr>
      <vt:lpstr>楷体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赋值表达式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25</cp:revision>
  <dcterms:created xsi:type="dcterms:W3CDTF">2021-06-17T05:44:12Z</dcterms:created>
  <dcterms:modified xsi:type="dcterms:W3CDTF">2021-12-01T14:20:07Z</dcterms:modified>
</cp:coreProperties>
</file>