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65" r:id="rId3"/>
    <p:sldId id="535" r:id="rId4"/>
    <p:sldId id="536" r:id="rId5"/>
    <p:sldId id="499" r:id="rId6"/>
    <p:sldId id="537" r:id="rId7"/>
    <p:sldId id="538" r:id="rId8"/>
    <p:sldId id="539" r:id="rId9"/>
    <p:sldId id="559" r:id="rId10"/>
    <p:sldId id="560" r:id="rId11"/>
    <p:sldId id="561" r:id="rId12"/>
    <p:sldId id="562" r:id="rId13"/>
    <p:sldId id="563" r:id="rId14"/>
    <p:sldId id="564" r:id="rId15"/>
    <p:sldId id="5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BC58A-2F75-42CF-BAB3-BECFC38A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566BE2-B7C3-423F-B999-C60739F09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94668-9455-4469-BB53-DBFFF314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1F1C3-9932-45C5-9941-9E9EC69B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C5FCC-2A1D-499B-8305-A09B0122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8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9127C-59CF-4815-8B14-5834B6D0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39059-8F91-45F0-B1BC-A81D284D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B6636-E215-4275-B7B4-340619A5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BC869-1D0A-439D-90AB-A7F71AFA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8EF03-2127-43AA-A833-E2A44DF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76D0C-0555-4CAB-9A16-4EEA0DA73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27FCD-9828-4FD4-8D35-E6D04343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CD891-1D85-43E7-8E91-8B44D4F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02CA0-A1C4-4B0D-A4B4-23F0BE5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92404-577D-4057-A6AA-CF61616D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C36AE-FF9B-4E0A-9109-442A3ABC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FB2AE-1A11-47E0-BC12-41D5C20C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CD31F-70F6-41A3-9DF4-0606D43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36528-C85B-4EDB-9ABF-D8F56420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9ED00-6F5A-4311-B5A7-895C9B9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8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F4F63-9D7C-404C-9F25-7EF1400F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522D2-F758-4928-BC46-75F379AA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2BD67-1AED-4989-A979-748D190E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4D2D6-1709-4A83-B9D8-E5C2362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75914-500A-41BB-BDB8-264AFCD1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014A-8398-48FB-B8E3-144ED5B9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490F5-6DBA-4CEE-A510-61CEA4B12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481F1-64A1-4409-B8E1-3E8AFE85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08526-AF7C-4B75-BF84-4513A212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F65B4-04B3-44F9-B54F-203F6F11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6CCFF-5034-4254-8E84-FEC1AA7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3021B-7C3F-4F6F-B5D4-94AF3CBC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78182-EE01-4371-9C0B-89D8C6F8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C3B6C-8064-4073-AF5A-B07A9060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1A8ACC-9AA2-4913-B1B2-E3D7B7531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D0F8C5-83C6-44DF-A3BA-C1992947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2C4784-0031-4AF4-A9C5-E2D6C130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D3BAB-9720-41FE-AFDE-E02D5655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078ED9-DF22-47AD-9085-73761CFC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078AEE8-48AC-499C-9853-8539FB1F3EA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3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9F1D5-0C44-4D4C-9882-060243E6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00AC0-B645-4B7F-A306-DBB3552B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67AF2-47C7-4121-B6E7-F6D9B6B8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7D5DF-1810-4C3B-9FD8-CEDA2E87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391CD-1AF4-4E90-B8FF-8B80AA2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970F0-40DC-4080-821F-2DF9313C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BD411-8F6E-4844-997F-32AF927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B339A-EB29-4DAF-A450-DD64E2B2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1E2B0-102D-4859-9B3A-DE2BB83A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75CF8-A3FE-4070-83C6-B666302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DA3FE-64B4-4FF4-85B5-2B7007C9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83E75-84C6-4FE6-B455-5D04C8D8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BC7A5-D158-492F-BBF3-F184EF1A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58639-0AA6-4BE9-B9BB-EF80477E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1FC68-3114-454F-A7D9-18419ED2A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1823-744B-41EC-8F68-5E3DA553050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9EB7A-10D0-4DF8-A209-736998D3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40562-750B-4AE1-BCE3-66A0B5387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6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60AC56-A1C3-4CE2-8FB9-13E8C8B8E32F}"/>
              </a:ext>
            </a:extLst>
          </p:cNvPr>
          <p:cNvSpPr/>
          <p:nvPr/>
        </p:nvSpPr>
        <p:spPr>
          <a:xfrm rot="21225305">
            <a:off x="3949169" y="2346712"/>
            <a:ext cx="4125493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</a:t>
            </a:r>
            <a:r>
              <a:rPr lang="en-US" altLang="zh-CN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</a:t>
            </a:r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课 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ctr"/>
            <a:r>
              <a:rPr lang="zh-CN" altLang="en-US" sz="4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小写变大写</a:t>
            </a:r>
          </a:p>
        </p:txBody>
      </p:sp>
    </p:spTree>
    <p:extLst>
      <p:ext uri="{BB962C8B-B14F-4D97-AF65-F5344CB8AC3E}">
        <p14:creationId xmlns:p14="http://schemas.microsoft.com/office/powerpoint/2010/main" val="401546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1375544" y="1466879"/>
            <a:ext cx="9347200" cy="197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667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char</a:t>
            </a:r>
            <a:endParaRPr lang="en-US" altLang="zh-CN" sz="2667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字符一般用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编码</a:t>
            </a: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C++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的字符型与整型数据密切相关，以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值参与运算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1094509" y="4798907"/>
            <a:ext cx="10386291" cy="153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r>
              <a:rPr lang="zh-CN" altLang="en-US" sz="2667" i="1">
                <a:solidFill>
                  <a:srgbClr val="008000"/>
                </a:solidFill>
              </a:rPr>
              <a:t>例如：</a:t>
            </a:r>
            <a:endParaRPr lang="zh-CN" altLang="en-US" sz="2667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667">
                <a:solidFill>
                  <a:schemeClr val="accent2"/>
                </a:solidFill>
              </a:rPr>
              <a:t>	 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>
                <a:solidFill>
                  <a:schemeClr val="accent2"/>
                </a:solidFill>
              </a:rPr>
              <a:t>a 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>
                <a:solidFill>
                  <a:schemeClr val="accent2"/>
                </a:solidFill>
              </a:rPr>
              <a:t> &lt; 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>
                <a:solidFill>
                  <a:schemeClr val="accent2"/>
                </a:solidFill>
              </a:rPr>
              <a:t>b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>
                <a:solidFill>
                  <a:schemeClr val="accent2"/>
                </a:solidFill>
              </a:rPr>
              <a:t>	</a:t>
            </a:r>
            <a:r>
              <a:rPr lang="en-US" altLang="zh-CN" sz="2667" b="0">
                <a:solidFill>
                  <a:schemeClr val="tx1"/>
                </a:solidFill>
              </a:rPr>
              <a:t>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0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 &gt;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2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	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B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altLang="zh-CN" sz="2667" b="0">
                <a:solidFill>
                  <a:schemeClr val="tx1"/>
                </a:solidFill>
              </a:rPr>
              <a:t>+ 1	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2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altLang="zh-CN" sz="2667" b="0">
                <a:solidFill>
                  <a:schemeClr val="tx1"/>
                </a:solidFill>
              </a:rPr>
              <a:t>+ 1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1273944" y="3727478"/>
            <a:ext cx="155683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rgbClr val="0000CC"/>
                </a:solidFill>
              </a:rPr>
              <a:t>表示方式</a:t>
            </a:r>
          </a:p>
        </p:txBody>
      </p:sp>
      <p:sp>
        <p:nvSpPr>
          <p:cNvPr id="644102" name="AutoShape 6"/>
          <p:cNvSpPr/>
          <p:nvPr/>
        </p:nvSpPr>
        <p:spPr bwMode="auto">
          <a:xfrm>
            <a:off x="4221171" y="4839304"/>
            <a:ext cx="3454400" cy="584775"/>
          </a:xfrm>
          <a:prstGeom prst="borderCallout2">
            <a:avLst>
              <a:gd name="adj1" fmla="val 47730"/>
              <a:gd name="adj2" fmla="val -333"/>
              <a:gd name="adj3" fmla="val 48704"/>
              <a:gd name="adj4" fmla="val -16089"/>
              <a:gd name="adj5" fmla="val 163319"/>
              <a:gd name="adj6" fmla="val -4117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结果为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（逻辑真）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5337945" y="4254529"/>
            <a:ext cx="17588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667" b="0" i="1">
                <a:solidFill>
                  <a:schemeClr val="tx1"/>
                </a:solidFill>
              </a:rPr>
              <a:t>character </a:t>
            </a:r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2738460" y="895378"/>
            <a:ext cx="56477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字符，八进制或十六进制值的转义符</a:t>
            </a:r>
          </a:p>
        </p:txBody>
      </p:sp>
      <p:sp>
        <p:nvSpPr>
          <p:cNvPr id="11" name="艾茵施坦">
            <a:extLst>
              <a:ext uri="{FF2B5EF4-FFF2-40B4-BE49-F238E27FC236}">
                <a16:creationId xmlns:a16="http://schemas.microsoft.com/office/drawing/2014/main" id="{AE8BF052-ADAC-460C-9730-DFC8CD5F9CAF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7D48B1E7-379F-4C3D-B3FF-8A145C3F9BF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37255F7-1F31-46B0-803D-4934C1E837B9}"/>
              </a:ext>
            </a:extLst>
          </p:cNvPr>
          <p:cNvSpPr txBox="1"/>
          <p:nvPr/>
        </p:nvSpPr>
        <p:spPr>
          <a:xfrm>
            <a:off x="1422400" y="282955"/>
            <a:ext cx="5266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字符型 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2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1422400" y="1497566"/>
            <a:ext cx="9347200" cy="197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667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char</a:t>
            </a:r>
            <a:endParaRPr lang="en-US" altLang="zh-CN" sz="2667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字符一般用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编码</a:t>
            </a: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C++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的字符型与整型数据密切相关，以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值参与运算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1422400" y="4798907"/>
            <a:ext cx="10261600" cy="153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r>
              <a:rPr lang="zh-CN" altLang="en-US" sz="2667" i="1">
                <a:solidFill>
                  <a:srgbClr val="008000"/>
                </a:solidFill>
              </a:rPr>
              <a:t>例如：</a:t>
            </a:r>
            <a:endParaRPr lang="zh-CN" altLang="en-US" sz="2667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667" b="0">
                <a:solidFill>
                  <a:schemeClr val="tx1"/>
                </a:solidFill>
              </a:rPr>
              <a:t>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a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 &lt;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b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		 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>
                <a:solidFill>
                  <a:schemeClr val="accent2"/>
                </a:solidFill>
              </a:rPr>
              <a:t>0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>
                <a:solidFill>
                  <a:schemeClr val="accent2"/>
                </a:solidFill>
              </a:rPr>
              <a:t> &gt; 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>
                <a:solidFill>
                  <a:schemeClr val="accent2"/>
                </a:solidFill>
              </a:rPr>
              <a:t>2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	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B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altLang="zh-CN" sz="2667" b="0">
                <a:solidFill>
                  <a:schemeClr val="tx1"/>
                </a:solidFill>
              </a:rPr>
              <a:t>+ 1	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2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altLang="zh-CN" sz="2667" b="0">
                <a:solidFill>
                  <a:schemeClr val="tx1"/>
                </a:solidFill>
              </a:rPr>
              <a:t>+ 1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1320800" y="3758165"/>
            <a:ext cx="155683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rgbClr val="0000CC"/>
                </a:solidFill>
              </a:rPr>
              <a:t>表示方式</a:t>
            </a:r>
          </a:p>
        </p:txBody>
      </p:sp>
      <p:sp>
        <p:nvSpPr>
          <p:cNvPr id="645126" name="AutoShape 6"/>
          <p:cNvSpPr/>
          <p:nvPr/>
        </p:nvSpPr>
        <p:spPr bwMode="auto">
          <a:xfrm>
            <a:off x="6990927" y="4935220"/>
            <a:ext cx="3352800" cy="584775"/>
          </a:xfrm>
          <a:prstGeom prst="borderCallout2">
            <a:avLst>
              <a:gd name="adj1" fmla="val 47730"/>
              <a:gd name="adj2" fmla="val -346"/>
              <a:gd name="adj3" fmla="val 49678"/>
              <a:gd name="adj4" fmla="val -14923"/>
              <a:gd name="adj5" fmla="val 145429"/>
              <a:gd name="adj6" fmla="val -356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结果为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（逻辑假）</a:t>
            </a:r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5384801" y="4285216"/>
            <a:ext cx="17588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667" b="0" i="1">
                <a:solidFill>
                  <a:schemeClr val="tx1"/>
                </a:solidFill>
              </a:rPr>
              <a:t>character </a:t>
            </a:r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2785316" y="926065"/>
            <a:ext cx="56477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字符，八进制或十六进制值的转义符</a:t>
            </a:r>
          </a:p>
        </p:txBody>
      </p:sp>
      <p:sp>
        <p:nvSpPr>
          <p:cNvPr id="11" name="艾茵施坦">
            <a:extLst>
              <a:ext uri="{FF2B5EF4-FFF2-40B4-BE49-F238E27FC236}">
                <a16:creationId xmlns:a16="http://schemas.microsoft.com/office/drawing/2014/main" id="{230A23A4-9D1D-4429-8742-7D86B2CB48FB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F46AEE2-0C60-4F1A-9641-CA6FA9C9EF3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A3AB64-C3C8-4AC8-A385-39DD774650C6}"/>
              </a:ext>
            </a:extLst>
          </p:cNvPr>
          <p:cNvSpPr txBox="1"/>
          <p:nvPr/>
        </p:nvSpPr>
        <p:spPr>
          <a:xfrm>
            <a:off x="1422400" y="282955"/>
            <a:ext cx="5266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字符型 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6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390785" y="1512826"/>
            <a:ext cx="9347200" cy="197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667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char</a:t>
            </a:r>
            <a:endParaRPr lang="en-US" altLang="zh-CN" sz="2667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字符一般用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编码</a:t>
            </a: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C++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的字符型与整型数据密切相关，以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值参与运算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872836" y="4798907"/>
            <a:ext cx="10607964" cy="153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r>
              <a:rPr lang="zh-CN" altLang="en-US" sz="2667" i="1">
                <a:solidFill>
                  <a:srgbClr val="008000"/>
                </a:solidFill>
              </a:rPr>
              <a:t>例如：</a:t>
            </a:r>
            <a:endParaRPr lang="zh-CN" altLang="en-US" sz="2667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667" b="0">
                <a:solidFill>
                  <a:schemeClr val="tx1"/>
                </a:solidFill>
              </a:rPr>
              <a:t>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a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 &lt;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b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	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0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 &gt;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2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		 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>
                <a:solidFill>
                  <a:schemeClr val="accent2"/>
                </a:solidFill>
              </a:rPr>
              <a:t>B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altLang="zh-CN" sz="2667">
                <a:solidFill>
                  <a:schemeClr val="accent2"/>
                </a:solidFill>
              </a:rPr>
              <a:t>+ 1</a:t>
            </a:r>
            <a:r>
              <a:rPr lang="en-US" altLang="zh-CN" sz="2667" b="0">
                <a:solidFill>
                  <a:schemeClr val="tx1"/>
                </a:solidFill>
              </a:rPr>
              <a:t>	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2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altLang="zh-CN" sz="2667" b="0">
                <a:solidFill>
                  <a:schemeClr val="tx1"/>
                </a:solidFill>
              </a:rPr>
              <a:t>+ 1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1289185" y="3773425"/>
            <a:ext cx="155683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rgbClr val="0000CC"/>
                </a:solidFill>
              </a:rPr>
              <a:t>表示方式</a:t>
            </a:r>
          </a:p>
        </p:txBody>
      </p:sp>
      <p:sp>
        <p:nvSpPr>
          <p:cNvPr id="646150" name="AutoShape 6"/>
          <p:cNvSpPr/>
          <p:nvPr/>
        </p:nvSpPr>
        <p:spPr bwMode="auto">
          <a:xfrm>
            <a:off x="3829186" y="4961193"/>
            <a:ext cx="3048000" cy="573016"/>
          </a:xfrm>
          <a:prstGeom prst="borderCallout2">
            <a:avLst>
              <a:gd name="adj1" fmla="val 44401"/>
              <a:gd name="adj2" fmla="val 101060"/>
              <a:gd name="adj3" fmla="val 43191"/>
              <a:gd name="adj4" fmla="val 122727"/>
              <a:gd name="adj5" fmla="val 149909"/>
              <a:gd name="adj6" fmla="val 13489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结果为 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&lt;int,67&gt;</a:t>
            </a:r>
            <a:endParaRPr lang="en-US" altLang="zh-CN" sz="2667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5353186" y="4300476"/>
            <a:ext cx="17588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667" b="0" i="1">
                <a:solidFill>
                  <a:schemeClr val="tx1"/>
                </a:solidFill>
              </a:rPr>
              <a:t>character </a:t>
            </a:r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2753701" y="941325"/>
            <a:ext cx="56477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字符，八进制或十六进制值的转义符</a:t>
            </a:r>
          </a:p>
        </p:txBody>
      </p:sp>
      <p:sp>
        <p:nvSpPr>
          <p:cNvPr id="11" name="艾茵施坦">
            <a:extLst>
              <a:ext uri="{FF2B5EF4-FFF2-40B4-BE49-F238E27FC236}">
                <a16:creationId xmlns:a16="http://schemas.microsoft.com/office/drawing/2014/main" id="{311513F3-75FE-40BF-8139-C116EB876A00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5601D80D-1A60-4148-B154-F754E762C9C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404A2E-B234-4F44-9A94-FEC11B6580E8}"/>
              </a:ext>
            </a:extLst>
          </p:cNvPr>
          <p:cNvSpPr txBox="1"/>
          <p:nvPr/>
        </p:nvSpPr>
        <p:spPr>
          <a:xfrm>
            <a:off x="1422400" y="282955"/>
            <a:ext cx="5266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字符型 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50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1401511" y="1439376"/>
            <a:ext cx="9347200" cy="197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667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char</a:t>
            </a:r>
            <a:endParaRPr lang="en-US" altLang="zh-CN" sz="2667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字符一般用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编码</a:t>
            </a: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C++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的字符型与整型数据密切相关，以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值参与运算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907473" y="4798907"/>
            <a:ext cx="10674927" cy="153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r>
              <a:rPr lang="zh-CN" altLang="en-US" sz="2667" i="1">
                <a:solidFill>
                  <a:srgbClr val="008000"/>
                </a:solidFill>
              </a:rPr>
              <a:t>例如：</a:t>
            </a:r>
            <a:endParaRPr lang="zh-CN" altLang="en-US" sz="2667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667" b="0">
                <a:solidFill>
                  <a:schemeClr val="tx1"/>
                </a:solidFill>
              </a:rPr>
              <a:t>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a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 &lt;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b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	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0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 &gt;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2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	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B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altLang="zh-CN" sz="2667" b="0">
                <a:solidFill>
                  <a:schemeClr val="tx1"/>
                </a:solidFill>
              </a:rPr>
              <a:t>+ 1		 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>
                <a:solidFill>
                  <a:schemeClr val="accent2"/>
                </a:solidFill>
              </a:rPr>
              <a:t>2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altLang="zh-CN" sz="2667">
                <a:solidFill>
                  <a:schemeClr val="accent2"/>
                </a:solidFill>
              </a:rPr>
              <a:t>+ 1</a:t>
            </a: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1299911" y="3699975"/>
            <a:ext cx="155683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rgbClr val="0000CC"/>
                </a:solidFill>
              </a:rPr>
              <a:t>表示方式</a:t>
            </a:r>
          </a:p>
        </p:txBody>
      </p:sp>
      <p:sp>
        <p:nvSpPr>
          <p:cNvPr id="647174" name="AutoShape 6"/>
          <p:cNvSpPr/>
          <p:nvPr/>
        </p:nvSpPr>
        <p:spPr bwMode="auto">
          <a:xfrm>
            <a:off x="6243320" y="4798907"/>
            <a:ext cx="3251200" cy="711200"/>
          </a:xfrm>
          <a:prstGeom prst="borderCallout2">
            <a:avLst>
              <a:gd name="adj1" fmla="val 21431"/>
              <a:gd name="adj2" fmla="val 103125"/>
              <a:gd name="adj3" fmla="val 21431"/>
              <a:gd name="adj4" fmla="val 121093"/>
              <a:gd name="adj5" fmla="val 156666"/>
              <a:gd name="adj6" fmla="val 13682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结果为 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&lt;int,51&gt;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5363912" y="4227026"/>
            <a:ext cx="17588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667" b="0" i="1">
                <a:solidFill>
                  <a:schemeClr val="tx1"/>
                </a:solidFill>
              </a:rPr>
              <a:t>character </a:t>
            </a:r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2764427" y="867875"/>
            <a:ext cx="56477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字符，八进制或十六进制值的转义符</a:t>
            </a:r>
          </a:p>
        </p:txBody>
      </p:sp>
      <p:sp>
        <p:nvSpPr>
          <p:cNvPr id="11" name="艾茵施坦">
            <a:extLst>
              <a:ext uri="{FF2B5EF4-FFF2-40B4-BE49-F238E27FC236}">
                <a16:creationId xmlns:a16="http://schemas.microsoft.com/office/drawing/2014/main" id="{4DC2BC5B-66EF-4B89-9592-80F1AE7C7399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809079B-13AA-46C5-8C52-670F0326B3B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81F52B-B82F-40DB-AEE9-D102111A63EA}"/>
              </a:ext>
            </a:extLst>
          </p:cNvPr>
          <p:cNvSpPr txBox="1"/>
          <p:nvPr/>
        </p:nvSpPr>
        <p:spPr>
          <a:xfrm>
            <a:off x="1422400" y="282955"/>
            <a:ext cx="5266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字符型 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4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1422400" y="1477064"/>
            <a:ext cx="9347200" cy="197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667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char</a:t>
            </a:r>
            <a:endParaRPr lang="en-US" altLang="zh-CN" sz="2667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字符一般用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编码</a:t>
            </a: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C++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的字符型与整型数据密切相关，以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值参与运算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1320800" y="3737663"/>
            <a:ext cx="155683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rgbClr val="0000CC"/>
                </a:solidFill>
              </a:rPr>
              <a:t>表示方式</a:t>
            </a:r>
          </a:p>
        </p:txBody>
      </p:sp>
      <p:sp>
        <p:nvSpPr>
          <p:cNvPr id="648197" name="Text Box 5"/>
          <p:cNvSpPr txBox="1">
            <a:spLocks noChangeArrowheads="1"/>
          </p:cNvSpPr>
          <p:nvPr/>
        </p:nvSpPr>
        <p:spPr bwMode="auto">
          <a:xfrm>
            <a:off x="1422400" y="4849489"/>
            <a:ext cx="9956800" cy="1587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400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转义字符	</a:t>
            </a:r>
            <a:r>
              <a:rPr lang="zh-CN" altLang="en-US" sz="2400" b="0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	</a:t>
            </a:r>
            <a:r>
              <a:rPr lang="en-US" altLang="zh-CN" sz="2400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\ </a:t>
            </a:r>
            <a:r>
              <a:rPr lang="en-US" altLang="zh-CN" sz="2400" i="1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escape_character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       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以 </a:t>
            </a:r>
            <a:r>
              <a:rPr lang="en-US" altLang="zh-CN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" \ " 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为前缀，表示改变后面</a:t>
            </a:r>
            <a:r>
              <a:rPr lang="en-US" altLang="zh-CN" sz="2400" b="0" i="1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escape_character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符号或整数值的意义，使其成为控制符或字符值。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5392882" y="4168405"/>
            <a:ext cx="16738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667" b="0" i="1">
                <a:solidFill>
                  <a:schemeClr val="tx1"/>
                </a:solidFill>
              </a:rPr>
              <a:t>character</a:t>
            </a:r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2785316" y="905563"/>
            <a:ext cx="56477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字符，八进制或十六进制值的转义符</a:t>
            </a: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A7C878C6-A8F6-4CFB-962A-F52BD72E9F3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A7900D9D-B0AF-40C1-9A75-7B2C1B21969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08C1D8-C889-4001-925D-462AB845273C}"/>
              </a:ext>
            </a:extLst>
          </p:cNvPr>
          <p:cNvSpPr txBox="1"/>
          <p:nvPr/>
        </p:nvSpPr>
        <p:spPr>
          <a:xfrm>
            <a:off x="1422400" y="282955"/>
            <a:ext cx="5266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字符型 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4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7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">
            <a:extLst>
              <a:ext uri="{FF2B5EF4-FFF2-40B4-BE49-F238E27FC236}">
                <a16:creationId xmlns:a16="http://schemas.microsoft.com/office/drawing/2014/main" id="{DAF35C3D-BB92-4EA8-8046-1074EC3BB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79901"/>
              </p:ext>
            </p:extLst>
          </p:nvPr>
        </p:nvGraphicFramePr>
        <p:xfrm>
          <a:off x="2523760" y="962597"/>
          <a:ext cx="7478607" cy="5361844"/>
        </p:xfrm>
        <a:graphic>
          <a:graphicData uri="http://schemas.openxmlformats.org/drawingml/2006/table">
            <a:tbl>
              <a:tblPr/>
              <a:tblGrid>
                <a:gridCol w="326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字符形式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值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空字符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(Null)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\0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0X00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换行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(NewLine)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\n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0X0A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换页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(FormFeed)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\f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0X0C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回车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(Carriage Return)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\r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0X0D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退格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(BackSpasc)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\b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0X08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响铃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(Bell)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\a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0X07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1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水平制表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(Horizontal Tab)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\t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0X09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垂直制表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(Vertical Tab)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\v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0X0B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反斜杠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(backslash)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\\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0X5C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问号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(question mark 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\?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0X3F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单引号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(single quote)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\′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0X27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双引号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(double quote)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\〞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0X22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 Box 61">
            <a:extLst>
              <a:ext uri="{FF2B5EF4-FFF2-40B4-BE49-F238E27FC236}">
                <a16:creationId xmlns:a16="http://schemas.microsoft.com/office/drawing/2014/main" id="{85ECAC1B-BC7D-4558-80B3-C55C2701C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40" y="244452"/>
            <a:ext cx="33629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C++</a:t>
            </a:r>
            <a:r>
              <a:rPr lang="zh-CN" altLang="en-US" sz="28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常用转义字符 </a:t>
            </a:r>
          </a:p>
        </p:txBody>
      </p:sp>
    </p:spTree>
    <p:extLst>
      <p:ext uri="{BB962C8B-B14F-4D97-AF65-F5344CB8AC3E}">
        <p14:creationId xmlns:p14="http://schemas.microsoft.com/office/powerpoint/2010/main" val="387061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3">
            <a:extLst>
              <a:ext uri="{FF2B5EF4-FFF2-40B4-BE49-F238E27FC236}">
                <a16:creationId xmlns:a16="http://schemas.microsoft.com/office/drawing/2014/main" id="{BCCA77F9-4EFF-4374-AEB3-9BBBADD42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93571"/>
              </p:ext>
            </p:extLst>
          </p:nvPr>
        </p:nvGraphicFramePr>
        <p:xfrm>
          <a:off x="1514801" y="1285279"/>
          <a:ext cx="9485707" cy="9550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57699">
                  <a:extLst>
                    <a:ext uri="{9D8B030D-6E8A-4147-A177-3AD203B41FA5}">
                      <a16:colId xmlns:a16="http://schemas.microsoft.com/office/drawing/2014/main" val="2417055458"/>
                    </a:ext>
                  </a:extLst>
                </a:gridCol>
                <a:gridCol w="1810251">
                  <a:extLst>
                    <a:ext uri="{9D8B030D-6E8A-4147-A177-3AD203B41FA5}">
                      <a16:colId xmlns:a16="http://schemas.microsoft.com/office/drawing/2014/main" val="3354915543"/>
                    </a:ext>
                  </a:extLst>
                </a:gridCol>
                <a:gridCol w="1598050">
                  <a:extLst>
                    <a:ext uri="{9D8B030D-6E8A-4147-A177-3AD203B41FA5}">
                      <a16:colId xmlns:a16="http://schemas.microsoft.com/office/drawing/2014/main" val="3812036069"/>
                    </a:ext>
                  </a:extLst>
                </a:gridCol>
                <a:gridCol w="3319707">
                  <a:extLst>
                    <a:ext uri="{9D8B030D-6E8A-4147-A177-3AD203B41FA5}">
                      <a16:colId xmlns:a16="http://schemas.microsoft.com/office/drawing/2014/main" val="2904211869"/>
                    </a:ext>
                  </a:extLst>
                </a:gridCol>
              </a:tblGrid>
              <a:tr h="4978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定义标识符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占字节数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数值范围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88180"/>
                  </a:ext>
                </a:extLst>
              </a:tr>
              <a:tr h="4405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布尔型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bool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true</a:t>
                      </a:r>
                      <a:r>
                        <a:rPr lang="zh-CN" altLang="en-US" sz="2400"/>
                        <a:t>或</a:t>
                      </a:r>
                      <a:r>
                        <a:rPr lang="en-US" altLang="zh-CN" sz="2400"/>
                        <a:t>false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4669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B378C33-8439-494E-B80C-E0CF834AF893}"/>
              </a:ext>
            </a:extLst>
          </p:cNvPr>
          <p:cNvSpPr txBox="1"/>
          <p:nvPr/>
        </p:nvSpPr>
        <p:spPr>
          <a:xfrm>
            <a:off x="1422400" y="340008"/>
            <a:ext cx="526626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布尔型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877A81-FF86-4C6B-8564-AD6DAAAC6BC5}"/>
              </a:ext>
            </a:extLst>
          </p:cNvPr>
          <p:cNvSpPr txBox="1"/>
          <p:nvPr/>
        </p:nvSpPr>
        <p:spPr>
          <a:xfrm>
            <a:off x="2051086" y="2688794"/>
            <a:ext cx="714169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/>
              <a:t>布尔类型用来判断真假，结果只有</a:t>
            </a:r>
            <a:r>
              <a:rPr lang="en-US" altLang="zh-CN" sz="2400"/>
              <a:t>true</a:t>
            </a:r>
            <a:r>
              <a:rPr lang="zh-CN" altLang="en-US" sz="2400"/>
              <a:t>和</a:t>
            </a:r>
            <a:r>
              <a:rPr lang="en-US" altLang="zh-CN" sz="2400"/>
              <a:t>false</a:t>
            </a:r>
            <a:r>
              <a:rPr lang="zh-CN" altLang="en-US" sz="2400"/>
              <a:t>两种</a:t>
            </a:r>
            <a:endParaRPr lang="en-US" altLang="zh-CN" sz="240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/>
              <a:t>true</a:t>
            </a:r>
            <a:r>
              <a:rPr lang="zh-CN" altLang="en-US" sz="2400"/>
              <a:t>转换为整型值为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false</a:t>
            </a:r>
            <a:r>
              <a:rPr lang="zh-CN" altLang="en-US" sz="2400"/>
              <a:t>转换为整型值为</a:t>
            </a:r>
            <a:r>
              <a:rPr lang="en-US" altLang="zh-CN" sz="2400"/>
              <a:t>0</a:t>
            </a:r>
            <a:endParaRPr lang="zh-CN" altLang="en-US" sz="240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/>
              <a:t>非</a:t>
            </a:r>
            <a:r>
              <a:rPr lang="en-US" altLang="zh-CN" sz="2400"/>
              <a:t>0</a:t>
            </a:r>
            <a:r>
              <a:rPr lang="zh-CN" altLang="en-US" sz="2400"/>
              <a:t>值可以隐式转换为</a:t>
            </a:r>
            <a:r>
              <a:rPr lang="en-US" altLang="zh-CN" sz="2400"/>
              <a:t>true</a:t>
            </a:r>
            <a:r>
              <a:rPr lang="zh-CN" altLang="en-US" sz="2400"/>
              <a:t>，而</a:t>
            </a:r>
            <a:r>
              <a:rPr lang="en-US" altLang="zh-CN" sz="2400"/>
              <a:t>0</a:t>
            </a:r>
            <a:r>
              <a:rPr lang="zh-CN" altLang="en-US" sz="2400"/>
              <a:t>转换为</a:t>
            </a:r>
            <a:r>
              <a:rPr lang="en-US" altLang="zh-CN" sz="2400"/>
              <a:t>false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67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2400" y="282955"/>
            <a:ext cx="5266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字符型 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1422400" y="1503481"/>
            <a:ext cx="9347200" cy="185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667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char</a:t>
            </a:r>
            <a:endParaRPr lang="en-US" altLang="zh-CN" sz="2667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en-US" altLang="zh-CN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字符一般用 </a:t>
            </a:r>
            <a:r>
              <a:rPr lang="en-US" altLang="zh-CN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编码</a:t>
            </a: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C++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的字符型与整型数据密切相关，以</a:t>
            </a:r>
            <a:r>
              <a:rPr lang="en-US" altLang="zh-CN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值参与运算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1320800" y="3764080"/>
            <a:ext cx="155683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rgbClr val="0000CC"/>
                </a:solidFill>
              </a:rPr>
              <a:t>表示方式</a:t>
            </a:r>
          </a:p>
        </p:txBody>
      </p:sp>
      <p:sp>
        <p:nvSpPr>
          <p:cNvPr id="637957" name="Text Box 5"/>
          <p:cNvSpPr txBox="1">
            <a:spLocks noChangeArrowheads="1"/>
          </p:cNvSpPr>
          <p:nvPr/>
        </p:nvSpPr>
        <p:spPr bwMode="auto">
          <a:xfrm>
            <a:off x="5384800" y="4291131"/>
            <a:ext cx="16738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667" b="0" i="1">
                <a:solidFill>
                  <a:schemeClr val="tx1"/>
                </a:solidFill>
              </a:rPr>
              <a:t>character</a:t>
            </a:r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637958" name="Text Box 6"/>
          <p:cNvSpPr txBox="1">
            <a:spLocks noChangeArrowheads="1"/>
          </p:cNvSpPr>
          <p:nvPr/>
        </p:nvSpPr>
        <p:spPr bwMode="auto">
          <a:xfrm>
            <a:off x="2785316" y="931980"/>
            <a:ext cx="56477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字符，八进制或十六进制值的转义符</a:t>
            </a: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1A2C78BA-18B7-43C0-BD23-327A8837151C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B9D7BF0-E60A-4EA8-9BB0-0309ABDBC9E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3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 bldLvl="0" animBg="1" autoUpdateAnimBg="0"/>
      <p:bldP spid="637956" grpId="0" bldLvl="0" animBg="1" autoUpdateAnimBg="0"/>
      <p:bldP spid="637957" grpId="0" bldLvl="0" animBg="1" autoUpdateAnimBg="0"/>
      <p:bldP spid="637958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1438564" y="1503481"/>
            <a:ext cx="9347200" cy="197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667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char</a:t>
            </a:r>
            <a:endParaRPr lang="en-US" altLang="zh-CN" sz="2667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字符一般用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编码</a:t>
            </a: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C++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的字符型与整型数据密切相关，以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值参与运算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1336964" y="3764080"/>
            <a:ext cx="155683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rgbClr val="0000CC"/>
                </a:solidFill>
              </a:rPr>
              <a:t>表示方式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5400964" y="4291131"/>
            <a:ext cx="16930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667" i="1">
                <a:solidFill>
                  <a:srgbClr val="3333FF"/>
                </a:solidFill>
              </a:rPr>
              <a:t>character</a:t>
            </a:r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638982" name="AutoShape 6"/>
          <p:cNvSpPr/>
          <p:nvPr/>
        </p:nvSpPr>
        <p:spPr bwMode="auto">
          <a:xfrm>
            <a:off x="912092" y="5162648"/>
            <a:ext cx="4368800" cy="1320800"/>
          </a:xfrm>
          <a:prstGeom prst="borderCallout2">
            <a:avLst>
              <a:gd name="adj1" fmla="val 48775"/>
              <a:gd name="adj2" fmla="val 100263"/>
              <a:gd name="adj3" fmla="val 48250"/>
              <a:gd name="adj4" fmla="val 111276"/>
              <a:gd name="adj5" fmla="val -27854"/>
              <a:gd name="adj6" fmla="val 12124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字符，或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八进制、十六进制值的转义符</a:t>
            </a: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2801480" y="931980"/>
            <a:ext cx="56477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字符，八进制或十六进制值的转义符</a:t>
            </a: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5F642F73-B952-4169-AA61-02B695FE3F26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223D1C6-9252-4E49-A5F0-B0D5CBE59D5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072874-ED87-4A02-A89C-9FC8BA911334}"/>
              </a:ext>
            </a:extLst>
          </p:cNvPr>
          <p:cNvSpPr txBox="1"/>
          <p:nvPr/>
        </p:nvSpPr>
        <p:spPr>
          <a:xfrm>
            <a:off x="1422400" y="282955"/>
            <a:ext cx="5266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字符型 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2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1675" y="179783"/>
            <a:ext cx="526626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3">
                <a:solidFill>
                  <a:schemeClr val="tx2"/>
                </a:solidFill>
                <a:sym typeface="+mn-ea"/>
              </a:rPr>
              <a:t>ASCII</a:t>
            </a:r>
            <a:r>
              <a:rPr lang="zh-CN" altLang="en-US" sz="3733">
                <a:solidFill>
                  <a:schemeClr val="tx2"/>
                </a:solidFill>
                <a:sym typeface="+mn-ea"/>
              </a:rPr>
              <a:t>编码表：</a:t>
            </a:r>
            <a:r>
              <a:rPr lang="zh-CN" altLang="en-US" sz="3733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endParaRPr lang="zh-CN" altLang="en-US" sz="3733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graphicFrame>
        <p:nvGraphicFramePr>
          <p:cNvPr id="45059" name="表格 45058"/>
          <p:cNvGraphicFramePr/>
          <p:nvPr/>
        </p:nvGraphicFramePr>
        <p:xfrm>
          <a:off x="1334347" y="920327"/>
          <a:ext cx="9655386" cy="5527040"/>
        </p:xfrm>
        <a:graphic>
          <a:graphicData uri="http://schemas.openxmlformats.org/drawingml/2006/table">
            <a:tbl>
              <a:tblPr/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6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8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8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17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32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空格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48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64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@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80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P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96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`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112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p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33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!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49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65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A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81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Q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97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a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113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q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34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”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66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B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82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R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98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b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114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r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35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#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51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67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C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83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99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c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115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36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$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52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68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D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84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d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116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37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%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53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69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E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85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U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101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e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117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u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38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&amp;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54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70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F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86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V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102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f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118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v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39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'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55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71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G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87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W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103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g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119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w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(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56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72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H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88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X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104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h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120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x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41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57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73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89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Y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105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121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y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42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58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</a:t>
                      </a: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: 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74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90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Z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106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122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z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43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+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59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;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75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K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91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[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107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k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123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{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44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,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&lt;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76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L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92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\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108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l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124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|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45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-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61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=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77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93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]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109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125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}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46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.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62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&gt;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78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N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94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^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110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n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126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～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47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/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63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?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79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O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95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_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111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o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127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 err="1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deL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艾茵施坦">
            <a:extLst>
              <a:ext uri="{FF2B5EF4-FFF2-40B4-BE49-F238E27FC236}">
                <a16:creationId xmlns:a16="http://schemas.microsoft.com/office/drawing/2014/main" id="{8F118EDC-D18C-4663-A849-99963B48B796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092E6C65-65B7-4345-9CBB-5475CA2646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1438564" y="1466879"/>
            <a:ext cx="9347200" cy="197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667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char</a:t>
            </a:r>
            <a:endParaRPr lang="en-US" altLang="zh-CN" sz="2667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字符一般用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编码</a:t>
            </a: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C++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的字符型与整型数据密切相关，以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值参与运算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1336964" y="3727478"/>
            <a:ext cx="155683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rgbClr val="0000CC"/>
                </a:solidFill>
              </a:rPr>
              <a:t>表示方式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5400964" y="4254529"/>
            <a:ext cx="16738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667" b="0" i="1">
                <a:solidFill>
                  <a:schemeClr val="tx1"/>
                </a:solidFill>
              </a:rPr>
              <a:t>character</a:t>
            </a:r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640006" name="Text Box 6"/>
          <p:cNvSpPr txBox="1">
            <a:spLocks noChangeArrowheads="1"/>
          </p:cNvSpPr>
          <p:nvPr/>
        </p:nvSpPr>
        <p:spPr bwMode="auto">
          <a:xfrm>
            <a:off x="1320800" y="5192607"/>
            <a:ext cx="9753600" cy="1177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667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2667" b="0">
                <a:solidFill>
                  <a:schemeClr val="tx1"/>
                </a:solidFill>
              </a:rPr>
              <a:t>	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      '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      '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      '  '         ''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2801480" y="895378"/>
            <a:ext cx="56477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字符，八进制或十六进制值的转义符</a:t>
            </a: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2D7512BF-F6E2-4764-8BAD-125E0ED578B3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5BEE0EA-436E-4A11-B24F-CCDF6AE48F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5F0D6D-D868-422A-B73D-35CD28FCE27E}"/>
              </a:ext>
            </a:extLst>
          </p:cNvPr>
          <p:cNvSpPr txBox="1"/>
          <p:nvPr/>
        </p:nvSpPr>
        <p:spPr>
          <a:xfrm>
            <a:off x="1422400" y="282955"/>
            <a:ext cx="5266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字符型 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4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6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1422400" y="1462947"/>
            <a:ext cx="9347200" cy="197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667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char</a:t>
            </a:r>
            <a:endParaRPr lang="en-US" altLang="zh-CN" sz="2667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字符一般用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编码</a:t>
            </a: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C++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的字符型与整型数据密切相关，以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值参与运算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1320800" y="3723546"/>
            <a:ext cx="155683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rgbClr val="0000CC"/>
                </a:solidFill>
              </a:rPr>
              <a:t>表示方式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5384800" y="4250597"/>
            <a:ext cx="16738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667" b="0" i="1">
                <a:solidFill>
                  <a:schemeClr val="tx1"/>
                </a:solidFill>
              </a:rPr>
              <a:t>character</a:t>
            </a:r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1320800" y="5192607"/>
            <a:ext cx="9753600" cy="1177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667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2667" b="0">
                <a:solidFill>
                  <a:schemeClr val="tx1"/>
                </a:solidFill>
              </a:rPr>
              <a:t>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      '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      '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      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'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''</a:t>
            </a:r>
          </a:p>
        </p:txBody>
      </p:sp>
      <p:sp>
        <p:nvSpPr>
          <p:cNvPr id="641031" name="AutoShape 7"/>
          <p:cNvSpPr/>
          <p:nvPr/>
        </p:nvSpPr>
        <p:spPr bwMode="auto">
          <a:xfrm>
            <a:off x="3418238" y="4835434"/>
            <a:ext cx="1524000" cy="711200"/>
          </a:xfrm>
          <a:prstGeom prst="borderCallout2">
            <a:avLst>
              <a:gd name="adj1" fmla="val 52600"/>
              <a:gd name="adj2" fmla="val 102122"/>
              <a:gd name="adj3" fmla="val 53574"/>
              <a:gd name="adj4" fmla="val 133233"/>
              <a:gd name="adj5" fmla="val 146309"/>
              <a:gd name="adj6" fmla="val 14907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空格符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2785316" y="891446"/>
            <a:ext cx="56477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字符，八进制或十六进制值的转义符</a:t>
            </a:r>
          </a:p>
        </p:txBody>
      </p:sp>
      <p:sp>
        <p:nvSpPr>
          <p:cNvPr id="11" name="艾茵施坦">
            <a:extLst>
              <a:ext uri="{FF2B5EF4-FFF2-40B4-BE49-F238E27FC236}">
                <a16:creationId xmlns:a16="http://schemas.microsoft.com/office/drawing/2014/main" id="{2839C48F-DACF-4B7A-8F0B-1BA0AD80C1E3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B19EBA14-889D-4402-8218-8A9669F7F9A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1402B85-53FA-4A75-94DF-2E5E03863DC9}"/>
              </a:ext>
            </a:extLst>
          </p:cNvPr>
          <p:cNvSpPr txBox="1"/>
          <p:nvPr/>
        </p:nvSpPr>
        <p:spPr>
          <a:xfrm>
            <a:off x="1422400" y="282955"/>
            <a:ext cx="5266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字符型 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31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1422400" y="1434401"/>
            <a:ext cx="9347200" cy="197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667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char</a:t>
            </a:r>
            <a:endParaRPr lang="en-US" altLang="zh-CN" sz="2667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字符一般用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编码</a:t>
            </a: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C++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的字符型与整型数据密切相关，以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值参与运算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1320800" y="3695000"/>
            <a:ext cx="155683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rgbClr val="0000CC"/>
                </a:solidFill>
              </a:rPr>
              <a:t>表示方式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1320800" y="5192607"/>
            <a:ext cx="9753600" cy="1177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667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2667" b="0">
                <a:solidFill>
                  <a:schemeClr val="tx1"/>
                </a:solidFill>
              </a:rPr>
              <a:t>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      '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      '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      '  '         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</a:p>
        </p:txBody>
      </p:sp>
      <p:sp>
        <p:nvSpPr>
          <p:cNvPr id="642054" name="AutoShape 6"/>
          <p:cNvSpPr/>
          <p:nvPr/>
        </p:nvSpPr>
        <p:spPr bwMode="auto">
          <a:xfrm>
            <a:off x="8007927" y="4989753"/>
            <a:ext cx="1524000" cy="711200"/>
          </a:xfrm>
          <a:prstGeom prst="borderCallout2">
            <a:avLst>
              <a:gd name="adj1" fmla="val 48704"/>
              <a:gd name="adj2" fmla="val 151"/>
              <a:gd name="adj3" fmla="val 49678"/>
              <a:gd name="adj4" fmla="val -36011"/>
              <a:gd name="adj5" fmla="val 128160"/>
              <a:gd name="adj6" fmla="val -7931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空字符</a:t>
            </a:r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5384800" y="4222051"/>
            <a:ext cx="16738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667" b="0" i="1">
                <a:solidFill>
                  <a:schemeClr val="tx1"/>
                </a:solidFill>
              </a:rPr>
              <a:t>character</a:t>
            </a:r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2785316" y="862900"/>
            <a:ext cx="56477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字符，八进制或十六进制值的转义符</a:t>
            </a:r>
          </a:p>
        </p:txBody>
      </p:sp>
      <p:sp>
        <p:nvSpPr>
          <p:cNvPr id="11" name="艾茵施坦">
            <a:extLst>
              <a:ext uri="{FF2B5EF4-FFF2-40B4-BE49-F238E27FC236}">
                <a16:creationId xmlns:a16="http://schemas.microsoft.com/office/drawing/2014/main" id="{F531BCDD-BBA1-4F4E-9765-7A4B868BA404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7CF1A4CF-0141-4DB4-87C8-1B6DA4EFF6C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1B2C98-690C-451F-A057-5A4F6806DE95}"/>
              </a:ext>
            </a:extLst>
          </p:cNvPr>
          <p:cNvSpPr txBox="1"/>
          <p:nvPr/>
        </p:nvSpPr>
        <p:spPr>
          <a:xfrm>
            <a:off x="1422400" y="282955"/>
            <a:ext cx="5266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字符型 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4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1438564" y="1466879"/>
            <a:ext cx="9347200" cy="197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667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char</a:t>
            </a:r>
            <a:endParaRPr lang="en-US" altLang="zh-CN" sz="2667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字符一般用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编码</a:t>
            </a: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C++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的字符型与整型数据密切相关，以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值参与运算</a:t>
            </a:r>
          </a:p>
        </p:txBody>
      </p:sp>
      <p:sp>
        <p:nvSpPr>
          <p:cNvPr id="643075" name="Text Box 3"/>
          <p:cNvSpPr txBox="1">
            <a:spLocks noChangeArrowheads="1"/>
          </p:cNvSpPr>
          <p:nvPr/>
        </p:nvSpPr>
        <p:spPr bwMode="auto">
          <a:xfrm>
            <a:off x="907473" y="4798907"/>
            <a:ext cx="10573327" cy="153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r>
              <a:rPr lang="zh-CN" altLang="en-US" sz="2667" i="1">
                <a:solidFill>
                  <a:srgbClr val="008000"/>
                </a:solidFill>
              </a:rPr>
              <a:t>例如：</a:t>
            </a:r>
            <a:endParaRPr lang="zh-CN" altLang="en-US" sz="2667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667" b="0">
                <a:solidFill>
                  <a:schemeClr val="tx1"/>
                </a:solidFill>
              </a:rPr>
              <a:t>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a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 &lt;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b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	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0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 &gt;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2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	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B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altLang="zh-CN" sz="2667" b="0">
                <a:solidFill>
                  <a:schemeClr val="tx1"/>
                </a:solidFill>
              </a:rPr>
              <a:t>+ 1	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2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altLang="zh-CN" sz="2667" b="0">
                <a:solidFill>
                  <a:schemeClr val="tx1"/>
                </a:solidFill>
              </a:rPr>
              <a:t>+ 1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1336964" y="3727478"/>
            <a:ext cx="155683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rgbClr val="0000CC"/>
                </a:solidFill>
              </a:rPr>
              <a:t>表示方式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5400964" y="4254529"/>
            <a:ext cx="16738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667" b="0" i="1">
                <a:solidFill>
                  <a:schemeClr val="tx1"/>
                </a:solidFill>
              </a:rPr>
              <a:t>character</a:t>
            </a:r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2801480" y="895378"/>
            <a:ext cx="56477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字符，八进制或十六进制值的转义符</a:t>
            </a: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3C4B41FB-4DC1-464F-951E-CEC8AF2CCEF0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B44D2017-8EBB-4C0E-8956-4FB24F1B7E6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034BA9-B2F8-4950-BDF6-D3C771808452}"/>
              </a:ext>
            </a:extLst>
          </p:cNvPr>
          <p:cNvSpPr txBox="1"/>
          <p:nvPr/>
        </p:nvSpPr>
        <p:spPr>
          <a:xfrm>
            <a:off x="1422400" y="282955"/>
            <a:ext cx="5266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字符型 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5" grpId="0" bldLvl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1039</Words>
  <Application>Microsoft Office PowerPoint</Application>
  <PresentationFormat>宽屏</PresentationFormat>
  <Paragraphs>362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Hannotate SC Bold</vt:lpstr>
      <vt:lpstr>等线</vt:lpstr>
      <vt:lpstr>等线 Light</vt:lpstr>
      <vt:lpstr>华文中宋</vt:lpstr>
      <vt:lpstr>宋体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17</cp:revision>
  <dcterms:created xsi:type="dcterms:W3CDTF">2021-06-17T05:44:12Z</dcterms:created>
  <dcterms:modified xsi:type="dcterms:W3CDTF">2021-12-14T09:19:58Z</dcterms:modified>
</cp:coreProperties>
</file>