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450" r:id="rId9"/>
    <p:sldId id="457" r:id="rId10"/>
    <p:sldId id="455" r:id="rId11"/>
    <p:sldId id="454" r:id="rId12"/>
    <p:sldId id="453" r:id="rId13"/>
    <p:sldId id="452" r:id="rId14"/>
    <p:sldId id="638" r:id="rId15"/>
    <p:sldId id="640" r:id="rId16"/>
    <p:sldId id="642" r:id="rId17"/>
    <p:sldId id="643" r:id="rId18"/>
    <p:sldId id="644" r:id="rId19"/>
    <p:sldId id="646" r:id="rId20"/>
    <p:sldId id="647" r:id="rId21"/>
    <p:sldId id="649" r:id="rId22"/>
    <p:sldId id="391" r:id="rId23"/>
    <p:sldId id="392" r:id="rId24"/>
    <p:sldId id="393" r:id="rId25"/>
    <p:sldId id="394" r:id="rId26"/>
    <p:sldId id="395" r:id="rId27"/>
    <p:sldId id="3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3C88F3-0950-4FDB-97ED-BF13FFC1E3D8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智商问题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68400" y="3317416"/>
            <a:ext cx="9855200" cy="14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</a:rPr>
              <a:t>500        </a:t>
            </a:r>
            <a:r>
              <a:rPr lang="en-US" altLang="zh-CN" sz="2667">
                <a:solidFill>
                  <a:srgbClr val="CC3300"/>
                </a:solidFill>
              </a:rPr>
              <a:t>3.14159        0.263e-10</a:t>
            </a:r>
            <a:r>
              <a:rPr lang="en-US" altLang="zh-CN" sz="2667" b="0">
                <a:solidFill>
                  <a:schemeClr val="tx1"/>
                </a:solidFill>
              </a:rPr>
              <a:t>       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N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grpSp>
        <p:nvGrpSpPr>
          <p:cNvPr id="5" name="Group 3"/>
          <p:cNvGrpSpPr/>
          <p:nvPr/>
        </p:nvGrpSpPr>
        <p:grpSpPr bwMode="auto">
          <a:xfrm>
            <a:off x="4904509" y="4723846"/>
            <a:ext cx="3221182" cy="1195917"/>
            <a:chOff x="2352" y="3419"/>
            <a:chExt cx="1104" cy="565"/>
          </a:xfrm>
        </p:grpSpPr>
        <p:sp>
          <p:nvSpPr>
            <p:cNvPr id="7" name="AutoShape 4"/>
            <p:cNvSpPr/>
            <p:nvPr/>
          </p:nvSpPr>
          <p:spPr bwMode="auto">
            <a:xfrm>
              <a:off x="2736" y="3648"/>
              <a:ext cx="720" cy="336"/>
            </a:xfrm>
            <a:prstGeom prst="borderCallout2">
              <a:avLst>
                <a:gd name="adj1" fmla="val 40912"/>
                <a:gd name="adj2" fmla="val 917"/>
                <a:gd name="adj3" fmla="val 40911"/>
                <a:gd name="adj4" fmla="val -54636"/>
                <a:gd name="adj5" fmla="val -64991"/>
                <a:gd name="adj6" fmla="val -10288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浮点数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352" y="3419"/>
              <a:ext cx="298" cy="35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2" name="副标题 2"/>
          <p:cNvSpPr>
            <a:spLocks noGrp="1"/>
          </p:cNvSpPr>
          <p:nvPr/>
        </p:nvSpPr>
        <p:spPr>
          <a:xfrm>
            <a:off x="483446" y="940173"/>
            <a:ext cx="11306772" cy="746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常量是指在程序中使用的一些具体的数、字符。若一旦初始化后，在程序运行过程中，其值不能被更改。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en-US" altLang="zh-C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068" name="Text Box 7"/>
          <p:cNvSpPr txBox="1">
            <a:spLocks noChangeArrowheads="1"/>
          </p:cNvSpPr>
          <p:nvPr/>
        </p:nvSpPr>
        <p:spPr bwMode="auto">
          <a:xfrm>
            <a:off x="516466" y="1731187"/>
            <a:ext cx="11416453" cy="153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常数由数据的书写形式定义它的类型和值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基本类型常数在程序运行时直接参与运算，不占用内存存储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注意：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表示的含义是不同的，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表示一个字符常量，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表示一个字符串。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6D2D4465-1ED7-4F6A-9E0C-0A609194919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40AA550-402E-48FB-959F-94964EB4B3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753365-E0ED-4948-8CCF-A54F622888D4}"/>
              </a:ext>
            </a:extLst>
          </p:cNvPr>
          <p:cNvSpPr txBox="1"/>
          <p:nvPr/>
        </p:nvSpPr>
        <p:spPr>
          <a:xfrm>
            <a:off x="5195993" y="359530"/>
            <a:ext cx="180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常量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4246" y="966429"/>
            <a:ext cx="11232650" cy="74676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常量是指在程序中使用的一些具体的数、字符。若一旦初始化后，在程序运行过程中，其值不能被更改。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220893" y="3166226"/>
            <a:ext cx="9855200" cy="14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</a:rPr>
              <a:t>500        3.14159        0.263e-10        </a:t>
            </a:r>
            <a:r>
              <a:rPr lang="en-US" altLang="zh-CN" sz="2667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>
                <a:solidFill>
                  <a:srgbClr val="CC3300"/>
                </a:solidFill>
              </a:rPr>
              <a:t>N</a:t>
            </a:r>
            <a:r>
              <a:rPr lang="en-US" altLang="zh-CN" sz="2667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altLang="zh-CN" sz="2667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0755" name="AutoShape 3"/>
          <p:cNvSpPr/>
          <p:nvPr/>
        </p:nvSpPr>
        <p:spPr bwMode="auto">
          <a:xfrm>
            <a:off x="4347171" y="5090760"/>
            <a:ext cx="1727200" cy="711200"/>
          </a:xfrm>
          <a:prstGeom prst="borderCallout2">
            <a:avLst>
              <a:gd name="adj1" fmla="val 41886"/>
              <a:gd name="adj2" fmla="val 101071"/>
              <a:gd name="adj3" fmla="val 41885"/>
              <a:gd name="adj4" fmla="val 145498"/>
              <a:gd name="adj5" fmla="val -72972"/>
              <a:gd name="adj6" fmla="val 1766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字符</a:t>
            </a:r>
          </a:p>
        </p:txBody>
      </p:sp>
      <p:sp>
        <p:nvSpPr>
          <p:cNvPr id="88068" name="Text Box 7"/>
          <p:cNvSpPr txBox="1">
            <a:spLocks noChangeArrowheads="1"/>
          </p:cNvSpPr>
          <p:nvPr/>
        </p:nvSpPr>
        <p:spPr bwMode="auto">
          <a:xfrm>
            <a:off x="516466" y="1718004"/>
            <a:ext cx="11416453" cy="153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常数由数据的书写形式定义它的类型和值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基本类型常数在程序运行时直接参与运算，不占用内存存储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注意：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表示的含义是不同的，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表示一个字符常量，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表示一个字符串。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3354DC2E-3546-4B7D-ABE3-35D1CF54DF2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96D59CF-9248-469C-96CD-584C54FF127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D0D2B3-7132-4765-A0A9-B1D568BF9E30}"/>
              </a:ext>
            </a:extLst>
          </p:cNvPr>
          <p:cNvSpPr txBox="1"/>
          <p:nvPr/>
        </p:nvSpPr>
        <p:spPr>
          <a:xfrm>
            <a:off x="5195993" y="359530"/>
            <a:ext cx="180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常量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8866" y="1061909"/>
            <a:ext cx="10785764" cy="74676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一个常量可以直接调用（如124,'A'），也可以给常量取个名字用一个标识符代表它，这就是符号常量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（也叫常量标识符）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4690" y="398232"/>
            <a:ext cx="318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常量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的定义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8913" y="1721207"/>
            <a:ext cx="7315200" cy="79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3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定义形式：    </a:t>
            </a:r>
            <a:r>
              <a:rPr lang="en-US" altLang="zh-CN" sz="2400">
                <a:solidFill>
                  <a:srgbClr val="3333FF"/>
                </a:solidFill>
              </a:rPr>
              <a:t>const  </a:t>
            </a:r>
            <a:r>
              <a:rPr lang="zh-CN" altLang="en-US" sz="2400">
                <a:solidFill>
                  <a:srgbClr val="3333FF"/>
                </a:solidFill>
              </a:rPr>
              <a:t>类型  常量标识符  </a:t>
            </a:r>
            <a:r>
              <a:rPr lang="en-US" altLang="zh-CN" sz="2400">
                <a:solidFill>
                  <a:srgbClr val="3333FF"/>
                </a:solidFill>
              </a:rPr>
              <a:t>= </a:t>
            </a:r>
            <a:r>
              <a:rPr lang="zh-CN" altLang="en-US" sz="2400">
                <a:solidFill>
                  <a:srgbClr val="3333FF"/>
                </a:solidFill>
              </a:rPr>
              <a:t>常量值 </a:t>
            </a:r>
            <a:r>
              <a:rPr lang="en-US" altLang="zh-CN" sz="2400">
                <a:solidFill>
                  <a:srgbClr val="3333FF"/>
                </a:solidFill>
              </a:rPr>
              <a:t>; </a:t>
            </a:r>
          </a:p>
        </p:txBody>
      </p:sp>
      <p:sp>
        <p:nvSpPr>
          <p:cNvPr id="7" name="AutoShape 4"/>
          <p:cNvSpPr/>
          <p:nvPr/>
        </p:nvSpPr>
        <p:spPr bwMode="auto">
          <a:xfrm>
            <a:off x="3184314" y="2921121"/>
            <a:ext cx="3657600" cy="711200"/>
          </a:xfrm>
          <a:prstGeom prst="borderCallout2">
            <a:avLst>
              <a:gd name="adj1" fmla="val 44807"/>
              <a:gd name="adj2" fmla="val 100505"/>
              <a:gd name="adj3" fmla="val 44808"/>
              <a:gd name="adj4" fmla="val 115706"/>
              <a:gd name="adj5" fmla="val -59336"/>
              <a:gd name="adj6" fmla="val 1263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直接常量或简单表达式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88913" y="3701627"/>
            <a:ext cx="7518400" cy="233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  </a:t>
            </a:r>
            <a:r>
              <a:rPr lang="zh-CN" altLang="en-US" sz="2667" b="0">
                <a:solidFill>
                  <a:schemeClr val="tx1"/>
                </a:solidFill>
              </a:rPr>
              <a:t>以下是正确的常量定义：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	</a:t>
            </a:r>
            <a:r>
              <a:rPr lang="en-US" altLang="zh-CN" sz="2667" b="0">
                <a:solidFill>
                  <a:schemeClr val="tx1"/>
                </a:solidFill>
              </a:rPr>
              <a:t>const float PI = 3.14159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667" b="0">
                <a:solidFill>
                  <a:schemeClr val="tx1"/>
                </a:solidFill>
              </a:rPr>
              <a:t>		const int MIN = 50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667" b="0">
                <a:solidFill>
                  <a:schemeClr val="tx1"/>
                </a:solidFill>
              </a:rPr>
              <a:t>		const int MAX = 2 * MIN ; 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2F44AA74-56AF-440A-867B-3A0FF1AB422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E9875-9012-43C9-A8D4-1C829E81E1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5065" y="1075805"/>
            <a:ext cx="10577868" cy="3483187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习惯上，符号常量名用大写，而变量名用小写，以便于区别。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使用符号常量的好处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ea"/>
              <a:buAutoNum type="circleNumDbPlain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增加了程序的可读性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。如看到例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程序中，见到PI就可知道它代表圆周率，定义符号常量名时应该尽量使用见名知意的常量名。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ea"/>
              <a:buAutoNum type="circleNumDbPlain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增加了程序的易改性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。如例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程序中，只需改动一处，程序中的所有PI都会自动全部代换，做到“一改全改”。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E03CCD46-B3F3-4BA9-9961-634BAE3CBAA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190071F-C45D-4CEB-BB63-DF0D227109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61A4D4-9E92-47CE-8A04-C6F309526872}"/>
              </a:ext>
            </a:extLst>
          </p:cNvPr>
          <p:cNvSpPr txBox="1"/>
          <p:nvPr/>
        </p:nvSpPr>
        <p:spPr>
          <a:xfrm>
            <a:off x="4504690" y="398232"/>
            <a:ext cx="318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常量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的定义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065" y="832159"/>
            <a:ext cx="7316103" cy="8383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51" tIns="45725" rIns="91451" bIns="45725" numCol="1" rtlCol="0" anchor="t" anchorCtr="0" compatLnSpc="1">
            <a:normAutofit/>
          </a:bodyPr>
          <a:lstStyle/>
          <a:p>
            <a:pPr eaLnBrk="1" hangingPunct="1">
              <a:lnSpc>
                <a:spcPct val="20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ea typeface="Arial Unicode MS" panose="020B0604020202020204" charset="-122"/>
                <a:cs typeface="Arial Unicode MS" panose="020B0604020202020204" charset="-122"/>
              </a:rPr>
              <a:t>运算符是以简洁的方式表达对数据操作的符号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1835388" y="1709739"/>
          <a:ext cx="5562600" cy="4584725"/>
        </p:xfrm>
        <a:graphic>
          <a:graphicData uri="http://schemas.openxmlformats.org/drawingml/2006/table">
            <a:tbl>
              <a:tblPr/>
              <a:tblGrid>
                <a:gridCol w="201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3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算术运算符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   -    *    /    %    ++    --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    &lt;    ==    &gt;=    &lt;=    !=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    &amp;&amp;    ||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&lt;&lt;    &gt;&gt;    ~    |    ^    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赋值运算符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及扩展的复合运算符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条件运算符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？  ：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逗号运算符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指针运算符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    &amp;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求字节运算符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强制类型转换符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分量运算符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    -&gt;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下标运算符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[]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</a:t>
                      </a:r>
                    </a:p>
                  </a:txBody>
                  <a:tcPr marL="91451" marR="91451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    ::    new    delete</a:t>
                      </a:r>
                    </a:p>
                  </a:txBody>
                  <a:tcPr marL="91451" marR="91451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63633" name="Rectangle 49"/>
          <p:cNvSpPr>
            <a:spLocks noGrp="1" noChangeArrowheads="1"/>
          </p:cNvSpPr>
          <p:nvPr>
            <p:ph type="title"/>
          </p:nvPr>
        </p:nvSpPr>
        <p:spPr>
          <a:xfrm>
            <a:off x="3961911" y="367242"/>
            <a:ext cx="7544732" cy="762095"/>
          </a:xfrm>
          <a:noFill/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运算符 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C5E6E57-492D-4EAD-81E4-D3CA1B60BB1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B9ED798-F413-4E53-8730-2D6B88A3696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6" name="Text Box 4"/>
          <p:cNvSpPr txBox="1">
            <a:spLocks noChangeArrowheads="1"/>
          </p:cNvSpPr>
          <p:nvPr/>
        </p:nvSpPr>
        <p:spPr bwMode="auto">
          <a:xfrm>
            <a:off x="1786823" y="1889774"/>
            <a:ext cx="2016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单目运算符 </a:t>
            </a:r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3676150" y="1889525"/>
            <a:ext cx="29455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运算符</a:t>
            </a:r>
            <a:r>
              <a:rPr lang="zh-CN" altLang="en-US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  右操作数</a:t>
            </a:r>
          </a:p>
        </p:txBody>
      </p:sp>
      <p:sp>
        <p:nvSpPr>
          <p:cNvPr id="791558" name="Rectangle 6"/>
          <p:cNvSpPr>
            <a:spLocks noChangeArrowheads="1"/>
          </p:cNvSpPr>
          <p:nvPr/>
        </p:nvSpPr>
        <p:spPr bwMode="auto">
          <a:xfrm>
            <a:off x="1786823" y="2461345"/>
            <a:ext cx="4512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rgbClr val="008000"/>
                </a:solidFill>
              </a:rPr>
              <a:t>例如：</a:t>
            </a:r>
            <a:r>
              <a:rPr lang="zh-CN" altLang="en-US" sz="2400" b="0">
                <a:solidFill>
                  <a:schemeClr val="tx1"/>
                </a:solidFill>
              </a:rPr>
              <a:t>	</a:t>
            </a:r>
            <a:r>
              <a:rPr lang="en-US" altLang="zh-CN" sz="2400" b="0">
                <a:solidFill>
                  <a:schemeClr val="tx1"/>
                </a:solidFill>
              </a:rPr>
              <a:t>-123		+500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1786823" y="3223438"/>
            <a:ext cx="2016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双目运算符 </a:t>
            </a: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3692236" y="3223025"/>
            <a:ext cx="4441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左操作数   </a:t>
            </a:r>
            <a:r>
              <a:rPr lang="zh-CN" altLang="en-US" sz="2400" i="1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运算符</a:t>
            </a:r>
            <a:r>
              <a:rPr lang="zh-CN" altLang="en-US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  右操作数</a:t>
            </a:r>
          </a:p>
        </p:txBody>
      </p:sp>
      <p:sp>
        <p:nvSpPr>
          <p:cNvPr id="791561" name="Rectangle 9"/>
          <p:cNvSpPr>
            <a:spLocks noChangeArrowheads="1"/>
          </p:cNvSpPr>
          <p:nvPr/>
        </p:nvSpPr>
        <p:spPr bwMode="auto">
          <a:xfrm>
            <a:off x="1786823" y="3771194"/>
            <a:ext cx="44358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rgbClr val="008000"/>
                </a:solidFill>
              </a:rPr>
              <a:t>例如：</a:t>
            </a:r>
            <a:r>
              <a:rPr lang="zh-CN" altLang="en-US" sz="2400" b="0">
                <a:solidFill>
                  <a:schemeClr val="tx1"/>
                </a:solidFill>
              </a:rPr>
              <a:t>	</a:t>
            </a:r>
            <a:r>
              <a:rPr lang="en-US" altLang="zh-CN" sz="2400" b="0">
                <a:solidFill>
                  <a:schemeClr val="tx1"/>
                </a:solidFill>
              </a:rPr>
              <a:t>a*3		x&gt;y </a:t>
            </a:r>
          </a:p>
        </p:txBody>
      </p: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1786823" y="4533289"/>
            <a:ext cx="2016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三目运算符 </a:t>
            </a:r>
          </a:p>
        </p:txBody>
      </p:sp>
      <p:sp>
        <p:nvSpPr>
          <p:cNvPr id="791563" name="Text Box 11"/>
          <p:cNvSpPr txBox="1">
            <a:spLocks noChangeArrowheads="1"/>
          </p:cNvSpPr>
          <p:nvPr/>
        </p:nvSpPr>
        <p:spPr bwMode="auto">
          <a:xfrm>
            <a:off x="3746424" y="4533665"/>
            <a:ext cx="6496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条件运算：    操作数</a:t>
            </a:r>
            <a:r>
              <a:rPr lang="en-US" altLang="zh-CN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1  </a:t>
            </a:r>
            <a:r>
              <a:rPr lang="en-US" altLang="zh-CN" sz="2400" i="1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? </a:t>
            </a:r>
            <a:r>
              <a:rPr lang="zh-CN" altLang="en-US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操作数</a:t>
            </a:r>
            <a:r>
              <a:rPr lang="en-US" altLang="zh-CN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2  </a:t>
            </a:r>
            <a:r>
              <a:rPr lang="en-US" altLang="zh-CN" sz="2400" i="1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lang="en-US" altLang="zh-CN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操作数</a:t>
            </a:r>
            <a:r>
              <a:rPr lang="en-US" altLang="zh-CN" sz="2400" b="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3</a:t>
            </a:r>
          </a:p>
        </p:txBody>
      </p:sp>
      <p:sp>
        <p:nvSpPr>
          <p:cNvPr id="791564" name="Rectangle 12"/>
          <p:cNvSpPr>
            <a:spLocks noChangeArrowheads="1"/>
          </p:cNvSpPr>
          <p:nvPr/>
        </p:nvSpPr>
        <p:spPr bwMode="auto">
          <a:xfrm>
            <a:off x="1786823" y="5066754"/>
            <a:ext cx="3063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rgbClr val="008000"/>
                </a:solidFill>
              </a:rPr>
              <a:t>例如：</a:t>
            </a:r>
            <a:r>
              <a:rPr lang="zh-CN" altLang="en-US" sz="2400" b="0">
                <a:solidFill>
                  <a:schemeClr val="tx1"/>
                </a:solidFill>
              </a:rPr>
              <a:t>	</a:t>
            </a:r>
            <a:r>
              <a:rPr lang="en-US" altLang="zh-CN" sz="2400" b="0">
                <a:solidFill>
                  <a:schemeClr val="tx1"/>
                </a:solidFill>
              </a:rPr>
              <a:t>a ? b : c </a:t>
            </a:r>
          </a:p>
        </p:txBody>
      </p:sp>
      <p:sp>
        <p:nvSpPr>
          <p:cNvPr id="294923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6564" y="873571"/>
            <a:ext cx="7316103" cy="8383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51" tIns="45725" rIns="91451" bIns="45725" numCol="1" rtlCol="0" anchor="t" anchorCtr="0" compatLnSpc="1">
            <a:normAutofit/>
          </a:bodyPr>
          <a:lstStyle/>
          <a:p>
            <a:pPr eaLnBrk="1" hangingPunct="1">
              <a:lnSpc>
                <a:spcPct val="20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ea typeface="Arial Unicode MS" panose="020B0604020202020204" charset="-122"/>
                <a:cs typeface="Arial Unicode MS" panose="020B0604020202020204" charset="-122"/>
              </a:rPr>
              <a:t>运算符是以简洁的方式表达对数据操作的符号</a:t>
            </a: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000E1CC9-B3C4-4446-80E4-5EC22E1E578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11FBB22-528A-4B54-9F06-AACFCC9D96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1" name="Rectangle 49">
            <a:extLst>
              <a:ext uri="{FF2B5EF4-FFF2-40B4-BE49-F238E27FC236}">
                <a16:creationId xmlns:a16="http://schemas.microsoft.com/office/drawing/2014/main" id="{3F6B215C-B9AF-4C65-A602-0629D34B6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1911" y="367242"/>
            <a:ext cx="7544732" cy="762095"/>
          </a:xfrm>
          <a:noFill/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运算符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9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bldLvl="0" animBg="1" autoUpdateAnimBg="0"/>
      <p:bldP spid="791557" grpId="0" bldLvl="0" animBg="1" autoUpdateAnimBg="0"/>
      <p:bldP spid="791558" grpId="0" bldLvl="0" animBg="1" autoUpdateAnimBg="0"/>
      <p:bldP spid="791559" grpId="0" bldLvl="0" animBg="1" autoUpdateAnimBg="0"/>
      <p:bldP spid="791560" grpId="0" bldLvl="0" animBg="1" autoUpdateAnimBg="0"/>
      <p:bldP spid="791561" grpId="0" bldLvl="0" animBg="1" autoUpdateAnimBg="0"/>
      <p:bldP spid="791562" grpId="0" bldLvl="0" animBg="1" autoUpdateAnimBg="0"/>
      <p:bldP spid="791563" grpId="0" bldLvl="0" animBg="1" autoUpdateAnimBg="0"/>
      <p:bldP spid="791564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203" y="316147"/>
            <a:ext cx="7544732" cy="762095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算术表达式</a:t>
            </a:r>
            <a:r>
              <a:rPr lang="zh-CN" altLang="en-US" sz="133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625065" y="981934"/>
            <a:ext cx="82253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n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算术表达式由算术运算符和操作数组成，结果值是算术值</a:t>
            </a:r>
          </a:p>
          <a:p>
            <a:pPr algn="l" eaLnBrk="1" hangingPunct="1"/>
            <a:endParaRPr lang="en-US" altLang="zh-CN" sz="20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graphicFrame>
        <p:nvGraphicFramePr>
          <p:cNvPr id="962564" name="Group 4"/>
          <p:cNvGraphicFramePr>
            <a:graphicFrameLocks noGrp="1"/>
          </p:cNvGraphicFramePr>
          <p:nvPr/>
        </p:nvGraphicFramePr>
        <p:xfrm>
          <a:off x="3570468" y="2704314"/>
          <a:ext cx="4495800" cy="2768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51" marR="91451"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加法，或单目求正</a:t>
                      </a:r>
                    </a:p>
                  </a:txBody>
                  <a:tcPr marL="91451" marR="9145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51" marR="91451"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减法，或单目求负</a:t>
                      </a:r>
                    </a:p>
                  </a:txBody>
                  <a:tcPr marL="91451" marR="9145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51" marR="91451"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乘法</a:t>
                      </a:r>
                    </a:p>
                  </a:txBody>
                  <a:tcPr marL="91451" marR="9145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91451" marR="91451"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除法</a:t>
                      </a:r>
                    </a:p>
                  </a:txBody>
                  <a:tcPr marL="91451" marR="9145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1451" marR="91451"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求模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求余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51" marR="9145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5" marB="4572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求存储字节</a:t>
                      </a:r>
                    </a:p>
                  </a:txBody>
                  <a:tcPr marL="91451" marR="9145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2587" name="Rectangle 27"/>
          <p:cNvSpPr>
            <a:spLocks noChangeArrowheads="1"/>
          </p:cNvSpPr>
          <p:nvPr/>
        </p:nvSpPr>
        <p:spPr bwMode="auto">
          <a:xfrm>
            <a:off x="979348" y="2713841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基本算术运算符有：</a:t>
            </a:r>
          </a:p>
        </p:txBody>
      </p:sp>
      <p:sp>
        <p:nvSpPr>
          <p:cNvPr id="962588" name="Rectangle 28"/>
          <p:cNvSpPr>
            <a:spLocks noChangeArrowheads="1"/>
          </p:cNvSpPr>
          <p:nvPr/>
        </p:nvSpPr>
        <p:spPr bwMode="auto">
          <a:xfrm>
            <a:off x="979348" y="1673847"/>
            <a:ext cx="7925779" cy="67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24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基本运算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E88C681D-3C03-413A-9EA2-AF1FEB551A1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1BF1C8A-D384-4568-8865-5D6A8A7FD4B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300"/>
                                        <p:tgtEl>
                                          <p:spTgt spid="96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 bldLvl="0" animBg="1" autoUpdateAnimBg="0"/>
      <p:bldP spid="962563" grpId="0" bldLvl="0" animBg="1" autoUpdateAnimBg="0"/>
      <p:bldP spid="962587" grpId="0" bldLvl="0" animBg="1" autoUpdateAnimBg="0"/>
      <p:bldP spid="96258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4693" name="Group 69"/>
          <p:cNvGraphicFramePr>
            <a:graphicFrameLocks noGrp="1"/>
          </p:cNvGraphicFramePr>
          <p:nvPr/>
        </p:nvGraphicFramePr>
        <p:xfrm>
          <a:off x="2105458" y="944915"/>
          <a:ext cx="7087447" cy="551592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91451" marR="91451" marT="45729" marB="45729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667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692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艾茵施坦">
            <a:extLst>
              <a:ext uri="{FF2B5EF4-FFF2-40B4-BE49-F238E27FC236}">
                <a16:creationId xmlns:a16="http://schemas.microsoft.com/office/drawing/2014/main" id="{6A94D5E7-B657-4170-ABDF-C2C0BCD7A86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8A7717D-6738-4076-B0AE-B4B09CD6B7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5651" name="Group 3"/>
          <p:cNvGraphicFramePr>
            <a:graphicFrameLocks noGrp="1"/>
          </p:cNvGraphicFramePr>
          <p:nvPr/>
        </p:nvGraphicFramePr>
        <p:xfrm>
          <a:off x="2029258" y="895377"/>
          <a:ext cx="7087447" cy="549207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4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1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91451" marR="91451" marT="45727" marB="45727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341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9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777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95715" name="AutoShape 67"/>
          <p:cNvSpPr/>
          <p:nvPr/>
        </p:nvSpPr>
        <p:spPr bwMode="auto">
          <a:xfrm>
            <a:off x="3041073" y="2591120"/>
            <a:ext cx="2902508" cy="457256"/>
          </a:xfrm>
          <a:prstGeom prst="borderCallout2">
            <a:avLst>
              <a:gd name="adj1" fmla="val 46210"/>
              <a:gd name="adj2" fmla="val 100267"/>
              <a:gd name="adj3" fmla="val 46210"/>
              <a:gd name="adj4" fmla="val 129538"/>
              <a:gd name="adj5" fmla="val 305903"/>
              <a:gd name="adj6" fmla="val 155514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简单截取整数部分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B501D1-5C31-4A91-900F-CCC87DF9D06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4236B60-0335-4C1E-B9B4-D1174C8AD7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715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7699" name="Group 3"/>
          <p:cNvGraphicFramePr>
            <a:graphicFrameLocks noGrp="1"/>
          </p:cNvGraphicFramePr>
          <p:nvPr/>
        </p:nvGraphicFramePr>
        <p:xfrm>
          <a:off x="2036186" y="945303"/>
          <a:ext cx="7087447" cy="549207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4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1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91451" marR="91451" marT="45727" marB="45727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341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9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777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97763" name="AutoShape 67"/>
          <p:cNvSpPr/>
          <p:nvPr/>
        </p:nvSpPr>
        <p:spPr bwMode="auto">
          <a:xfrm>
            <a:off x="8573143" y="2867310"/>
            <a:ext cx="2375747" cy="878840"/>
          </a:xfrm>
          <a:prstGeom prst="borderCallout2">
            <a:avLst>
              <a:gd name="adj1" fmla="val 41800"/>
              <a:gd name="adj2" fmla="val -533"/>
              <a:gd name="adj3" fmla="val 41012"/>
              <a:gd name="adj4" fmla="val -28135"/>
              <a:gd name="adj5" fmla="val 186875"/>
              <a:gd name="adj6" fmla="val -57255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除数为 </a:t>
            </a:r>
            <a:r>
              <a:rPr lang="en-US" altLang="zh-CN" sz="2400" i="1">
                <a:solidFill>
                  <a:schemeClr val="tx1"/>
                </a:solidFill>
              </a:rPr>
              <a:t>0</a:t>
            </a:r>
            <a:r>
              <a:rPr lang="zh-CN" altLang="en-US" sz="2400" i="1">
                <a:solidFill>
                  <a:schemeClr val="tx1"/>
                </a:solidFill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溢出，无值定义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5685BE53-BC26-487B-9100-297D9EF1B56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FFABA02-D937-4211-A089-0194C52AE3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6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FFA836-7E31-4D51-989B-C5F66D57C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47" y="3108779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CD4F42A-9103-48F8-9DF4-D2016607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415" y="2107325"/>
            <a:ext cx="4225113" cy="165717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以内的整数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IQ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，判断是不是天才。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249237-B637-42CB-80A1-46708994A36A}"/>
              </a:ext>
            </a:extLst>
          </p:cNvPr>
          <p:cNvGrpSpPr/>
          <p:nvPr/>
        </p:nvGrpSpPr>
        <p:grpSpPr>
          <a:xfrm>
            <a:off x="7888264" y="2040472"/>
            <a:ext cx="3456516" cy="3448051"/>
            <a:chOff x="0" y="0"/>
            <a:chExt cx="2532" cy="2808"/>
          </a:xfrm>
        </p:grpSpPr>
        <p:sp>
          <p:nvSpPr>
            <p:cNvPr id="5" name="直接连接符 4">
              <a:extLst>
                <a:ext uri="{FF2B5EF4-FFF2-40B4-BE49-F238E27FC236}">
                  <a16:creationId xmlns:a16="http://schemas.microsoft.com/office/drawing/2014/main" id="{073A2184-8843-49E9-A16A-1CF35D3C10AC}"/>
                </a:ext>
              </a:extLst>
            </p:cNvPr>
            <p:cNvSpPr/>
            <p:nvPr/>
          </p:nvSpPr>
          <p:spPr>
            <a:xfrm>
              <a:off x="1776" y="828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73D34D-AA6C-4200-85F6-603785C20017}"/>
                </a:ext>
              </a:extLst>
            </p:cNvPr>
            <p:cNvGrpSpPr/>
            <p:nvPr/>
          </p:nvGrpSpPr>
          <p:grpSpPr>
            <a:xfrm>
              <a:off x="0" y="0"/>
              <a:ext cx="2532" cy="2808"/>
              <a:chOff x="0" y="0"/>
              <a:chExt cx="2532" cy="2808"/>
            </a:xfrm>
          </p:grpSpPr>
          <p:sp>
            <p:nvSpPr>
              <p:cNvPr id="7" name="直接连接符 6">
                <a:extLst>
                  <a:ext uri="{FF2B5EF4-FFF2-40B4-BE49-F238E27FC236}">
                    <a16:creationId xmlns:a16="http://schemas.microsoft.com/office/drawing/2014/main" id="{FA3FAA5A-0592-46D0-B479-0373F4290AEC}"/>
                  </a:ext>
                </a:extLst>
              </p:cNvPr>
              <p:cNvSpPr/>
              <p:nvPr/>
            </p:nvSpPr>
            <p:spPr>
              <a:xfrm>
                <a:off x="900" y="1248"/>
                <a:ext cx="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616ED3A-449B-450B-8056-32A72D38E884}"/>
                  </a:ext>
                </a:extLst>
              </p:cNvPr>
              <p:cNvGrpSpPr/>
              <p:nvPr/>
            </p:nvGrpSpPr>
            <p:grpSpPr>
              <a:xfrm>
                <a:off x="0" y="0"/>
                <a:ext cx="2532" cy="2808"/>
                <a:chOff x="0" y="0"/>
                <a:chExt cx="2532" cy="2808"/>
              </a:xfrm>
            </p:grpSpPr>
            <p:sp useBgFill="1"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4599C484-D3A2-4F37-BC66-1E369718E4CF}"/>
                    </a:ext>
                  </a:extLst>
                </p:cNvPr>
                <p:cNvSpPr/>
                <p:nvPr/>
              </p:nvSpPr>
              <p:spPr>
                <a:xfrm>
                  <a:off x="804" y="0"/>
                  <a:ext cx="180" cy="156"/>
                </a:xfrm>
                <a:prstGeom prst="ellips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" name="直接连接符 9">
                  <a:extLst>
                    <a:ext uri="{FF2B5EF4-FFF2-40B4-BE49-F238E27FC236}">
                      <a16:creationId xmlns:a16="http://schemas.microsoft.com/office/drawing/2014/main" id="{E965257C-F91E-46D8-AC3C-AA689559E66D}"/>
                    </a:ext>
                  </a:extLst>
                </p:cNvPr>
                <p:cNvSpPr/>
                <p:nvPr/>
              </p:nvSpPr>
              <p:spPr>
                <a:xfrm>
                  <a:off x="900" y="156"/>
                  <a:ext cx="0" cy="2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 useBgFill="1">
              <p:nvSpPr>
                <p:cNvPr id="11" name="菱形 10">
                  <a:extLst>
                    <a:ext uri="{FF2B5EF4-FFF2-40B4-BE49-F238E27FC236}">
                      <a16:creationId xmlns:a16="http://schemas.microsoft.com/office/drawing/2014/main" id="{702E0153-303A-4954-989E-22B167F66BE3}"/>
                    </a:ext>
                  </a:extLst>
                </p:cNvPr>
                <p:cNvSpPr/>
                <p:nvPr/>
              </p:nvSpPr>
              <p:spPr>
                <a:xfrm>
                  <a:off x="0" y="444"/>
                  <a:ext cx="1800" cy="780"/>
                </a:xfrm>
                <a:prstGeom prst="diamond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E90C65F-E4BF-4BBB-B4EC-B9C98DB07610}"/>
                    </a:ext>
                  </a:extLst>
                </p:cNvPr>
                <p:cNvSpPr txBox="1"/>
                <p:nvPr/>
              </p:nvSpPr>
              <p:spPr>
                <a:xfrm>
                  <a:off x="264" y="624"/>
                  <a:ext cx="14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 sz="2133" b="1" dirty="0">
                      <a:latin typeface="宋体" panose="02010600030101010101" pitchFamily="2" charset="-122"/>
                    </a:rPr>
                    <a:t>条件表达式</a:t>
                  </a:r>
                  <a:endParaRPr lang="zh-CN" altLang="en-US" sz="2133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直接连接符 12">
                  <a:extLst>
                    <a:ext uri="{FF2B5EF4-FFF2-40B4-BE49-F238E27FC236}">
                      <a16:creationId xmlns:a16="http://schemas.microsoft.com/office/drawing/2014/main" id="{A578B22B-3297-4524-89C1-4E2E37C9D7F3}"/>
                    </a:ext>
                  </a:extLst>
                </p:cNvPr>
                <p:cNvSpPr/>
                <p:nvPr/>
              </p:nvSpPr>
              <p:spPr>
                <a:xfrm>
                  <a:off x="2484" y="840"/>
                  <a:ext cx="0" cy="150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" name="直接连接符 13">
                  <a:extLst>
                    <a:ext uri="{FF2B5EF4-FFF2-40B4-BE49-F238E27FC236}">
                      <a16:creationId xmlns:a16="http://schemas.microsoft.com/office/drawing/2014/main" id="{F8C13266-018B-444E-9AEE-4F53BA718C0B}"/>
                    </a:ext>
                  </a:extLst>
                </p:cNvPr>
                <p:cNvSpPr/>
                <p:nvPr/>
              </p:nvSpPr>
              <p:spPr>
                <a:xfrm>
                  <a:off x="888" y="2343"/>
                  <a:ext cx="1587" cy="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stealth" w="med" len="med"/>
                  <a:tailEnd type="none" w="med" len="med"/>
                </a:ln>
              </p:spPr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93415F0-A53E-4CB4-82B1-3E540EE19C08}"/>
                    </a:ext>
                  </a:extLst>
                </p:cNvPr>
                <p:cNvSpPr txBox="1"/>
                <p:nvPr/>
              </p:nvSpPr>
              <p:spPr>
                <a:xfrm>
                  <a:off x="324" y="1716"/>
                  <a:ext cx="1080" cy="46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 sz="2400" b="1" dirty="0">
                      <a:latin typeface="宋体" panose="02010600030101010101" pitchFamily="2" charset="-122"/>
                    </a:rPr>
                    <a:t> 语句</a:t>
                  </a:r>
                  <a:r>
                    <a:rPr lang="en-US" altLang="zh-CN" sz="2400" b="1">
                      <a:latin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直接连接符 15">
                  <a:extLst>
                    <a:ext uri="{FF2B5EF4-FFF2-40B4-BE49-F238E27FC236}">
                      <a16:creationId xmlns:a16="http://schemas.microsoft.com/office/drawing/2014/main" id="{9CF62CCB-E23D-4EBD-AA38-02C12C8841BF}"/>
                    </a:ext>
                  </a:extLst>
                </p:cNvPr>
                <p:cNvSpPr/>
                <p:nvPr/>
              </p:nvSpPr>
              <p:spPr>
                <a:xfrm>
                  <a:off x="888" y="2184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F318AEA-91AB-471D-A734-82AB11282508}"/>
                    </a:ext>
                  </a:extLst>
                </p:cNvPr>
                <p:cNvSpPr txBox="1"/>
                <p:nvPr/>
              </p:nvSpPr>
              <p:spPr>
                <a:xfrm>
                  <a:off x="1812" y="480"/>
                  <a:ext cx="72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2400">
                      <a:latin typeface="Times New Roman" panose="02020603050405020304" pitchFamily="18" charset="0"/>
                    </a:rPr>
                    <a:t>false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923D1CA-18D5-4899-866D-EBD05876A6E6}"/>
                    </a:ext>
                  </a:extLst>
                </p:cNvPr>
                <p:cNvSpPr txBox="1"/>
                <p:nvPr/>
              </p:nvSpPr>
              <p:spPr>
                <a:xfrm>
                  <a:off x="880" y="1248"/>
                  <a:ext cx="72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2400">
                      <a:latin typeface="Times New Roman" panose="02020603050405020304" pitchFamily="18" charset="0"/>
                    </a:rPr>
                    <a:t>true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sp useBgFill="1"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7DD3B7EC-A9B6-4C28-BD5C-1A48A11BEBD4}"/>
                    </a:ext>
                  </a:extLst>
                </p:cNvPr>
                <p:cNvSpPr/>
                <p:nvPr/>
              </p:nvSpPr>
              <p:spPr>
                <a:xfrm>
                  <a:off x="804" y="2652"/>
                  <a:ext cx="180" cy="156"/>
                </a:xfrm>
                <a:prstGeom prst="ellips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23" name="Group 3"/>
          <p:cNvGraphicFramePr>
            <a:graphicFrameLocks noGrp="1"/>
          </p:cNvGraphicFramePr>
          <p:nvPr/>
        </p:nvGraphicFramePr>
        <p:xfrm>
          <a:off x="1955101" y="920604"/>
          <a:ext cx="7087447" cy="549207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4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1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91451" marR="91451" marT="45727" marB="45727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341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9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777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98787" name="AutoShape 67"/>
          <p:cNvSpPr/>
          <p:nvPr/>
        </p:nvSpPr>
        <p:spPr bwMode="auto">
          <a:xfrm>
            <a:off x="9402640" y="3096849"/>
            <a:ext cx="2133864" cy="858624"/>
          </a:xfrm>
          <a:prstGeom prst="borderCallout2">
            <a:avLst>
              <a:gd name="adj1" fmla="val 46814"/>
              <a:gd name="adj2" fmla="val 327"/>
              <a:gd name="adj3" fmla="val 46814"/>
              <a:gd name="adj4" fmla="val -17235"/>
              <a:gd name="adj5" fmla="val 234953"/>
              <a:gd name="adj6" fmla="val -70981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求模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（求余数）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CD040AAE-274C-4A34-9583-4133047EE3D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25719EED-281A-4D00-94C6-1C8FCDF0F7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7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0771" name="Group 3"/>
          <p:cNvGraphicFramePr>
            <a:graphicFrameLocks noGrp="1"/>
          </p:cNvGraphicFramePr>
          <p:nvPr/>
        </p:nvGraphicFramePr>
        <p:xfrm>
          <a:off x="2022331" y="862900"/>
          <a:ext cx="7087447" cy="549207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+ 3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+10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4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–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– 7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-3,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*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12,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* 11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55,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1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/ 2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/ 5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0,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/ 0 ;</a:t>
                      </a:r>
                    </a:p>
                  </a:txBody>
                  <a:tcPr marL="91451" marR="91451" marT="45727" marB="45727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341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10 % 3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1,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23 % 4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3,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9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5 % 0 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undef,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777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</a:t>
                      </a:r>
                    </a:p>
                  </a:txBody>
                  <a:tcPr marL="91451" marR="91451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(256)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sizeof (int)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4, int &gt;</a:t>
                      </a:r>
                    </a:p>
                  </a:txBody>
                  <a:tcPr marL="91451" marR="91451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00835" name="AutoShape 67"/>
          <p:cNvSpPr/>
          <p:nvPr/>
        </p:nvSpPr>
        <p:spPr bwMode="auto">
          <a:xfrm>
            <a:off x="8285946" y="4112184"/>
            <a:ext cx="2908527" cy="838304"/>
          </a:xfrm>
          <a:prstGeom prst="borderCallout2">
            <a:avLst>
              <a:gd name="adj1" fmla="val 54125"/>
              <a:gd name="adj2" fmla="val -606"/>
              <a:gd name="adj3" fmla="val 53299"/>
              <a:gd name="adj4" fmla="val -24651"/>
              <a:gd name="adj5" fmla="val 189438"/>
              <a:gd name="adj6" fmla="val -33595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操作数可以是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常量，变量，类型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FB61F581-9608-4D90-8D7F-E0E49AF5C48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4ED2B078-16F9-4F74-850A-52ADDA2AA4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3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3020" y="409887"/>
            <a:ext cx="3277004" cy="533465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关系运算 </a:t>
            </a:r>
          </a:p>
        </p:txBody>
      </p:sp>
      <p:sp>
        <p:nvSpPr>
          <p:cNvPr id="965635" name="Text Box 3"/>
          <p:cNvSpPr txBox="1">
            <a:spLocks noChangeArrowheads="1"/>
          </p:cNvSpPr>
          <p:nvPr/>
        </p:nvSpPr>
        <p:spPr bwMode="auto">
          <a:xfrm>
            <a:off x="927811" y="943352"/>
            <a:ext cx="6747680" cy="58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关系运算是指对两个运算量的大小进行比较。</a:t>
            </a:r>
            <a:endParaRPr lang="zh-CN" altLang="en-US" sz="20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65636" name="Text Box 4"/>
          <p:cNvSpPr txBox="1">
            <a:spLocks noChangeArrowheads="1"/>
          </p:cNvSpPr>
          <p:nvPr/>
        </p:nvSpPr>
        <p:spPr bwMode="auto">
          <a:xfrm>
            <a:off x="1758325" y="1700564"/>
            <a:ext cx="8639511" cy="28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关系运算符：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&gt; </a:t>
            </a:r>
            <a:r>
              <a:rPr lang="en-US" altLang="zh-CN" sz="2400">
                <a:solidFill>
                  <a:schemeClr val="tx1"/>
                </a:solidFill>
              </a:rPr>
              <a:t>   </a:t>
            </a:r>
            <a:r>
              <a:rPr lang="zh-CN" altLang="en-US" sz="2400">
                <a:solidFill>
                  <a:schemeClr val="tx1"/>
                </a:solidFill>
              </a:rPr>
              <a:t>大于			</a:t>
            </a:r>
            <a:r>
              <a:rPr lang="en-US" altLang="zh-CN" sz="2400">
                <a:solidFill>
                  <a:srgbClr val="0000FF"/>
                </a:solidFill>
              </a:rPr>
              <a:t>&gt;=</a:t>
            </a:r>
            <a:r>
              <a:rPr lang="en-US" altLang="zh-CN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大于等于		</a:t>
            </a:r>
            <a:r>
              <a:rPr lang="en-US" altLang="zh-CN" sz="2400">
                <a:solidFill>
                  <a:srgbClr val="0000FF"/>
                </a:solidFill>
              </a:rPr>
              <a:t>&lt;</a:t>
            </a:r>
            <a:r>
              <a:rPr lang="en-US" altLang="zh-CN" sz="2400">
                <a:solidFill>
                  <a:schemeClr val="tx1"/>
                </a:solidFill>
              </a:rPr>
              <a:t>   </a:t>
            </a:r>
            <a:r>
              <a:rPr lang="zh-CN" altLang="en-US" sz="2400">
                <a:solidFill>
                  <a:schemeClr val="tx1"/>
                </a:solidFill>
              </a:rPr>
              <a:t>小于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&lt;=</a:t>
            </a:r>
            <a:r>
              <a:rPr lang="en-US" altLang="zh-CN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小于等于		            </a:t>
            </a:r>
            <a:r>
              <a:rPr lang="en-US" altLang="zh-CN" sz="2400">
                <a:solidFill>
                  <a:srgbClr val="0000FF"/>
                </a:solidFill>
              </a:rPr>
              <a:t>==</a:t>
            </a:r>
            <a:r>
              <a:rPr lang="en-US" altLang="zh-CN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等于		</a:t>
            </a:r>
            <a:r>
              <a:rPr lang="en-US" altLang="zh-CN" sz="2400">
                <a:solidFill>
                  <a:srgbClr val="0000FF"/>
                </a:solidFill>
              </a:rPr>
              <a:t>!=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不等于</a:t>
            </a:r>
          </a:p>
          <a:p>
            <a:pPr algn="l" eaLnBrk="1" hangingPunct="1">
              <a:lnSpc>
                <a:spcPct val="21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优先级：</a:t>
            </a:r>
            <a:r>
              <a:rPr lang="zh-CN" altLang="en-US" sz="2400">
                <a:solidFill>
                  <a:schemeClr val="tx1"/>
                </a:solidFill>
              </a:rPr>
              <a:t>    低于算术运算类，高于赋值类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结合性：</a:t>
            </a:r>
            <a:r>
              <a:rPr lang="zh-CN" altLang="en-US" sz="2400">
                <a:solidFill>
                  <a:schemeClr val="tx1"/>
                </a:solidFill>
              </a:rPr>
              <a:t>    从左向右结合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15763F1-133E-426F-AC09-8C5797A6D49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946168E-9867-4F05-B0CC-D9B4FB8664C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 autoUpdateAnimBg="0"/>
      <p:bldP spid="96563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88133" y="691514"/>
            <a:ext cx="4012607" cy="25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667" i="1">
                <a:solidFill>
                  <a:srgbClr val="009900"/>
                </a:solidFill>
                <a:sym typeface="Symbol" panose="05050102010706020507" pitchFamily="18" charset="2"/>
              </a:rPr>
              <a:t>例：</a:t>
            </a:r>
            <a:r>
              <a:rPr lang="zh-CN" altLang="en-US" sz="2667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667">
                <a:solidFill>
                  <a:schemeClr val="tx1"/>
                </a:solidFill>
                <a:sym typeface="Symbol" panose="05050102010706020507" pitchFamily="18" charset="2"/>
              </a:rPr>
              <a:t>若有	</a:t>
            </a: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int  x = 2 , y = 3 , z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667">
                <a:solidFill>
                  <a:schemeClr val="tx1"/>
                </a:solidFill>
                <a:sym typeface="Symbol" panose="05050102010706020507" pitchFamily="18" charset="2"/>
              </a:rPr>
              <a:t>则    </a:t>
            </a: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x = = y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          x != y</a:t>
            </a:r>
            <a:endParaRPr lang="en-US" altLang="zh-CN" sz="2667">
              <a:solidFill>
                <a:schemeClr val="tx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45732" y="2089341"/>
            <a:ext cx="1184909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chemeClr val="tx1"/>
                </a:solidFill>
              </a:rPr>
              <a:t>值为</a:t>
            </a:r>
            <a:r>
              <a:rPr lang="zh-CN" altLang="en-US" sz="2667">
                <a:solidFill>
                  <a:srgbClr val="CC0000"/>
                </a:solidFill>
              </a:rPr>
              <a:t> </a:t>
            </a:r>
            <a:r>
              <a:rPr lang="en-US" altLang="zh-CN" sz="2667">
                <a:solidFill>
                  <a:srgbClr val="CC0000"/>
                </a:solidFill>
              </a:rPr>
              <a:t>0</a:t>
            </a:r>
            <a:endParaRPr lang="en-US" altLang="zh-CN" sz="2667">
              <a:solidFill>
                <a:schemeClr val="hlin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45732" y="2698941"/>
            <a:ext cx="1184909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chemeClr val="tx1"/>
                </a:solidFill>
              </a:rPr>
              <a:t>值为</a:t>
            </a:r>
            <a:r>
              <a:rPr lang="zh-CN" altLang="en-US" sz="2667">
                <a:solidFill>
                  <a:schemeClr val="hlink"/>
                </a:solidFill>
              </a:rPr>
              <a:t> </a:t>
            </a:r>
            <a:r>
              <a:rPr lang="en-US" altLang="zh-CN" sz="2667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21816" y="3327590"/>
            <a:ext cx="1765197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tx1"/>
                </a:solidFill>
              </a:rPr>
              <a:t>z </a:t>
            </a:r>
            <a:r>
              <a:rPr lang="zh-CN" altLang="en-US" sz="2667">
                <a:solidFill>
                  <a:schemeClr val="tx1"/>
                </a:solidFill>
              </a:rPr>
              <a:t>的值为</a:t>
            </a:r>
            <a:r>
              <a:rPr lang="zh-CN" altLang="en-US" sz="2667">
                <a:solidFill>
                  <a:schemeClr val="hlink"/>
                </a:solidFill>
              </a:rPr>
              <a:t> </a:t>
            </a:r>
            <a:r>
              <a:rPr lang="en-US" altLang="zh-CN" sz="2667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72432" y="4241990"/>
            <a:ext cx="3671168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z =     </a:t>
            </a:r>
            <a:r>
              <a:rPr lang="en-US" altLang="zh-CN" sz="2667">
                <a:solidFill>
                  <a:srgbClr val="008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   &gt;=    </a:t>
            </a:r>
            <a:r>
              <a:rPr lang="en-US" altLang="zh-CN" sz="2667">
                <a:solidFill>
                  <a:srgbClr val="008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   &lt; =   </a:t>
            </a:r>
            <a:r>
              <a:rPr lang="en-US" altLang="zh-CN" sz="2667">
                <a:solidFill>
                  <a:srgbClr val="008000"/>
                </a:solidFill>
                <a:sym typeface="Symbol" panose="05050102010706020507" pitchFamily="18" charset="2"/>
              </a:rPr>
              <a:t>5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3685232" y="3735515"/>
            <a:ext cx="2918883" cy="615950"/>
            <a:chOff x="1710" y="2255"/>
            <a:chExt cx="1379" cy="291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286" y="2255"/>
              <a:ext cx="227" cy="2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862" y="2255"/>
              <a:ext cx="227" cy="2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710" y="2255"/>
              <a:ext cx="227" cy="2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536132" y="4685205"/>
            <a:ext cx="203200" cy="54325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653732" y="5599605"/>
            <a:ext cx="203200" cy="54325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872432" y="5156390"/>
            <a:ext cx="3618268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z =             </a:t>
            </a:r>
            <a:r>
              <a:rPr lang="en-US" altLang="zh-CN" sz="2667">
                <a:solidFill>
                  <a:srgbClr val="CC00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         &lt;=    5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838566" y="6049623"/>
            <a:ext cx="3140573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z =                           </a:t>
            </a:r>
            <a:r>
              <a:rPr lang="en-US" altLang="zh-CN" sz="2667">
                <a:solidFill>
                  <a:srgbClr val="008000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974219" y="3327590"/>
            <a:ext cx="3926044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  <a:sym typeface="Symbol" panose="05050102010706020507" pitchFamily="18" charset="2"/>
              </a:rPr>
              <a:t>z = 3 - 1 &gt;= x + 1 &lt;= y + 2</a:t>
            </a: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B156EE60-7C57-4C65-844F-7F43E45F08F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8BA3F82E-6308-42E2-A252-B90036D9E0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CF6C655-A9CC-452B-BD83-8D3FF030D94D}"/>
              </a:ext>
            </a:extLst>
          </p:cNvPr>
          <p:cNvSpPr txBox="1">
            <a:spLocks noChangeArrowheads="1"/>
          </p:cNvSpPr>
          <p:nvPr/>
        </p:nvSpPr>
        <p:spPr>
          <a:xfrm>
            <a:off x="4523020" y="409887"/>
            <a:ext cx="3277004" cy="5334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关系运算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 advAuto="1000"/>
      <p:bldP spid="3" grpId="0" bldLvl="0" animBg="1" autoUpdateAnimBg="0"/>
      <p:bldP spid="4" grpId="0" bldLvl="0" animBg="1" autoUpdateAnimBg="0"/>
      <p:bldP spid="5" grpId="0" bldLvl="0" animBg="1" autoUpdateAnimBg="0"/>
      <p:bldP spid="6" grpId="0" bldLvl="0" animBg="1" autoUpdateAnimBg="0"/>
      <p:bldP spid="11" grpId="0" bldLvl="0" animBg="1"/>
      <p:bldP spid="12" grpId="0" bldLvl="0" animBg="1"/>
      <p:bldP spid="13" grpId="0" bldLvl="0" animBg="1" autoUpdateAnimBg="0"/>
      <p:bldP spid="14" grpId="0" bldLvl="0" animBg="1" autoUpdateAnimBg="0"/>
      <p:bldP spid="1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5551" y="617219"/>
            <a:ext cx="7010400" cy="16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667">
                <a:solidFill>
                  <a:schemeClr val="tx1"/>
                </a:solidFill>
              </a:rPr>
              <a:t>（</a:t>
            </a:r>
            <a:r>
              <a:rPr lang="en-US" altLang="zh-CN" sz="2667">
                <a:solidFill>
                  <a:schemeClr val="tx1"/>
                </a:solidFill>
              </a:rPr>
              <a:t>1</a:t>
            </a:r>
            <a:r>
              <a:rPr lang="zh-CN" altLang="en-US" sz="2667">
                <a:solidFill>
                  <a:schemeClr val="tx1"/>
                </a:solidFill>
              </a:rPr>
              <a:t>）设  </a:t>
            </a:r>
            <a:r>
              <a:rPr lang="en-US" altLang="zh-CN" sz="2667">
                <a:solidFill>
                  <a:schemeClr val="tx1"/>
                </a:solidFill>
              </a:rPr>
              <a:t>a = 0, b = 0.5, x = 0.3</a:t>
            </a:r>
          </a:p>
          <a:p>
            <a:pPr algn="l" eaLnBrk="1" hangingPunct="1">
              <a:lnSpc>
                <a:spcPct val="200000"/>
              </a:lnSpc>
            </a:pPr>
            <a:r>
              <a:rPr lang="en-US" altLang="zh-CN" sz="2667">
                <a:solidFill>
                  <a:schemeClr val="tx1"/>
                </a:solidFill>
              </a:rPr>
              <a:t>          </a:t>
            </a:r>
            <a:r>
              <a:rPr lang="zh-CN" altLang="en-US" sz="2667">
                <a:solidFill>
                  <a:schemeClr val="tx1"/>
                </a:solidFill>
              </a:rPr>
              <a:t>表达式  </a:t>
            </a:r>
            <a:r>
              <a:rPr lang="en-US" altLang="zh-CN" sz="2667">
                <a:solidFill>
                  <a:schemeClr val="tx1"/>
                </a:solidFill>
              </a:rPr>
              <a:t>a &lt;= x &lt;= b </a:t>
            </a:r>
            <a:r>
              <a:rPr lang="zh-CN" altLang="zh-CN" sz="2667">
                <a:solidFill>
                  <a:schemeClr val="tx1"/>
                </a:solidFill>
              </a:rPr>
              <a:t>的结果为：</a:t>
            </a:r>
            <a:endParaRPr lang="zh-CN" altLang="en-US" sz="2667">
              <a:solidFill>
                <a:schemeClr val="tx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91951" y="3626191"/>
            <a:ext cx="396232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CC0000"/>
                </a:solidFill>
              </a:rPr>
              <a:t>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82352" y="2571650"/>
            <a:ext cx="498824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hlink"/>
                </a:solidFill>
              </a:rPr>
              <a:t> </a:t>
            </a:r>
            <a:r>
              <a:rPr lang="en-US" altLang="zh-CN" sz="2667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46385" y="2093889"/>
            <a:ext cx="481535" cy="619907"/>
          </a:xfrm>
          <a:prstGeom prst="downArrow">
            <a:avLst>
              <a:gd name="adj1" fmla="val 50000"/>
              <a:gd name="adj2" fmla="val 531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45552" y="3940274"/>
            <a:ext cx="8587577" cy="251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667" i="1">
                <a:solidFill>
                  <a:schemeClr val="accent2"/>
                </a:solidFill>
              </a:rPr>
              <a:t>注意：</a:t>
            </a:r>
            <a:r>
              <a:rPr lang="zh-CN" altLang="en-US" sz="2667">
                <a:solidFill>
                  <a:schemeClr val="tx1"/>
                </a:solidFill>
              </a:rPr>
              <a:t>   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667">
                <a:solidFill>
                  <a:schemeClr val="tx1"/>
                </a:solidFill>
              </a:rPr>
              <a:t>        说明数学含义 </a:t>
            </a:r>
            <a:r>
              <a:rPr lang="en-US" altLang="zh-CN" sz="2667">
                <a:solidFill>
                  <a:schemeClr val="tx1"/>
                </a:solidFill>
              </a:rPr>
              <a:t>x</a:t>
            </a:r>
            <a:r>
              <a:rPr lang="zh-CN" altLang="en-US" sz="2667">
                <a:solidFill>
                  <a:schemeClr val="tx1"/>
                </a:solidFill>
              </a:rPr>
              <a:t>在区间</a:t>
            </a:r>
            <a:r>
              <a:rPr lang="en-US" altLang="zh-CN" sz="2667">
                <a:solidFill>
                  <a:schemeClr val="tx1"/>
                </a:solidFill>
              </a:rPr>
              <a:t>[a, b] </a:t>
            </a:r>
            <a:r>
              <a:rPr lang="zh-CN" altLang="en-US" sz="2667">
                <a:solidFill>
                  <a:schemeClr val="tx1"/>
                </a:solidFill>
              </a:rPr>
              <a:t>的数学表达式 </a:t>
            </a:r>
            <a:r>
              <a:rPr lang="zh-CN" altLang="en-US" sz="2667">
                <a:solidFill>
                  <a:schemeClr val="hlink"/>
                </a:solidFill>
              </a:rPr>
              <a:t> </a:t>
            </a:r>
            <a:r>
              <a:rPr lang="en-US" altLang="zh-CN" sz="2667">
                <a:solidFill>
                  <a:schemeClr val="tx1"/>
                </a:solidFill>
              </a:rPr>
              <a:t>a </a:t>
            </a:r>
            <a:r>
              <a:rPr lang="en-US" altLang="zh-CN" sz="2667">
                <a:solidFill>
                  <a:schemeClr val="tx1"/>
                </a:solidFill>
                <a:sym typeface="MT Extra" panose="05050102010205020202" pitchFamily="18" charset="2"/>
              </a:rPr>
              <a:t>≤ x ≤ b</a:t>
            </a:r>
            <a:endParaRPr lang="en-US" altLang="zh-CN" sz="2667">
              <a:solidFill>
                <a:schemeClr val="tx1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2667">
                <a:solidFill>
                  <a:schemeClr val="tx1"/>
                </a:solidFill>
              </a:rPr>
              <a:t>        </a:t>
            </a:r>
            <a:r>
              <a:rPr lang="zh-CN" altLang="en-US" sz="2667">
                <a:solidFill>
                  <a:schemeClr val="tx1"/>
                </a:solidFill>
              </a:rPr>
              <a:t>不能使用</a:t>
            </a:r>
            <a:r>
              <a:rPr lang="zh-CN" altLang="en-US" sz="2667">
                <a:solidFill>
                  <a:srgbClr val="CC0000"/>
                </a:solidFill>
              </a:rPr>
              <a:t>    </a:t>
            </a:r>
            <a:r>
              <a:rPr lang="en-US" altLang="zh-CN" sz="2667">
                <a:solidFill>
                  <a:srgbClr val="CC0000"/>
                </a:solidFill>
              </a:rPr>
              <a:t>a &lt;= x &lt;= b	      </a:t>
            </a:r>
            <a:r>
              <a:rPr lang="zh-CN" altLang="en-US" sz="2667">
                <a:solidFill>
                  <a:schemeClr val="tx1"/>
                </a:solidFill>
              </a:rPr>
              <a:t>表示</a:t>
            </a:r>
            <a:endParaRPr lang="zh-CN" altLang="en-US" sz="2667">
              <a:solidFill>
                <a:srgbClr val="CC0000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667">
                <a:solidFill>
                  <a:schemeClr val="tx1"/>
                </a:solidFill>
              </a:rPr>
              <a:t>        应该使用</a:t>
            </a:r>
            <a:r>
              <a:rPr lang="zh-CN" altLang="en-US" sz="2667">
                <a:solidFill>
                  <a:schemeClr val="folHlink"/>
                </a:solidFill>
              </a:rPr>
              <a:t>  </a:t>
            </a:r>
            <a:r>
              <a:rPr lang="en-US" altLang="zh-CN" sz="2667">
                <a:solidFill>
                  <a:schemeClr val="tx1"/>
                </a:solidFill>
              </a:rPr>
              <a:t>a &lt;= x &amp;&amp; x &lt;= b</a:t>
            </a:r>
            <a:r>
              <a:rPr lang="en-US" altLang="zh-CN" sz="2667">
                <a:solidFill>
                  <a:schemeClr val="hlink"/>
                </a:solidFill>
              </a:rPr>
              <a:t>        </a:t>
            </a:r>
            <a:r>
              <a:rPr lang="zh-CN" altLang="en-US" sz="2667">
                <a:solidFill>
                  <a:schemeClr val="tx1"/>
                </a:solidFill>
              </a:rPr>
              <a:t>表示</a:t>
            </a:r>
            <a:endParaRPr lang="zh-CN" altLang="en-US" sz="2667">
              <a:solidFill>
                <a:schemeClr val="hlink"/>
              </a:solidFill>
            </a:endParaRPr>
          </a:p>
        </p:txBody>
      </p:sp>
      <p:grpSp>
        <p:nvGrpSpPr>
          <p:cNvPr id="7" name="Group 8"/>
          <p:cNvGrpSpPr/>
          <p:nvPr/>
        </p:nvGrpSpPr>
        <p:grpSpPr bwMode="auto">
          <a:xfrm>
            <a:off x="4187151" y="2391143"/>
            <a:ext cx="914400" cy="1411605"/>
            <a:chOff x="2688" y="1776"/>
            <a:chExt cx="432" cy="513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814" y="2078"/>
              <a:ext cx="227" cy="211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1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2688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688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</p:grpSp>
      <p:sp>
        <p:nvSpPr>
          <p:cNvPr id="14" name="艾茵施坦">
            <a:extLst>
              <a:ext uri="{FF2B5EF4-FFF2-40B4-BE49-F238E27FC236}">
                <a16:creationId xmlns:a16="http://schemas.microsoft.com/office/drawing/2014/main" id="{BDF26456-2409-4B19-A1F2-8C21753BCDD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E3D575E-E79E-4FF0-90BB-E6EF0FCC05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B26FE543-9EE6-42F9-A2A0-F95229C97E45}"/>
              </a:ext>
            </a:extLst>
          </p:cNvPr>
          <p:cNvSpPr txBox="1">
            <a:spLocks noChangeArrowheads="1"/>
          </p:cNvSpPr>
          <p:nvPr/>
        </p:nvSpPr>
        <p:spPr>
          <a:xfrm>
            <a:off x="4523020" y="409887"/>
            <a:ext cx="3277004" cy="5334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关系运算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 advAuto="1000"/>
      <p:bldP spid="3" grpId="0" bldLvl="0" animBg="1" autoUpdateAnimBg="0"/>
      <p:bldP spid="4" grpId="0" bldLvl="0" animBg="1" autoUpdateAnimBg="0"/>
      <p:bldP spid="5" grpId="0" bldLvl="0" animBg="1"/>
      <p:bldP spid="6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73788" y="808468"/>
            <a:ext cx="5181600" cy="6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i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注意关系运算的正确使用：</a:t>
            </a:r>
            <a:endParaRPr lang="zh-CN" altLang="en-US" sz="2667" i="1">
              <a:solidFill>
                <a:srgbClr val="008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3788" y="1436635"/>
            <a:ext cx="7010400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>
                <a:solidFill>
                  <a:schemeClr val="tx1"/>
                </a:solidFill>
              </a:rPr>
              <a:t>（</a:t>
            </a:r>
            <a:r>
              <a:rPr lang="en-US" altLang="zh-CN" sz="2667">
                <a:solidFill>
                  <a:schemeClr val="tx1"/>
                </a:solidFill>
              </a:rPr>
              <a:t>2</a:t>
            </a:r>
            <a:r>
              <a:rPr lang="zh-CN" altLang="en-US" sz="2667">
                <a:solidFill>
                  <a:schemeClr val="tx1"/>
                </a:solidFill>
              </a:rPr>
              <a:t>）表达式  </a:t>
            </a:r>
            <a:r>
              <a:rPr lang="en-US" altLang="zh-CN" sz="2667">
                <a:solidFill>
                  <a:schemeClr val="tx1"/>
                </a:solidFill>
              </a:rPr>
              <a:t>5 &gt; 2 &gt; 7 &gt; 6 </a:t>
            </a:r>
            <a:r>
              <a:rPr lang="zh-CN" altLang="zh-CN" sz="2667">
                <a:solidFill>
                  <a:schemeClr val="tx1"/>
                </a:solidFill>
              </a:rPr>
              <a:t>的结果为：</a:t>
            </a:r>
            <a:endParaRPr lang="zh-CN" altLang="en-US" sz="2667">
              <a:solidFill>
                <a:schemeClr val="tx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13788" y="3244268"/>
            <a:ext cx="413866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rgbClr val="CC0000"/>
                </a:solidFill>
              </a:rPr>
              <a:t>0</a:t>
            </a:r>
            <a:endParaRPr lang="en-US" altLang="zh-CN" sz="2667">
              <a:solidFill>
                <a:schemeClr val="hlin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07389" y="2308702"/>
            <a:ext cx="498824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hlink"/>
                </a:solidFill>
              </a:rPr>
              <a:t> </a:t>
            </a:r>
            <a:r>
              <a:rPr lang="en-US" altLang="zh-CN" sz="2667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71422" y="1917503"/>
            <a:ext cx="481535" cy="605535"/>
          </a:xfrm>
          <a:prstGeom prst="downArrow">
            <a:avLst>
              <a:gd name="adj1" fmla="val 50000"/>
              <a:gd name="adj2" fmla="val 4713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91239" y="4172037"/>
            <a:ext cx="10291570" cy="212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i="1">
                <a:solidFill>
                  <a:srgbClr val="009900"/>
                </a:solidFill>
              </a:rPr>
              <a:t>讨论：</a:t>
            </a:r>
            <a:r>
              <a:rPr lang="zh-CN" altLang="en-US" sz="2667" i="1">
                <a:solidFill>
                  <a:schemeClr val="tx1"/>
                </a:solidFill>
              </a:rPr>
              <a:t>		</a:t>
            </a:r>
            <a:endParaRPr lang="zh-CN" altLang="en-US" sz="2667">
              <a:solidFill>
                <a:schemeClr val="hlink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zh-CN" altLang="en-US" sz="2667">
                <a:solidFill>
                  <a:schemeClr val="tx1"/>
                </a:solidFill>
              </a:rPr>
              <a:t>    </a:t>
            </a:r>
            <a:r>
              <a:rPr lang="en-US" altLang="zh-CN" sz="2667">
                <a:solidFill>
                  <a:schemeClr val="tx1"/>
                </a:solidFill>
              </a:rPr>
              <a:t>5 &gt; 2 &gt; 7 &gt; 8 </a:t>
            </a:r>
            <a:r>
              <a:rPr lang="zh-CN" altLang="en-US" sz="2667">
                <a:solidFill>
                  <a:schemeClr val="tx1"/>
                </a:solidFill>
              </a:rPr>
              <a:t>是一个无意义的数学式子，但在</a:t>
            </a:r>
            <a:r>
              <a:rPr lang="en-US" altLang="zh-CN" sz="2667">
                <a:solidFill>
                  <a:schemeClr val="tx1"/>
                </a:solidFill>
              </a:rPr>
              <a:t>C++</a:t>
            </a:r>
            <a:r>
              <a:rPr lang="zh-CN" altLang="en-US" sz="2667">
                <a:solidFill>
                  <a:schemeClr val="tx1"/>
                </a:solidFill>
              </a:rPr>
              <a:t>中是合法表达式</a:t>
            </a:r>
            <a:endParaRPr lang="zh-CN" altLang="en-US" sz="2667">
              <a:solidFill>
                <a:schemeClr val="hlink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zh-CN" altLang="en-US" sz="2667">
                <a:solidFill>
                  <a:schemeClr val="tx1"/>
                </a:solidFill>
              </a:rPr>
              <a:t>   </a:t>
            </a:r>
            <a:r>
              <a:rPr lang="zh-CN" altLang="en-US" sz="2667">
                <a:solidFill>
                  <a:schemeClr val="accent2"/>
                </a:solidFill>
              </a:rPr>
              <a:t>应尽量避免使用这种意义不清的表达式</a:t>
            </a:r>
          </a:p>
        </p:txBody>
      </p:sp>
      <p:grpSp>
        <p:nvGrpSpPr>
          <p:cNvPr id="8" name="Group 8"/>
          <p:cNvGrpSpPr/>
          <p:nvPr/>
        </p:nvGrpSpPr>
        <p:grpSpPr bwMode="auto">
          <a:xfrm>
            <a:off x="3612188" y="2130311"/>
            <a:ext cx="609600" cy="1328420"/>
            <a:chOff x="2208" y="1584"/>
            <a:chExt cx="288" cy="523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238" y="1878"/>
              <a:ext cx="227" cy="229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49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2208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208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3974140" y="2333511"/>
            <a:ext cx="755649" cy="1968500"/>
            <a:chOff x="2352" y="1584"/>
            <a:chExt cx="432" cy="930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5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84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52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454" y="2239"/>
              <a:ext cx="275" cy="275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17555" y="4035902"/>
            <a:ext cx="413866" cy="5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rgbClr val="CC0000"/>
                </a:solidFill>
              </a:rPr>
              <a:t>0</a:t>
            </a:r>
            <a:endParaRPr lang="en-US" altLang="zh-CN" sz="2667">
              <a:solidFill>
                <a:schemeClr val="hlink"/>
              </a:solidFill>
            </a:endParaRPr>
          </a:p>
        </p:txBody>
      </p:sp>
      <p:sp>
        <p:nvSpPr>
          <p:cNvPr id="21" name="艾茵施坦">
            <a:extLst>
              <a:ext uri="{FF2B5EF4-FFF2-40B4-BE49-F238E27FC236}">
                <a16:creationId xmlns:a16="http://schemas.microsoft.com/office/drawing/2014/main" id="{B43E7A9C-45F9-4ECE-978D-ACAFC4D5DE4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2D56981-FD31-4F9F-BC71-56734BE98F3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53BD47C-B462-4696-A428-358136F98289}"/>
              </a:ext>
            </a:extLst>
          </p:cNvPr>
          <p:cNvSpPr txBox="1">
            <a:spLocks noChangeArrowheads="1"/>
          </p:cNvSpPr>
          <p:nvPr/>
        </p:nvSpPr>
        <p:spPr>
          <a:xfrm>
            <a:off x="4523020" y="409887"/>
            <a:ext cx="3277004" cy="5334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关系运算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1000"/>
      <p:bldP spid="4" grpId="0" bldLvl="0" animBg="1" autoUpdateAnimBg="0"/>
      <p:bldP spid="5" grpId="0" bldLvl="0" animBg="1" autoUpdateAnimBg="0"/>
      <p:bldP spid="6" grpId="0" bldLvl="0" animBg="1"/>
      <p:bldP spid="7" grpId="0" bldLvl="0" animBg="1" autoUpdateAnimBg="0"/>
      <p:bldP spid="1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73387" y="850502"/>
            <a:ext cx="5181600" cy="6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i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注意关系运算的正确使用：</a:t>
            </a:r>
            <a:endParaRPr lang="zh-CN" altLang="en-US" sz="2667" i="1">
              <a:solidFill>
                <a:srgbClr val="008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1787" y="1490621"/>
            <a:ext cx="9550400" cy="189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667">
                <a:solidFill>
                  <a:schemeClr val="tx1"/>
                </a:solidFill>
              </a:rPr>
              <a:t>（</a:t>
            </a:r>
            <a:r>
              <a:rPr lang="en-US" altLang="zh-CN" sz="2667">
                <a:solidFill>
                  <a:schemeClr val="tx1"/>
                </a:solidFill>
              </a:rPr>
              <a:t>3</a:t>
            </a:r>
            <a:r>
              <a:rPr lang="zh-CN" altLang="en-US" sz="2667">
                <a:solidFill>
                  <a:schemeClr val="tx1"/>
                </a:solidFill>
              </a:rPr>
              <a:t>） 关系表达式</a:t>
            </a:r>
            <a:r>
              <a:rPr lang="zh-CN" altLang="zh-CN" sz="2667">
                <a:solidFill>
                  <a:schemeClr val="tx1"/>
                </a:solidFill>
              </a:rPr>
              <a:t>的结果为整数，所以也可以看作整型表达式。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zh-CN" sz="2667">
                <a:solidFill>
                  <a:schemeClr val="tx1"/>
                </a:solidFill>
              </a:rPr>
              <a:t>	例：	</a:t>
            </a:r>
            <a:r>
              <a:rPr lang="en-US" altLang="zh-CN" sz="2667">
                <a:solidFill>
                  <a:schemeClr val="tx1"/>
                </a:solidFill>
              </a:rPr>
              <a:t>int i = 1 , j = 7 , a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667">
                <a:solidFill>
                  <a:schemeClr val="tx1"/>
                </a:solidFill>
              </a:rPr>
              <a:t>		a = i + ( j % 4 != 0 ) 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587" y="5667875"/>
            <a:ext cx="7920728" cy="8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667" i="1">
                <a:solidFill>
                  <a:srgbClr val="009900"/>
                </a:solidFill>
              </a:rPr>
              <a:t>讨论：</a:t>
            </a:r>
            <a:r>
              <a:rPr lang="zh-CN" altLang="en-US" sz="2667" i="1">
                <a:solidFill>
                  <a:schemeClr val="tx1"/>
                </a:solidFill>
              </a:rPr>
              <a:t>	</a:t>
            </a:r>
            <a:r>
              <a:rPr lang="zh-CN" altLang="en-US" sz="2667">
                <a:solidFill>
                  <a:schemeClr val="accent2"/>
                </a:solidFill>
              </a:rPr>
              <a:t>应尽量避免使用这种意义不清的表达式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223087" y="3674138"/>
            <a:ext cx="215900" cy="552838"/>
          </a:xfrm>
          <a:prstGeom prst="downArrow">
            <a:avLst>
              <a:gd name="adj1" fmla="val 50000"/>
              <a:gd name="adj2" fmla="val 5563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32921" y="4083881"/>
            <a:ext cx="396232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3</a:t>
            </a:r>
            <a:endParaRPr lang="en-US" altLang="zh-CN" sz="2667">
              <a:solidFill>
                <a:schemeClr val="tx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5337387" y="3733598"/>
            <a:ext cx="711200" cy="1428365"/>
            <a:chOff x="3168" y="2016"/>
            <a:chExt cx="336" cy="571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16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504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168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198" y="2355"/>
              <a:ext cx="227" cy="2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50421" y="4947481"/>
            <a:ext cx="396232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1</a:t>
            </a:r>
            <a:endParaRPr lang="en-US" altLang="zh-CN" sz="2667">
              <a:solidFill>
                <a:schemeClr val="tx1"/>
              </a:solidFill>
            </a:endParaRPr>
          </a:p>
        </p:txBody>
      </p:sp>
      <p:grpSp>
        <p:nvGrpSpPr>
          <p:cNvPr id="13" name="Group 13"/>
          <p:cNvGrpSpPr/>
          <p:nvPr/>
        </p:nvGrpSpPr>
        <p:grpSpPr bwMode="auto">
          <a:xfrm>
            <a:off x="2701399" y="4125419"/>
            <a:ext cx="2664773" cy="1069718"/>
            <a:chOff x="2321" y="2202"/>
            <a:chExt cx="943" cy="438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667" y="2337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67" y="2640"/>
              <a:ext cx="5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 rot="5400000">
              <a:off x="2361" y="2162"/>
              <a:ext cx="197" cy="277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125676" y="4116028"/>
            <a:ext cx="396232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2</a:t>
            </a:r>
            <a:endParaRPr lang="en-US" altLang="zh-CN" sz="2667">
              <a:solidFill>
                <a:schemeClr val="tx1"/>
              </a:solidFill>
            </a:endParaRPr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AC6BDE82-693A-4A07-B85F-FFCDCF8AD25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2A649E5-0DC9-4A63-BD10-1120197911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E7B45ED1-09E8-4654-BEDF-F378C8663B6A}"/>
              </a:ext>
            </a:extLst>
          </p:cNvPr>
          <p:cNvSpPr txBox="1">
            <a:spLocks noChangeArrowheads="1"/>
          </p:cNvSpPr>
          <p:nvPr/>
        </p:nvSpPr>
        <p:spPr>
          <a:xfrm>
            <a:off x="4523020" y="409887"/>
            <a:ext cx="3277004" cy="5334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关系运算 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913AF181-D3F3-4B4E-94D0-9E92D4DC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192" y="3596175"/>
            <a:ext cx="215900" cy="552838"/>
          </a:xfrm>
          <a:prstGeom prst="downArrow">
            <a:avLst>
              <a:gd name="adj1" fmla="val 50000"/>
              <a:gd name="adj2" fmla="val 5563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89E0E065-A641-474F-B1A8-0E3AF6DB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508" y="4076554"/>
            <a:ext cx="396232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1</a:t>
            </a:r>
            <a:endParaRPr lang="en-US" altLang="zh-CN" sz="2667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1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2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1000"/>
      <p:bldP spid="4" grpId="0" bldLvl="0" animBg="1" autoUpdateAnimBg="0"/>
      <p:bldP spid="5" grpId="0" bldLvl="0" animBg="1"/>
      <p:bldP spid="6" grpId="0" bldLvl="0" animBg="1" autoUpdateAnimBg="0"/>
      <p:bldP spid="12" grpId="0" bldLvl="0" animBg="1" autoUpdateAnimBg="0"/>
      <p:bldP spid="17" grpId="0" bldLvl="0" animBg="1" autoUpdateAnimBg="0"/>
      <p:bldP spid="21" grpId="0" bldLvl="0" animBg="1"/>
      <p:bldP spid="22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1281055" y="1021177"/>
            <a:ext cx="6131125" cy="58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i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注意关系运算的正确使用：</a:t>
            </a: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1169863" y="1701783"/>
            <a:ext cx="7178887" cy="265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4</a:t>
            </a:r>
            <a:r>
              <a:rPr lang="zh-CN" altLang="en-US" sz="2400">
                <a:solidFill>
                  <a:schemeClr val="tx1"/>
                </a:solidFill>
              </a:rPr>
              <a:t>） 字符数据按</a:t>
            </a:r>
            <a:r>
              <a:rPr lang="en-US" altLang="zh-CN" sz="2400">
                <a:solidFill>
                  <a:schemeClr val="tx1"/>
                </a:solidFill>
              </a:rPr>
              <a:t>ASC</a:t>
            </a:r>
            <a:r>
              <a:rPr lang="en-US" altLang="zh-CN" sz="2400">
                <a:solidFill>
                  <a:schemeClr val="tx1"/>
                </a:solidFill>
                <a:ea typeface="仿宋_GB2312" pitchFamily="49" charset="-122"/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码值进行比较</a:t>
            </a:r>
            <a:endParaRPr lang="zh-CN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80000"/>
              </a:lnSpc>
            </a:pPr>
            <a:r>
              <a:rPr lang="zh-CN" altLang="zh-CN" sz="2400">
                <a:solidFill>
                  <a:schemeClr val="tx1"/>
                </a:solidFill>
              </a:rPr>
              <a:t>	</a:t>
            </a:r>
            <a:r>
              <a:rPr lang="zh-CN" altLang="zh-CN" sz="2400" i="1">
                <a:solidFill>
                  <a:srgbClr val="009900"/>
                </a:solidFill>
              </a:rPr>
              <a:t>例：</a:t>
            </a:r>
            <a:r>
              <a:rPr lang="zh-CN" altLang="zh-CN" sz="2400">
                <a:solidFill>
                  <a:schemeClr val="tx1"/>
                </a:solidFill>
              </a:rPr>
              <a:t>	</a:t>
            </a:r>
            <a:endParaRPr lang="zh-CN" altLang="en-US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80000"/>
              </a:lnSpc>
            </a:pPr>
            <a:r>
              <a:rPr lang="zh-CN" altLang="en-US" sz="2400">
                <a:solidFill>
                  <a:schemeClr val="tx1"/>
                </a:solidFill>
              </a:rPr>
              <a:t>		</a:t>
            </a:r>
            <a:r>
              <a:rPr lang="en-US" altLang="zh-CN" sz="2400">
                <a:solidFill>
                  <a:schemeClr val="tx1"/>
                </a:solidFill>
              </a:rPr>
              <a:t>'a' &gt; 0		</a:t>
            </a:r>
            <a:r>
              <a:rPr lang="zh-CN" altLang="en-US" sz="2400">
                <a:solidFill>
                  <a:schemeClr val="tx1"/>
                </a:solidFill>
              </a:rPr>
              <a:t>值为 </a:t>
            </a:r>
            <a:r>
              <a:rPr lang="en-US" altLang="zh-CN" sz="2400">
                <a:solidFill>
                  <a:schemeClr val="tx1"/>
                </a:solidFill>
              </a:rPr>
              <a:t>1 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true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sz="2400">
                <a:solidFill>
                  <a:schemeClr val="tx1"/>
                </a:solidFill>
              </a:rPr>
              <a:t>		</a:t>
            </a:r>
            <a:r>
              <a:rPr lang="en-US" altLang="zh-CN" sz="2400">
                <a:solidFill>
                  <a:schemeClr val="tx1"/>
                </a:solidFill>
              </a:rPr>
              <a:t>'A' &gt; 100	</a:t>
            </a:r>
            <a:r>
              <a:rPr lang="zh-CN" altLang="zh-CN" sz="2400">
                <a:solidFill>
                  <a:schemeClr val="tx1"/>
                </a:solidFill>
              </a:rPr>
              <a:t>值为 0 （</a:t>
            </a:r>
            <a:r>
              <a:rPr lang="en-US" altLang="zh-CN" sz="2400">
                <a:solidFill>
                  <a:schemeClr val="tx1"/>
                </a:solidFill>
              </a:rPr>
              <a:t>false</a:t>
            </a:r>
            <a:r>
              <a:rPr lang="zh-CN" altLang="zh-CN" sz="2400">
                <a:solidFill>
                  <a:schemeClr val="tx1"/>
                </a:solidFill>
              </a:rPr>
              <a:t>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0153871A-90F0-47A0-9702-656ECA82ECC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64DBD6C-BC96-4BDD-8C43-BA4C8B37ED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7D173E3-11B8-4E7B-9146-C801BF565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3020" y="409887"/>
            <a:ext cx="3277004" cy="533465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关系运算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uiExpand="1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6BE6E6-2CEF-48E0-8CB1-D10AE585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19" y="945572"/>
            <a:ext cx="2718955" cy="4744843"/>
          </a:xfrm>
          <a:prstGeom prst="rect">
            <a:avLst/>
          </a:prstGeom>
        </p:spPr>
      </p:pic>
      <p:sp>
        <p:nvSpPr>
          <p:cNvPr id="3" name="圆角矩形 13">
            <a:extLst>
              <a:ext uri="{FF2B5EF4-FFF2-40B4-BE49-F238E27FC236}">
                <a16:creationId xmlns:a16="http://schemas.microsoft.com/office/drawing/2014/main" id="{DA04B988-88C0-4C72-87FD-AAAD343F5195}"/>
              </a:ext>
            </a:extLst>
          </p:cNvPr>
          <p:cNvSpPr/>
          <p:nvPr/>
        </p:nvSpPr>
        <p:spPr>
          <a:xfrm>
            <a:off x="6769041" y="1035992"/>
            <a:ext cx="762000" cy="371475"/>
          </a:xfrm>
          <a:prstGeom prst="roundRect">
            <a:avLst>
              <a:gd name="adj" fmla="val 4743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A1F7711C-8605-44D0-A3CE-47AA4455B919}"/>
              </a:ext>
            </a:extLst>
          </p:cNvPr>
          <p:cNvSpPr/>
          <p:nvPr/>
        </p:nvSpPr>
        <p:spPr>
          <a:xfrm>
            <a:off x="6625025" y="2067929"/>
            <a:ext cx="1019175" cy="36195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BE332-6D25-4832-8348-B3D84B2F5646}"/>
              </a:ext>
            </a:extLst>
          </p:cNvPr>
          <p:cNvSpPr/>
          <p:nvPr/>
        </p:nvSpPr>
        <p:spPr>
          <a:xfrm>
            <a:off x="6749501" y="2985208"/>
            <a:ext cx="723900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4DE875BD-2F50-43FE-9668-6D1163DDBD93}"/>
              </a:ext>
            </a:extLst>
          </p:cNvPr>
          <p:cNvSpPr/>
          <p:nvPr/>
        </p:nvSpPr>
        <p:spPr>
          <a:xfrm>
            <a:off x="6769041" y="3753808"/>
            <a:ext cx="657225" cy="4476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485D1A-69DB-4E1B-914E-339264AD42EA}"/>
              </a:ext>
            </a:extLst>
          </p:cNvPr>
          <p:cNvGrpSpPr/>
          <p:nvPr/>
        </p:nvGrpSpPr>
        <p:grpSpPr>
          <a:xfrm>
            <a:off x="6923464" y="4743283"/>
            <a:ext cx="476250" cy="523875"/>
            <a:chOff x="4053830" y="7108279"/>
            <a:chExt cx="476250" cy="52387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1EB7C63-C785-43FE-8CBA-014B1C44CDD7}"/>
                </a:ext>
              </a:extLst>
            </p:cNvPr>
            <p:cNvCxnSpPr/>
            <p:nvPr/>
          </p:nvCxnSpPr>
          <p:spPr>
            <a:xfrm>
              <a:off x="4053830" y="7108279"/>
              <a:ext cx="0" cy="523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056E36C-F9D0-4E09-8D29-45968562B412}"/>
                </a:ext>
              </a:extLst>
            </p:cNvPr>
            <p:cNvCxnSpPr/>
            <p:nvPr/>
          </p:nvCxnSpPr>
          <p:spPr>
            <a:xfrm>
              <a:off x="4149080" y="7308304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AE3EF9-0847-47FF-9F74-D82BF290699B}"/>
              </a:ext>
            </a:extLst>
          </p:cNvPr>
          <p:cNvSpPr/>
          <p:nvPr/>
        </p:nvSpPr>
        <p:spPr>
          <a:xfrm>
            <a:off x="8414833" y="105584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起止框 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592455-181D-4F4E-A0BB-293DCF472A18}"/>
              </a:ext>
            </a:extLst>
          </p:cNvPr>
          <p:cNvSpPr/>
          <p:nvPr/>
        </p:nvSpPr>
        <p:spPr>
          <a:xfrm>
            <a:off x="8189880" y="211232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 输入</a:t>
            </a:r>
            <a:r>
              <a:rPr lang="en-US" altLang="zh-CN"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输出框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14AE69-4EA8-4C57-83B7-E75CB68D5413}"/>
              </a:ext>
            </a:extLst>
          </p:cNvPr>
          <p:cNvSpPr/>
          <p:nvPr/>
        </p:nvSpPr>
        <p:spPr>
          <a:xfrm>
            <a:off x="8446892" y="2981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处理框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4D619F-7669-4287-B6E6-F7B6FD8A42CF}"/>
              </a:ext>
            </a:extLst>
          </p:cNvPr>
          <p:cNvSpPr/>
          <p:nvPr/>
        </p:nvSpPr>
        <p:spPr>
          <a:xfrm>
            <a:off x="8484833" y="47763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流程线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53290C-8062-4CCE-9EED-435996A1E4AB}"/>
              </a:ext>
            </a:extLst>
          </p:cNvPr>
          <p:cNvSpPr/>
          <p:nvPr/>
        </p:nvSpPr>
        <p:spPr>
          <a:xfrm>
            <a:off x="8429032" y="38498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等线" panose="02010600030101010101" pitchFamily="2" charset="-122"/>
                <a:cs typeface="Times New Roman" panose="02020603050405020304" pitchFamily="18" charset="0"/>
              </a:rPr>
              <a:t>判断框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C78D8E-DD93-49AF-97D2-245DACF9A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7" y="3606960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AA6EB0-7AAA-49FA-9911-59945314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400" y="1573285"/>
            <a:ext cx="4151791" cy="252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试编一程序，输入一分钟跳绳的次数，若大于等于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次，输出“跳绳达人！”，否则输出“继续努力！”。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47EE2F3-65D9-4FAC-8E96-0F65D27F5BE3}"/>
              </a:ext>
            </a:extLst>
          </p:cNvPr>
          <p:cNvGrpSpPr/>
          <p:nvPr/>
        </p:nvGrpSpPr>
        <p:grpSpPr>
          <a:xfrm>
            <a:off x="7093643" y="1240136"/>
            <a:ext cx="4715087" cy="3751580"/>
            <a:chOff x="0" y="0"/>
            <a:chExt cx="4452" cy="326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A7DEEF0-8886-444B-AD86-4D5C188A8417}"/>
                </a:ext>
              </a:extLst>
            </p:cNvPr>
            <p:cNvGrpSpPr/>
            <p:nvPr/>
          </p:nvGrpSpPr>
          <p:grpSpPr>
            <a:xfrm>
              <a:off x="0" y="0"/>
              <a:ext cx="4452" cy="2808"/>
              <a:chOff x="0" y="0"/>
              <a:chExt cx="4452" cy="2808"/>
            </a:xfrm>
          </p:grpSpPr>
          <p:sp useBgFill="1"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7563471-DF69-4861-A5D4-D4431AE0BFCD}"/>
                  </a:ext>
                </a:extLst>
              </p:cNvPr>
              <p:cNvSpPr/>
              <p:nvPr/>
            </p:nvSpPr>
            <p:spPr>
              <a:xfrm>
                <a:off x="2082" y="2652"/>
                <a:ext cx="180" cy="156"/>
              </a:xfrm>
              <a:prstGeom prst="ellips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65D63F7-BF13-4280-B519-5043B62B8E16}"/>
                  </a:ext>
                </a:extLst>
              </p:cNvPr>
              <p:cNvGrpSpPr/>
              <p:nvPr/>
            </p:nvGrpSpPr>
            <p:grpSpPr>
              <a:xfrm>
                <a:off x="0" y="0"/>
                <a:ext cx="4452" cy="2637"/>
                <a:chOff x="0" y="0"/>
                <a:chExt cx="4452" cy="2637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3F9B004E-4F0B-4044-808B-58EB73285A3D}"/>
                    </a:ext>
                  </a:extLst>
                </p:cNvPr>
                <p:cNvGrpSpPr/>
                <p:nvPr/>
              </p:nvGrpSpPr>
              <p:grpSpPr>
                <a:xfrm>
                  <a:off x="3036" y="828"/>
                  <a:ext cx="720" cy="480"/>
                  <a:chOff x="0" y="0"/>
                  <a:chExt cx="720" cy="480"/>
                </a:xfrm>
              </p:grpSpPr>
              <p:sp>
                <p:nv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F59B1B19-754A-4BAF-96AF-CFF2BEC2245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980D8FE-530F-44CD-91D4-13B6DA4F9686}"/>
                      </a:ext>
                    </a:extLst>
                  </p:cNvPr>
                  <p:cNvSpPr/>
                  <p:nvPr/>
                </p:nvSpPr>
                <p:spPr>
                  <a:xfrm>
                    <a:off x="720" y="12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</p:grpSp>
            <p:sp useBgFill="1"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4DC04E47-2330-4099-93FF-AE406DE15980}"/>
                    </a:ext>
                  </a:extLst>
                </p:cNvPr>
                <p:cNvSpPr/>
                <p:nvPr/>
              </p:nvSpPr>
              <p:spPr>
                <a:xfrm>
                  <a:off x="2064" y="0"/>
                  <a:ext cx="180" cy="156"/>
                </a:xfrm>
                <a:prstGeom prst="ellips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7" name="直接连接符 26">
                  <a:extLst>
                    <a:ext uri="{FF2B5EF4-FFF2-40B4-BE49-F238E27FC236}">
                      <a16:creationId xmlns:a16="http://schemas.microsoft.com/office/drawing/2014/main" id="{1542E889-B4CE-4E38-B772-FFF12C6C176F}"/>
                    </a:ext>
                  </a:extLst>
                </p:cNvPr>
                <p:cNvSpPr/>
                <p:nvPr/>
              </p:nvSpPr>
              <p:spPr>
                <a:xfrm>
                  <a:off x="2160" y="156"/>
                  <a:ext cx="0" cy="25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 useBgFill="1">
              <p:nvSpPr>
                <p:cNvPr id="28" name="菱形 27">
                  <a:extLst>
                    <a:ext uri="{FF2B5EF4-FFF2-40B4-BE49-F238E27FC236}">
                      <a16:creationId xmlns:a16="http://schemas.microsoft.com/office/drawing/2014/main" id="{007009C6-17CC-4D4E-A1C3-23292EE04A64}"/>
                    </a:ext>
                  </a:extLst>
                </p:cNvPr>
                <p:cNvSpPr/>
                <p:nvPr/>
              </p:nvSpPr>
              <p:spPr>
                <a:xfrm>
                  <a:off x="1260" y="444"/>
                  <a:ext cx="1800" cy="780"/>
                </a:xfrm>
                <a:prstGeom prst="diamond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726C248-FBA5-4B72-8840-C7D6A623629E}"/>
                    </a:ext>
                  </a:extLst>
                </p:cNvPr>
                <p:cNvSpPr txBox="1"/>
                <p:nvPr/>
              </p:nvSpPr>
              <p:spPr>
                <a:xfrm>
                  <a:off x="1342" y="624"/>
                  <a:ext cx="1717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l"/>
                  <a:r>
                    <a:rPr lang="zh-CN" altLang="en-US" sz="2400" b="1" dirty="0">
                      <a:latin typeface="宋体" panose="02010600030101010101" pitchFamily="2" charset="-122"/>
                    </a:rPr>
                    <a:t>条件表达式</a:t>
                  </a:r>
                  <a:endParaRPr lang="zh-CN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直接连接符 29">
                  <a:extLst>
                    <a:ext uri="{FF2B5EF4-FFF2-40B4-BE49-F238E27FC236}">
                      <a16:creationId xmlns:a16="http://schemas.microsoft.com/office/drawing/2014/main" id="{45586664-5F31-438C-B35C-2893A4C4A83C}"/>
                    </a:ext>
                  </a:extLst>
                </p:cNvPr>
                <p:cNvSpPr/>
                <p:nvPr/>
              </p:nvSpPr>
              <p:spPr>
                <a:xfrm flipV="1">
                  <a:off x="564" y="1760"/>
                  <a:ext cx="0" cy="48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stealth" w="med" len="med"/>
                  <a:tailEnd type="none" w="med" len="med"/>
                </a:ln>
              </p:spPr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8EA0AE5-FB64-481A-B17B-747E51385658}"/>
                    </a:ext>
                  </a:extLst>
                </p:cNvPr>
                <p:cNvSpPr txBox="1"/>
                <p:nvPr/>
              </p:nvSpPr>
              <p:spPr>
                <a:xfrm>
                  <a:off x="3192" y="1320"/>
                  <a:ext cx="1260" cy="46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 sz="2400" b="1" dirty="0">
                      <a:latin typeface="宋体" panose="02010600030101010101" pitchFamily="2" charset="-122"/>
                    </a:rPr>
                    <a:t>语句块</a:t>
                  </a:r>
                  <a:r>
                    <a:rPr lang="en-US" altLang="zh-CN" sz="2400" b="1">
                      <a:latin typeface="宋体" panose="02010600030101010101" pitchFamily="2" charset="-122"/>
                    </a:rPr>
                    <a:t>2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直接连接符 31">
                  <a:extLst>
                    <a:ext uri="{FF2B5EF4-FFF2-40B4-BE49-F238E27FC236}">
                      <a16:creationId xmlns:a16="http://schemas.microsoft.com/office/drawing/2014/main" id="{CAB2A3B0-E821-448D-9263-3186D532A358}"/>
                    </a:ext>
                  </a:extLst>
                </p:cNvPr>
                <p:cNvSpPr/>
                <p:nvPr/>
              </p:nvSpPr>
              <p:spPr>
                <a:xfrm>
                  <a:off x="2160" y="2223"/>
                  <a:ext cx="0" cy="41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2221200-47DD-4182-B29E-974CC949B0BE}"/>
                    </a:ext>
                  </a:extLst>
                </p:cNvPr>
                <p:cNvSpPr txBox="1"/>
                <p:nvPr/>
              </p:nvSpPr>
              <p:spPr>
                <a:xfrm>
                  <a:off x="3060" y="468"/>
                  <a:ext cx="103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2400" err="1">
                      <a:latin typeface="Times New Roman" panose="02020603050405020304" pitchFamily="18" charset="0"/>
                    </a:rPr>
                    <a:t>flase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E0908D76-A4E9-4102-9812-4DD0DFEB0343}"/>
                    </a:ext>
                  </a:extLst>
                </p:cNvPr>
                <p:cNvGrpSpPr/>
                <p:nvPr/>
              </p:nvGrpSpPr>
              <p:grpSpPr>
                <a:xfrm flipH="1">
                  <a:off x="540" y="828"/>
                  <a:ext cx="756" cy="456"/>
                  <a:chOff x="0" y="0"/>
                  <a:chExt cx="720" cy="480"/>
                </a:xfrm>
              </p:grpSpPr>
              <p:sp>
                <p:nv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24C7BE32-FCEF-4BD9-AACF-F66F2F465FA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E9D4DAE6-9093-4894-AA9E-A1BFBF9FF26C}"/>
                      </a:ext>
                    </a:extLst>
                  </p:cNvPr>
                  <p:cNvSpPr/>
                  <p:nvPr/>
                </p:nvSpPr>
                <p:spPr>
                  <a:xfrm>
                    <a:off x="720" y="12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stealth" w="med" len="med"/>
                  </a:ln>
                </p:spPr>
              </p:sp>
            </p:grp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BAB73AF-65C1-405A-9B6E-522C1D312471}"/>
                    </a:ext>
                  </a:extLst>
                </p:cNvPr>
                <p:cNvSpPr txBox="1"/>
                <p:nvPr/>
              </p:nvSpPr>
              <p:spPr>
                <a:xfrm>
                  <a:off x="540" y="468"/>
                  <a:ext cx="72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zh-CN" sz="2400">
                      <a:latin typeface="Times New Roman" panose="02020603050405020304" pitchFamily="18" charset="0"/>
                    </a:rPr>
                    <a:t>true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C57B6070-E726-453B-9509-3121B136DF10}"/>
                    </a:ext>
                  </a:extLst>
                </p:cNvPr>
                <p:cNvSpPr txBox="1"/>
                <p:nvPr/>
              </p:nvSpPr>
              <p:spPr>
                <a:xfrm>
                  <a:off x="0" y="1272"/>
                  <a:ext cx="1260" cy="46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 sz="2400" b="1" dirty="0">
                      <a:latin typeface="宋体" panose="02010600030101010101" pitchFamily="2" charset="-122"/>
                    </a:rPr>
                    <a:t>语句块</a:t>
                  </a:r>
                  <a:r>
                    <a:rPr lang="en-US" altLang="zh-CN" sz="2400" b="1">
                      <a:latin typeface="宋体" panose="02010600030101010101" pitchFamily="2" charset="-122"/>
                    </a:rPr>
                    <a:t>1</a:t>
                  </a:r>
                  <a:endParaRPr lang="en-US" altLang="zh-CN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直接连接符 36">
                  <a:extLst>
                    <a:ext uri="{FF2B5EF4-FFF2-40B4-BE49-F238E27FC236}">
                      <a16:creationId xmlns:a16="http://schemas.microsoft.com/office/drawing/2014/main" id="{93DC8421-9254-41DC-A512-774DD963B92F}"/>
                    </a:ext>
                  </a:extLst>
                </p:cNvPr>
                <p:cNvSpPr/>
                <p:nvPr/>
              </p:nvSpPr>
              <p:spPr>
                <a:xfrm flipV="1">
                  <a:off x="3780" y="1788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stealth" w="med" len="med"/>
                  <a:tailEnd type="none" w="med" len="med"/>
                </a:ln>
              </p:spPr>
            </p:sp>
            <p:sp>
              <p:nvSpPr>
                <p:cNvPr id="38" name="直接连接符 37">
                  <a:extLst>
                    <a:ext uri="{FF2B5EF4-FFF2-40B4-BE49-F238E27FC236}">
                      <a16:creationId xmlns:a16="http://schemas.microsoft.com/office/drawing/2014/main" id="{58BE13E5-1D9D-46B9-967A-04101D85FD86}"/>
                    </a:ext>
                  </a:extLst>
                </p:cNvPr>
                <p:cNvSpPr/>
                <p:nvPr/>
              </p:nvSpPr>
              <p:spPr>
                <a:xfrm>
                  <a:off x="564" y="2240"/>
                  <a:ext cx="322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0FF08CB-A9C0-439D-A788-B74ED4952243}"/>
                </a:ext>
              </a:extLst>
            </p:cNvPr>
            <p:cNvSpPr txBox="1"/>
            <p:nvPr/>
          </p:nvSpPr>
          <p:spPr>
            <a:xfrm>
              <a:off x="1680" y="2793"/>
              <a:ext cx="10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sz="2667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E0C8D-A19A-4D74-B285-478FCFAD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81" y="992819"/>
            <a:ext cx="9324951" cy="48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7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A2EF57-0FA5-43A1-A9DF-848CC0C884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93" y="3028395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692BC94-EF94-42A5-B1E2-C993F4D3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99" y="1255216"/>
            <a:ext cx="4526841" cy="354635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133350" indent="756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试编一个模拟比尔庄园登录程序，输入正确的用户名和密码，输出欢迎语句“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恭喜你，登录成功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”，否则输出“用户名不正确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”或“密码错误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!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4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3875A5-15E4-4AEB-BF7F-6C8830F3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545726"/>
            <a:ext cx="8500629" cy="60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2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6" name="Rectangle 6"/>
          <p:cNvSpPr>
            <a:spLocks noChangeArrowheads="1"/>
          </p:cNvSpPr>
          <p:nvPr/>
        </p:nvSpPr>
        <p:spPr bwMode="auto">
          <a:xfrm>
            <a:off x="1063644" y="3404291"/>
            <a:ext cx="9855200" cy="14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</a:rPr>
              <a:t>500        3.14159        0.263e-10       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N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altLang="zh-CN" sz="2667" b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5993" y="359530"/>
            <a:ext cx="180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常量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425104" y="957058"/>
            <a:ext cx="11233496" cy="746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常量是指在程序中使用的一些具体的数、字符。若一旦初始化后，在程序运行过程中，其值不能被更改。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068" name="Text Box 7"/>
          <p:cNvSpPr txBox="1">
            <a:spLocks noChangeArrowheads="1"/>
          </p:cNvSpPr>
          <p:nvPr/>
        </p:nvSpPr>
        <p:spPr bwMode="auto">
          <a:xfrm>
            <a:off x="480522" y="1722690"/>
            <a:ext cx="11416453" cy="153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常数由数据的书写形式定义它的类型和值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基本类型常数在程序运行时直接参与运算，不占用内存存储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注意：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表示的含义是不同的，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表示一个字符常量，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表示一个字符串。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0C455160-97F1-42E4-8172-1261201ED28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3037D3C-9001-416D-8EA4-FC502AF0564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6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/>
        </p:nvSpPr>
        <p:spPr>
          <a:xfrm>
            <a:off x="485371" y="952274"/>
            <a:ext cx="11221258" cy="746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常量是指在程序中使用的一些具体的数、字符。若一旦初始化后，在程序运行过程中，其值不能被更改。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en-US" altLang="zh-C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068" name="Text Box 7"/>
          <p:cNvSpPr txBox="1">
            <a:spLocks noChangeArrowheads="1"/>
          </p:cNvSpPr>
          <p:nvPr/>
        </p:nvSpPr>
        <p:spPr bwMode="auto">
          <a:xfrm>
            <a:off x="553411" y="1746691"/>
            <a:ext cx="11416453" cy="153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常数由数据的书写形式定义它的类型和值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基本类型常数在程序运行时直接参与运算，不占用内存存储</a:t>
            </a:r>
          </a:p>
          <a:p>
            <a:pPr marL="342900" indent="-342900" algn="l" eaLnBrk="1" hangingPunct="1">
              <a:lnSpc>
                <a:spcPct val="13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注意：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表示的含义是不同的，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'a'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表示一个字符常量，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"a"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表示一个字符串。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1283238" y="3174197"/>
            <a:ext cx="9855200" cy="145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>
                <a:solidFill>
                  <a:srgbClr val="CC3300"/>
                </a:solidFill>
              </a:rPr>
              <a:t>500</a:t>
            </a:r>
            <a:r>
              <a:rPr lang="en-US" altLang="zh-CN" sz="2667" b="0">
                <a:solidFill>
                  <a:schemeClr val="tx1"/>
                </a:solidFill>
              </a:rPr>
              <a:t>        3.14159        0.263e-10        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667" b="0">
                <a:solidFill>
                  <a:schemeClr val="tx1"/>
                </a:solidFill>
              </a:rPr>
              <a:t>N</a:t>
            </a:r>
            <a:r>
              <a:rPr lang="en-US" altLang="zh-CN"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68708" name="AutoShape 4"/>
          <p:cNvSpPr/>
          <p:nvPr/>
        </p:nvSpPr>
        <p:spPr bwMode="auto">
          <a:xfrm>
            <a:off x="3817544" y="4900160"/>
            <a:ext cx="1625600" cy="711200"/>
          </a:xfrm>
          <a:prstGeom prst="borderCallout2">
            <a:avLst>
              <a:gd name="adj1" fmla="val 48704"/>
              <a:gd name="adj2" fmla="val -1136"/>
              <a:gd name="adj3" fmla="val 49678"/>
              <a:gd name="adj4" fmla="val -50060"/>
              <a:gd name="adj5" fmla="val -47459"/>
              <a:gd name="adj6" fmla="val -7495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整数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5A935FED-1302-448D-AA29-FCD5E59B17A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16FE3E2-E286-4330-BBED-03FC9DCC7B3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0DCFE9-6784-4E48-BF24-8F6FA932DB26}"/>
              </a:ext>
            </a:extLst>
          </p:cNvPr>
          <p:cNvSpPr txBox="1"/>
          <p:nvPr/>
        </p:nvSpPr>
        <p:spPr>
          <a:xfrm>
            <a:off x="5195993" y="359530"/>
            <a:ext cx="180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常量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8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1907</Words>
  <Application>Microsoft Office PowerPoint</Application>
  <PresentationFormat>宽屏</PresentationFormat>
  <Paragraphs>373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Hannotate SC Bold</vt:lpstr>
      <vt:lpstr>等线</vt:lpstr>
      <vt:lpstr>等线 Light</vt:lpstr>
      <vt:lpstr>楷体</vt:lpstr>
      <vt:lpstr>隶书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运算符 </vt:lpstr>
      <vt:lpstr> 运算符 </vt:lpstr>
      <vt:lpstr>算术表达式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 </vt:lpstr>
      <vt:lpstr>PowerPoint 演示文稿</vt:lpstr>
      <vt:lpstr>PowerPoint 演示文稿</vt:lpstr>
      <vt:lpstr>PowerPoint 演示文稿</vt:lpstr>
      <vt:lpstr>PowerPoint 演示文稿</vt:lpstr>
      <vt:lpstr>关系运算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28</cp:revision>
  <dcterms:created xsi:type="dcterms:W3CDTF">2021-06-17T05:44:12Z</dcterms:created>
  <dcterms:modified xsi:type="dcterms:W3CDTF">2021-12-15T15:55:55Z</dcterms:modified>
</cp:coreProperties>
</file>