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652" r:id="rId4"/>
    <p:sldId id="653" r:id="rId5"/>
    <p:sldId id="654" r:id="rId6"/>
    <p:sldId id="398" r:id="rId7"/>
    <p:sldId id="651" r:id="rId8"/>
    <p:sldId id="411" r:id="rId9"/>
    <p:sldId id="655" r:id="rId10"/>
    <p:sldId id="656" r:id="rId11"/>
    <p:sldId id="6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开灯关灯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FFC6A4-4A60-4068-86CC-370D2F4A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06" y="964138"/>
            <a:ext cx="5543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35487C-D1CE-49EB-8C36-CAE2DF6D0CF5}"/>
              </a:ext>
            </a:extLst>
          </p:cNvPr>
          <p:cNvSpPr/>
          <p:nvPr/>
        </p:nvSpPr>
        <p:spPr>
          <a:xfrm>
            <a:off x="2567366" y="4410942"/>
            <a:ext cx="6248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year%400==0 || year%4==0 &amp;&amp; year%100!=0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595964-279F-4A47-BC2F-40BAFD650F5A}"/>
              </a:ext>
            </a:extLst>
          </p:cNvPr>
          <p:cNvSpPr/>
          <p:nvPr/>
        </p:nvSpPr>
        <p:spPr>
          <a:xfrm>
            <a:off x="3622077" y="2617742"/>
            <a:ext cx="4248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!</a:t>
            </a:r>
            <a:r>
              <a:rPr lang="zh-CN" altLang="zh-CN" sz="8000">
                <a:latin typeface="Consolas" panose="020B0609020204030204" pitchFamily="49" charset="0"/>
                <a:cs typeface="Calibri" panose="020F0502020204030204" pitchFamily="34" charset="0"/>
              </a:rPr>
              <a:t>→</a:t>
            </a:r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&amp;&amp;</a:t>
            </a:r>
            <a:r>
              <a:rPr lang="zh-CN" altLang="zh-CN" sz="8000">
                <a:latin typeface="Consolas" panose="020B0609020204030204" pitchFamily="49" charset="0"/>
                <a:cs typeface="Calibri" panose="020F0502020204030204" pitchFamily="34" charset="0"/>
              </a:rPr>
              <a:t>→</a:t>
            </a:r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|| </a:t>
            </a:r>
            <a:endParaRPr lang="zh-CN" altLang="zh-CN" sz="80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A55837-B222-4230-B95F-95491E619B8A}"/>
              </a:ext>
            </a:extLst>
          </p:cNvPr>
          <p:cNvSpPr txBox="1"/>
          <p:nvPr/>
        </p:nvSpPr>
        <p:spPr>
          <a:xfrm>
            <a:off x="3622077" y="192987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5BF549-406A-4489-B99B-821D611CF8AB}"/>
              </a:ext>
            </a:extLst>
          </p:cNvPr>
          <p:cNvSpPr txBox="1"/>
          <p:nvPr/>
        </p:nvSpPr>
        <p:spPr>
          <a:xfrm>
            <a:off x="6735510" y="192987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052CF33-DC56-49E4-9247-3C47DF71DCB1}"/>
              </a:ext>
            </a:extLst>
          </p:cNvPr>
          <p:cNvSpPr txBox="1">
            <a:spLocks noChangeArrowheads="1"/>
          </p:cNvSpPr>
          <p:nvPr/>
        </p:nvSpPr>
        <p:spPr>
          <a:xfrm>
            <a:off x="1322705" y="717636"/>
            <a:ext cx="3450064" cy="53346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逻辑运算符优先级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23651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F70F73-49D7-4307-A117-39FC3B829F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22" y="2320812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B58121-69BE-43D2-A292-93739395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69" y="1777886"/>
            <a:ext cx="5490057" cy="16511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拉动卡关</a:t>
            </a:r>
            <a:r>
              <a:rPr lang="en-US" alt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次，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算一算灯是亮还是灭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？初始，灯是灭的。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6B0FFF-CE73-4C36-87D8-812BD2BE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98" y="191172"/>
            <a:ext cx="4171084" cy="64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A1B9EF-35E7-4916-AF81-FA9C2A160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57" y="2544301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43B55C-06C2-4FBC-9199-D67DEF97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598" y="1288264"/>
            <a:ext cx="4675329" cy="17251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试编一个程序，输入一个整数，若是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的公倍数，则输出“</a:t>
            </a:r>
            <a:r>
              <a:rPr lang="en-US" alt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OKOK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8244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8916AB-CCCD-454C-8124-12CFFE3B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39" y="548770"/>
            <a:ext cx="4450862" cy="57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396" y="314752"/>
            <a:ext cx="3450064" cy="533465"/>
          </a:xfrm>
          <a:noFill/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逻辑运算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2251364" y="1968011"/>
            <a:ext cx="6416040" cy="306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&amp;&amp;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逻辑与		左结合</a:t>
            </a:r>
          </a:p>
          <a:p>
            <a:pPr algn="l" eaLnBrk="1" hangingPunct="1">
              <a:lnSpc>
                <a:spcPct val="200000"/>
              </a:lnSpc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||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逻辑或		左结合</a:t>
            </a:r>
          </a:p>
          <a:p>
            <a:pPr algn="l" eaLnBrk="1" hangingPunct="1">
              <a:lnSpc>
                <a:spcPct val="200000"/>
              </a:lnSpc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逻辑非		右结合</a:t>
            </a:r>
            <a:endParaRPr lang="zh-CN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62402" y="1025826"/>
            <a:ext cx="3658052" cy="5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i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逻辑运算符：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66F230EB-A532-45E1-AC1B-854D74FE536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B76A928-750B-45DD-9B13-4B5DAFD742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6" grpId="0" bldLvl="0" animBg="1" autoUpdateAnimBg="0"/>
      <p:bldP spid="861187" grpId="0" uiExpand="1" build="p" autoUpdateAnimBg="0"/>
      <p:bldP spid="8611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219988" y="4713735"/>
            <a:ext cx="7249584" cy="1159934"/>
            <a:chOff x="1599" y="3196"/>
            <a:chExt cx="3425" cy="548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2448" y="3648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624" y="3360"/>
              <a:ext cx="1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70" y="3360"/>
              <a:ext cx="9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28" y="3360"/>
              <a:ext cx="7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grpSp>
          <p:nvGrpSpPr>
            <p:cNvPr id="12" name="Group 12"/>
            <p:cNvGrpSpPr/>
            <p:nvPr/>
          </p:nvGrpSpPr>
          <p:grpSpPr bwMode="auto">
            <a:xfrm>
              <a:off x="1599" y="3196"/>
              <a:ext cx="161" cy="329"/>
              <a:chOff x="1599" y="3004"/>
              <a:chExt cx="161" cy="329"/>
            </a:xfrm>
          </p:grpSpPr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1599" y="3004"/>
                <a:ext cx="161" cy="329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 flipH="1">
                <a:off x="1632" y="3072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5" name="Group 15"/>
            <p:cNvGrpSpPr/>
            <p:nvPr/>
          </p:nvGrpSpPr>
          <p:grpSpPr bwMode="auto">
            <a:xfrm>
              <a:off x="4863" y="3196"/>
              <a:ext cx="161" cy="329"/>
              <a:chOff x="4863" y="3004"/>
              <a:chExt cx="161" cy="329"/>
            </a:xfrm>
          </p:grpSpPr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4863" y="3004"/>
                <a:ext cx="161" cy="329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>
                <a:off x="4896" y="3072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448" y="36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064" y="37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736" y="37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6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120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855" y="3243"/>
              <a:ext cx="115" cy="234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054637" y="1622313"/>
            <a:ext cx="1165673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逻辑与</a:t>
            </a:r>
            <a:endParaRPr lang="zh-CN" altLang="en-US" sz="24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054637" y="3247913"/>
            <a:ext cx="1165673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逻辑或</a:t>
            </a:r>
            <a:endParaRPr lang="zh-CN" altLang="en-US" sz="24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54637" y="4771913"/>
            <a:ext cx="1165673" cy="4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i="1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逻辑非</a:t>
            </a:r>
            <a:endParaRPr lang="zh-CN" altLang="en-US" sz="24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27" name="Group 27"/>
          <p:cNvGrpSpPr/>
          <p:nvPr/>
        </p:nvGrpSpPr>
        <p:grpSpPr bwMode="auto">
          <a:xfrm>
            <a:off x="3219988" y="1462533"/>
            <a:ext cx="7249584" cy="696384"/>
            <a:chOff x="831" y="2284"/>
            <a:chExt cx="3425" cy="329"/>
          </a:xfrm>
        </p:grpSpPr>
        <p:grpSp>
          <p:nvGrpSpPr>
            <p:cNvPr id="28" name="Group 28"/>
            <p:cNvGrpSpPr/>
            <p:nvPr/>
          </p:nvGrpSpPr>
          <p:grpSpPr bwMode="auto">
            <a:xfrm>
              <a:off x="1632" y="2284"/>
              <a:ext cx="288" cy="329"/>
              <a:chOff x="1440" y="1420"/>
              <a:chExt cx="288" cy="329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1503" y="1420"/>
                <a:ext cx="161" cy="329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grpSp>
            <p:nvGrpSpPr>
              <p:cNvPr id="30" name="Group 30"/>
              <p:cNvGrpSpPr/>
              <p:nvPr/>
            </p:nvGrpSpPr>
            <p:grpSpPr bwMode="auto">
              <a:xfrm rot="2615344">
                <a:off x="1440" y="1440"/>
                <a:ext cx="288" cy="288"/>
                <a:chOff x="1440" y="1440"/>
                <a:chExt cx="288" cy="288"/>
              </a:xfrm>
            </p:grpSpPr>
            <p:sp>
              <p:nvSpPr>
                <p:cNvPr id="31" name="Line 31"/>
                <p:cNvSpPr>
                  <a:spLocks noChangeShapeType="1"/>
                </p:cNvSpPr>
                <p:nvPr/>
              </p:nvSpPr>
              <p:spPr bwMode="auto">
                <a:xfrm>
                  <a:off x="1440" y="158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" name="Line 32"/>
                <p:cNvSpPr>
                  <a:spLocks noChangeShapeType="1"/>
                </p:cNvSpPr>
                <p:nvPr/>
              </p:nvSpPr>
              <p:spPr bwMode="auto">
                <a:xfrm rot="-5400000">
                  <a:off x="1440" y="158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856" y="2448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40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400" y="235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688" y="24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168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456" y="244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960" y="2448"/>
              <a:ext cx="7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  <p:grpSp>
          <p:nvGrpSpPr>
            <p:cNvPr id="40" name="Group 40"/>
            <p:cNvGrpSpPr/>
            <p:nvPr/>
          </p:nvGrpSpPr>
          <p:grpSpPr bwMode="auto">
            <a:xfrm>
              <a:off x="831" y="2284"/>
              <a:ext cx="161" cy="329"/>
              <a:chOff x="1935" y="2716"/>
              <a:chExt cx="161" cy="329"/>
            </a:xfrm>
          </p:grpSpPr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935" y="2716"/>
                <a:ext cx="161" cy="329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3" name="Group 43"/>
            <p:cNvGrpSpPr/>
            <p:nvPr/>
          </p:nvGrpSpPr>
          <p:grpSpPr bwMode="auto">
            <a:xfrm>
              <a:off x="4095" y="2284"/>
              <a:ext cx="161" cy="329"/>
              <a:chOff x="1935" y="2716"/>
              <a:chExt cx="161" cy="329"/>
            </a:xfrm>
          </p:grpSpPr>
          <p:sp>
            <p:nvSpPr>
              <p:cNvPr id="44" name="Oval 44"/>
              <p:cNvSpPr>
                <a:spLocks noChangeArrowheads="1"/>
              </p:cNvSpPr>
              <p:nvPr/>
            </p:nvSpPr>
            <p:spPr bwMode="auto">
              <a:xfrm>
                <a:off x="1935" y="2716"/>
                <a:ext cx="161" cy="329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 flipH="1">
                <a:off x="1968" y="2784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168" y="2352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000" tIns="62400" rIns="120000" bIns="62400"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219988" y="2927265"/>
            <a:ext cx="7249584" cy="857250"/>
            <a:chOff x="1599" y="1632"/>
            <a:chExt cx="3425" cy="405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2463" y="1708"/>
              <a:ext cx="161" cy="329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grpSp>
          <p:nvGrpSpPr>
            <p:cNvPr id="49" name="Group 49"/>
            <p:cNvGrpSpPr/>
            <p:nvPr/>
          </p:nvGrpSpPr>
          <p:grpSpPr bwMode="auto">
            <a:xfrm>
              <a:off x="1599" y="1632"/>
              <a:ext cx="3425" cy="405"/>
              <a:chOff x="1599" y="1632"/>
              <a:chExt cx="3425" cy="405"/>
            </a:xfrm>
          </p:grpSpPr>
          <p:grpSp>
            <p:nvGrpSpPr>
              <p:cNvPr id="50" name="Group 50"/>
              <p:cNvGrpSpPr/>
              <p:nvPr/>
            </p:nvGrpSpPr>
            <p:grpSpPr bwMode="auto">
              <a:xfrm>
                <a:off x="1599" y="1632"/>
                <a:ext cx="3425" cy="405"/>
                <a:chOff x="1599" y="1632"/>
                <a:chExt cx="3425" cy="405"/>
              </a:xfrm>
            </p:grpSpPr>
            <p:sp>
              <p:nvSpPr>
                <p:cNvPr id="51" name="Line 51"/>
                <p:cNvSpPr>
                  <a:spLocks noChangeShapeType="1"/>
                </p:cNvSpPr>
                <p:nvPr/>
              </p:nvSpPr>
              <p:spPr bwMode="auto">
                <a:xfrm>
                  <a:off x="4368" y="1728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grpSp>
              <p:nvGrpSpPr>
                <p:cNvPr id="52" name="Group 52"/>
                <p:cNvGrpSpPr/>
                <p:nvPr/>
              </p:nvGrpSpPr>
              <p:grpSpPr bwMode="auto">
                <a:xfrm rot="2615344">
                  <a:off x="2400" y="1728"/>
                  <a:ext cx="288" cy="288"/>
                  <a:chOff x="1440" y="1440"/>
                  <a:chExt cx="288" cy="288"/>
                </a:xfrm>
              </p:grpSpPr>
              <p:sp>
                <p:nvSpPr>
                  <p:cNvPr id="5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58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0" y="1584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</p:grpSp>
            <p:sp>
              <p:nvSpPr>
                <p:cNvPr id="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624" y="1872"/>
                  <a:ext cx="496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>
                  <a:off x="4368" y="1872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1872"/>
                  <a:ext cx="73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grpSp>
              <p:nvGrpSpPr>
                <p:cNvPr id="58" name="Group 58"/>
                <p:cNvGrpSpPr/>
                <p:nvPr/>
              </p:nvGrpSpPr>
              <p:grpSpPr bwMode="auto">
                <a:xfrm>
                  <a:off x="1599" y="1708"/>
                  <a:ext cx="161" cy="329"/>
                  <a:chOff x="1599" y="3004"/>
                  <a:chExt cx="161" cy="329"/>
                </a:xfrm>
              </p:grpSpPr>
              <p:sp>
                <p:nvSpPr>
                  <p:cNvPr id="5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99" y="3004"/>
                    <a:ext cx="161" cy="32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20000" tIns="62400" rIns="120000" bIns="62400" anchor="ctr">
                    <a:spAutoFit/>
                  </a:bodyPr>
                  <a:lstStyle>
                    <a:lvl1pPr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/>
                  </a:p>
                </p:txBody>
              </p:sp>
              <p:sp>
                <p:nvSpPr>
                  <p:cNvPr id="60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3072"/>
                    <a:ext cx="96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1" name="Group 61"/>
                <p:cNvGrpSpPr/>
                <p:nvPr/>
              </p:nvGrpSpPr>
              <p:grpSpPr bwMode="auto">
                <a:xfrm>
                  <a:off x="4863" y="1708"/>
                  <a:ext cx="161" cy="329"/>
                  <a:chOff x="4863" y="3004"/>
                  <a:chExt cx="161" cy="329"/>
                </a:xfrm>
              </p:grpSpPr>
              <p:sp>
                <p:nvSpPr>
                  <p:cNvPr id="6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863" y="3004"/>
                    <a:ext cx="161" cy="329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20000" tIns="62400" rIns="120000" bIns="62400" anchor="ctr">
                    <a:spAutoFit/>
                  </a:bodyPr>
                  <a:lstStyle>
                    <a:lvl1pPr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400"/>
                  </a:p>
                </p:txBody>
              </p:sp>
              <p:sp>
                <p:nvSpPr>
                  <p:cNvPr id="63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96" y="3072"/>
                    <a:ext cx="96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</p:grpSp>
            <p:sp>
              <p:nvSpPr>
                <p:cNvPr id="64" name="Line 64"/>
                <p:cNvSpPr>
                  <a:spLocks noChangeShapeType="1"/>
                </p:cNvSpPr>
                <p:nvPr/>
              </p:nvSpPr>
              <p:spPr bwMode="auto">
                <a:xfrm>
                  <a:off x="3600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" name="Line 65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>
                  <a:off x="3888" y="172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7" name="Line 67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8" name="Line 68"/>
                <p:cNvSpPr>
                  <a:spLocks noChangeShapeType="1"/>
                </p:cNvSpPr>
                <p:nvPr/>
              </p:nvSpPr>
              <p:spPr bwMode="auto">
                <a:xfrm>
                  <a:off x="3120" y="201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9" name="Line 69"/>
                <p:cNvSpPr>
                  <a:spLocks noChangeShapeType="1"/>
                </p:cNvSpPr>
                <p:nvPr/>
              </p:nvSpPr>
              <p:spPr bwMode="auto">
                <a:xfrm>
                  <a:off x="3888" y="2016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0" name="Line 70"/>
                <p:cNvSpPr>
                  <a:spLocks noChangeShapeType="1"/>
                </p:cNvSpPr>
                <p:nvPr/>
              </p:nvSpPr>
              <p:spPr bwMode="auto">
                <a:xfrm>
                  <a:off x="3120" y="1728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1" name="Line 71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28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28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74" name="Rectangle 2">
            <a:extLst>
              <a:ext uri="{FF2B5EF4-FFF2-40B4-BE49-F238E27FC236}">
                <a16:creationId xmlns:a16="http://schemas.microsoft.com/office/drawing/2014/main" id="{BB354EE3-5053-4A08-ACD0-CD3D18CF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86" y="285662"/>
            <a:ext cx="792577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逻辑运算</a:t>
            </a:r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95E9DF59-7BAC-452C-ACD7-EF4F350B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976" y="4723253"/>
            <a:ext cx="340783" cy="6963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34F30F2D-6EC6-40E7-988F-EBEE55822675}"/>
              </a:ext>
            </a:extLst>
          </p:cNvPr>
          <p:cNvSpPr>
            <a:spLocks noChangeShapeType="1"/>
          </p:cNvSpPr>
          <p:nvPr/>
        </p:nvSpPr>
        <p:spPr bwMode="auto">
          <a:xfrm rot="2615344">
            <a:off x="4922392" y="507741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A1D061E4-876C-4094-8F59-609ED79B6BD0}"/>
              </a:ext>
            </a:extLst>
          </p:cNvPr>
          <p:cNvSpPr>
            <a:spLocks noChangeShapeType="1"/>
          </p:cNvSpPr>
          <p:nvPr/>
        </p:nvSpPr>
        <p:spPr bwMode="auto">
          <a:xfrm rot="18815344">
            <a:off x="4922392" y="507741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76" name="艾茵施坦">
            <a:extLst>
              <a:ext uri="{FF2B5EF4-FFF2-40B4-BE49-F238E27FC236}">
                <a16:creationId xmlns:a16="http://schemas.microsoft.com/office/drawing/2014/main" id="{B294A60B-340B-40EE-A86D-C46266F1E7C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70B16ABB-B64B-4A0C-B0CC-BD591C1E2B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2205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Text Box 2"/>
          <p:cNvSpPr txBox="1">
            <a:spLocks noChangeArrowheads="1"/>
          </p:cNvSpPr>
          <p:nvPr/>
        </p:nvSpPr>
        <p:spPr bwMode="auto">
          <a:xfrm>
            <a:off x="747657" y="1088793"/>
            <a:ext cx="3658052" cy="5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i="1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逻辑真值表：</a:t>
            </a:r>
          </a:p>
        </p:txBody>
      </p:sp>
      <p:graphicFrame>
        <p:nvGraphicFramePr>
          <p:cNvPr id="874499" name="Object 3"/>
          <p:cNvGraphicFramePr>
            <a:graphicFrameLocks noChangeAspect="1"/>
          </p:cNvGraphicFramePr>
          <p:nvPr/>
        </p:nvGraphicFramePr>
        <p:xfrm>
          <a:off x="1592802" y="2019084"/>
          <a:ext cx="8701162" cy="322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288978" imgH="2033329" progId="Word.Document.8">
                  <p:embed/>
                </p:oleObj>
              </mc:Choice>
              <mc:Fallback>
                <p:oleObj name="Document" r:id="rId4" imgW="6288978" imgH="2033329" progId="Word.Document.8">
                  <p:embed/>
                  <p:pic>
                    <p:nvPicPr>
                      <p:cNvPr id="874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802" y="2019084"/>
                        <a:ext cx="8701162" cy="322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Rectangle 7"/>
          <p:cNvSpPr>
            <a:spLocks noGrp="1" noChangeArrowheads="1"/>
          </p:cNvSpPr>
          <p:nvPr>
            <p:ph type="title"/>
          </p:nvPr>
        </p:nvSpPr>
        <p:spPr>
          <a:xfrm>
            <a:off x="851651" y="314837"/>
            <a:ext cx="3450064" cy="533465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逻辑运算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A23A2D30-5CB5-436E-8C88-F9412CACD6A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D58F892-A60F-478E-B0A5-8734713BB2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12F3E7-2D50-4C85-9290-28E1CB292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37" y="2533871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D4C315-3418-4F9F-A692-98750479C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037" y="1813791"/>
            <a:ext cx="3943778" cy="144016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试编一个程序，输入一年份判断是闰年还是平年。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74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141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Hannotate SC Bold</vt:lpstr>
      <vt:lpstr>等线</vt:lpstr>
      <vt:lpstr>等线 Light</vt:lpstr>
      <vt:lpstr>黑体</vt:lpstr>
      <vt:lpstr>楷体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逻辑运算</vt:lpstr>
      <vt:lpstr>PowerPoint 演示文稿</vt:lpstr>
      <vt:lpstr>逻辑运算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21</cp:revision>
  <dcterms:created xsi:type="dcterms:W3CDTF">2021-06-17T05:44:12Z</dcterms:created>
  <dcterms:modified xsi:type="dcterms:W3CDTF">2021-12-21T01:34:34Z</dcterms:modified>
</cp:coreProperties>
</file>