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BC58A-2F75-42CF-BAB3-BECFC38A6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566BE2-B7C3-423F-B999-C60739F09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94668-9455-4469-BB53-DBFFF314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1F1C3-9932-45C5-9941-9E9EC69B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C5FCC-2A1D-499B-8305-A09B0122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8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9127C-59CF-4815-8B14-5834B6D0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39059-8F91-45F0-B1BC-A81D284DB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B6636-E215-4275-B7B4-340619A5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BC869-1D0A-439D-90AB-A7F71AFA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8EF03-2127-43AA-A833-E2A44DF2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76D0C-0555-4CAB-9A16-4EEA0DA73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27FCD-9828-4FD4-8D35-E6D043439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CD891-1D85-43E7-8E91-8B44D4F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02CA0-A1C4-4B0D-A4B4-23F0BE58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92404-577D-4057-A6AA-CF61616D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C36AE-FF9B-4E0A-9109-442A3ABC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FB2AE-1A11-47E0-BC12-41D5C20C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CD31F-70F6-41A3-9DF4-0606D43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36528-C85B-4EDB-9ABF-D8F56420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9ED00-6F5A-4311-B5A7-895C9B9D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8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F4F63-9D7C-404C-9F25-7EF1400F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522D2-F758-4928-BC46-75F379AA2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2BD67-1AED-4989-A979-748D190E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4D2D6-1709-4A83-B9D8-E5C23620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75914-500A-41BB-BDB8-264AFCD1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A014A-8398-48FB-B8E3-144ED5B9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490F5-6DBA-4CEE-A510-61CEA4B12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3481F1-64A1-4409-B8E1-3E8AFE85A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08526-AF7C-4B75-BF84-4513A212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F65B4-04B3-44F9-B54F-203F6F11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6CCFF-5034-4254-8E84-FEC1AA7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6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3021B-7C3F-4F6F-B5D4-94AF3CBC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78182-EE01-4371-9C0B-89D8C6F8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C3B6C-8064-4073-AF5A-B07A90609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1A8ACC-9AA2-4913-B1B2-E3D7B7531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D0F8C5-83C6-44DF-A3BA-C19929470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2C4784-0031-4AF4-A9C5-E2D6C130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D3BAB-9720-41FE-AFDE-E02D5655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078ED9-DF22-47AD-9085-73761CFC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078AEE8-48AC-499C-9853-8539FB1F3EA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32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01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9F1D5-0C44-4D4C-9882-060243E6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00AC0-B645-4B7F-A306-DBB3552B1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67AF2-47C7-4121-B6E7-F6D9B6B8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7D5DF-1810-4C3B-9FD8-CEDA2E87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391CD-1AF4-4E90-B8FF-8B80AA25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970F0-40DC-4080-821F-2DF9313C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BD411-8F6E-4844-997F-32AF927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B339A-EB29-4DAF-A450-DD64E2B23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81E2B0-102D-4859-9B3A-DE2BB83A1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75CF8-A3FE-4070-83C6-B6663024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DA3FE-64B4-4FF4-85B5-2B7007C9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83E75-84C6-4FE6-B455-5D04C8D8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5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BC7A5-D158-492F-BBF3-F184EF1A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358639-0AA6-4BE9-B9BB-EF80477E2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1FC68-3114-454F-A7D9-18419ED2A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1823-744B-41EC-8F68-5E3DA5530509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9EB7A-10D0-4DF8-A209-736998D3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40562-750B-4AE1-BCE3-66A0B5387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6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0A01560-EF06-4C39-9256-197F0E8E423D}"/>
              </a:ext>
            </a:extLst>
          </p:cNvPr>
          <p:cNvSpPr/>
          <p:nvPr/>
        </p:nvSpPr>
        <p:spPr>
          <a:xfrm rot="21225305">
            <a:off x="3949169" y="2346712"/>
            <a:ext cx="4125493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</a:t>
            </a:r>
            <a:r>
              <a:rPr lang="en-US" altLang="zh-CN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7</a:t>
            </a:r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课 </a:t>
            </a:r>
            <a:r>
              <a:rPr lang="en-US" altLang="zh-CN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ctr"/>
            <a:r>
              <a:rPr lang="zh-CN" altLang="en-US" sz="4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格式化输入输出</a:t>
            </a:r>
          </a:p>
        </p:txBody>
      </p:sp>
    </p:spTree>
    <p:extLst>
      <p:ext uri="{BB962C8B-B14F-4D97-AF65-F5344CB8AC3E}">
        <p14:creationId xmlns:p14="http://schemas.microsoft.com/office/powerpoint/2010/main" val="401546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4064640-9BFC-45E4-8A1F-7789663AD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79645"/>
              </p:ext>
            </p:extLst>
          </p:nvPr>
        </p:nvGraphicFramePr>
        <p:xfrm>
          <a:off x="692727" y="539925"/>
          <a:ext cx="11145520" cy="5778150"/>
        </p:xfrm>
        <a:graphic>
          <a:graphicData uri="http://schemas.openxmlformats.org/drawingml/2006/table">
            <a:tbl>
              <a:tblPr/>
              <a:tblGrid>
                <a:gridCol w="2038773">
                  <a:extLst>
                    <a:ext uri="{9D8B030D-6E8A-4147-A177-3AD203B41FA5}">
                      <a16:colId xmlns:a16="http://schemas.microsoft.com/office/drawing/2014/main" val="3436217195"/>
                    </a:ext>
                  </a:extLst>
                </a:gridCol>
                <a:gridCol w="2518833">
                  <a:extLst>
                    <a:ext uri="{9D8B030D-6E8A-4147-A177-3AD203B41FA5}">
                      <a16:colId xmlns:a16="http://schemas.microsoft.com/office/drawing/2014/main" val="4201253884"/>
                    </a:ext>
                  </a:extLst>
                </a:gridCol>
                <a:gridCol w="1374140">
                  <a:extLst>
                    <a:ext uri="{9D8B030D-6E8A-4147-A177-3AD203B41FA5}">
                      <a16:colId xmlns:a16="http://schemas.microsoft.com/office/drawing/2014/main" val="4148071064"/>
                    </a:ext>
                  </a:extLst>
                </a:gridCol>
                <a:gridCol w="3432387">
                  <a:extLst>
                    <a:ext uri="{9D8B030D-6E8A-4147-A177-3AD203B41FA5}">
                      <a16:colId xmlns:a16="http://schemas.microsoft.com/office/drawing/2014/main" val="1842589805"/>
                    </a:ext>
                  </a:extLst>
                </a:gridCol>
                <a:gridCol w="1781387">
                  <a:extLst>
                    <a:ext uri="{9D8B030D-6E8A-4147-A177-3AD203B41FA5}">
                      <a16:colId xmlns:a16="http://schemas.microsoft.com/office/drawing/2014/main" val="731673835"/>
                    </a:ext>
                  </a:extLst>
                </a:gridCol>
              </a:tblGrid>
              <a:tr h="55254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数据类型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定义标识符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占字节数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数值范围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数值范围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36344"/>
                  </a:ext>
                </a:extLst>
              </a:tr>
              <a:tr h="55419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短整型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short [</a:t>
                      </a:r>
                      <a:r>
                        <a:rPr lang="en-US" altLang="zh-CN" sz="1900" b="1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int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]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2(16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-32768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32767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-2</a:t>
                      </a:r>
                      <a:r>
                        <a:rPr lang="en-US" altLang="zh-CN" sz="1900" b="1" baseline="30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15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lang="en-US" altLang="zh-CN" sz="1900" b="1" baseline="30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15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373985"/>
                  </a:ext>
                </a:extLst>
              </a:tr>
              <a:tr h="55419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整型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[long] </a:t>
                      </a:r>
                      <a:r>
                        <a:rPr lang="en-US" altLang="zh-CN" sz="1900" b="1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int</a:t>
                      </a:r>
                      <a:endParaRPr lang="en-US" altLang="zh-CN" sz="1900" b="1"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4(32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-2147483648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2147483647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-2</a:t>
                      </a:r>
                      <a:r>
                        <a:rPr lang="en-US" altLang="zh-CN" sz="1900" b="1" baseline="30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31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lang="en-US" altLang="zh-CN" sz="1900" b="1" baseline="30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31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14622"/>
                  </a:ext>
                </a:extLst>
              </a:tr>
              <a:tr h="551716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长整型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    long [</a:t>
                      </a:r>
                      <a:r>
                        <a:rPr lang="en-US" altLang="zh-CN" sz="1900" b="1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int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]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4(32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-2147483648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2147483647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-2</a:t>
                      </a:r>
                      <a:r>
                        <a:rPr lang="en-US" altLang="zh-CN" sz="1900" b="1" baseline="30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31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lang="en-US" altLang="zh-CN" sz="1900" b="1" baseline="30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31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202361"/>
                  </a:ext>
                </a:extLst>
              </a:tr>
              <a:tr h="753241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超长整型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  long </a:t>
                      </a:r>
                      <a:r>
                        <a:rPr lang="en-US" altLang="zh-CN" sz="1900" b="1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long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 [</a:t>
                      </a:r>
                      <a:r>
                        <a:rPr lang="en-US" altLang="zh-CN" sz="1900" b="1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int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]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8(64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-9223372036854775808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9223372036854775807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-2</a:t>
                      </a:r>
                      <a:r>
                        <a:rPr lang="en-US" altLang="zh-CN" sz="1900" b="1" baseline="30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63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lang="en-US" altLang="zh-CN" sz="1900" b="1" baseline="30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63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323604"/>
                  </a:ext>
                </a:extLst>
              </a:tr>
              <a:tr h="55254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无符号整型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 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unsigned [</a:t>
                      </a:r>
                      <a:r>
                        <a:rPr lang="en-US" altLang="zh-CN" sz="1900" b="1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int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]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2(32</a:t>
                      </a: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4294967295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lang="en-US" altLang="zh-CN" sz="1900" b="1" baseline="30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32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341176"/>
                  </a:ext>
                </a:extLst>
              </a:tr>
              <a:tr h="753241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无符号短整型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 unsigned short [</a:t>
                      </a:r>
                      <a:r>
                        <a:rPr lang="en-US" altLang="zh-CN" sz="1900" b="1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int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]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2(16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65535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lang="en-US" altLang="zh-CN" sz="1900" b="1" baseline="30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16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498386"/>
                  </a:ext>
                </a:extLst>
              </a:tr>
              <a:tr h="753241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无符号长整型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unsigned long [</a:t>
                      </a:r>
                      <a:r>
                        <a:rPr lang="en-US" altLang="zh-CN" sz="1900" b="1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int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]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4(32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4294967295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lang="en-US" altLang="zh-CN" sz="1900" b="1" baseline="30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32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195013"/>
                  </a:ext>
                </a:extLst>
              </a:tr>
              <a:tr h="753241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无符号超长整型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unsigned long </a:t>
                      </a:r>
                      <a:r>
                        <a:rPr lang="en-US" altLang="zh-CN" sz="1900" b="1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long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 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8(64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18446744073709551615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lang="en-US" altLang="zh-CN" sz="1900" b="1" baseline="30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64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79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35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747BF38A-F982-402B-B7F4-F2E1E2AD6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4044" y="309943"/>
            <a:ext cx="7620941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常用的输出格式控制符	  包含头文件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&lt;iomanip&gt; </a:t>
            </a:r>
          </a:p>
        </p:txBody>
      </p:sp>
      <p:graphicFrame>
        <p:nvGraphicFramePr>
          <p:cNvPr id="3" name="Group 4">
            <a:extLst>
              <a:ext uri="{FF2B5EF4-FFF2-40B4-BE49-F238E27FC236}">
                <a16:creationId xmlns:a16="http://schemas.microsoft.com/office/drawing/2014/main" id="{883C4C2C-5843-4C81-B543-E32C63464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9843"/>
              </p:ext>
            </p:extLst>
          </p:nvPr>
        </p:nvGraphicFramePr>
        <p:xfrm>
          <a:off x="1510937" y="1107137"/>
          <a:ext cx="9170125" cy="5440920"/>
        </p:xfrm>
        <a:graphic>
          <a:graphicData uri="http://schemas.openxmlformats.org/drawingml/2006/table">
            <a:tbl>
              <a:tblPr/>
              <a:tblGrid>
                <a:gridCol w="3450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9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09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控制符 </a:t>
                      </a: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 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09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endl</a:t>
                      </a: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输出一个新行符，并清空流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1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dec</a:t>
                      </a: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用十进制表示法输入或输出数值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1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hex</a:t>
                      </a: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用十六进制表示法输入或输出数值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31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oct</a:t>
                      </a: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用八进制表示法输入或输出数值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09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setfill ( char 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)</a:t>
                      </a: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设置填充符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31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setprecision ( int 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)</a:t>
                      </a: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设置浮点数输出精度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包括小数点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709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setw ( int 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)</a:t>
                      </a: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设置输出宽度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42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75848E-59D6-43E9-BD00-A11A2EA227DA}"/>
              </a:ext>
            </a:extLst>
          </p:cNvPr>
          <p:cNvSpPr txBox="1"/>
          <p:nvPr/>
        </p:nvSpPr>
        <p:spPr>
          <a:xfrm>
            <a:off x="3530162" y="381525"/>
            <a:ext cx="351452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格式化输入函数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scanf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402B3E-A423-4955-8419-67C8B4C37108}"/>
              </a:ext>
            </a:extLst>
          </p:cNvPr>
          <p:cNvSpPr txBox="1"/>
          <p:nvPr/>
        </p:nvSpPr>
        <p:spPr>
          <a:xfrm>
            <a:off x="1206335" y="1235686"/>
            <a:ext cx="10036629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函数的功能是格式化输入任意数据列表，其一般调用格式为：</a:t>
            </a:r>
          </a:p>
          <a:p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　　　　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格式控制符，地址列表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2400" b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【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说明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】</a:t>
            </a:r>
          </a:p>
          <a:p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　　 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（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）地址列表中给出各变量的地址，可以为变量的地址，也可以为字符串的首地址。</a:t>
            </a:r>
          </a:p>
          <a:p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 （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）格式控制符由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和格式符组成，作用是将要输入的字符按指定的格式输入，如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等。</a:t>
            </a:r>
          </a:p>
          <a:p>
            <a:b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zh-CN" alt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17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72707">
            <a:extLst>
              <a:ext uri="{FF2B5EF4-FFF2-40B4-BE49-F238E27FC236}">
                <a16:creationId xmlns:a16="http://schemas.microsoft.com/office/drawing/2014/main" id="{82AA2F89-B3D6-491F-A481-893149112F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0711507"/>
              </p:ext>
            </p:extLst>
          </p:nvPr>
        </p:nvGraphicFramePr>
        <p:xfrm>
          <a:off x="1172842" y="1081567"/>
          <a:ext cx="9675268" cy="4994487"/>
        </p:xfrm>
        <a:graphic>
          <a:graphicData uri="http://schemas.openxmlformats.org/drawingml/2006/table">
            <a:tbl>
              <a:tblPr/>
              <a:tblGrid>
                <a:gridCol w="203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8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格式符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说  明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%d,%i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用于输入十进制整数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90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%u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以无符号十进制形式输入十进制整数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%o(</a:t>
                      </a:r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字母</a:t>
                      </a: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用于输入八进制整数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%x,%X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用于输入十六进制整数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%c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用于输入单个字符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34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%s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用于输入字符串（非空格开始，空格结束，字符串变量以</a:t>
                      </a: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'\0'</a:t>
                      </a:r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结尾）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70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%e,%f,%g,%a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用于输入实数（小数或指数均可）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%p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用于输入指针（地址）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519C280-476C-42C3-9200-F6741622F40D}"/>
              </a:ext>
            </a:extLst>
          </p:cNvPr>
          <p:cNvSpPr txBox="1"/>
          <p:nvPr/>
        </p:nvSpPr>
        <p:spPr>
          <a:xfrm>
            <a:off x="3807252" y="308743"/>
            <a:ext cx="39497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scanf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函数的格式符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980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9418A5B-6D46-4B97-85EE-435D7AD4F5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132837"/>
              </p:ext>
            </p:extLst>
          </p:nvPr>
        </p:nvGraphicFramePr>
        <p:xfrm>
          <a:off x="1362678" y="1522021"/>
          <a:ext cx="9264277" cy="3103939"/>
        </p:xfrm>
        <a:graphic>
          <a:graphicData uri="http://schemas.openxmlformats.org/drawingml/2006/table">
            <a:tbl>
              <a:tblPr/>
              <a:tblGrid>
                <a:gridCol w="294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6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附加格式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说  明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986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%l(</a:t>
                      </a:r>
                      <a:r>
                        <a:rPr lang="zh-CN" altLang="en-US" sz="240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字母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用于长整型</a:t>
                      </a:r>
                      <a:r>
                        <a:rPr lang="zh-CN" altLang="en-US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数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(%ld</a:t>
                      </a:r>
                      <a:r>
                        <a:rPr lang="zh-CN" altLang="en-US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%lo</a:t>
                      </a:r>
                      <a:r>
                        <a:rPr lang="zh-CN" altLang="en-US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%lx)</a:t>
                      </a:r>
                      <a:r>
                        <a:rPr lang="zh-CN" altLang="en-US" sz="240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或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double</a:t>
                      </a:r>
                      <a:r>
                        <a:rPr lang="zh-CN" altLang="en-US" sz="240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型</a:t>
                      </a:r>
                      <a:r>
                        <a:rPr lang="zh-CN" altLang="en-US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实数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(%lf</a:t>
                      </a:r>
                      <a:r>
                        <a:rPr lang="zh-CN" altLang="en-US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%le)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%h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用于短整型数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(%</a:t>
                      </a:r>
                      <a:r>
                        <a:rPr lang="en-US" altLang="zh-CN" sz="2400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hd</a:t>
                      </a:r>
                      <a:r>
                        <a:rPr lang="zh-CN" altLang="en-US" sz="240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%ho</a:t>
                      </a:r>
                      <a:r>
                        <a:rPr lang="zh-CN" altLang="en-US" sz="240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</a:t>
                      </a:r>
                      <a:r>
                        <a:rPr lang="en-US" altLang="zh-CN" sz="2400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hx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47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域宽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</a:t>
                      </a:r>
                      <a:r>
                        <a:rPr lang="zh-CN" altLang="en-US" sz="240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一个整数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指定输入所占列宽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</a:t>
                      </a:r>
                      <a:r>
                        <a:rPr lang="zh-CN" altLang="en-US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到大最大宽度或空白字符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  <a:endParaRPr lang="zh-CN" altLang="en-US" sz="2400"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6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*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表示对应输入量不赋给一个变量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BD04815-69C0-49B3-AF23-146EE1BEAB83}"/>
              </a:ext>
            </a:extLst>
          </p:cNvPr>
          <p:cNvSpPr txBox="1"/>
          <p:nvPr/>
        </p:nvSpPr>
        <p:spPr>
          <a:xfrm>
            <a:off x="3373478" y="461873"/>
            <a:ext cx="514569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scanf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函数的附加格式说明符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047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76802">
            <a:extLst>
              <a:ext uri="{FF2B5EF4-FFF2-40B4-BE49-F238E27FC236}">
                <a16:creationId xmlns:a16="http://schemas.microsoft.com/office/drawing/2014/main" id="{AC7D29DA-B649-45B4-A38B-A489836E39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889125"/>
              </p:ext>
            </p:extLst>
          </p:nvPr>
        </p:nvGraphicFramePr>
        <p:xfrm>
          <a:off x="578922" y="985063"/>
          <a:ext cx="11373394" cy="5655013"/>
        </p:xfrm>
        <a:graphic>
          <a:graphicData uri="http://schemas.openxmlformats.org/drawingml/2006/table">
            <a:tbl>
              <a:tblPr/>
              <a:tblGrid>
                <a:gridCol w="2334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8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69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格式符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说  明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2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%d(</a:t>
                      </a: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或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%i)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以带符号的十进制形式输出整数，正数的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(+)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号省略不输出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69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%u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以无符号十进制形式输出整数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9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%x(</a:t>
                      </a: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或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%X)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以十六进制无符号形式输出整数（不输出前导符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0x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）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69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%o(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字母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以八进制无符号形式输出整数（不输出前导符数字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）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69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%c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输出一个字符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69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%s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输出字符串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69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%f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以小数形式输出单、双精度，隐含输出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6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位小数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69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%e(</a:t>
                      </a: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或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%E)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以指数形式输出单、双精度，隐含输出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6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位小数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469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%g(</a:t>
                      </a: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或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%G)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自动选用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%f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%e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或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%E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格式中输出宽度较小的一种使用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469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%p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zh-CN" altLang="en-US" sz="2400" b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  <a:sym typeface="宋体" panose="02010600030101010101" pitchFamily="2" charset="-122"/>
                        </a:rPr>
                        <a:t>以指针形式输出</a:t>
                      </a:r>
                      <a:endParaRPr lang="zh-CN" altLang="en-US" sz="2400" b="0" u="none" kern="1200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513651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F136748-08B6-4725-9ACA-0EADB901725B}"/>
              </a:ext>
            </a:extLst>
          </p:cNvPr>
          <p:cNvSpPr txBox="1"/>
          <p:nvPr/>
        </p:nvSpPr>
        <p:spPr>
          <a:xfrm>
            <a:off x="3758760" y="267857"/>
            <a:ext cx="39497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printf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函数的格式符</a:t>
            </a:r>
          </a:p>
        </p:txBody>
      </p:sp>
    </p:spTree>
    <p:extLst>
      <p:ext uri="{BB962C8B-B14F-4D97-AF65-F5344CB8AC3E}">
        <p14:creationId xmlns:p14="http://schemas.microsoft.com/office/powerpoint/2010/main" val="298541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77827">
            <a:extLst>
              <a:ext uri="{FF2B5EF4-FFF2-40B4-BE49-F238E27FC236}">
                <a16:creationId xmlns:a16="http://schemas.microsoft.com/office/drawing/2014/main" id="{706AFEB3-AC66-4563-8F79-986FD99357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932580"/>
              </p:ext>
            </p:extLst>
          </p:nvPr>
        </p:nvGraphicFramePr>
        <p:xfrm>
          <a:off x="1658759" y="1298770"/>
          <a:ext cx="9065260" cy="3779520"/>
        </p:xfrm>
        <a:graphic>
          <a:graphicData uri="http://schemas.openxmlformats.org/drawingml/2006/table">
            <a:tbl>
              <a:tblPr/>
              <a:tblGrid>
                <a:gridCol w="1927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参 数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说  明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%d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输出数字长为变量数值的实际长度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</a:t>
                      </a:r>
                      <a:r>
                        <a:rPr lang="en-US" altLang="zh-CN" sz="2400" b="0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md</a:t>
                      </a:r>
                      <a:endParaRPr lang="en-US" altLang="zh-CN" sz="2400" b="0"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输出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不足补空格，大于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位时按实际长度输出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%-</a:t>
                      </a:r>
                      <a:r>
                        <a:rPr lang="en-US" altLang="zh-CN" sz="2400" b="0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md</a:t>
                      </a:r>
                      <a:endParaRPr lang="en-US" altLang="zh-CN" sz="2400" b="0"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含义同上。左对齐输出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%ld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l(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小写字母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表示输出“长整型”数据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16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%m1d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指定长整型输出宽度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位，左边补空格；否则，按实际位数输出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%0md,%0m1d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0(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数字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0)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表示位数不足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时补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01049A0-F1C9-4F4E-A829-77BA311D5C94}"/>
              </a:ext>
            </a:extLst>
          </p:cNvPr>
          <p:cNvSpPr txBox="1"/>
          <p:nvPr/>
        </p:nvSpPr>
        <p:spPr>
          <a:xfrm>
            <a:off x="4693943" y="373211"/>
            <a:ext cx="39497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d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格式符</a:t>
            </a:r>
          </a:p>
        </p:txBody>
      </p:sp>
    </p:spTree>
    <p:extLst>
      <p:ext uri="{BB962C8B-B14F-4D97-AF65-F5344CB8AC3E}">
        <p14:creationId xmlns:p14="http://schemas.microsoft.com/office/powerpoint/2010/main" val="110189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BDA3CF8-F99D-475C-B791-7211EC5D62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4385986"/>
              </p:ext>
            </p:extLst>
          </p:nvPr>
        </p:nvGraphicFramePr>
        <p:xfrm>
          <a:off x="1133539" y="688083"/>
          <a:ext cx="9924921" cy="2153474"/>
        </p:xfrm>
        <a:graphic>
          <a:graphicData uri="http://schemas.openxmlformats.org/drawingml/2006/table">
            <a:tbl>
              <a:tblPr/>
              <a:tblGrid>
                <a:gridCol w="2036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53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参  数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说  明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43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%f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按实数格式输出，整数部分按实际位数输出，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6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位小数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3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</a:t>
                      </a:r>
                      <a:r>
                        <a:rPr lang="en-US" altLang="zh-CN" sz="2400" b="0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m.nf</a:t>
                      </a:r>
                      <a:endParaRPr lang="en-US" altLang="zh-CN" sz="2400" b="0"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总位数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（含小数点），其中有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n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位小数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3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%-</a:t>
                      </a:r>
                      <a:r>
                        <a:rPr lang="en-US" altLang="zh-CN" sz="2400" b="0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m.nf</a:t>
                      </a:r>
                      <a:endParaRPr lang="en-US" altLang="zh-CN" sz="2400" b="0"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同上，左对齐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6E7B0CD-0B1B-4A19-979F-C4715B9379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7995501"/>
              </p:ext>
            </p:extLst>
          </p:nvPr>
        </p:nvGraphicFramePr>
        <p:xfrm>
          <a:off x="1133539" y="3021529"/>
          <a:ext cx="9924920" cy="3347872"/>
        </p:xfrm>
        <a:graphic>
          <a:graphicData uri="http://schemas.openxmlformats.org/drawingml/2006/table">
            <a:tbl>
              <a:tblPr/>
              <a:tblGrid>
                <a:gridCol w="203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8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1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参  数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说  明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%s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按实际宽度输出一个字符串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576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%ms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指定宽度（不足时左补空格，大于时按实际宽度输出）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1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%-ms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左对齐，不足时右补空格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576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</a:t>
                      </a:r>
                      <a:r>
                        <a:rPr lang="en-US" altLang="zh-CN" sz="2400" b="0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m.ns</a:t>
                      </a:r>
                      <a:endParaRPr lang="en-US" altLang="zh-CN" sz="2400" b="0"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输出占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个字符位置，其中字符数最多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n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个，左补空格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1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%-</a:t>
                      </a:r>
                      <a:r>
                        <a:rPr lang="en-US" altLang="zh-CN" sz="2400" b="0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m.ns</a:t>
                      </a:r>
                      <a:endParaRPr lang="en-US" altLang="zh-CN" sz="2400" b="0"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同上，右补空格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521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871</Words>
  <Application>Microsoft Office PowerPoint</Application>
  <PresentationFormat>宽屏</PresentationFormat>
  <Paragraphs>159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宋体</vt:lpstr>
      <vt:lpstr>微软雅黑</vt:lpstr>
      <vt:lpstr>Arial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22</cp:revision>
  <dcterms:created xsi:type="dcterms:W3CDTF">2021-06-17T05:44:12Z</dcterms:created>
  <dcterms:modified xsi:type="dcterms:W3CDTF">2022-01-28T12:55:30Z</dcterms:modified>
</cp:coreProperties>
</file>