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3"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6127D8C3-1A4F-4748-9940-2F32AA1AF4F5}">
          <p14:sldIdLst>
            <p14:sldId id="257"/>
          </p14:sldIdLst>
        </p14:section>
        <p14:section name="算法概念" id="{64001CBC-EDCA-4058-9C5C-AE13E2F6F387}">
          <p14:sldIdLst>
            <p14:sldId id="258"/>
          </p14:sldIdLst>
        </p14:section>
        <p14:section name="时间复杂度" id="{D6C2F054-C369-4371-B620-E72A112D640B}">
          <p14:sldIdLst>
            <p14:sldId id="256"/>
            <p14:sldId id="259"/>
          </p14:sldIdLst>
        </p14:section>
        <p14:section name="空间复杂度" id="{4D564D5A-3278-4B03-8A7F-E14BB043A17B}">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blackcat1995.com:8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B0FAB-2C4B-4D3E-A6CE-610565EBDE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3109B9-C413-4B05-AF8A-C2DAEC271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658C6D-EB4D-4C17-8E87-14AAFD47ED2F}"/>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5" name="页脚占位符 4">
            <a:extLst>
              <a:ext uri="{FF2B5EF4-FFF2-40B4-BE49-F238E27FC236}">
                <a16:creationId xmlns:a16="http://schemas.microsoft.com/office/drawing/2014/main" id="{DCE60532-10DA-498F-A5C9-1DEE59209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E65271-77D8-40E1-8E49-857808B6F2D5}"/>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1543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06D31-65F5-4AF6-A147-92CB53CB79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ECC9FE-5070-45AB-885A-E1435ECD99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2AC218-CBF9-46DB-B9B3-3065BC7C730D}"/>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5" name="页脚占位符 4">
            <a:extLst>
              <a:ext uri="{FF2B5EF4-FFF2-40B4-BE49-F238E27FC236}">
                <a16:creationId xmlns:a16="http://schemas.microsoft.com/office/drawing/2014/main" id="{3A7D65BD-B4E5-491E-9661-98886C7087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F963A7-6CCD-42D4-B24F-74C58302FC1C}"/>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30453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369125-A084-4E83-95D4-78FA98D79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845DB4-FE69-4544-8896-3AA406CCCC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FDD397-C2E9-4780-A3FD-9506B0C1CF89}"/>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5" name="页脚占位符 4">
            <a:extLst>
              <a:ext uri="{FF2B5EF4-FFF2-40B4-BE49-F238E27FC236}">
                <a16:creationId xmlns:a16="http://schemas.microsoft.com/office/drawing/2014/main" id="{2187180B-73BF-47C5-88FD-249BBD0656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C2DC8-8728-4D94-A53E-E882A4B3367A}"/>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7943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718C1-64D2-481B-B020-66FB3EB8BD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7338B-3532-46B8-AAA2-28489E86D5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790BF5-49D6-4C21-8420-05A4195938AE}"/>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5" name="页脚占位符 4">
            <a:extLst>
              <a:ext uri="{FF2B5EF4-FFF2-40B4-BE49-F238E27FC236}">
                <a16:creationId xmlns:a16="http://schemas.microsoft.com/office/drawing/2014/main" id="{B78601F3-40DA-42C1-95B5-9BF1546D5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326F4F-99E2-4D49-88E5-FC4498D4A75A}"/>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06568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82BB9-683F-4F0B-A7FF-51FAEC0452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5FD32A-5122-4711-B7FF-03C012C4B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E82FD2-1754-4CDA-B91D-26F135D3741F}"/>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5" name="页脚占位符 4">
            <a:extLst>
              <a:ext uri="{FF2B5EF4-FFF2-40B4-BE49-F238E27FC236}">
                <a16:creationId xmlns:a16="http://schemas.microsoft.com/office/drawing/2014/main" id="{3B8103EE-64F3-42C9-BF70-A9B040D38D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CA1B0-042C-490D-9E91-81688FDE1A9F}"/>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376383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DCA04-1E08-4F8C-A48A-BAB6FF9A2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2501E4-A8CB-45E4-B356-708390EF04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6120D1-C016-4EF1-9E7F-07EC73009D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2E7ED6-1923-491B-BAA0-883839ADAEC7}"/>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6" name="页脚占位符 5">
            <a:extLst>
              <a:ext uri="{FF2B5EF4-FFF2-40B4-BE49-F238E27FC236}">
                <a16:creationId xmlns:a16="http://schemas.microsoft.com/office/drawing/2014/main" id="{00BBA53C-49FF-4D1A-83B5-2F4C00B651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E537D8-6A3D-4B72-BC82-88B79AB43962}"/>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51370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66401-97B6-495A-BA9F-511DA79556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3F3F0F-97CF-4347-91F2-43DEFC0FE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6F4E7C-6135-405F-9F1E-530E9423B0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607FBD-15B7-4E27-AB88-85A3A28E2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EB9C44-D8C5-47A6-B201-E415A06377C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AA61AE-403D-4D75-BA63-B4A75926901C}"/>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8" name="页脚占位符 7">
            <a:extLst>
              <a:ext uri="{FF2B5EF4-FFF2-40B4-BE49-F238E27FC236}">
                <a16:creationId xmlns:a16="http://schemas.microsoft.com/office/drawing/2014/main" id="{414FD88E-0913-41C8-B6D4-0FC788FBDC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F724B2-9C98-4F5D-A50C-497B34F57E0C}"/>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74939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FDC22-1351-4D53-B020-6B2FA6D5C0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A55AA7-868C-417A-B9D3-54AA7C7C4EAB}"/>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4" name="页脚占位符 3">
            <a:extLst>
              <a:ext uri="{FF2B5EF4-FFF2-40B4-BE49-F238E27FC236}">
                <a16:creationId xmlns:a16="http://schemas.microsoft.com/office/drawing/2014/main" id="{59F865B9-AB1F-4BB7-A9D8-31085F1ED6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734C04-D802-46C5-B3AA-FC50F13A77A5}"/>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2638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a:extLst>
              <a:ext uri="{FF2B5EF4-FFF2-40B4-BE49-F238E27FC236}">
                <a16:creationId xmlns:a16="http://schemas.microsoft.com/office/drawing/2014/main" id="{BEE7291F-15C3-4544-8B93-FD95C423E12C}"/>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6" name="艾茵施坦">
            <a:extLst>
              <a:ext uri="{FF2B5EF4-FFF2-40B4-BE49-F238E27FC236}">
                <a16:creationId xmlns:a16="http://schemas.microsoft.com/office/drawing/2014/main" id="{2688D000-1A06-4F6B-8D3F-13028EB27168}"/>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7" name="矩形">
            <a:extLst>
              <a:ext uri="{FF2B5EF4-FFF2-40B4-BE49-F238E27FC236}">
                <a16:creationId xmlns:a16="http://schemas.microsoft.com/office/drawing/2014/main" id="{5057250E-CBDF-4371-B5E8-1662A4D0F20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矩形">
            <a:extLst>
              <a:ext uri="{FF2B5EF4-FFF2-40B4-BE49-F238E27FC236}">
                <a16:creationId xmlns:a16="http://schemas.microsoft.com/office/drawing/2014/main" id="{B6FA5F33-5416-4756-AF86-78E070BEDBBF}"/>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9" name="矩形">
            <a:extLst>
              <a:ext uri="{FF2B5EF4-FFF2-40B4-BE49-F238E27FC236}">
                <a16:creationId xmlns:a16="http://schemas.microsoft.com/office/drawing/2014/main" id="{F933F26E-ADF0-478E-B021-02A216B2209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2" name="艾茵施坦">
            <a:extLst>
              <a:ext uri="{FF2B5EF4-FFF2-40B4-BE49-F238E27FC236}">
                <a16:creationId xmlns:a16="http://schemas.microsoft.com/office/drawing/2014/main" id="{F79985B5-8A27-475B-941C-75AACAC840BF}"/>
              </a:ext>
            </a:extLst>
          </p:cNvPr>
          <p:cNvSpPr txBox="1"/>
          <p:nvPr userDrawn="1"/>
        </p:nvSpPr>
        <p:spPr>
          <a:xfrm>
            <a:off x="618137" y="224029"/>
            <a:ext cx="1169099"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1">
                <a:solidFill>
                  <a:srgbClr val="FF0000"/>
                </a:solidFill>
              </a:rPr>
              <a:t>黑猫编程</a:t>
            </a:r>
            <a:endParaRPr lang="en-US" altLang="zh-CN" sz="1600" i="1"/>
          </a:p>
        </p:txBody>
      </p:sp>
      <p:pic>
        <p:nvPicPr>
          <p:cNvPr id="13" name="图片 12">
            <a:extLst>
              <a:ext uri="{FF2B5EF4-FFF2-40B4-BE49-F238E27FC236}">
                <a16:creationId xmlns:a16="http://schemas.microsoft.com/office/drawing/2014/main" id="{6E93837B-B120-4598-A82D-9726954207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4" name="文本框 13">
            <a:extLst>
              <a:ext uri="{FF2B5EF4-FFF2-40B4-BE49-F238E27FC236}">
                <a16:creationId xmlns:a16="http://schemas.microsoft.com/office/drawing/2014/main" id="{7EFD780C-23BC-4889-94E0-C3449A668678}"/>
              </a:ext>
            </a:extLst>
          </p:cNvPr>
          <p:cNvSpPr txBox="1"/>
          <p:nvPr userDrawn="1"/>
        </p:nvSpPr>
        <p:spPr>
          <a:xfrm>
            <a:off x="514229" y="549668"/>
            <a:ext cx="6096000" cy="261610"/>
          </a:xfrm>
          <a:prstGeom prst="rect">
            <a:avLst/>
          </a:prstGeom>
          <a:noFill/>
        </p:spPr>
        <p:txBody>
          <a:bodyPr wrap="square">
            <a:spAutoFit/>
          </a:bodyPr>
          <a:lstStyle/>
          <a:p>
            <a:r>
              <a:rPr lang="en-US" altLang="zh-CN" sz="1100" i="1">
                <a:solidFill>
                  <a:schemeClr val="tx1">
                    <a:lumMod val="75000"/>
                    <a:lumOff val="25000"/>
                  </a:schemeClr>
                </a:solidFill>
                <a:hlinkClick r:id="rId3"/>
              </a:rPr>
              <a:t> blackcat1995.com</a:t>
            </a:r>
            <a:endParaRPr lang="zh-CN" altLang="en-US" sz="1100"/>
          </a:p>
        </p:txBody>
      </p:sp>
    </p:spTree>
    <p:extLst>
      <p:ext uri="{BB962C8B-B14F-4D97-AF65-F5344CB8AC3E}">
        <p14:creationId xmlns:p14="http://schemas.microsoft.com/office/powerpoint/2010/main" val="149482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AE7C-4C1B-47B4-9379-89600F7889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5AD5FF-258C-47F6-BF4A-C8689AA42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B26A73-9C6E-4833-B42D-F6A82D582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72B0B3-CD92-4C20-A541-C73FC989446D}"/>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6" name="页脚占位符 5">
            <a:extLst>
              <a:ext uri="{FF2B5EF4-FFF2-40B4-BE49-F238E27FC236}">
                <a16:creationId xmlns:a16="http://schemas.microsoft.com/office/drawing/2014/main" id="{B2EE26EE-41D7-41EB-83C3-26264A7556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3A39E6-E002-4235-8243-0A62EEC3D2A9}"/>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0470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6605E-C56B-4E5C-8BDF-F779FF2B35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021912-868D-480B-8B66-EA2BF0083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E415E-6216-4011-9F1D-CAEBABCCA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48174B-60BD-4DD3-9045-D91E7FC26769}"/>
              </a:ext>
            </a:extLst>
          </p:cNvPr>
          <p:cNvSpPr>
            <a:spLocks noGrp="1"/>
          </p:cNvSpPr>
          <p:nvPr>
            <p:ph type="dt" sz="half" idx="10"/>
          </p:nvPr>
        </p:nvSpPr>
        <p:spPr/>
        <p:txBody>
          <a:bodyPr/>
          <a:lstStyle/>
          <a:p>
            <a:fld id="{6DB8FC75-0739-4932-875F-958490033975}" type="datetimeFigureOut">
              <a:rPr lang="zh-CN" altLang="en-US" smtClean="0"/>
              <a:t>2022/2/3</a:t>
            </a:fld>
            <a:endParaRPr lang="zh-CN" altLang="en-US"/>
          </a:p>
        </p:txBody>
      </p:sp>
      <p:sp>
        <p:nvSpPr>
          <p:cNvPr id="6" name="页脚占位符 5">
            <a:extLst>
              <a:ext uri="{FF2B5EF4-FFF2-40B4-BE49-F238E27FC236}">
                <a16:creationId xmlns:a16="http://schemas.microsoft.com/office/drawing/2014/main" id="{6F0CDAAE-B93A-4767-8007-D6BA706229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133B6-B194-47AD-9965-012BC6A40019}"/>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19328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186D8A-AD1C-4C4B-9934-65AEBE6BE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395B6C-9830-4243-BD50-3CE43BACB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C7A72-DE48-4D42-AA8A-7485B2828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8FC75-0739-4932-875F-958490033975}" type="datetimeFigureOut">
              <a:rPr lang="zh-CN" altLang="en-US" smtClean="0"/>
              <a:t>2022/2/3</a:t>
            </a:fld>
            <a:endParaRPr lang="zh-CN" altLang="en-US"/>
          </a:p>
        </p:txBody>
      </p:sp>
      <p:sp>
        <p:nvSpPr>
          <p:cNvPr id="5" name="页脚占位符 4">
            <a:extLst>
              <a:ext uri="{FF2B5EF4-FFF2-40B4-BE49-F238E27FC236}">
                <a16:creationId xmlns:a16="http://schemas.microsoft.com/office/drawing/2014/main" id="{67130BB1-4513-4A82-96AA-374F71A21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843883-9D3B-41B8-9706-3C067B597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26574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03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id="{9FF5A578-41A1-4819-B1B2-ECBA1B3B24F8}"/>
              </a:ext>
            </a:extLst>
          </p:cNvPr>
          <p:cNvSpPr txBox="1">
            <a:spLocks noChangeArrowheads="1"/>
          </p:cNvSpPr>
          <p:nvPr/>
        </p:nvSpPr>
        <p:spPr>
          <a:xfrm>
            <a:off x="1736494" y="301860"/>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算法定义</a:t>
            </a:r>
          </a:p>
        </p:txBody>
      </p:sp>
      <p:sp>
        <p:nvSpPr>
          <p:cNvPr id="3" name="文本框 2">
            <a:extLst>
              <a:ext uri="{FF2B5EF4-FFF2-40B4-BE49-F238E27FC236}">
                <a16:creationId xmlns:a16="http://schemas.microsoft.com/office/drawing/2014/main" id="{ADA2A31C-0A0C-4A73-916B-287C05CA3EF0}"/>
              </a:ext>
            </a:extLst>
          </p:cNvPr>
          <p:cNvSpPr txBox="1"/>
          <p:nvPr/>
        </p:nvSpPr>
        <p:spPr>
          <a:xfrm>
            <a:off x="471637" y="1059872"/>
            <a:ext cx="11014361" cy="5262979"/>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a:t>算法（</a:t>
            </a:r>
            <a:r>
              <a:rPr lang="en-US" altLang="zh-CN" sz="2400"/>
              <a:t>Algorithm</a:t>
            </a:r>
            <a:r>
              <a:rPr lang="zh-CN" altLang="en-US" sz="2400"/>
              <a:t>）是</a:t>
            </a:r>
            <a:r>
              <a:rPr lang="zh-CN" altLang="en-US" sz="2400">
                <a:solidFill>
                  <a:srgbClr val="FF0000"/>
                </a:solidFill>
              </a:rPr>
              <a:t>对特定问题求解步骤的一种描述</a:t>
            </a:r>
            <a:r>
              <a:rPr lang="zh-CN" altLang="en-US" sz="2400"/>
              <a:t>，是指令的有限序列，其中，每条指令表示一个或多个操作，具有下列五个重要特性：</a:t>
            </a:r>
            <a:endParaRPr lang="en-US" altLang="zh-CN" sz="2400"/>
          </a:p>
          <a:p>
            <a:pPr marL="914400" lvl="1" indent="-457200">
              <a:buFont typeface="+mj-ea"/>
              <a:buAutoNum type="circleNumDbPlain"/>
            </a:pPr>
            <a:r>
              <a:rPr lang="zh-CN" altLang="en-US" sz="2400"/>
              <a:t>有穷性：一个算法必须总在执行有穷步之后结束，且每一步在又穷时间内完成。</a:t>
            </a:r>
            <a:endParaRPr lang="en-US" altLang="zh-CN" sz="2400"/>
          </a:p>
          <a:p>
            <a:pPr marL="914400" lvl="1" indent="-457200">
              <a:buFont typeface="+mj-ea"/>
              <a:buAutoNum type="circleNumDbPlain"/>
            </a:pPr>
            <a:r>
              <a:rPr lang="zh-CN" altLang="en-US" sz="2400"/>
              <a:t>确定性：算法中每条指令必须有确切的含义，对于相同的输入只能得出相同的输出。</a:t>
            </a:r>
            <a:endParaRPr lang="en-US" altLang="zh-CN" sz="2400"/>
          </a:p>
          <a:p>
            <a:pPr marL="914400" lvl="1" indent="-457200">
              <a:buFont typeface="+mj-ea"/>
              <a:buAutoNum type="circleNumDbPlain"/>
            </a:pPr>
            <a:r>
              <a:rPr lang="zh-CN" altLang="en-US" sz="2400"/>
              <a:t>可行性：算法中描述的操作都可以通过已经实现的基本运算执行有限次来实现。</a:t>
            </a:r>
            <a:endParaRPr lang="en-US" altLang="zh-CN" sz="2400"/>
          </a:p>
          <a:p>
            <a:pPr marL="914400" lvl="1" indent="-457200">
              <a:buFont typeface="+mj-ea"/>
              <a:buAutoNum type="circleNumDbPlain"/>
            </a:pPr>
            <a:r>
              <a:rPr lang="zh-CN" altLang="en-US" sz="2400"/>
              <a:t>输入：一个算法有零个或多个输入，这些输入取自于某个特定对象的集合。</a:t>
            </a:r>
            <a:endParaRPr lang="en-US" altLang="zh-CN" sz="2400"/>
          </a:p>
          <a:p>
            <a:pPr marL="914400" lvl="1" indent="-457200">
              <a:buFont typeface="+mj-ea"/>
              <a:buAutoNum type="circleNumDbPlain"/>
            </a:pPr>
            <a:r>
              <a:rPr lang="zh-CN" altLang="en-US" sz="2400"/>
              <a:t>输出：一个算法有一个或多个输出，这些输出是与输入有着某种特定关系的量。</a:t>
            </a:r>
            <a:endParaRPr lang="en-US" altLang="zh-CN" sz="2400"/>
          </a:p>
          <a:p>
            <a:endParaRPr lang="en-US" altLang="zh-CN" sz="2400"/>
          </a:p>
          <a:p>
            <a:pPr marL="342900" indent="-342900">
              <a:buFont typeface="Wingdings" panose="05000000000000000000" pitchFamily="2" charset="2"/>
              <a:buChar char="n"/>
            </a:pPr>
            <a:r>
              <a:rPr lang="zh-CN" altLang="en-US" sz="2400"/>
              <a:t>一个好的算法应考虑达到以下目标：正确性、可读性、健壮性、效率与低存储需求。</a:t>
            </a:r>
            <a:endParaRPr lang="en-US" altLang="zh-CN" sz="2400"/>
          </a:p>
        </p:txBody>
      </p:sp>
    </p:spTree>
    <p:extLst>
      <p:ext uri="{BB962C8B-B14F-4D97-AF65-F5344CB8AC3E}">
        <p14:creationId xmlns:p14="http://schemas.microsoft.com/office/powerpoint/2010/main" val="267228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a:extLst>
              <a:ext uri="{FF2B5EF4-FFF2-40B4-BE49-F238E27FC236}">
                <a16:creationId xmlns:a16="http://schemas.microsoft.com/office/drawing/2014/main" id="{8E57AE12-70C1-4AEC-ABD3-68624473A25B}"/>
              </a:ext>
            </a:extLst>
          </p:cNvPr>
          <p:cNvSpPr txBox="1">
            <a:spLocks noChangeArrowheads="1"/>
          </p:cNvSpPr>
          <p:nvPr/>
        </p:nvSpPr>
        <p:spPr>
          <a:xfrm>
            <a:off x="1736494" y="301860"/>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时间复杂度</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7538404-3089-42C1-A8FA-BE0C521F0C05}"/>
                  </a:ext>
                </a:extLst>
              </p:cNvPr>
              <p:cNvSpPr txBox="1"/>
              <p:nvPr/>
            </p:nvSpPr>
            <p:spPr>
              <a:xfrm>
                <a:off x="402365" y="1032163"/>
                <a:ext cx="11547181" cy="341632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a:t>一个语句的频度是指该语句在算法中被重复执行的次数，算法中所有语句的频度之和记为</a:t>
                </a:r>
                <a:r>
                  <a:rPr lang="en-US" altLang="zh-CN" sz="2400"/>
                  <a:t>T(n)</a:t>
                </a:r>
                <a:r>
                  <a:rPr lang="zh-CN" altLang="en-US" sz="2400"/>
                  <a:t>，是该算法问题规模为</a:t>
                </a:r>
                <a:r>
                  <a:rPr lang="en-US" altLang="zh-CN" sz="2400"/>
                  <a:t>n</a:t>
                </a:r>
                <a:r>
                  <a:rPr lang="zh-CN" altLang="en-US" sz="2400"/>
                  <a:t>的函数，时间复杂度主要分析</a:t>
                </a:r>
                <a:r>
                  <a:rPr lang="en-US" altLang="zh-CN" sz="2400"/>
                  <a:t>T(n)</a:t>
                </a:r>
                <a:r>
                  <a:rPr lang="zh-CN" altLang="en-US" sz="2400"/>
                  <a:t>的数量级。</a:t>
                </a:r>
                <a:endParaRPr lang="en-US" altLang="zh-CN" sz="2400"/>
              </a:p>
              <a:p>
                <a:pPr marL="342900" indent="-342900">
                  <a:buFont typeface="Wingdings" panose="05000000000000000000" pitchFamily="2" charset="2"/>
                  <a:buChar char="n"/>
                </a:pPr>
                <a:r>
                  <a:rPr lang="zh-CN" altLang="en-US" sz="2400"/>
                  <a:t>时间复杂度记为 </a:t>
                </a:r>
                <a:r>
                  <a:rPr lang="en-US" altLang="zh-CN" sz="2400"/>
                  <a:t>T(n) = O(f(n))</a:t>
                </a:r>
              </a:p>
              <a:p>
                <a:pPr marL="342900" indent="-342900">
                  <a:buFont typeface="Wingdings" panose="05000000000000000000" pitchFamily="2" charset="2"/>
                  <a:buChar char="n"/>
                </a:pPr>
                <a:r>
                  <a:rPr lang="en-US" altLang="zh-CN" sz="2400"/>
                  <a:t>O </a:t>
                </a:r>
                <a:r>
                  <a:rPr lang="zh-CN" altLang="en-US" sz="2400"/>
                  <a:t>的含义是</a:t>
                </a:r>
                <a:r>
                  <a:rPr lang="en-US" altLang="zh-CN" sz="2400"/>
                  <a:t>T(n)</a:t>
                </a:r>
                <a:r>
                  <a:rPr lang="zh-CN" altLang="en-US" sz="2400"/>
                  <a:t>的数量级，严格的数学定义是：若</a:t>
                </a:r>
                <a:r>
                  <a:rPr lang="en-US" altLang="zh-CN" sz="2400"/>
                  <a:t>T(n)</a:t>
                </a:r>
                <a:r>
                  <a:rPr lang="zh-CN" altLang="en-US" sz="2400"/>
                  <a:t>和</a:t>
                </a:r>
                <a:r>
                  <a:rPr lang="en-US" altLang="zh-CN" sz="2400"/>
                  <a:t>f(n)</a:t>
                </a:r>
                <a:r>
                  <a:rPr lang="zh-CN" altLang="en-US" sz="2400"/>
                  <a:t>是定义在正整数集合上的两个函数，若存在正常数</a:t>
                </a:r>
                <a:r>
                  <a:rPr lang="en-US" altLang="zh-CN" sz="2400"/>
                  <a:t>C</a:t>
                </a:r>
                <a:r>
                  <a:rPr lang="zh-CN" altLang="en-US" sz="2400"/>
                  <a:t>和</a:t>
                </a:r>
                <a14:m>
                  <m:oMath xmlns:m="http://schemas.openxmlformats.org/officeDocument/2006/math">
                    <m:sSub>
                      <m:sSubPr>
                        <m:ctrlPr>
                          <a:rPr lang="en-US" altLang="zh-CN" sz="2400" i="1" smtClean="0">
                            <a:solidFill>
                              <a:srgbClr val="836967"/>
                            </a:solidFill>
                            <a:latin typeface="Cambria Math" panose="02040503050406030204" pitchFamily="18" charset="0"/>
                          </a:rPr>
                        </m:ctrlPr>
                      </m:sSubPr>
                      <m:e>
                        <m:r>
                          <a:rPr lang="en-US" altLang="zh-CN" sz="2400" i="1" smtClean="0">
                            <a:latin typeface="Cambria Math" panose="02040503050406030204" pitchFamily="18" charset="0"/>
                          </a:rPr>
                          <m:t>𝑛</m:t>
                        </m:r>
                      </m:e>
                      <m:sub>
                        <m:r>
                          <a:rPr lang="en-US" altLang="zh-CN" sz="2400" i="0" smtClean="0">
                            <a:latin typeface="Cambria Math" panose="02040503050406030204" pitchFamily="18" charset="0"/>
                          </a:rPr>
                          <m:t>0</m:t>
                        </m:r>
                      </m:sub>
                    </m:sSub>
                  </m:oMath>
                </a14:m>
                <a:r>
                  <a:rPr lang="zh-CN" altLang="en-US" sz="2400"/>
                  <a:t>，使得当</a:t>
                </a:r>
                <a:r>
                  <a:rPr lang="en-US" altLang="zh-CN" sz="2400"/>
                  <a:t>n</a:t>
                </a:r>
                <a14:m>
                  <m:oMath xmlns:m="http://schemas.openxmlformats.org/officeDocument/2006/math">
                    <m:r>
                      <a:rPr lang="en-US" altLang="zh-CN" sz="2400" smtClean="0">
                        <a:latin typeface="Cambria Math" panose="02040503050406030204" pitchFamily="18" charset="0"/>
                      </a:rPr>
                      <m:t>≥</m:t>
                    </m:r>
                  </m:oMath>
                </a14:m>
                <a:r>
                  <a:rPr lang="en-US" altLang="zh-CN" sz="2400"/>
                  <a:t> </a:t>
                </a:r>
                <a14:m>
                  <m:oMath xmlns:m="http://schemas.openxmlformats.org/officeDocument/2006/math">
                    <m:sSub>
                      <m:sSubPr>
                        <m:ctrlPr>
                          <a:rPr lang="en-US" altLang="zh-CN" sz="2400" i="1">
                            <a:solidFill>
                              <a:srgbClr val="836967"/>
                            </a:solidFill>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a:latin typeface="Cambria Math" panose="02040503050406030204" pitchFamily="18" charset="0"/>
                          </a:rPr>
                          <m:t>0</m:t>
                        </m:r>
                      </m:sub>
                    </m:sSub>
                  </m:oMath>
                </a14:m>
                <a:r>
                  <a:rPr lang="zh-CN" altLang="en-US" sz="2400"/>
                  <a:t>时，都满足</a:t>
                </a:r>
                <a:r>
                  <a:rPr lang="en-US" altLang="zh-CN" sz="2400"/>
                  <a:t>0</a:t>
                </a:r>
                <a14:m>
                  <m:oMath xmlns:m="http://schemas.openxmlformats.org/officeDocument/2006/math">
                    <m:r>
                      <a:rPr lang="en-US" altLang="zh-CN" sz="2400" smtClean="0">
                        <a:latin typeface="Cambria Math" panose="02040503050406030204" pitchFamily="18" charset="0"/>
                      </a:rPr>
                      <m:t>≤</m:t>
                    </m:r>
                  </m:oMath>
                </a14:m>
                <a:r>
                  <a:rPr lang="en-US" altLang="zh-CN" sz="2400"/>
                  <a:t>T(n) </a:t>
                </a:r>
                <a14:m>
                  <m:oMath xmlns:m="http://schemas.openxmlformats.org/officeDocument/2006/math">
                    <m:r>
                      <a:rPr lang="en-US" altLang="zh-CN" sz="2400">
                        <a:latin typeface="Cambria Math" panose="02040503050406030204" pitchFamily="18" charset="0"/>
                      </a:rPr>
                      <m:t>≤</m:t>
                    </m:r>
                  </m:oMath>
                </a14:m>
                <a:r>
                  <a:rPr lang="en-US" altLang="zh-CN" sz="2400"/>
                  <a:t>Cf(n)</a:t>
                </a:r>
                <a:r>
                  <a:rPr lang="zh-CN" altLang="en-US" sz="2400"/>
                  <a:t>。</a:t>
                </a:r>
                <a:endParaRPr lang="en-US" altLang="zh-CN" sz="2400"/>
              </a:p>
              <a:p>
                <a:pPr marL="342900" indent="-342900">
                  <a:buFont typeface="Wingdings" panose="05000000000000000000" pitchFamily="2" charset="2"/>
                  <a:buChar char="n"/>
                </a:pPr>
                <a:r>
                  <a:rPr lang="zh-CN" altLang="en-US" sz="2400"/>
                  <a:t>加法原则：</a:t>
                </a:r>
                <a:r>
                  <a:rPr lang="en-US" altLang="zh-CN" sz="2400"/>
                  <a:t>T(n)=</a:t>
                </a:r>
                <a14:m>
                  <m:oMath xmlns:m="http://schemas.openxmlformats.org/officeDocument/2006/math">
                    <m:sSub>
                      <m:sSubPr>
                        <m:ctrlPr>
                          <a:rPr lang="en-US" altLang="zh-CN" sz="2400" i="1" smtClean="0">
                            <a:solidFill>
                              <a:srgbClr val="836967"/>
                            </a:solidFill>
                            <a:latin typeface="Cambria Math" panose="02040503050406030204" pitchFamily="18" charset="0"/>
                          </a:rPr>
                        </m:ctrlPr>
                      </m:sSubPr>
                      <m:e>
                        <m:r>
                          <a:rPr lang="en-US" altLang="zh-CN" sz="2400" i="1" smtClean="0">
                            <a:latin typeface="Cambria Math" panose="02040503050406030204" pitchFamily="18" charset="0"/>
                          </a:rPr>
                          <m:t>𝑇</m:t>
                        </m:r>
                      </m:e>
                      <m:sub>
                        <m:r>
                          <a:rPr lang="en-US" altLang="zh-CN" sz="2400" i="0"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oMath>
                </a14:m>
                <a:r>
                  <a:rPr lang="en-US" altLang="zh-CN" sz="2400">
                    <a:solidFill>
                      <a:srgbClr val="836967"/>
                    </a:solidFill>
                  </a:rPr>
                  <a:t> </a:t>
                </a:r>
                <a14:m>
                  <m:oMath xmlns:m="http://schemas.openxmlformats.org/officeDocument/2006/math">
                    <m:sSub>
                      <m:sSubPr>
                        <m:ctrlPr>
                          <a:rPr lang="en-US" altLang="zh-CN" sz="2400" i="1">
                            <a:solidFill>
                              <a:srgbClr val="836967"/>
                            </a:solidFill>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0"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oMath>
                </a14:m>
                <a:r>
                  <a:rPr lang="en-US" altLang="zh-CN" sz="2400"/>
                  <a:t>=O(f(n))+O(g(n))=O(max(f(n),g(n)))</a:t>
                </a:r>
              </a:p>
              <a:p>
                <a:pPr marL="342900" indent="-342900">
                  <a:buFont typeface="Wingdings" panose="05000000000000000000" pitchFamily="2" charset="2"/>
                  <a:buChar char="n"/>
                </a:pPr>
                <a:r>
                  <a:rPr lang="zh-CN" altLang="en-US" sz="2400"/>
                  <a:t>乘法原则：</a:t>
                </a:r>
                <a:r>
                  <a:rPr lang="en-US" altLang="zh-CN" sz="2400"/>
                  <a:t>T(n)=</a:t>
                </a:r>
                <a14:m>
                  <m:oMath xmlns:m="http://schemas.openxmlformats.org/officeDocument/2006/math">
                    <m:sSub>
                      <m:sSubPr>
                        <m:ctrlPr>
                          <a:rPr lang="en-US" altLang="zh-CN" sz="2400" i="1" smtClean="0">
                            <a:solidFill>
                              <a:srgbClr val="836967"/>
                            </a:solidFill>
                            <a:latin typeface="Cambria Math" panose="02040503050406030204" pitchFamily="18" charset="0"/>
                          </a:rPr>
                        </m:ctrlPr>
                      </m:sSubPr>
                      <m:e>
                        <m:r>
                          <a:rPr lang="en-US" altLang="zh-CN" sz="2400" i="1" smtClean="0">
                            <a:latin typeface="Cambria Math" panose="02040503050406030204" pitchFamily="18" charset="0"/>
                          </a:rPr>
                          <m:t>𝑇</m:t>
                        </m:r>
                      </m:e>
                      <m:sub>
                        <m:r>
                          <a:rPr lang="en-US" altLang="zh-CN" sz="2400" i="0"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smtClean="0">
                        <a:solidFill>
                          <a:srgbClr val="836967"/>
                        </a:solidFill>
                        <a:latin typeface="Cambria Math" panose="02040503050406030204" pitchFamily="18" charset="0"/>
                      </a:rPr>
                      <m:t>×</m:t>
                    </m:r>
                  </m:oMath>
                </a14:m>
                <a:r>
                  <a:rPr lang="en-US" altLang="zh-CN" sz="2400">
                    <a:solidFill>
                      <a:srgbClr val="836967"/>
                    </a:solidFill>
                  </a:rPr>
                  <a:t> </a:t>
                </a:r>
                <a14:m>
                  <m:oMath xmlns:m="http://schemas.openxmlformats.org/officeDocument/2006/math">
                    <m:sSub>
                      <m:sSubPr>
                        <m:ctrlPr>
                          <a:rPr lang="en-US" altLang="zh-CN" sz="2400" i="1">
                            <a:solidFill>
                              <a:srgbClr val="836967"/>
                            </a:solidFill>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0"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oMath>
                </a14:m>
                <a:r>
                  <a:rPr lang="en-US" altLang="zh-CN" sz="2400"/>
                  <a:t>=O(f(n))</a:t>
                </a:r>
                <a:r>
                  <a:rPr lang="en-US" altLang="zh-CN" sz="2400">
                    <a:solidFill>
                      <a:srgbClr val="836967"/>
                    </a:solidFill>
                  </a:rPr>
                  <a:t> </a:t>
                </a:r>
                <a14:m>
                  <m:oMath xmlns:m="http://schemas.openxmlformats.org/officeDocument/2006/math">
                    <m:r>
                      <a:rPr lang="en-US" altLang="zh-CN" sz="2400">
                        <a:solidFill>
                          <a:srgbClr val="836967"/>
                        </a:solidFill>
                        <a:latin typeface="Cambria Math" panose="02040503050406030204" pitchFamily="18" charset="0"/>
                      </a:rPr>
                      <m:t>×</m:t>
                    </m:r>
                    <m:r>
                      <a:rPr lang="en-US" altLang="zh-CN" sz="2400" i="1">
                        <a:solidFill>
                          <a:srgbClr val="836967"/>
                        </a:solidFill>
                        <a:latin typeface="Cambria Math" panose="02040503050406030204" pitchFamily="18" charset="0"/>
                      </a:rPr>
                      <m:t> </m:t>
                    </m:r>
                  </m:oMath>
                </a14:m>
                <a:r>
                  <a:rPr lang="en-US" altLang="zh-CN" sz="2400"/>
                  <a:t>O(g(n))=O(f(n)</a:t>
                </a:r>
                <a:r>
                  <a:rPr lang="en-US" altLang="zh-CN" sz="2400">
                    <a:solidFill>
                      <a:srgbClr val="836967"/>
                    </a:solidFill>
                  </a:rPr>
                  <a:t> </a:t>
                </a:r>
                <a14:m>
                  <m:oMath xmlns:m="http://schemas.openxmlformats.org/officeDocument/2006/math">
                    <m:r>
                      <a:rPr lang="en-US" altLang="zh-CN" sz="2400">
                        <a:solidFill>
                          <a:srgbClr val="836967"/>
                        </a:solidFill>
                        <a:latin typeface="Cambria Math" panose="02040503050406030204" pitchFamily="18" charset="0"/>
                      </a:rPr>
                      <m:t>×</m:t>
                    </m:r>
                    <m:r>
                      <a:rPr lang="en-US" altLang="zh-CN" sz="2400" i="1">
                        <a:solidFill>
                          <a:srgbClr val="836967"/>
                        </a:solidFill>
                        <a:latin typeface="Cambria Math" panose="02040503050406030204" pitchFamily="18" charset="0"/>
                      </a:rPr>
                      <m:t> </m:t>
                    </m:r>
                  </m:oMath>
                </a14:m>
                <a:r>
                  <a:rPr lang="en-US" altLang="zh-CN" sz="2400"/>
                  <a:t>g(n))</a:t>
                </a:r>
              </a:p>
              <a:p>
                <a:pPr marL="342900" indent="-342900">
                  <a:buFont typeface="Wingdings" panose="05000000000000000000" pitchFamily="2" charset="2"/>
                  <a:buChar char="n"/>
                </a:pPr>
                <a:r>
                  <a:rPr lang="zh-CN" altLang="en-US" sz="2400"/>
                  <a:t>常见渐进时间复杂度：</a:t>
                </a:r>
                <a:r>
                  <a:rPr lang="en-US" altLang="zh-CN" sz="2400"/>
                  <a:t>O(1)&lt;O(logn)&lt;O(nlogn)&lt;O(</a:t>
                </a:r>
                <a14:m>
                  <m:oMath xmlns:m="http://schemas.openxmlformats.org/officeDocument/2006/math">
                    <m:sSup>
                      <m:sSupPr>
                        <m:ctrlPr>
                          <a:rPr lang="en-US" altLang="zh-CN" sz="2400" i="1" smtClean="0">
                            <a:solidFill>
                              <a:srgbClr val="836967"/>
                            </a:solidFill>
                            <a:latin typeface="Cambria Math" panose="02040503050406030204" pitchFamily="18" charset="0"/>
                          </a:rPr>
                        </m:ctrlPr>
                      </m:sSupPr>
                      <m:e>
                        <m:r>
                          <a:rPr lang="en-US" altLang="zh-CN" sz="2400" i="1" smtClean="0">
                            <a:latin typeface="Cambria Math" panose="02040503050406030204" pitchFamily="18" charset="0"/>
                          </a:rPr>
                          <m:t>𝑛</m:t>
                        </m:r>
                      </m:e>
                      <m:sup>
                        <m:r>
                          <a:rPr lang="en-US" altLang="zh-CN" sz="2400" i="0" smtClean="0">
                            <a:latin typeface="Cambria Math" panose="02040503050406030204" pitchFamily="18" charset="0"/>
                          </a:rPr>
                          <m:t>2</m:t>
                        </m:r>
                      </m:sup>
                    </m:sSup>
                  </m:oMath>
                </a14:m>
                <a:r>
                  <a:rPr lang="en-US" altLang="zh-CN" sz="2400"/>
                  <a:t>)&lt;O(</a:t>
                </a:r>
                <a14:m>
                  <m:oMath xmlns:m="http://schemas.openxmlformats.org/officeDocument/2006/math">
                    <m:sSup>
                      <m:sSupPr>
                        <m:ctrlPr>
                          <a:rPr lang="en-US" altLang="zh-CN" sz="2400" i="1" smtClean="0">
                            <a:solidFill>
                              <a:srgbClr val="836967"/>
                            </a:solidFill>
                            <a:latin typeface="Cambria Math" panose="02040503050406030204" pitchFamily="18" charset="0"/>
                          </a:rPr>
                        </m:ctrlPr>
                      </m:sSupPr>
                      <m:e>
                        <m:r>
                          <a:rPr lang="en-US" altLang="zh-CN" sz="2400" i="1" smtClean="0">
                            <a:latin typeface="Cambria Math" panose="02040503050406030204" pitchFamily="18" charset="0"/>
                          </a:rPr>
                          <m:t>𝑛</m:t>
                        </m:r>
                      </m:e>
                      <m:sup>
                        <m:r>
                          <a:rPr lang="en-US" altLang="zh-CN" sz="2400" i="0" smtClean="0">
                            <a:latin typeface="Cambria Math" panose="02040503050406030204" pitchFamily="18" charset="0"/>
                          </a:rPr>
                          <m:t>3</m:t>
                        </m:r>
                      </m:sup>
                    </m:sSup>
                  </m:oMath>
                </a14:m>
                <a:r>
                  <a:rPr lang="en-US" altLang="zh-CN" sz="2400"/>
                  <a:t>)&lt;O(</a:t>
                </a:r>
                <a14:m>
                  <m:oMath xmlns:m="http://schemas.openxmlformats.org/officeDocument/2006/math">
                    <m:sSup>
                      <m:sSupPr>
                        <m:ctrlPr>
                          <a:rPr lang="en-US" altLang="zh-CN" sz="2400" i="1" smtClean="0">
                            <a:solidFill>
                              <a:srgbClr val="836967"/>
                            </a:solidFill>
                            <a:latin typeface="Cambria Math" panose="02040503050406030204" pitchFamily="18" charset="0"/>
                          </a:rPr>
                        </m:ctrlPr>
                      </m:sSupPr>
                      <m:e>
                        <m:r>
                          <a:rPr lang="en-US" altLang="zh-CN" sz="2400" smtClean="0">
                            <a:latin typeface="Cambria Math" panose="02040503050406030204" pitchFamily="18" charset="0"/>
                          </a:rPr>
                          <m:t>2</m:t>
                        </m:r>
                      </m:e>
                      <m:sup>
                        <m:r>
                          <a:rPr lang="en-US" altLang="zh-CN" sz="2400" i="1" smtClean="0">
                            <a:latin typeface="Cambria Math" panose="02040503050406030204" pitchFamily="18" charset="0"/>
                          </a:rPr>
                          <m:t>𝑛</m:t>
                        </m:r>
                      </m:sup>
                    </m:sSup>
                  </m:oMath>
                </a14:m>
                <a:r>
                  <a:rPr lang="en-US" altLang="zh-CN" sz="2400"/>
                  <a:t>)&lt;O(n!)&lt;O(</a:t>
                </a:r>
                <a14:m>
                  <m:oMath xmlns:m="http://schemas.openxmlformats.org/officeDocument/2006/math">
                    <m:sSup>
                      <m:sSupPr>
                        <m:ctrlPr>
                          <a:rPr lang="en-US" altLang="zh-CN" sz="2400" i="1" smtClean="0">
                            <a:solidFill>
                              <a:srgbClr val="836967"/>
                            </a:solidFill>
                            <a:latin typeface="Cambria Math" panose="02040503050406030204" pitchFamily="18" charset="0"/>
                          </a:rPr>
                        </m:ctrlPr>
                      </m:sSupPr>
                      <m:e>
                        <m:r>
                          <a:rPr lang="en-US" altLang="zh-CN" sz="2400" i="1" smtClean="0">
                            <a:latin typeface="Cambria Math" panose="02040503050406030204" pitchFamily="18" charset="0"/>
                          </a:rPr>
                          <m:t>𝑛</m:t>
                        </m:r>
                      </m:e>
                      <m:sup>
                        <m:r>
                          <a:rPr lang="en-US" altLang="zh-CN" sz="2400" i="1" smtClean="0">
                            <a:latin typeface="Cambria Math" panose="02040503050406030204" pitchFamily="18" charset="0"/>
                          </a:rPr>
                          <m:t>𝑛</m:t>
                        </m:r>
                      </m:sup>
                    </m:sSup>
                  </m:oMath>
                </a14:m>
                <a:r>
                  <a:rPr lang="en-US" altLang="zh-CN" sz="2400"/>
                  <a:t>)</a:t>
                </a:r>
              </a:p>
              <a:p>
                <a:pPr marL="342900" indent="-342900">
                  <a:buFont typeface="Wingdings" panose="05000000000000000000" pitchFamily="2" charset="2"/>
                  <a:buChar char="n"/>
                </a:pPr>
                <a:endParaRPr lang="en-US" altLang="zh-CN" sz="2400"/>
              </a:p>
            </p:txBody>
          </p:sp>
        </mc:Choice>
        <mc:Fallback xmlns="">
          <p:sp>
            <p:nvSpPr>
              <p:cNvPr id="4" name="文本框 3">
                <a:extLst>
                  <a:ext uri="{FF2B5EF4-FFF2-40B4-BE49-F238E27FC236}">
                    <a16:creationId xmlns:a16="http://schemas.microsoft.com/office/drawing/2014/main" id="{B7538404-3089-42C1-A8FA-BE0C521F0C05}"/>
                  </a:ext>
                </a:extLst>
              </p:cNvPr>
              <p:cNvSpPr txBox="1">
                <a:spLocks noRot="1" noChangeAspect="1" noMove="1" noResize="1" noEditPoints="1" noAdjustHandles="1" noChangeArrowheads="1" noChangeShapeType="1" noTextEdit="1"/>
              </p:cNvSpPr>
              <p:nvPr/>
            </p:nvSpPr>
            <p:spPr>
              <a:xfrm>
                <a:off x="402365" y="1032163"/>
                <a:ext cx="11547181" cy="3416320"/>
              </a:xfrm>
              <a:prstGeom prst="rect">
                <a:avLst/>
              </a:prstGeom>
              <a:blipFill>
                <a:blip r:embed="rId2"/>
                <a:stretch>
                  <a:fillRect l="-686" t="-1248" r="-4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01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87681F9-EFA0-4FA3-B3E1-6972609B0A40}"/>
              </a:ext>
            </a:extLst>
          </p:cNvPr>
          <p:cNvPicPr>
            <a:picLocks noChangeAspect="1"/>
          </p:cNvPicPr>
          <p:nvPr/>
        </p:nvPicPr>
        <p:blipFill>
          <a:blip r:embed="rId2"/>
          <a:stretch>
            <a:fillRect/>
          </a:stretch>
        </p:blipFill>
        <p:spPr>
          <a:xfrm>
            <a:off x="1484623" y="1014779"/>
            <a:ext cx="4029075" cy="2343150"/>
          </a:xfrm>
          <a:prstGeom prst="rect">
            <a:avLst/>
          </a:prstGeom>
        </p:spPr>
      </p:pic>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3BEF2629-A889-4FC1-A3E7-BC3873AB9310}"/>
                  </a:ext>
                </a:extLst>
              </p:cNvPr>
              <p:cNvSpPr/>
              <p:nvPr/>
            </p:nvSpPr>
            <p:spPr>
              <a:xfrm>
                <a:off x="6290851" y="1701445"/>
                <a:ext cx="3553691" cy="8728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400"/>
                  <a:t>时间复杂度：</a:t>
                </a:r>
                <a:r>
                  <a:rPr lang="en-US" altLang="zh-CN" sz="2400"/>
                  <a:t>O(</a:t>
                </a:r>
                <a14:m>
                  <m:oMath xmlns:m="http://schemas.openxmlformats.org/officeDocument/2006/math">
                    <m:func>
                      <m:funcPr>
                        <m:ctrlPr>
                          <a:rPr lang="en-US" altLang="zh-CN" sz="2400" i="1" smtClean="0">
                            <a:solidFill>
                              <a:srgbClr val="836967"/>
                            </a:solidFill>
                            <a:latin typeface="Cambria Math" panose="02040503050406030204" pitchFamily="18" charset="0"/>
                          </a:rPr>
                        </m:ctrlPr>
                      </m:funcPr>
                      <m:fName>
                        <m:sSub>
                          <m:sSubPr>
                            <m:ctrlPr>
                              <a:rPr lang="en-US" altLang="zh-CN" sz="2400" i="1" smtClean="0">
                                <a:solidFill>
                                  <a:srgbClr val="836967"/>
                                </a:solidFill>
                                <a:latin typeface="Cambria Math" panose="02040503050406030204" pitchFamily="18" charset="0"/>
                              </a:rPr>
                            </m:ctrlPr>
                          </m:sSubPr>
                          <m:e>
                            <m:r>
                              <m:rPr>
                                <m:sty m:val="p"/>
                              </m:rPr>
                              <a:rPr lang="en-US" altLang="zh-CN" sz="2400" smtClean="0">
                                <a:latin typeface="Cambria Math" panose="02040503050406030204" pitchFamily="18" charset="0"/>
                              </a:rPr>
                              <m:t>log</m:t>
                            </m:r>
                          </m:e>
                          <m:sub>
                            <m:r>
                              <a:rPr lang="en-US" altLang="zh-CN" sz="2400" i="0" smtClean="0">
                                <a:latin typeface="Cambria Math" panose="02040503050406030204" pitchFamily="18" charset="0"/>
                              </a:rPr>
                              <m:t>2</m:t>
                            </m:r>
                          </m:sub>
                        </m:sSub>
                      </m:fName>
                      <m:e>
                        <m:r>
                          <a:rPr lang="en-US" altLang="zh-CN" sz="2400" i="1" smtClean="0">
                            <a:latin typeface="Cambria Math" panose="02040503050406030204" pitchFamily="18" charset="0"/>
                          </a:rPr>
                          <m:t>𝑛</m:t>
                        </m:r>
                      </m:e>
                    </m:func>
                  </m:oMath>
                </a14:m>
                <a:r>
                  <a:rPr lang="en-US" altLang="zh-CN" sz="2400"/>
                  <a:t>)</a:t>
                </a:r>
                <a:endParaRPr lang="zh-CN" altLang="en-US" sz="2400"/>
              </a:p>
            </p:txBody>
          </p:sp>
        </mc:Choice>
        <mc:Fallback xmlns="">
          <p:sp>
            <p:nvSpPr>
              <p:cNvPr id="8" name="矩形: 圆角 7">
                <a:extLst>
                  <a:ext uri="{FF2B5EF4-FFF2-40B4-BE49-F238E27FC236}">
                    <a16:creationId xmlns:a16="http://schemas.microsoft.com/office/drawing/2014/main" id="{3BEF2629-A889-4FC1-A3E7-BC3873AB9310}"/>
                  </a:ext>
                </a:extLst>
              </p:cNvPr>
              <p:cNvSpPr>
                <a:spLocks noRot="1" noChangeAspect="1" noMove="1" noResize="1" noEditPoints="1" noAdjustHandles="1" noChangeArrowheads="1" noChangeShapeType="1" noTextEdit="1"/>
              </p:cNvSpPr>
              <p:nvPr/>
            </p:nvSpPr>
            <p:spPr>
              <a:xfrm>
                <a:off x="6290851" y="1701445"/>
                <a:ext cx="3553691" cy="872836"/>
              </a:xfrm>
              <a:prstGeom prst="roundRect">
                <a:avLst/>
              </a:prstGeom>
              <a:blipFill>
                <a:blip r:embed="rId3"/>
                <a:stretch>
                  <a:fillRect l="-136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F06F1B8-7AA4-4585-AE1E-FA2BEA5F6AA8}"/>
              </a:ext>
            </a:extLst>
          </p:cNvPr>
          <p:cNvPicPr>
            <a:picLocks noChangeAspect="1"/>
          </p:cNvPicPr>
          <p:nvPr/>
        </p:nvPicPr>
        <p:blipFill>
          <a:blip r:embed="rId4"/>
          <a:stretch>
            <a:fillRect/>
          </a:stretch>
        </p:blipFill>
        <p:spPr>
          <a:xfrm>
            <a:off x="868687" y="4130930"/>
            <a:ext cx="6810375" cy="1514475"/>
          </a:xfrm>
          <a:prstGeom prst="rect">
            <a:avLst/>
          </a:prstGeom>
        </p:spPr>
      </p:pic>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460CE14F-90A3-4955-AA1C-B04F419539C2}"/>
                  </a:ext>
                </a:extLst>
              </p:cNvPr>
              <p:cNvSpPr/>
              <p:nvPr/>
            </p:nvSpPr>
            <p:spPr>
              <a:xfrm>
                <a:off x="8160505" y="4451749"/>
                <a:ext cx="2847109" cy="8728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400"/>
                  <a:t>时间复杂度：</a:t>
                </a:r>
                <a:r>
                  <a:rPr lang="en-US" altLang="zh-CN" sz="2400"/>
                  <a:t>O(</a:t>
                </a:r>
                <a14:m>
                  <m:oMath xmlns:m="http://schemas.openxmlformats.org/officeDocument/2006/math">
                    <m:rad>
                      <m:radPr>
                        <m:degHide m:val="on"/>
                        <m:ctrlPr>
                          <a:rPr lang="en-US" altLang="zh-CN" sz="2400" i="1" smtClean="0">
                            <a:solidFill>
                              <a:srgbClr val="836967"/>
                            </a:solidFill>
                            <a:latin typeface="Cambria Math" panose="02040503050406030204" pitchFamily="18" charset="0"/>
                          </a:rPr>
                        </m:ctrlPr>
                      </m:radPr>
                      <m:deg/>
                      <m:e>
                        <m:r>
                          <a:rPr lang="en-US" altLang="zh-CN" sz="2400" i="1" smtClean="0">
                            <a:latin typeface="Cambria Math" panose="02040503050406030204" pitchFamily="18" charset="0"/>
                          </a:rPr>
                          <m:t>𝑛</m:t>
                        </m:r>
                      </m:e>
                    </m:rad>
                  </m:oMath>
                </a14:m>
                <a:r>
                  <a:rPr lang="en-US" altLang="zh-CN" sz="2400"/>
                  <a:t>)</a:t>
                </a:r>
                <a:endParaRPr lang="zh-CN" altLang="en-US" sz="2400"/>
              </a:p>
            </p:txBody>
          </p:sp>
        </mc:Choice>
        <mc:Fallback xmlns="">
          <p:sp>
            <p:nvSpPr>
              <p:cNvPr id="5" name="矩形: 圆角 4">
                <a:extLst>
                  <a:ext uri="{FF2B5EF4-FFF2-40B4-BE49-F238E27FC236}">
                    <a16:creationId xmlns:a16="http://schemas.microsoft.com/office/drawing/2014/main" id="{460CE14F-90A3-4955-AA1C-B04F419539C2}"/>
                  </a:ext>
                </a:extLst>
              </p:cNvPr>
              <p:cNvSpPr>
                <a:spLocks noRot="1" noChangeAspect="1" noMove="1" noResize="1" noEditPoints="1" noAdjustHandles="1" noChangeArrowheads="1" noChangeShapeType="1" noTextEdit="1"/>
              </p:cNvSpPr>
              <p:nvPr/>
            </p:nvSpPr>
            <p:spPr>
              <a:xfrm>
                <a:off x="8160505" y="4451749"/>
                <a:ext cx="2847109" cy="872836"/>
              </a:xfrm>
              <a:prstGeom prst="roundRect">
                <a:avLst/>
              </a:prstGeom>
              <a:blipFill>
                <a:blip r:embed="rId5"/>
                <a:stretch>
                  <a:fillRect l="-1706" r="-4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86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B449CB-2605-4CE5-9E8D-57A17338FBA9}"/>
              </a:ext>
            </a:extLst>
          </p:cNvPr>
          <p:cNvSpPr txBox="1"/>
          <p:nvPr/>
        </p:nvSpPr>
        <p:spPr>
          <a:xfrm>
            <a:off x="402366" y="1032163"/>
            <a:ext cx="11297798" cy="2677656"/>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a:t>算法的空间复杂度</a:t>
            </a:r>
            <a:r>
              <a:rPr lang="en-US" altLang="zh-CN" sz="2400"/>
              <a:t>S(n)</a:t>
            </a:r>
            <a:r>
              <a:rPr lang="zh-CN" altLang="en-US" sz="2400"/>
              <a:t>是指该算法所耗费的存储空间，是问题规模</a:t>
            </a:r>
            <a:r>
              <a:rPr lang="en-US" altLang="zh-CN" sz="2400"/>
              <a:t>n</a:t>
            </a:r>
            <a:r>
              <a:rPr lang="zh-CN" altLang="en-US" sz="2400"/>
              <a:t>的函数，记为</a:t>
            </a:r>
            <a:r>
              <a:rPr lang="en-US" altLang="zh-CN" sz="2400"/>
              <a:t>S(n)=O(g(n))</a:t>
            </a:r>
            <a:r>
              <a:rPr lang="zh-CN" altLang="en-US" sz="2400"/>
              <a:t>。</a:t>
            </a:r>
            <a:endParaRPr lang="en-US" altLang="zh-CN" sz="2400"/>
          </a:p>
          <a:p>
            <a:pPr marL="342900" indent="-342900">
              <a:buFont typeface="Wingdings" panose="05000000000000000000" pitchFamily="2" charset="2"/>
              <a:buChar char="n"/>
            </a:pPr>
            <a:r>
              <a:rPr lang="zh-CN" altLang="en-US" sz="2400"/>
              <a:t>一个程序在执行时需要存储空间来存放本身所用的指令、常数、变量和输入数据外，还需要一些对数据进行操作的工作单元和存储一些为实现计算所需信息的存储空间。若输入数据所占空间只取决于问题本身，和算法无关，则只需分析除输入和程序之外的额外空间。</a:t>
            </a:r>
            <a:endParaRPr lang="en-US" altLang="zh-CN" sz="2400"/>
          </a:p>
          <a:p>
            <a:pPr marL="342900" indent="-342900">
              <a:buFont typeface="Wingdings" panose="05000000000000000000" pitchFamily="2" charset="2"/>
              <a:buChar char="n"/>
            </a:pPr>
            <a:r>
              <a:rPr lang="zh-CN" altLang="en-US" sz="2400"/>
              <a:t>算法原地工作是指算法所需的辅助空间为常量，即</a:t>
            </a:r>
            <a:r>
              <a:rPr lang="en-US" altLang="zh-CN" sz="2400"/>
              <a:t>O(1)</a:t>
            </a:r>
            <a:r>
              <a:rPr lang="zh-CN" altLang="en-US" sz="2400"/>
              <a:t>。</a:t>
            </a:r>
            <a:endParaRPr lang="en-US" altLang="zh-CN" sz="2400"/>
          </a:p>
        </p:txBody>
      </p:sp>
    </p:spTree>
    <p:extLst>
      <p:ext uri="{BB962C8B-B14F-4D97-AF65-F5344CB8AC3E}">
        <p14:creationId xmlns:p14="http://schemas.microsoft.com/office/powerpoint/2010/main" val="23651229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581</Words>
  <Application>Microsoft Office PowerPoint</Application>
  <PresentationFormat>宽屏</PresentationFormat>
  <Paragraphs>21</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Hannotate SC Bold</vt: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Cat</dc:creator>
  <cp:lastModifiedBy>Cat</cp:lastModifiedBy>
  <cp:revision>47</cp:revision>
  <dcterms:created xsi:type="dcterms:W3CDTF">2021-07-29T09:24:54Z</dcterms:created>
  <dcterms:modified xsi:type="dcterms:W3CDTF">2022-02-03T14:59:42Z</dcterms:modified>
</cp:coreProperties>
</file>