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59" r:id="rId20"/>
    <p:sldId id="260" r:id="rId21"/>
    <p:sldId id="261" r:id="rId22"/>
    <p:sldId id="26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9" r:id="rId45"/>
    <p:sldId id="310" r:id="rId46"/>
    <p:sldId id="311" r:id="rId47"/>
    <p:sldId id="312" r:id="rId48"/>
    <p:sldId id="313" r:id="rId49"/>
    <p:sldId id="314" r:id="rId50"/>
    <p:sldId id="304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3273591-B183-403B-A931-7D499BD12388}">
          <p14:sldIdLst>
            <p14:sldId id="308"/>
          </p14:sldIdLst>
        </p14:section>
        <p14:section name="指针变量" id="{6585B903-B077-4DF0-9747-91498163D5A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指针和数组" id="{DE408CA6-B6CA-4B32-B591-869FDBA01393}">
          <p14:sldIdLst>
            <p14:sldId id="259"/>
            <p14:sldId id="260"/>
            <p14:sldId id="261"/>
            <p14:sldId id="262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指针和字符串" id="{88C69B5E-D12B-4E2A-A111-D68D13BC106B}">
          <p14:sldIdLst>
            <p14:sldId id="309"/>
            <p14:sldId id="310"/>
            <p14:sldId id="311"/>
            <p14:sldId id="312"/>
            <p14:sldId id="313"/>
            <p14:sldId id="314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36334-3AE4-42C0-A11F-F8CF814B814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C350-7594-4660-8843-547DA6E21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7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CD67-68F7-44CD-A4FB-470928D247D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4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blackcat1995.com:808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87F89EA-1892-4243-AD3A-1238D9BA98AD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398308-18CC-4213-BF2B-98C98B64A14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D0F8CF-14F9-42A6-A63D-E8F79FE569CE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56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1797011" y="3949602"/>
            <a:ext cx="36576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861011" y="4923269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861011" y="3907269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0711" name="Group 7"/>
          <p:cNvGrpSpPr/>
          <p:nvPr/>
        </p:nvGrpSpPr>
        <p:grpSpPr bwMode="auto">
          <a:xfrm>
            <a:off x="8441229" y="495203"/>
            <a:ext cx="2601383" cy="5992284"/>
            <a:chOff x="4003" y="1344"/>
            <a:chExt cx="1229" cy="2831"/>
          </a:xfrm>
        </p:grpSpPr>
        <p:grpSp>
          <p:nvGrpSpPr>
            <p:cNvPr id="200724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0726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0727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28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0729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0747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48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49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0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1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2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3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0730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1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2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3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4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5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6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7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8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9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0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1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2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3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4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5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6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0725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0712" name="Rectangle 38"/>
          <p:cNvSpPr>
            <a:spLocks noChangeArrowheads="1"/>
          </p:cNvSpPr>
          <p:nvPr/>
        </p:nvSpPr>
        <p:spPr bwMode="auto">
          <a:xfrm>
            <a:off x="8441229" y="3987702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3" name="Rectangle 39"/>
          <p:cNvSpPr>
            <a:spLocks noChangeArrowheads="1"/>
          </p:cNvSpPr>
          <p:nvPr/>
        </p:nvSpPr>
        <p:spPr bwMode="auto">
          <a:xfrm>
            <a:off x="8441229" y="4965602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4" name="Text Box 40"/>
          <p:cNvSpPr txBox="1">
            <a:spLocks noChangeArrowheads="1"/>
          </p:cNvSpPr>
          <p:nvPr/>
        </p:nvSpPr>
        <p:spPr bwMode="auto">
          <a:xfrm>
            <a:off x="1369445" y="190403"/>
            <a:ext cx="3393878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a = 10 ;	// *p1 = 10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0715" name="Text Box 41"/>
          <p:cNvSpPr txBox="1">
            <a:spLocks noChangeArrowheads="1"/>
          </p:cNvSpPr>
          <p:nvPr/>
        </p:nvSpPr>
        <p:spPr bwMode="auto">
          <a:xfrm>
            <a:off x="5657812" y="1003202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0716" name="Text Box 42"/>
          <p:cNvSpPr txBox="1">
            <a:spLocks noChangeArrowheads="1"/>
          </p:cNvSpPr>
          <p:nvPr/>
        </p:nvSpPr>
        <p:spPr bwMode="auto">
          <a:xfrm>
            <a:off x="5657812" y="1976869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0717" name="Rectangle 43"/>
          <p:cNvSpPr>
            <a:spLocks noChangeArrowheads="1"/>
          </p:cNvSpPr>
          <p:nvPr/>
        </p:nvSpPr>
        <p:spPr bwMode="auto">
          <a:xfrm>
            <a:off x="8441229" y="1056119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0718" name="Rectangle 44"/>
          <p:cNvSpPr>
            <a:spLocks noChangeArrowheads="1"/>
          </p:cNvSpPr>
          <p:nvPr/>
        </p:nvSpPr>
        <p:spPr bwMode="auto">
          <a:xfrm>
            <a:off x="8441229" y="2040369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9" name="Text Box 45"/>
          <p:cNvSpPr txBox="1">
            <a:spLocks noChangeArrowheads="1"/>
          </p:cNvSpPr>
          <p:nvPr/>
        </p:nvSpPr>
        <p:spPr bwMode="auto">
          <a:xfrm>
            <a:off x="8858212" y="2324002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0720" name="Text Box 46"/>
          <p:cNvSpPr txBox="1">
            <a:spLocks noChangeArrowheads="1"/>
          </p:cNvSpPr>
          <p:nvPr/>
        </p:nvSpPr>
        <p:spPr bwMode="auto">
          <a:xfrm>
            <a:off x="8858212" y="1308002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2511" name="Text Box 47"/>
          <p:cNvSpPr txBox="1">
            <a:spLocks noChangeArrowheads="1"/>
          </p:cNvSpPr>
          <p:nvPr/>
        </p:nvSpPr>
        <p:spPr bwMode="auto">
          <a:xfrm>
            <a:off x="9470657" y="5168802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0722" name="Text Box 48"/>
          <p:cNvSpPr txBox="1">
            <a:spLocks noChangeArrowheads="1"/>
          </p:cNvSpPr>
          <p:nvPr/>
        </p:nvSpPr>
        <p:spPr bwMode="auto">
          <a:xfrm>
            <a:off x="6195062" y="5329669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0723" name="Text Box 49"/>
          <p:cNvSpPr txBox="1">
            <a:spLocks noChangeArrowheads="1"/>
          </p:cNvSpPr>
          <p:nvPr/>
        </p:nvSpPr>
        <p:spPr bwMode="auto">
          <a:xfrm>
            <a:off x="6195062" y="4313669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</p:spTree>
    <p:extLst>
      <p:ext uri="{BB962C8B-B14F-4D97-AF65-F5344CB8AC3E}">
        <p14:creationId xmlns:p14="http://schemas.microsoft.com/office/powerpoint/2010/main" val="35456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51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918239" y="4647276"/>
            <a:ext cx="36576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982239" y="4909743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982239" y="3893743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1735" name="Group 7"/>
          <p:cNvGrpSpPr/>
          <p:nvPr/>
        </p:nvGrpSpPr>
        <p:grpSpPr bwMode="auto">
          <a:xfrm>
            <a:off x="8562457" y="481677"/>
            <a:ext cx="2601383" cy="5992284"/>
            <a:chOff x="4003" y="1344"/>
            <a:chExt cx="1229" cy="2831"/>
          </a:xfrm>
        </p:grpSpPr>
        <p:grpSp>
          <p:nvGrpSpPr>
            <p:cNvPr id="201749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1751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1752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3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1754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1772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3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4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5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6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7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8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1755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6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7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8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9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0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1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2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3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4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5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6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7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8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9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70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71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1750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1736" name="Rectangle 38"/>
          <p:cNvSpPr>
            <a:spLocks noChangeArrowheads="1"/>
          </p:cNvSpPr>
          <p:nvPr/>
        </p:nvSpPr>
        <p:spPr bwMode="auto">
          <a:xfrm>
            <a:off x="8562457" y="3974176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7" name="Rectangle 39"/>
          <p:cNvSpPr>
            <a:spLocks noChangeArrowheads="1"/>
          </p:cNvSpPr>
          <p:nvPr/>
        </p:nvSpPr>
        <p:spPr bwMode="auto">
          <a:xfrm>
            <a:off x="8562457" y="4952076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8" name="Text Box 40"/>
          <p:cNvSpPr txBox="1">
            <a:spLocks noChangeArrowheads="1"/>
          </p:cNvSpPr>
          <p:nvPr/>
        </p:nvSpPr>
        <p:spPr bwMode="auto">
          <a:xfrm>
            <a:off x="1490673" y="176877"/>
            <a:ext cx="3393878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b = 20 ;	// *p2 = 20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1739" name="Text Box 41"/>
          <p:cNvSpPr txBox="1">
            <a:spLocks noChangeArrowheads="1"/>
          </p:cNvSpPr>
          <p:nvPr/>
        </p:nvSpPr>
        <p:spPr bwMode="auto">
          <a:xfrm>
            <a:off x="5779040" y="989676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1740" name="Text Box 42"/>
          <p:cNvSpPr txBox="1">
            <a:spLocks noChangeArrowheads="1"/>
          </p:cNvSpPr>
          <p:nvPr/>
        </p:nvSpPr>
        <p:spPr bwMode="auto">
          <a:xfrm>
            <a:off x="5779040" y="196334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1741" name="Rectangle 43"/>
          <p:cNvSpPr>
            <a:spLocks noChangeArrowheads="1"/>
          </p:cNvSpPr>
          <p:nvPr/>
        </p:nvSpPr>
        <p:spPr bwMode="auto">
          <a:xfrm>
            <a:off x="8562457" y="1042593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1742" name="Rectangle 44"/>
          <p:cNvSpPr>
            <a:spLocks noChangeArrowheads="1"/>
          </p:cNvSpPr>
          <p:nvPr/>
        </p:nvSpPr>
        <p:spPr bwMode="auto">
          <a:xfrm>
            <a:off x="8562457" y="2026843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43" name="Text Box 45"/>
          <p:cNvSpPr txBox="1">
            <a:spLocks noChangeArrowheads="1"/>
          </p:cNvSpPr>
          <p:nvPr/>
        </p:nvSpPr>
        <p:spPr bwMode="auto">
          <a:xfrm>
            <a:off x="8979440" y="2310476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1744" name="Text Box 46"/>
          <p:cNvSpPr txBox="1">
            <a:spLocks noChangeArrowheads="1"/>
          </p:cNvSpPr>
          <p:nvPr/>
        </p:nvSpPr>
        <p:spPr bwMode="auto">
          <a:xfrm>
            <a:off x="8979440" y="1294476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1745" name="Text Box 47"/>
          <p:cNvSpPr txBox="1">
            <a:spLocks noChangeArrowheads="1"/>
          </p:cNvSpPr>
          <p:nvPr/>
        </p:nvSpPr>
        <p:spPr bwMode="auto">
          <a:xfrm>
            <a:off x="9591885" y="5155276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1746" name="Text Box 48"/>
          <p:cNvSpPr txBox="1">
            <a:spLocks noChangeArrowheads="1"/>
          </p:cNvSpPr>
          <p:nvPr/>
        </p:nvSpPr>
        <p:spPr bwMode="auto">
          <a:xfrm>
            <a:off x="6316290" y="531614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1747" name="Text Box 49"/>
          <p:cNvSpPr txBox="1">
            <a:spLocks noChangeArrowheads="1"/>
          </p:cNvSpPr>
          <p:nvPr/>
        </p:nvSpPr>
        <p:spPr bwMode="auto">
          <a:xfrm>
            <a:off x="6316290" y="430014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703538" name="Text Box 50"/>
          <p:cNvSpPr txBox="1">
            <a:spLocks noChangeArrowheads="1"/>
          </p:cNvSpPr>
          <p:nvPr/>
        </p:nvSpPr>
        <p:spPr bwMode="auto">
          <a:xfrm>
            <a:off x="9591885" y="4219709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911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3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857587" y="5273963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921587" y="492683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5921587" y="391083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2759" name="Group 7"/>
          <p:cNvGrpSpPr/>
          <p:nvPr/>
        </p:nvGrpSpPr>
        <p:grpSpPr bwMode="auto">
          <a:xfrm>
            <a:off x="8501805" y="498764"/>
            <a:ext cx="2601383" cy="5992284"/>
            <a:chOff x="4003" y="1344"/>
            <a:chExt cx="1229" cy="2831"/>
          </a:xfrm>
        </p:grpSpPr>
        <p:grpSp>
          <p:nvGrpSpPr>
            <p:cNvPr id="202778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2780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2781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2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2783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2801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2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3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4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5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6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7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2784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5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6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7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8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9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0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1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2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3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4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5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6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7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8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9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800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2779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2760" name="Rectangle 38"/>
          <p:cNvSpPr>
            <a:spLocks noChangeArrowheads="1"/>
          </p:cNvSpPr>
          <p:nvPr/>
        </p:nvSpPr>
        <p:spPr bwMode="auto">
          <a:xfrm>
            <a:off x="8501805" y="399126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1" name="Rectangle 39"/>
          <p:cNvSpPr>
            <a:spLocks noChangeArrowheads="1"/>
          </p:cNvSpPr>
          <p:nvPr/>
        </p:nvSpPr>
        <p:spPr bwMode="auto">
          <a:xfrm>
            <a:off x="8501805" y="496916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2" name="Text Box 40"/>
          <p:cNvSpPr txBox="1">
            <a:spLocks noChangeArrowheads="1"/>
          </p:cNvSpPr>
          <p:nvPr/>
        </p:nvSpPr>
        <p:spPr bwMode="auto">
          <a:xfrm>
            <a:off x="1430021" y="193964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a = *p1 + *p2 ;</a:t>
            </a:r>
          </a:p>
        </p:txBody>
      </p:sp>
      <p:sp>
        <p:nvSpPr>
          <p:cNvPr id="202763" name="Text Box 41"/>
          <p:cNvSpPr txBox="1">
            <a:spLocks noChangeArrowheads="1"/>
          </p:cNvSpPr>
          <p:nvPr/>
        </p:nvSpPr>
        <p:spPr bwMode="auto">
          <a:xfrm>
            <a:off x="5718387" y="100676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2764" name="Text Box 42"/>
          <p:cNvSpPr txBox="1">
            <a:spLocks noChangeArrowheads="1"/>
          </p:cNvSpPr>
          <p:nvPr/>
        </p:nvSpPr>
        <p:spPr bwMode="auto">
          <a:xfrm>
            <a:off x="5718387" y="198043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2765" name="Rectangle 43"/>
          <p:cNvSpPr>
            <a:spLocks noChangeArrowheads="1"/>
          </p:cNvSpPr>
          <p:nvPr/>
        </p:nvSpPr>
        <p:spPr bwMode="auto">
          <a:xfrm>
            <a:off x="8501805" y="1059680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2766" name="Rectangle 44"/>
          <p:cNvSpPr>
            <a:spLocks noChangeArrowheads="1"/>
          </p:cNvSpPr>
          <p:nvPr/>
        </p:nvSpPr>
        <p:spPr bwMode="auto">
          <a:xfrm>
            <a:off x="8501805" y="204393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7" name="Text Box 45"/>
          <p:cNvSpPr txBox="1">
            <a:spLocks noChangeArrowheads="1"/>
          </p:cNvSpPr>
          <p:nvPr/>
        </p:nvSpPr>
        <p:spPr bwMode="auto">
          <a:xfrm>
            <a:off x="8918787" y="232756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2768" name="Text Box 46"/>
          <p:cNvSpPr txBox="1">
            <a:spLocks noChangeArrowheads="1"/>
          </p:cNvSpPr>
          <p:nvPr/>
        </p:nvSpPr>
        <p:spPr bwMode="auto">
          <a:xfrm>
            <a:off x="8918787" y="131156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2769" name="Text Box 47"/>
          <p:cNvSpPr txBox="1">
            <a:spLocks noChangeArrowheads="1"/>
          </p:cNvSpPr>
          <p:nvPr/>
        </p:nvSpPr>
        <p:spPr bwMode="auto">
          <a:xfrm>
            <a:off x="9531232" y="5172363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2770" name="Text Box 48"/>
          <p:cNvSpPr txBox="1">
            <a:spLocks noChangeArrowheads="1"/>
          </p:cNvSpPr>
          <p:nvPr/>
        </p:nvSpPr>
        <p:spPr bwMode="auto">
          <a:xfrm>
            <a:off x="6255637" y="533323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2771" name="Text Box 49"/>
          <p:cNvSpPr txBox="1">
            <a:spLocks noChangeArrowheads="1"/>
          </p:cNvSpPr>
          <p:nvPr/>
        </p:nvSpPr>
        <p:spPr bwMode="auto">
          <a:xfrm>
            <a:off x="6255637" y="431723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2772" name="Text Box 50"/>
          <p:cNvSpPr txBox="1">
            <a:spLocks noChangeArrowheads="1"/>
          </p:cNvSpPr>
          <p:nvPr/>
        </p:nvSpPr>
        <p:spPr bwMode="auto">
          <a:xfrm>
            <a:off x="9531232" y="4236796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704563" name="Group 51"/>
          <p:cNvGrpSpPr/>
          <p:nvPr/>
        </p:nvGrpSpPr>
        <p:grpSpPr bwMode="auto">
          <a:xfrm>
            <a:off x="7648787" y="3546763"/>
            <a:ext cx="1828800" cy="1930400"/>
            <a:chOff x="3600" y="2784"/>
            <a:chExt cx="864" cy="912"/>
          </a:xfrm>
        </p:grpSpPr>
        <p:sp>
          <p:nvSpPr>
            <p:cNvPr id="202776" name="Freeform 52"/>
            <p:cNvSpPr/>
            <p:nvPr/>
          </p:nvSpPr>
          <p:spPr bwMode="auto">
            <a:xfrm>
              <a:off x="3600" y="2784"/>
              <a:ext cx="864" cy="432"/>
            </a:xfrm>
            <a:custGeom>
              <a:avLst/>
              <a:gdLst>
                <a:gd name="T0" fmla="*/ 864 w 912"/>
                <a:gd name="T1" fmla="*/ 432 h 432"/>
                <a:gd name="T2" fmla="*/ 637 w 912"/>
                <a:gd name="T3" fmla="*/ 192 h 432"/>
                <a:gd name="T4" fmla="*/ 0 w 912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cubicBezTo>
                    <a:pt x="868" y="348"/>
                    <a:pt x="824" y="264"/>
                    <a:pt x="672" y="192"/>
                  </a:cubicBezTo>
                  <a:cubicBezTo>
                    <a:pt x="520" y="120"/>
                    <a:pt x="260" y="6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2777" name="Freeform 53"/>
            <p:cNvSpPr/>
            <p:nvPr/>
          </p:nvSpPr>
          <p:spPr bwMode="auto">
            <a:xfrm>
              <a:off x="3600" y="2880"/>
              <a:ext cx="864" cy="816"/>
            </a:xfrm>
            <a:custGeom>
              <a:avLst/>
              <a:gdLst>
                <a:gd name="T0" fmla="*/ 864 w 864"/>
                <a:gd name="T1" fmla="*/ 816 h 816"/>
                <a:gd name="T2" fmla="*/ 624 w 864"/>
                <a:gd name="T3" fmla="*/ 384 h 816"/>
                <a:gd name="T4" fmla="*/ 0 w 864"/>
                <a:gd name="T5" fmla="*/ 0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816">
                  <a:moveTo>
                    <a:pt x="864" y="816"/>
                  </a:moveTo>
                  <a:cubicBezTo>
                    <a:pt x="816" y="668"/>
                    <a:pt x="768" y="520"/>
                    <a:pt x="624" y="384"/>
                  </a:cubicBezTo>
                  <a:cubicBezTo>
                    <a:pt x="480" y="248"/>
                    <a:pt x="104" y="6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04566" name="Freeform 54"/>
          <p:cNvSpPr/>
          <p:nvPr/>
        </p:nvSpPr>
        <p:spPr bwMode="auto">
          <a:xfrm>
            <a:off x="7360920" y="3851563"/>
            <a:ext cx="1811867" cy="1524000"/>
          </a:xfrm>
          <a:custGeom>
            <a:avLst/>
            <a:gdLst>
              <a:gd name="T0" fmla="*/ 63500 w 856"/>
              <a:gd name="T1" fmla="*/ 0 h 720"/>
              <a:gd name="T2" fmla="*/ 215900 w 856"/>
              <a:gd name="T3" fmla="*/ 762000 h 720"/>
              <a:gd name="T4" fmla="*/ 1358900 w 856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6" h="720">
                <a:moveTo>
                  <a:pt x="40" y="0"/>
                </a:moveTo>
                <a:cubicBezTo>
                  <a:pt x="20" y="180"/>
                  <a:pt x="0" y="360"/>
                  <a:pt x="136" y="480"/>
                </a:cubicBezTo>
                <a:cubicBezTo>
                  <a:pt x="272" y="600"/>
                  <a:pt x="736" y="680"/>
                  <a:pt x="856" y="720"/>
                </a:cubicBezTo>
              </a:path>
            </a:pathLst>
          </a:custGeom>
          <a:noFill/>
          <a:ln w="19050" cap="flat" cmpd="sng">
            <a:solidFill>
              <a:srgbClr val="0000CC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04567" name="Oval 55"/>
          <p:cNvSpPr>
            <a:spLocks noChangeArrowheads="1"/>
          </p:cNvSpPr>
          <p:nvPr/>
        </p:nvSpPr>
        <p:spPr bwMode="auto">
          <a:xfrm>
            <a:off x="6937587" y="3445163"/>
            <a:ext cx="711200" cy="50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prstShdw prst="shdw17" dist="52363" dir="17042175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2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66" grpId="0" bldLvl="0" animBg="1"/>
      <p:bldP spid="704567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870363" y="5208057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934363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5934363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3783" name="Group 7"/>
          <p:cNvGrpSpPr/>
          <p:nvPr/>
        </p:nvGrpSpPr>
        <p:grpSpPr bwMode="auto">
          <a:xfrm>
            <a:off x="8514581" y="432858"/>
            <a:ext cx="2601383" cy="5992284"/>
            <a:chOff x="4003" y="1344"/>
            <a:chExt cx="1229" cy="2831"/>
          </a:xfrm>
        </p:grpSpPr>
        <p:grpSp>
          <p:nvGrpSpPr>
            <p:cNvPr id="203802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3804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3805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06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3807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3825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6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7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8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9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30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31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3808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09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0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1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2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3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4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5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6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7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8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9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0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1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2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3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4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3803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3784" name="Rectangle 38"/>
          <p:cNvSpPr>
            <a:spLocks noChangeArrowheads="1"/>
          </p:cNvSpPr>
          <p:nvPr/>
        </p:nvSpPr>
        <p:spPr bwMode="auto">
          <a:xfrm>
            <a:off x="8514581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5" name="Rectangle 39"/>
          <p:cNvSpPr>
            <a:spLocks noChangeArrowheads="1"/>
          </p:cNvSpPr>
          <p:nvPr/>
        </p:nvSpPr>
        <p:spPr bwMode="auto">
          <a:xfrm>
            <a:off x="8514581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6" name="Text Box 40"/>
          <p:cNvSpPr txBox="1">
            <a:spLocks noChangeArrowheads="1"/>
          </p:cNvSpPr>
          <p:nvPr/>
        </p:nvSpPr>
        <p:spPr bwMode="auto">
          <a:xfrm>
            <a:off x="1442797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a = *p1 + *p2 ;</a:t>
            </a:r>
          </a:p>
        </p:txBody>
      </p:sp>
      <p:sp>
        <p:nvSpPr>
          <p:cNvPr id="203787" name="Text Box 41"/>
          <p:cNvSpPr txBox="1">
            <a:spLocks noChangeArrowheads="1"/>
          </p:cNvSpPr>
          <p:nvPr/>
        </p:nvSpPr>
        <p:spPr bwMode="auto">
          <a:xfrm>
            <a:off x="5731163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3788" name="Text Box 42"/>
          <p:cNvSpPr txBox="1">
            <a:spLocks noChangeArrowheads="1"/>
          </p:cNvSpPr>
          <p:nvPr/>
        </p:nvSpPr>
        <p:spPr bwMode="auto">
          <a:xfrm>
            <a:off x="5731163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3789" name="Rectangle 43"/>
          <p:cNvSpPr>
            <a:spLocks noChangeArrowheads="1"/>
          </p:cNvSpPr>
          <p:nvPr/>
        </p:nvSpPr>
        <p:spPr bwMode="auto">
          <a:xfrm>
            <a:off x="8514581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3790" name="Rectangle 44"/>
          <p:cNvSpPr>
            <a:spLocks noChangeArrowheads="1"/>
          </p:cNvSpPr>
          <p:nvPr/>
        </p:nvSpPr>
        <p:spPr bwMode="auto">
          <a:xfrm>
            <a:off x="8514581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91" name="Text Box 45"/>
          <p:cNvSpPr txBox="1">
            <a:spLocks noChangeArrowheads="1"/>
          </p:cNvSpPr>
          <p:nvPr/>
        </p:nvSpPr>
        <p:spPr bwMode="auto">
          <a:xfrm>
            <a:off x="8931564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3792" name="Text Box 46"/>
          <p:cNvSpPr txBox="1">
            <a:spLocks noChangeArrowheads="1"/>
          </p:cNvSpPr>
          <p:nvPr/>
        </p:nvSpPr>
        <p:spPr bwMode="auto">
          <a:xfrm>
            <a:off x="8931564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5583" name="Text Box 47"/>
          <p:cNvSpPr txBox="1">
            <a:spLocks noChangeArrowheads="1"/>
          </p:cNvSpPr>
          <p:nvPr/>
        </p:nvSpPr>
        <p:spPr bwMode="auto">
          <a:xfrm>
            <a:off x="9544009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3794" name="Text Box 48"/>
          <p:cNvSpPr txBox="1">
            <a:spLocks noChangeArrowheads="1"/>
          </p:cNvSpPr>
          <p:nvPr/>
        </p:nvSpPr>
        <p:spPr bwMode="auto">
          <a:xfrm>
            <a:off x="6268413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3795" name="Text Box 49"/>
          <p:cNvSpPr txBox="1">
            <a:spLocks noChangeArrowheads="1"/>
          </p:cNvSpPr>
          <p:nvPr/>
        </p:nvSpPr>
        <p:spPr bwMode="auto">
          <a:xfrm>
            <a:off x="6268413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3796" name="Text Box 50"/>
          <p:cNvSpPr txBox="1">
            <a:spLocks noChangeArrowheads="1"/>
          </p:cNvSpPr>
          <p:nvPr/>
        </p:nvSpPr>
        <p:spPr bwMode="auto">
          <a:xfrm>
            <a:off x="9544009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203797" name="Group 51"/>
          <p:cNvGrpSpPr/>
          <p:nvPr/>
        </p:nvGrpSpPr>
        <p:grpSpPr bwMode="auto">
          <a:xfrm>
            <a:off x="7661563" y="3480857"/>
            <a:ext cx="1828800" cy="1930400"/>
            <a:chOff x="3600" y="2784"/>
            <a:chExt cx="864" cy="912"/>
          </a:xfrm>
        </p:grpSpPr>
        <p:sp>
          <p:nvSpPr>
            <p:cNvPr id="203800" name="Freeform 52"/>
            <p:cNvSpPr/>
            <p:nvPr/>
          </p:nvSpPr>
          <p:spPr bwMode="auto">
            <a:xfrm>
              <a:off x="3600" y="2784"/>
              <a:ext cx="864" cy="432"/>
            </a:xfrm>
            <a:custGeom>
              <a:avLst/>
              <a:gdLst>
                <a:gd name="T0" fmla="*/ 864 w 912"/>
                <a:gd name="T1" fmla="*/ 432 h 432"/>
                <a:gd name="T2" fmla="*/ 637 w 912"/>
                <a:gd name="T3" fmla="*/ 192 h 432"/>
                <a:gd name="T4" fmla="*/ 0 w 912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cubicBezTo>
                    <a:pt x="868" y="348"/>
                    <a:pt x="824" y="264"/>
                    <a:pt x="672" y="192"/>
                  </a:cubicBezTo>
                  <a:cubicBezTo>
                    <a:pt x="520" y="120"/>
                    <a:pt x="260" y="6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3801" name="Freeform 53"/>
            <p:cNvSpPr/>
            <p:nvPr/>
          </p:nvSpPr>
          <p:spPr bwMode="auto">
            <a:xfrm>
              <a:off x="3600" y="2880"/>
              <a:ext cx="864" cy="816"/>
            </a:xfrm>
            <a:custGeom>
              <a:avLst/>
              <a:gdLst>
                <a:gd name="T0" fmla="*/ 864 w 864"/>
                <a:gd name="T1" fmla="*/ 816 h 816"/>
                <a:gd name="T2" fmla="*/ 624 w 864"/>
                <a:gd name="T3" fmla="*/ 384 h 816"/>
                <a:gd name="T4" fmla="*/ 0 w 864"/>
                <a:gd name="T5" fmla="*/ 0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816">
                  <a:moveTo>
                    <a:pt x="864" y="816"/>
                  </a:moveTo>
                  <a:cubicBezTo>
                    <a:pt x="816" y="668"/>
                    <a:pt x="768" y="520"/>
                    <a:pt x="624" y="384"/>
                  </a:cubicBezTo>
                  <a:cubicBezTo>
                    <a:pt x="480" y="248"/>
                    <a:pt x="104" y="6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3798" name="Freeform 54"/>
          <p:cNvSpPr/>
          <p:nvPr/>
        </p:nvSpPr>
        <p:spPr bwMode="auto">
          <a:xfrm>
            <a:off x="7373696" y="3785657"/>
            <a:ext cx="1811867" cy="1524000"/>
          </a:xfrm>
          <a:custGeom>
            <a:avLst/>
            <a:gdLst>
              <a:gd name="T0" fmla="*/ 63500 w 856"/>
              <a:gd name="T1" fmla="*/ 0 h 720"/>
              <a:gd name="T2" fmla="*/ 215900 w 856"/>
              <a:gd name="T3" fmla="*/ 762000 h 720"/>
              <a:gd name="T4" fmla="*/ 1358900 w 856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6" h="720">
                <a:moveTo>
                  <a:pt x="40" y="0"/>
                </a:moveTo>
                <a:cubicBezTo>
                  <a:pt x="20" y="180"/>
                  <a:pt x="0" y="360"/>
                  <a:pt x="136" y="480"/>
                </a:cubicBezTo>
                <a:cubicBezTo>
                  <a:pt x="272" y="600"/>
                  <a:pt x="736" y="680"/>
                  <a:pt x="856" y="720"/>
                </a:cubicBezTo>
              </a:path>
            </a:pathLst>
          </a:custGeom>
          <a:noFill/>
          <a:ln w="19050" cap="flat" cmpd="sng">
            <a:solidFill>
              <a:srgbClr val="0000CC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05591" name="Oval 55"/>
          <p:cNvSpPr>
            <a:spLocks noChangeArrowheads="1"/>
          </p:cNvSpPr>
          <p:nvPr/>
        </p:nvSpPr>
        <p:spPr bwMode="auto">
          <a:xfrm>
            <a:off x="6950363" y="3379257"/>
            <a:ext cx="711200" cy="50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prstShdw prst="shdw17" dist="52363" dir="17042175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14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3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562" name="Oval 2"/>
          <p:cNvSpPr>
            <a:spLocks noChangeArrowheads="1"/>
          </p:cNvSpPr>
          <p:nvPr/>
        </p:nvSpPr>
        <p:spPr bwMode="auto">
          <a:xfrm>
            <a:off x="2419927" y="5208057"/>
            <a:ext cx="812800" cy="5080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5874327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874327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4807" name="Group 7"/>
          <p:cNvGrpSpPr/>
          <p:nvPr/>
        </p:nvGrpSpPr>
        <p:grpSpPr bwMode="auto">
          <a:xfrm>
            <a:off x="8454545" y="432858"/>
            <a:ext cx="2601383" cy="5992284"/>
            <a:chOff x="4003" y="1344"/>
            <a:chExt cx="1229" cy="2831"/>
          </a:xfrm>
        </p:grpSpPr>
        <p:grpSp>
          <p:nvGrpSpPr>
            <p:cNvPr id="204823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4825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4826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27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4828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4846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7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8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9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0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1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2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4829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0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1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2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3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4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5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6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7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8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9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0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1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2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3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4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5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4824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4808" name="Rectangle 38"/>
          <p:cNvSpPr>
            <a:spLocks noChangeArrowheads="1"/>
          </p:cNvSpPr>
          <p:nvPr/>
        </p:nvSpPr>
        <p:spPr bwMode="auto">
          <a:xfrm>
            <a:off x="8454545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09" name="Rectangle 39"/>
          <p:cNvSpPr>
            <a:spLocks noChangeArrowheads="1"/>
          </p:cNvSpPr>
          <p:nvPr/>
        </p:nvSpPr>
        <p:spPr bwMode="auto">
          <a:xfrm>
            <a:off x="8454545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10" name="Text Box 40"/>
          <p:cNvSpPr txBox="1">
            <a:spLocks noChangeArrowheads="1"/>
          </p:cNvSpPr>
          <p:nvPr/>
        </p:nvSpPr>
        <p:spPr bwMode="auto">
          <a:xfrm>
            <a:off x="1382761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4811" name="Text Box 41"/>
          <p:cNvSpPr txBox="1">
            <a:spLocks noChangeArrowheads="1"/>
          </p:cNvSpPr>
          <p:nvPr/>
        </p:nvSpPr>
        <p:spPr bwMode="auto">
          <a:xfrm>
            <a:off x="5671127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4812" name="Text Box 42"/>
          <p:cNvSpPr txBox="1">
            <a:spLocks noChangeArrowheads="1"/>
          </p:cNvSpPr>
          <p:nvPr/>
        </p:nvSpPr>
        <p:spPr bwMode="auto">
          <a:xfrm>
            <a:off x="5671127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4813" name="Rectangle 43"/>
          <p:cNvSpPr>
            <a:spLocks noChangeArrowheads="1"/>
          </p:cNvSpPr>
          <p:nvPr/>
        </p:nvSpPr>
        <p:spPr bwMode="auto">
          <a:xfrm>
            <a:off x="8454545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4814" name="Rectangle 44"/>
          <p:cNvSpPr>
            <a:spLocks noChangeArrowheads="1"/>
          </p:cNvSpPr>
          <p:nvPr/>
        </p:nvSpPr>
        <p:spPr bwMode="auto">
          <a:xfrm>
            <a:off x="8454545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15" name="Text Box 45"/>
          <p:cNvSpPr txBox="1">
            <a:spLocks noChangeArrowheads="1"/>
          </p:cNvSpPr>
          <p:nvPr/>
        </p:nvSpPr>
        <p:spPr bwMode="auto">
          <a:xfrm>
            <a:off x="8871528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4816" name="Text Box 46"/>
          <p:cNvSpPr txBox="1">
            <a:spLocks noChangeArrowheads="1"/>
          </p:cNvSpPr>
          <p:nvPr/>
        </p:nvSpPr>
        <p:spPr bwMode="auto">
          <a:xfrm>
            <a:off x="8871528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4817" name="Text Box 47"/>
          <p:cNvSpPr txBox="1">
            <a:spLocks noChangeArrowheads="1"/>
          </p:cNvSpPr>
          <p:nvPr/>
        </p:nvSpPr>
        <p:spPr bwMode="auto">
          <a:xfrm>
            <a:off x="9483973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4818" name="Text Box 48"/>
          <p:cNvSpPr txBox="1">
            <a:spLocks noChangeArrowheads="1"/>
          </p:cNvSpPr>
          <p:nvPr/>
        </p:nvSpPr>
        <p:spPr bwMode="auto">
          <a:xfrm>
            <a:off x="6208377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4819" name="Text Box 49"/>
          <p:cNvSpPr txBox="1">
            <a:spLocks noChangeArrowheads="1"/>
          </p:cNvSpPr>
          <p:nvPr/>
        </p:nvSpPr>
        <p:spPr bwMode="auto">
          <a:xfrm>
            <a:off x="6208377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4820" name="Text Box 50"/>
          <p:cNvSpPr txBox="1">
            <a:spLocks noChangeArrowheads="1"/>
          </p:cNvSpPr>
          <p:nvPr/>
        </p:nvSpPr>
        <p:spPr bwMode="auto">
          <a:xfrm>
            <a:off x="9483973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6611" name="AutoShape 51"/>
          <p:cNvSpPr/>
          <p:nvPr/>
        </p:nvSpPr>
        <p:spPr bwMode="auto">
          <a:xfrm>
            <a:off x="5335636" y="509059"/>
            <a:ext cx="4267200" cy="1985433"/>
          </a:xfrm>
          <a:prstGeom prst="borderCallout2">
            <a:avLst>
              <a:gd name="adj1" fmla="val 6000"/>
              <a:gd name="adj2" fmla="val -2380"/>
              <a:gd name="adj3" fmla="val 6000"/>
              <a:gd name="adj4" fmla="val -11361"/>
              <a:gd name="adj5" fmla="val 234548"/>
              <a:gd name="adj6" fmla="val -568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1">
                <a:solidFill>
                  <a:srgbClr val="CC3300"/>
                </a:solidFill>
                <a:latin typeface="宋体" panose="02010600030101010101" pitchFamily="2" charset="-122"/>
              </a:rPr>
              <a:t>间址访问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读出变量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p1 </a:t>
            </a:r>
            <a:r>
              <a:rPr lang="zh-CN" altLang="en-US" sz="2400">
                <a:latin typeface="宋体" panose="02010600030101010101" pitchFamily="2" charset="-122"/>
              </a:rPr>
              <a:t>的地址值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查找该地址的存储单元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用关联类型解释并读出数据</a:t>
            </a:r>
          </a:p>
        </p:txBody>
      </p:sp>
      <p:sp>
        <p:nvSpPr>
          <p:cNvPr id="706612" name="Freeform 52"/>
          <p:cNvSpPr/>
          <p:nvPr/>
        </p:nvSpPr>
        <p:spPr bwMode="auto">
          <a:xfrm>
            <a:off x="7567660" y="2464857"/>
            <a:ext cx="1049867" cy="2743200"/>
          </a:xfrm>
          <a:custGeom>
            <a:avLst/>
            <a:gdLst>
              <a:gd name="T0" fmla="*/ 787400 w 496"/>
              <a:gd name="T1" fmla="*/ 0 h 1296"/>
              <a:gd name="T2" fmla="*/ 25400 w 496"/>
              <a:gd name="T3" fmla="*/ 990600 h 1296"/>
              <a:gd name="T4" fmla="*/ 635000 w 496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1296">
                <a:moveTo>
                  <a:pt x="496" y="0"/>
                </a:moveTo>
                <a:cubicBezTo>
                  <a:pt x="264" y="204"/>
                  <a:pt x="32" y="408"/>
                  <a:pt x="16" y="624"/>
                </a:cubicBezTo>
                <a:cubicBezTo>
                  <a:pt x="0" y="840"/>
                  <a:pt x="200" y="1068"/>
                  <a:pt x="40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560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6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2" grpId="0" bldLvl="0" animBg="1"/>
      <p:bldP spid="706611" grpId="0" bldLvl="0" animBg="1" autoUpdateAnimBg="0"/>
      <p:bldP spid="7066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7586" name="Oval 2"/>
          <p:cNvSpPr>
            <a:spLocks noChangeArrowheads="1"/>
          </p:cNvSpPr>
          <p:nvPr/>
        </p:nvSpPr>
        <p:spPr bwMode="auto">
          <a:xfrm>
            <a:off x="3323013" y="5208057"/>
            <a:ext cx="812800" cy="5080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863013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5863013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5831" name="Group 7"/>
          <p:cNvGrpSpPr/>
          <p:nvPr/>
        </p:nvGrpSpPr>
        <p:grpSpPr bwMode="auto">
          <a:xfrm>
            <a:off x="8443231" y="432858"/>
            <a:ext cx="2601383" cy="5992284"/>
            <a:chOff x="4003" y="1344"/>
            <a:chExt cx="1229" cy="2831"/>
          </a:xfrm>
        </p:grpSpPr>
        <p:grpSp>
          <p:nvGrpSpPr>
            <p:cNvPr id="205847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5849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5850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1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5852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5870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1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2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3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4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5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6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5853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4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5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6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7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8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9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0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1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2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3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4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5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6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7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8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9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5848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5832" name="Rectangle 38"/>
          <p:cNvSpPr>
            <a:spLocks noChangeArrowheads="1"/>
          </p:cNvSpPr>
          <p:nvPr/>
        </p:nvSpPr>
        <p:spPr bwMode="auto">
          <a:xfrm>
            <a:off x="8443231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3" name="Rectangle 39"/>
          <p:cNvSpPr>
            <a:spLocks noChangeArrowheads="1"/>
          </p:cNvSpPr>
          <p:nvPr/>
        </p:nvSpPr>
        <p:spPr bwMode="auto">
          <a:xfrm>
            <a:off x="8443231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4" name="Text Box 40"/>
          <p:cNvSpPr txBox="1">
            <a:spLocks noChangeArrowheads="1"/>
          </p:cNvSpPr>
          <p:nvPr/>
        </p:nvSpPr>
        <p:spPr bwMode="auto">
          <a:xfrm>
            <a:off x="1371447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5835" name="Text Box 41"/>
          <p:cNvSpPr txBox="1">
            <a:spLocks noChangeArrowheads="1"/>
          </p:cNvSpPr>
          <p:nvPr/>
        </p:nvSpPr>
        <p:spPr bwMode="auto">
          <a:xfrm>
            <a:off x="5659813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5836" name="Text Box 42"/>
          <p:cNvSpPr txBox="1">
            <a:spLocks noChangeArrowheads="1"/>
          </p:cNvSpPr>
          <p:nvPr/>
        </p:nvSpPr>
        <p:spPr bwMode="auto">
          <a:xfrm>
            <a:off x="5659813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5837" name="Rectangle 43"/>
          <p:cNvSpPr>
            <a:spLocks noChangeArrowheads="1"/>
          </p:cNvSpPr>
          <p:nvPr/>
        </p:nvSpPr>
        <p:spPr bwMode="auto">
          <a:xfrm>
            <a:off x="8443231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5838" name="Rectangle 44"/>
          <p:cNvSpPr>
            <a:spLocks noChangeArrowheads="1"/>
          </p:cNvSpPr>
          <p:nvPr/>
        </p:nvSpPr>
        <p:spPr bwMode="auto">
          <a:xfrm>
            <a:off x="8443231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9" name="Text Box 45"/>
          <p:cNvSpPr txBox="1">
            <a:spLocks noChangeArrowheads="1"/>
          </p:cNvSpPr>
          <p:nvPr/>
        </p:nvSpPr>
        <p:spPr bwMode="auto">
          <a:xfrm>
            <a:off x="8860214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5840" name="Text Box 46"/>
          <p:cNvSpPr txBox="1">
            <a:spLocks noChangeArrowheads="1"/>
          </p:cNvSpPr>
          <p:nvPr/>
        </p:nvSpPr>
        <p:spPr bwMode="auto">
          <a:xfrm>
            <a:off x="8860214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5841" name="Text Box 47"/>
          <p:cNvSpPr txBox="1">
            <a:spLocks noChangeArrowheads="1"/>
          </p:cNvSpPr>
          <p:nvPr/>
        </p:nvSpPr>
        <p:spPr bwMode="auto">
          <a:xfrm>
            <a:off x="9472659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5842" name="Text Box 48"/>
          <p:cNvSpPr txBox="1">
            <a:spLocks noChangeArrowheads="1"/>
          </p:cNvSpPr>
          <p:nvPr/>
        </p:nvSpPr>
        <p:spPr bwMode="auto">
          <a:xfrm>
            <a:off x="6197063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5843" name="Text Box 49"/>
          <p:cNvSpPr txBox="1">
            <a:spLocks noChangeArrowheads="1"/>
          </p:cNvSpPr>
          <p:nvPr/>
        </p:nvSpPr>
        <p:spPr bwMode="auto">
          <a:xfrm>
            <a:off x="6197063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5844" name="Text Box 50"/>
          <p:cNvSpPr txBox="1">
            <a:spLocks noChangeArrowheads="1"/>
          </p:cNvSpPr>
          <p:nvPr/>
        </p:nvSpPr>
        <p:spPr bwMode="auto">
          <a:xfrm>
            <a:off x="9472659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7635" name="AutoShape 51"/>
          <p:cNvSpPr/>
          <p:nvPr/>
        </p:nvSpPr>
        <p:spPr bwMode="auto">
          <a:xfrm>
            <a:off x="4643813" y="1448857"/>
            <a:ext cx="4368800" cy="2540000"/>
          </a:xfrm>
          <a:prstGeom prst="borderCallout2">
            <a:avLst>
              <a:gd name="adj1" fmla="val 6000"/>
              <a:gd name="adj2" fmla="val -2324"/>
              <a:gd name="adj3" fmla="val 6000"/>
              <a:gd name="adj4" fmla="val -13181"/>
              <a:gd name="adj5" fmla="val 147083"/>
              <a:gd name="adj6" fmla="val -25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1">
                <a:solidFill>
                  <a:srgbClr val="CC3300"/>
                </a:solidFill>
                <a:latin typeface="宋体" panose="02010600030101010101" pitchFamily="2" charset="-122"/>
              </a:rPr>
              <a:t>间址访问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读出变量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p2 </a:t>
            </a:r>
            <a:r>
              <a:rPr lang="zh-CN" altLang="en-US" sz="2400">
                <a:latin typeface="宋体" panose="02010600030101010101" pitchFamily="2" charset="-122"/>
              </a:rPr>
              <a:t>的地址值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查找该地址的存储单元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用关联类型解释并读出数据</a:t>
            </a:r>
          </a:p>
        </p:txBody>
      </p:sp>
      <p:sp>
        <p:nvSpPr>
          <p:cNvPr id="707636" name="Freeform 52"/>
          <p:cNvSpPr/>
          <p:nvPr/>
        </p:nvSpPr>
        <p:spPr bwMode="auto">
          <a:xfrm>
            <a:off x="7556346" y="1448857"/>
            <a:ext cx="1049867" cy="2743200"/>
          </a:xfrm>
          <a:custGeom>
            <a:avLst/>
            <a:gdLst>
              <a:gd name="T0" fmla="*/ 787400 w 496"/>
              <a:gd name="T1" fmla="*/ 0 h 1296"/>
              <a:gd name="T2" fmla="*/ 25400 w 496"/>
              <a:gd name="T3" fmla="*/ 990600 h 1296"/>
              <a:gd name="T4" fmla="*/ 635000 w 496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1296">
                <a:moveTo>
                  <a:pt x="496" y="0"/>
                </a:moveTo>
                <a:cubicBezTo>
                  <a:pt x="264" y="204"/>
                  <a:pt x="32" y="408"/>
                  <a:pt x="16" y="624"/>
                </a:cubicBezTo>
                <a:cubicBezTo>
                  <a:pt x="0" y="840"/>
                  <a:pt x="200" y="1068"/>
                  <a:pt x="40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594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7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bldLvl="0" animBg="1"/>
      <p:bldP spid="707635" grpId="0" bldLvl="0" animBg="1" autoUpdateAnimBg="0"/>
      <p:bldP spid="70763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8610" name="Oval 2"/>
          <p:cNvSpPr>
            <a:spLocks noChangeArrowheads="1"/>
          </p:cNvSpPr>
          <p:nvPr/>
        </p:nvSpPr>
        <p:spPr bwMode="auto">
          <a:xfrm>
            <a:off x="2471728" y="5208057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 useBgFill="1">
        <p:nvSpPr>
          <p:cNvPr id="708611" name="Oval 3"/>
          <p:cNvSpPr>
            <a:spLocks noChangeArrowheads="1"/>
          </p:cNvSpPr>
          <p:nvPr/>
        </p:nvSpPr>
        <p:spPr bwMode="auto">
          <a:xfrm>
            <a:off x="3284528" y="5208057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5926128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926128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6856" name="Group 8"/>
          <p:cNvGrpSpPr/>
          <p:nvPr/>
        </p:nvGrpSpPr>
        <p:grpSpPr bwMode="auto">
          <a:xfrm>
            <a:off x="8506346" y="432858"/>
            <a:ext cx="2601383" cy="5992284"/>
            <a:chOff x="4003" y="1344"/>
            <a:chExt cx="1229" cy="2831"/>
          </a:xfrm>
        </p:grpSpPr>
        <p:grpSp>
          <p:nvGrpSpPr>
            <p:cNvPr id="206871" name="Group 9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6873" name="AutoShape 10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6874" name="Line 11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5" name="Line 12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6876" name="Group 13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6894" name="Line 14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5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6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7" name="Line 17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8" name="Line 18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9" name="Line 19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900" name="Line 20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6877" name="Line 21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8" name="Line 22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9" name="Line 23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0" name="Line 24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1" name="Line 25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2" name="Line 26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3" name="Line 27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4" name="Line 28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5" name="Line 29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6" name="Line 30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7" name="Line 31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8" name="Line 32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9" name="Line 33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0" name="Line 34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1" name="Line 35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2" name="Line 36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3" name="Rectangle 37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6872" name="Line 38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6857" name="Rectangle 39"/>
          <p:cNvSpPr>
            <a:spLocks noChangeArrowheads="1"/>
          </p:cNvSpPr>
          <p:nvPr/>
        </p:nvSpPr>
        <p:spPr bwMode="auto">
          <a:xfrm>
            <a:off x="8506346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8" name="Rectangle 40"/>
          <p:cNvSpPr>
            <a:spLocks noChangeArrowheads="1"/>
          </p:cNvSpPr>
          <p:nvPr/>
        </p:nvSpPr>
        <p:spPr bwMode="auto">
          <a:xfrm>
            <a:off x="8506346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9" name="Text Box 41"/>
          <p:cNvSpPr txBox="1">
            <a:spLocks noChangeArrowheads="1"/>
          </p:cNvSpPr>
          <p:nvPr/>
        </p:nvSpPr>
        <p:spPr bwMode="auto">
          <a:xfrm>
            <a:off x="1434563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+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</p:txBody>
      </p:sp>
      <p:sp>
        <p:nvSpPr>
          <p:cNvPr id="206860" name="Text Box 42"/>
          <p:cNvSpPr txBox="1">
            <a:spLocks noChangeArrowheads="1"/>
          </p:cNvSpPr>
          <p:nvPr/>
        </p:nvSpPr>
        <p:spPr bwMode="auto">
          <a:xfrm>
            <a:off x="5722929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6861" name="Text Box 43"/>
          <p:cNvSpPr txBox="1">
            <a:spLocks noChangeArrowheads="1"/>
          </p:cNvSpPr>
          <p:nvPr/>
        </p:nvSpPr>
        <p:spPr bwMode="auto">
          <a:xfrm>
            <a:off x="5722929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6862" name="Rectangle 44"/>
          <p:cNvSpPr>
            <a:spLocks noChangeArrowheads="1"/>
          </p:cNvSpPr>
          <p:nvPr/>
        </p:nvSpPr>
        <p:spPr bwMode="auto">
          <a:xfrm>
            <a:off x="8506346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6863" name="Rectangle 45"/>
          <p:cNvSpPr>
            <a:spLocks noChangeArrowheads="1"/>
          </p:cNvSpPr>
          <p:nvPr/>
        </p:nvSpPr>
        <p:spPr bwMode="auto">
          <a:xfrm>
            <a:off x="8506346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64" name="Text Box 46"/>
          <p:cNvSpPr txBox="1">
            <a:spLocks noChangeArrowheads="1"/>
          </p:cNvSpPr>
          <p:nvPr/>
        </p:nvSpPr>
        <p:spPr bwMode="auto">
          <a:xfrm>
            <a:off x="8923329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6865" name="Text Box 47"/>
          <p:cNvSpPr txBox="1">
            <a:spLocks noChangeArrowheads="1"/>
          </p:cNvSpPr>
          <p:nvPr/>
        </p:nvSpPr>
        <p:spPr bwMode="auto">
          <a:xfrm>
            <a:off x="8923329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6866" name="Text Box 48"/>
          <p:cNvSpPr txBox="1">
            <a:spLocks noChangeArrowheads="1"/>
          </p:cNvSpPr>
          <p:nvPr/>
        </p:nvSpPr>
        <p:spPr bwMode="auto">
          <a:xfrm>
            <a:off x="9535774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6867" name="Text Box 49"/>
          <p:cNvSpPr txBox="1">
            <a:spLocks noChangeArrowheads="1"/>
          </p:cNvSpPr>
          <p:nvPr/>
        </p:nvSpPr>
        <p:spPr bwMode="auto">
          <a:xfrm>
            <a:off x="6260179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6868" name="Text Box 50"/>
          <p:cNvSpPr txBox="1">
            <a:spLocks noChangeArrowheads="1"/>
          </p:cNvSpPr>
          <p:nvPr/>
        </p:nvSpPr>
        <p:spPr bwMode="auto">
          <a:xfrm>
            <a:off x="6260179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6869" name="Text Box 51"/>
          <p:cNvSpPr txBox="1">
            <a:spLocks noChangeArrowheads="1"/>
          </p:cNvSpPr>
          <p:nvPr/>
        </p:nvSpPr>
        <p:spPr bwMode="auto">
          <a:xfrm>
            <a:off x="9535774" y="4170890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8660" name="AutoShape 52"/>
          <p:cNvSpPr/>
          <p:nvPr/>
        </p:nvSpPr>
        <p:spPr bwMode="auto">
          <a:xfrm>
            <a:off x="5214928" y="2668057"/>
            <a:ext cx="2336800" cy="1320800"/>
          </a:xfrm>
          <a:prstGeom prst="borderCallout2">
            <a:avLst>
              <a:gd name="adj1" fmla="val 11537"/>
              <a:gd name="adj2" fmla="val -4347"/>
              <a:gd name="adj3" fmla="val 11537"/>
              <a:gd name="adj4" fmla="val -43843"/>
              <a:gd name="adj5" fmla="val 180449"/>
              <a:gd name="adj6" fmla="val -89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间址运算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（指针运算）</a:t>
            </a:r>
          </a:p>
        </p:txBody>
      </p:sp>
    </p:spTree>
    <p:extLst>
      <p:ext uri="{BB962C8B-B14F-4D97-AF65-F5344CB8AC3E}">
        <p14:creationId xmlns:p14="http://schemas.microsoft.com/office/powerpoint/2010/main" val="29654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08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0" grpId="0" bldLvl="0" animBg="1"/>
      <p:bldP spid="708611" grpId="0" bldLvl="0" animBg="1"/>
      <p:bldP spid="708660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9634" name="Oval 2"/>
          <p:cNvSpPr>
            <a:spLocks noChangeArrowheads="1"/>
          </p:cNvSpPr>
          <p:nvPr/>
        </p:nvSpPr>
        <p:spPr bwMode="auto">
          <a:xfrm>
            <a:off x="2357543" y="1579033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 useBgFill="1">
        <p:nvSpPr>
          <p:cNvPr id="709635" name="Oval 3"/>
          <p:cNvSpPr>
            <a:spLocks noChangeArrowheads="1"/>
          </p:cNvSpPr>
          <p:nvPr/>
        </p:nvSpPr>
        <p:spPr bwMode="auto">
          <a:xfrm>
            <a:off x="3170343" y="1579033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5811943" y="468630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5811943" y="367030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7880" name="Group 8"/>
          <p:cNvGrpSpPr/>
          <p:nvPr/>
        </p:nvGrpSpPr>
        <p:grpSpPr bwMode="auto">
          <a:xfrm>
            <a:off x="8392161" y="258234"/>
            <a:ext cx="2601383" cy="5992284"/>
            <a:chOff x="4003" y="1344"/>
            <a:chExt cx="1229" cy="2831"/>
          </a:xfrm>
        </p:grpSpPr>
        <p:grpSp>
          <p:nvGrpSpPr>
            <p:cNvPr id="207895" name="Group 9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7897" name="AutoShape 10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7898" name="Line 11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899" name="Line 12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7900" name="Group 13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7918" name="Line 14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19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0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1" name="Line 17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2" name="Line 18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3" name="Line 19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4" name="Line 20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7901" name="Line 21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2" name="Line 22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3" name="Line 23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4" name="Line 24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5" name="Line 25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6" name="Line 26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7" name="Line 27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8" name="Line 28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9" name="Line 29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0" name="Line 30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1" name="Line 31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2" name="Line 32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3" name="Line 33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4" name="Line 34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5" name="Line 35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6" name="Line 36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7" name="Rectangle 37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7896" name="Line 38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7881" name="Rectangle 39"/>
          <p:cNvSpPr>
            <a:spLocks noChangeArrowheads="1"/>
          </p:cNvSpPr>
          <p:nvPr/>
        </p:nvSpPr>
        <p:spPr bwMode="auto">
          <a:xfrm>
            <a:off x="8392161" y="375073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2" name="Rectangle 40"/>
          <p:cNvSpPr>
            <a:spLocks noChangeArrowheads="1"/>
          </p:cNvSpPr>
          <p:nvPr/>
        </p:nvSpPr>
        <p:spPr bwMode="auto">
          <a:xfrm>
            <a:off x="8392161" y="472863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3" name="Text Box 41"/>
          <p:cNvSpPr txBox="1">
            <a:spLocks noChangeArrowheads="1"/>
          </p:cNvSpPr>
          <p:nvPr/>
        </p:nvSpPr>
        <p:spPr bwMode="auto">
          <a:xfrm>
            <a:off x="1320378" y="-46566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</a:t>
            </a:r>
            <a:r>
              <a:rPr lang="en-US" altLang="zh-CN" sz="2400">
                <a:solidFill>
                  <a:srgbClr val="CC0099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, </a:t>
            </a:r>
            <a:r>
              <a:rPr lang="en-US" altLang="zh-CN" sz="2400">
                <a:solidFill>
                  <a:srgbClr val="CC0099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+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</p:txBody>
      </p:sp>
      <p:sp>
        <p:nvSpPr>
          <p:cNvPr id="207884" name="Text Box 42"/>
          <p:cNvSpPr txBox="1">
            <a:spLocks noChangeArrowheads="1"/>
          </p:cNvSpPr>
          <p:nvPr/>
        </p:nvSpPr>
        <p:spPr bwMode="auto">
          <a:xfrm>
            <a:off x="5608744" y="76623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7885" name="Text Box 43"/>
          <p:cNvSpPr txBox="1">
            <a:spLocks noChangeArrowheads="1"/>
          </p:cNvSpPr>
          <p:nvPr/>
        </p:nvSpPr>
        <p:spPr bwMode="auto">
          <a:xfrm>
            <a:off x="5608744" y="173990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7886" name="Rectangle 44"/>
          <p:cNvSpPr>
            <a:spLocks noChangeArrowheads="1"/>
          </p:cNvSpPr>
          <p:nvPr/>
        </p:nvSpPr>
        <p:spPr bwMode="auto">
          <a:xfrm>
            <a:off x="8392161" y="819151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7887" name="Rectangle 45"/>
          <p:cNvSpPr>
            <a:spLocks noChangeArrowheads="1"/>
          </p:cNvSpPr>
          <p:nvPr/>
        </p:nvSpPr>
        <p:spPr bwMode="auto">
          <a:xfrm>
            <a:off x="8392161" y="180340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8" name="Text Box 46"/>
          <p:cNvSpPr txBox="1">
            <a:spLocks noChangeArrowheads="1"/>
          </p:cNvSpPr>
          <p:nvPr/>
        </p:nvSpPr>
        <p:spPr bwMode="auto">
          <a:xfrm>
            <a:off x="8809144" y="208703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7889" name="Text Box 47"/>
          <p:cNvSpPr txBox="1">
            <a:spLocks noChangeArrowheads="1"/>
          </p:cNvSpPr>
          <p:nvPr/>
        </p:nvSpPr>
        <p:spPr bwMode="auto">
          <a:xfrm>
            <a:off x="8809144" y="107103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7890" name="Text Box 48"/>
          <p:cNvSpPr txBox="1">
            <a:spLocks noChangeArrowheads="1"/>
          </p:cNvSpPr>
          <p:nvPr/>
        </p:nvSpPr>
        <p:spPr bwMode="auto">
          <a:xfrm>
            <a:off x="9421589" y="4931833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7891" name="Text Box 49"/>
          <p:cNvSpPr txBox="1">
            <a:spLocks noChangeArrowheads="1"/>
          </p:cNvSpPr>
          <p:nvPr/>
        </p:nvSpPr>
        <p:spPr bwMode="auto">
          <a:xfrm>
            <a:off x="6145994" y="509270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7892" name="Text Box 50"/>
          <p:cNvSpPr txBox="1">
            <a:spLocks noChangeArrowheads="1"/>
          </p:cNvSpPr>
          <p:nvPr/>
        </p:nvSpPr>
        <p:spPr bwMode="auto">
          <a:xfrm>
            <a:off x="6145994" y="407670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7893" name="Text Box 51"/>
          <p:cNvSpPr txBox="1">
            <a:spLocks noChangeArrowheads="1"/>
          </p:cNvSpPr>
          <p:nvPr/>
        </p:nvSpPr>
        <p:spPr bwMode="auto">
          <a:xfrm>
            <a:off x="9421589" y="399626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9684" name="AutoShape 52"/>
          <p:cNvSpPr/>
          <p:nvPr/>
        </p:nvSpPr>
        <p:spPr bwMode="auto">
          <a:xfrm>
            <a:off x="4751416" y="2752976"/>
            <a:ext cx="2540000" cy="8128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5833"/>
              <a:gd name="adj5" fmla="val -89728"/>
              <a:gd name="adj6" fmla="val -799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指针类型说明</a:t>
            </a:r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240A9C18-2620-41CE-B786-D75867C6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161" y="3754966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12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0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bldLvl="0" animBg="1"/>
      <p:bldP spid="709635" grpId="0" bldLvl="0" animBg="1"/>
      <p:bldP spid="709684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756487" y="4840393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5756487" y="3824393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8902" name="Group 6"/>
          <p:cNvGrpSpPr/>
          <p:nvPr/>
        </p:nvGrpSpPr>
        <p:grpSpPr bwMode="auto">
          <a:xfrm>
            <a:off x="8336705" y="412327"/>
            <a:ext cx="2601383" cy="5992284"/>
            <a:chOff x="4003" y="1344"/>
            <a:chExt cx="1229" cy="2831"/>
          </a:xfrm>
        </p:grpSpPr>
        <p:grpSp>
          <p:nvGrpSpPr>
            <p:cNvPr id="208927" name="Group 7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8929" name="AutoShape 8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8930" name="Line 9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1" name="Line 10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8932" name="Group 11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8950" name="Line 12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1" name="Line 13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2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3" name="Line 15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4" name="Line 16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5" name="Line 17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6" name="Line 18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8933" name="Line 19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4" name="Line 20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5" name="Line 21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6" name="Line 22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7" name="Line 23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8" name="Line 24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9" name="Line 25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0" name="Line 26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1" name="Line 27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2" name="Line 28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3" name="Line 29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4" name="Line 30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5" name="Line 31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6" name="Line 32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7" name="Line 33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8" name="Line 34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9" name="Rectangle 35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8928" name="Line 36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8903" name="Rectangle 37"/>
          <p:cNvSpPr>
            <a:spLocks noChangeArrowheads="1"/>
          </p:cNvSpPr>
          <p:nvPr/>
        </p:nvSpPr>
        <p:spPr bwMode="auto">
          <a:xfrm>
            <a:off x="8336705" y="390482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4" name="Rectangle 38"/>
          <p:cNvSpPr>
            <a:spLocks noChangeArrowheads="1"/>
          </p:cNvSpPr>
          <p:nvPr/>
        </p:nvSpPr>
        <p:spPr bwMode="auto">
          <a:xfrm>
            <a:off x="8336705" y="488272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5" name="Text Box 39"/>
          <p:cNvSpPr txBox="1">
            <a:spLocks noChangeArrowheads="1"/>
          </p:cNvSpPr>
          <p:nvPr/>
        </p:nvSpPr>
        <p:spPr bwMode="auto">
          <a:xfrm>
            <a:off x="5553287" y="92032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8906" name="Text Box 40"/>
          <p:cNvSpPr txBox="1">
            <a:spLocks noChangeArrowheads="1"/>
          </p:cNvSpPr>
          <p:nvPr/>
        </p:nvSpPr>
        <p:spPr bwMode="auto">
          <a:xfrm>
            <a:off x="5553287" y="189399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8907" name="Rectangle 41"/>
          <p:cNvSpPr>
            <a:spLocks noChangeArrowheads="1"/>
          </p:cNvSpPr>
          <p:nvPr/>
        </p:nvSpPr>
        <p:spPr bwMode="auto">
          <a:xfrm>
            <a:off x="8336705" y="97324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8908" name="Rectangle 42"/>
          <p:cNvSpPr>
            <a:spLocks noChangeArrowheads="1"/>
          </p:cNvSpPr>
          <p:nvPr/>
        </p:nvSpPr>
        <p:spPr bwMode="auto">
          <a:xfrm>
            <a:off x="8336705" y="1957493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9" name="Text Box 43"/>
          <p:cNvSpPr txBox="1">
            <a:spLocks noChangeArrowheads="1"/>
          </p:cNvSpPr>
          <p:nvPr/>
        </p:nvSpPr>
        <p:spPr bwMode="auto">
          <a:xfrm>
            <a:off x="8753687" y="224112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8910" name="Text Box 44"/>
          <p:cNvSpPr txBox="1">
            <a:spLocks noChangeArrowheads="1"/>
          </p:cNvSpPr>
          <p:nvPr/>
        </p:nvSpPr>
        <p:spPr bwMode="auto">
          <a:xfrm>
            <a:off x="8753687" y="122512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8911" name="Text Box 45"/>
          <p:cNvSpPr txBox="1">
            <a:spLocks noChangeArrowheads="1"/>
          </p:cNvSpPr>
          <p:nvPr/>
        </p:nvSpPr>
        <p:spPr bwMode="auto">
          <a:xfrm>
            <a:off x="9366132" y="508592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8912" name="Text Box 46"/>
          <p:cNvSpPr txBox="1">
            <a:spLocks noChangeArrowheads="1"/>
          </p:cNvSpPr>
          <p:nvPr/>
        </p:nvSpPr>
        <p:spPr bwMode="auto">
          <a:xfrm>
            <a:off x="6090537" y="524679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8913" name="Text Box 47"/>
          <p:cNvSpPr txBox="1">
            <a:spLocks noChangeArrowheads="1"/>
          </p:cNvSpPr>
          <p:nvPr/>
        </p:nvSpPr>
        <p:spPr bwMode="auto">
          <a:xfrm>
            <a:off x="6090537" y="423079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8914" name="Text Box 48"/>
          <p:cNvSpPr txBox="1">
            <a:spLocks noChangeArrowheads="1"/>
          </p:cNvSpPr>
          <p:nvPr/>
        </p:nvSpPr>
        <p:spPr bwMode="auto">
          <a:xfrm>
            <a:off x="9366132" y="4150360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10705" name="Rectangle 49"/>
          <p:cNvSpPr>
            <a:spLocks noChangeArrowheads="1"/>
          </p:cNvSpPr>
          <p:nvPr/>
        </p:nvSpPr>
        <p:spPr bwMode="auto">
          <a:xfrm>
            <a:off x="1165437" y="2241127"/>
            <a:ext cx="914400" cy="304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6" name="Rectangle 50"/>
          <p:cNvSpPr>
            <a:spLocks noChangeArrowheads="1"/>
          </p:cNvSpPr>
          <p:nvPr/>
        </p:nvSpPr>
        <p:spPr bwMode="auto">
          <a:xfrm>
            <a:off x="3299037" y="2139527"/>
            <a:ext cx="1219200" cy="508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17961" dir="189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7" name="Line 51"/>
          <p:cNvSpPr>
            <a:spLocks noChangeShapeType="1"/>
          </p:cNvSpPr>
          <p:nvPr/>
        </p:nvSpPr>
        <p:spPr bwMode="auto">
          <a:xfrm>
            <a:off x="2079837" y="2393527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0708" name="Rectangle 52"/>
          <p:cNvSpPr>
            <a:spLocks noChangeArrowheads="1"/>
          </p:cNvSpPr>
          <p:nvPr/>
        </p:nvSpPr>
        <p:spPr bwMode="auto">
          <a:xfrm>
            <a:off x="1165437" y="3968327"/>
            <a:ext cx="914400" cy="304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9" name="Rectangle 53"/>
          <p:cNvSpPr>
            <a:spLocks noChangeArrowheads="1"/>
          </p:cNvSpPr>
          <p:nvPr/>
        </p:nvSpPr>
        <p:spPr bwMode="auto">
          <a:xfrm>
            <a:off x="3299037" y="3866727"/>
            <a:ext cx="1219200" cy="508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17961" dir="189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10" name="Line 54"/>
          <p:cNvSpPr>
            <a:spLocks noChangeShapeType="1"/>
          </p:cNvSpPr>
          <p:nvPr/>
        </p:nvSpPr>
        <p:spPr bwMode="auto">
          <a:xfrm>
            <a:off x="2079837" y="4120727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0711" name="Text Box 55"/>
          <p:cNvSpPr txBox="1">
            <a:spLocks noChangeArrowheads="1"/>
          </p:cNvSpPr>
          <p:nvPr/>
        </p:nvSpPr>
        <p:spPr bwMode="auto">
          <a:xfrm>
            <a:off x="1090537" y="1733127"/>
            <a:ext cx="1066318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</a:p>
        </p:txBody>
      </p:sp>
      <p:sp>
        <p:nvSpPr>
          <p:cNvPr id="710712" name="Text Box 56"/>
          <p:cNvSpPr txBox="1">
            <a:spLocks noChangeArrowheads="1"/>
          </p:cNvSpPr>
          <p:nvPr/>
        </p:nvSpPr>
        <p:spPr bwMode="auto">
          <a:xfrm>
            <a:off x="1090537" y="3519593"/>
            <a:ext cx="1066318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</a:p>
        </p:txBody>
      </p:sp>
      <p:sp>
        <p:nvSpPr>
          <p:cNvPr id="710713" name="Text Box 57"/>
          <p:cNvSpPr txBox="1">
            <a:spLocks noChangeArrowheads="1"/>
          </p:cNvSpPr>
          <p:nvPr/>
        </p:nvSpPr>
        <p:spPr bwMode="auto">
          <a:xfrm>
            <a:off x="2960948" y="1631527"/>
            <a:ext cx="77777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2913775" y="3460327"/>
            <a:ext cx="79380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5" name="Text Box 59"/>
          <p:cNvSpPr txBox="1">
            <a:spLocks noChangeArrowheads="1"/>
          </p:cNvSpPr>
          <p:nvPr/>
        </p:nvSpPr>
        <p:spPr bwMode="auto">
          <a:xfrm>
            <a:off x="4000781" y="1631527"/>
            <a:ext cx="6094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*p1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6" name="Text Box 60"/>
          <p:cNvSpPr txBox="1">
            <a:spLocks noChangeArrowheads="1"/>
          </p:cNvSpPr>
          <p:nvPr/>
        </p:nvSpPr>
        <p:spPr bwMode="auto">
          <a:xfrm>
            <a:off x="3981732" y="3417993"/>
            <a:ext cx="6094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*p2</a:t>
            </a:r>
            <a:endParaRPr lang="en-US" altLang="zh-CN" sz="2133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1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1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1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1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1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1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71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71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05" grpId="0" bldLvl="0" animBg="1"/>
      <p:bldP spid="710706" grpId="0" bldLvl="0" animBg="1"/>
      <p:bldP spid="710707" grpId="0" bldLvl="0" animBg="1"/>
      <p:bldP spid="710708" grpId="0" bldLvl="0" animBg="1"/>
      <p:bldP spid="710709" grpId="0" bldLvl="0" animBg="1"/>
      <p:bldP spid="710710" grpId="0" bldLvl="0" animBg="1"/>
      <p:bldP spid="710711" grpId="0" bldLvl="0" animBg="1" autoUpdateAnimBg="0"/>
      <p:bldP spid="710712" grpId="0" bldLvl="0" animBg="1" autoUpdateAnimBg="0"/>
      <p:bldP spid="710713" grpId="0" bldLvl="0" animBg="1" autoUpdateAnimBg="0"/>
      <p:bldP spid="710714" grpId="0" bldLvl="0" animBg="1" autoUpdateAnimBg="0"/>
      <p:bldP spid="710715" grpId="0" bldLvl="0" animBg="1" autoUpdateAnimBg="0"/>
      <p:bldP spid="710716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299649" y="934308"/>
            <a:ext cx="11256818" cy="4870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en-US" altLang="zh-CN" sz="2667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指向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的指针变量称为数组指针变量。一个数组是一块连续的内存单元组成的，数组名就是这块连续内存单元的首地址。一个数组元素的首地址就是指它所占有的几个内存单元的首地址。一个指针变量即可以指向一个数组，也可以指向一个数组元素，可把数组名或第一个元素的地址赋予它。如要使指针变量指向第 i 号元素，可以把 i 元素的首地址赋予它，或把数组名加 i 赋予它。 </a:t>
            </a:r>
          </a:p>
          <a:p>
            <a:pPr indent="87204" algn="l"/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设有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 a，指向 a 的指针变量为 pa，则有以下关系：pa、a、&amp;a[0]均指向同一单元，是数组 a 的首地址，也是 0 号元素 a[0]的首地址。pa+1、a+1、&amp;a[1]均指向 1 号元素 a[1]。类推可知 pa+i、a+i、&amp;a[i]指向 i 号元素 a[i]。pa 是变量，而 a，&amp;a[i]是常量，在编程时应予以注意。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7207" y="317934"/>
            <a:ext cx="31550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指针与数组的关系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3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276" name="Group 4"/>
          <p:cNvGrpSpPr/>
          <p:nvPr/>
        </p:nvGrpSpPr>
        <p:grpSpPr bwMode="auto">
          <a:xfrm>
            <a:off x="8505268" y="432858"/>
            <a:ext cx="2601383" cy="5992284"/>
            <a:chOff x="4003" y="1344"/>
            <a:chExt cx="1229" cy="2831"/>
          </a:xfrm>
        </p:grpSpPr>
        <p:grpSp>
          <p:nvGrpSpPr>
            <p:cNvPr id="192518" name="Group 5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2520" name="AutoShape 6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2521" name="Line 7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2" name="Line 8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2523" name="Group 9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2541" name="Line 10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2" name="Line 11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3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4" name="Line 13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5" name="Line 14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6" name="Line 15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7" name="Line 16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2524" name="Line 17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5" name="Line 18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6" name="Line 19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7" name="Line 20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8" name="Line 21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9" name="Line 22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0" name="Line 23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1" name="Line 24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2" name="Line 25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3" name="Line 26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4" name="Line 27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5" name="Line 28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6" name="Line 29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7" name="Line 30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8" name="Line 31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9" name="Line 32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40" name="Rectangle 33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2519" name="Line 34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94307" name="Text Box 35"/>
          <p:cNvSpPr txBox="1">
            <a:spLocks noChangeArrowheads="1"/>
          </p:cNvSpPr>
          <p:nvPr/>
        </p:nvSpPr>
        <p:spPr bwMode="auto">
          <a:xfrm>
            <a:off x="1419337" y="57781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</p:spTree>
    <p:extLst>
      <p:ext uri="{BB962C8B-B14F-4D97-AF65-F5344CB8AC3E}">
        <p14:creationId xmlns:p14="http://schemas.microsoft.com/office/powerpoint/2010/main" val="37445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07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64417" y="1039212"/>
            <a:ext cx="11142672" cy="48927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数组指针变量说明的一般形式为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 </a:t>
            </a:r>
          </a:p>
          <a:p>
            <a:pPr indent="87204" algn="l"/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类型说明符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指针变量名 </a:t>
            </a:r>
            <a:endParaRPr lang="en-US" sz="2667" dirty="0">
              <a:solidFill>
                <a:srgbClr val="FF0000"/>
              </a:solidFill>
              <a:sym typeface="+mn-ea"/>
            </a:endParaRPr>
          </a:p>
          <a:p>
            <a:pPr indent="87204" algn="l"/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其中类型说明符表示所指数组的类型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，从一般形式可以看出，指向数组的指针变量和指向普通变量的指针变量的说明是相同的。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引入指针变量后，就可以用两种方法访问数组元素了，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例如定义了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a[5];</a:t>
            </a:r>
            <a:r>
              <a:rPr lang="en-US"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*pa=a; </a:t>
            </a:r>
            <a:endParaRPr sz="2667" dirty="0">
              <a:solidFill>
                <a:srgbClr val="FF0000"/>
              </a:solidFill>
              <a:sym typeface="+mn-ea"/>
            </a:endParaRP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第一种方法为下标法，即用 pa[i]形式访问 a 的数组元素。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第二种方法为指针法，即采用*(pa+i)形式，用间接访问的方法来访问数组元素。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4536" y="330481"/>
            <a:ext cx="27860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指向数组的指针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1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/>
                <a:t>a   </a:t>
              </a:r>
              <a:r>
                <a:rPr kumimoji="0" lang="en-US" altLang="zh-CN">
                  <a:sym typeface="+mn-ea"/>
                </a:rPr>
                <a:t>0x6FFDF0</a:t>
              </a:r>
              <a:endParaRPr kumimoji="0" lang="en-US" altLang="zh-CN"/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ym typeface="+mn-ea"/>
                </a:rPr>
                <a:t>0x6FFDFC</a:t>
              </a:r>
              <a:endParaRPr kumimoji="0" lang="en-US" altLang="zh-CN"/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64540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endParaRPr lang="en-US" altLang="zh-CN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int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a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&amp;a[3]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711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  </a:t>
              </a:r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0x6FFDF0</a:t>
              </a:r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ym typeface="+mn-ea"/>
                </a:rPr>
                <a:t>0x6FFDFC</a:t>
              </a:r>
              <a:endParaRPr kumimoji="0" lang="en-US" altLang="zh-CN"/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55227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r>
              <a:rPr lang="en-US" altLang="zh-CN" b="1" i="1">
                <a:solidFill>
                  <a:srgbClr val="008000"/>
                </a:solidFill>
              </a:rPr>
              <a:t>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int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/>
              <a:t>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&amp;a[3]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4" name="Oval 66"/>
          <p:cNvSpPr>
            <a:spLocks noChangeArrowheads="1"/>
          </p:cNvSpPr>
          <p:nvPr/>
        </p:nvSpPr>
        <p:spPr bwMode="auto">
          <a:xfrm flipH="1">
            <a:off x="5252720" y="2987040"/>
            <a:ext cx="3048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5" name="Group 67"/>
          <p:cNvGrpSpPr/>
          <p:nvPr/>
        </p:nvGrpSpPr>
        <p:grpSpPr bwMode="auto">
          <a:xfrm>
            <a:off x="5612554" y="3291840"/>
            <a:ext cx="4617177" cy="1231371"/>
            <a:chOff x="2208" y="2352"/>
            <a:chExt cx="2407" cy="716"/>
          </a:xfrm>
        </p:grpSpPr>
        <p:sp>
          <p:nvSpPr>
            <p:cNvPr id="7" name="AutoShape 68"/>
            <p:cNvSpPr/>
            <p:nvPr/>
          </p:nvSpPr>
          <p:spPr bwMode="auto">
            <a:xfrm>
              <a:off x="3127" y="2540"/>
              <a:ext cx="1488" cy="528"/>
            </a:xfrm>
            <a:prstGeom prst="borderCallout2">
              <a:avLst>
                <a:gd name="adj1" fmla="val 13634"/>
                <a:gd name="adj2" fmla="val -3227"/>
                <a:gd name="adj3" fmla="val 13634"/>
                <a:gd name="adj4" fmla="val -22444"/>
                <a:gd name="adj5" fmla="val 129356"/>
                <a:gd name="adj6" fmla="val -84139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/>
                <a:t>数组名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b="1"/>
                <a:t>是存储空间首地址</a:t>
              </a:r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2208" y="2352"/>
              <a:ext cx="919" cy="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2758440" y="4664287"/>
            <a:ext cx="21336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97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  </a:t>
              </a:r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0x6FFDF0</a:t>
              </a:r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0x6FFDFC</a:t>
              </a:r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55227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endParaRPr lang="en-US" altLang="zh-CN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US" altLang="zh-CN"/>
              <a:t>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a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[3]</a:t>
            </a:r>
            <a:r>
              <a:rPr lang="en-US" altLang="zh-CN"/>
              <a:t>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10" name="Oval 66"/>
          <p:cNvSpPr>
            <a:spLocks noChangeArrowheads="1"/>
          </p:cNvSpPr>
          <p:nvPr/>
        </p:nvSpPr>
        <p:spPr bwMode="auto">
          <a:xfrm flipH="1">
            <a:off x="6395720" y="3459480"/>
            <a:ext cx="3048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11" name="Group 67"/>
          <p:cNvGrpSpPr/>
          <p:nvPr/>
        </p:nvGrpSpPr>
        <p:grpSpPr bwMode="auto">
          <a:xfrm>
            <a:off x="6802121" y="3662680"/>
            <a:ext cx="4713817" cy="1117600"/>
            <a:chOff x="3264" y="2592"/>
            <a:chExt cx="2227" cy="528"/>
          </a:xfrm>
        </p:grpSpPr>
        <p:sp>
          <p:nvSpPr>
            <p:cNvPr id="12" name="AutoShape 68"/>
            <p:cNvSpPr/>
            <p:nvPr/>
          </p:nvSpPr>
          <p:spPr bwMode="auto">
            <a:xfrm>
              <a:off x="4368" y="2592"/>
              <a:ext cx="1123" cy="528"/>
            </a:xfrm>
            <a:prstGeom prst="borderCallout2">
              <a:avLst>
                <a:gd name="adj1" fmla="val 13634"/>
                <a:gd name="adj2" fmla="val -4764"/>
                <a:gd name="adj3" fmla="val 13634"/>
                <a:gd name="adj4" fmla="val -32343"/>
                <a:gd name="adj5" fmla="val 129318"/>
                <a:gd name="adj6" fmla="val -15914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/>
                <a:t>偏移值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b="1"/>
                <a:t>3 * sizeof ( </a:t>
              </a:r>
              <a:r>
                <a:rPr lang="en-US" altLang="zh-CN" b="1" i="1">
                  <a:solidFill>
                    <a:srgbClr val="0000FF"/>
                  </a:solidFill>
                </a:rPr>
                <a:t>int </a:t>
              </a:r>
              <a:r>
                <a:rPr lang="en-US" altLang="zh-CN" b="1"/>
                <a:t>)</a:t>
              </a:r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>
              <a:off x="3264" y="2592"/>
              <a:ext cx="711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4" name="Oval 70"/>
          <p:cNvSpPr>
            <a:spLocks noChangeArrowheads="1"/>
          </p:cNvSpPr>
          <p:nvPr/>
        </p:nvSpPr>
        <p:spPr bwMode="auto">
          <a:xfrm flipH="1">
            <a:off x="1010920" y="2443480"/>
            <a:ext cx="5080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3288453" y="4918287"/>
            <a:ext cx="21336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2004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6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1269153" y="1233593"/>
            <a:ext cx="5724644" cy="13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华文宋体" panose="02010600040101010101" pitchFamily="2" charset="-122"/>
                <a:ea typeface="华文宋体" panose="0201060004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华文宋体" panose="02010600040101010101" pitchFamily="2" charset="-122"/>
                <a:ea typeface="华文宋体" panose="0201060004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1311487" y="43895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4674871" y="43895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68615" name="Group 10"/>
          <p:cNvGrpSpPr/>
          <p:nvPr/>
        </p:nvGrpSpPr>
        <p:grpSpPr bwMode="auto">
          <a:xfrm>
            <a:off x="6285654" y="73660"/>
            <a:ext cx="4982633" cy="6847418"/>
            <a:chOff x="2974" y="720"/>
            <a:chExt cx="2354" cy="3235"/>
          </a:xfrm>
        </p:grpSpPr>
        <p:grpSp>
          <p:nvGrpSpPr>
            <p:cNvPr id="68618" name="Group 11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68620" name="Text Box 12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68621" name="Text Box 13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68622" name="Group 14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6862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5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6862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0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1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68643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6867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4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6866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5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6866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6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6866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7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6866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8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6865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9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6865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50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6865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68623" name="Text Box 66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68619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1311487" y="29142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336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7" grpId="0" bldLvl="0" animBg="1" autoUpdateAnimBg="0"/>
      <p:bldP spid="542728" grpId="0" bldLvl="0" animBg="1" autoUpdateAnimBg="0"/>
      <p:bldP spid="542729" grpId="0" bldLvl="0" animBg="1" autoUpdateAnimBg="0"/>
      <p:bldP spid="542788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107440" y="4592744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6284807" y="683261"/>
            <a:ext cx="2336800" cy="54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</a:t>
            </a:r>
            <a:r>
              <a:rPr kumimoji="0" lang="en-US" altLang="zh-CN" b="1">
                <a:solidFill>
                  <a:schemeClr val="accent2"/>
                </a:solidFill>
              </a:rPr>
              <a:t>   0x0065FDE4</a:t>
            </a:r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1268307" y="123359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69639" name="Text Box 10"/>
          <p:cNvSpPr txBox="1">
            <a:spLocks noChangeArrowheads="1"/>
          </p:cNvSpPr>
          <p:nvPr/>
        </p:nvSpPr>
        <p:spPr bwMode="auto">
          <a:xfrm>
            <a:off x="1310640" y="43895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69640" name="Rectangle 11"/>
          <p:cNvSpPr>
            <a:spLocks noChangeArrowheads="1"/>
          </p:cNvSpPr>
          <p:nvPr/>
        </p:nvSpPr>
        <p:spPr bwMode="auto">
          <a:xfrm>
            <a:off x="4674024" y="43895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69641" name="Group 12"/>
          <p:cNvGrpSpPr/>
          <p:nvPr/>
        </p:nvGrpSpPr>
        <p:grpSpPr bwMode="auto">
          <a:xfrm>
            <a:off x="8621608" y="73660"/>
            <a:ext cx="2645833" cy="6847418"/>
            <a:chOff x="4078" y="720"/>
            <a:chExt cx="1250" cy="3235"/>
          </a:xfrm>
        </p:grpSpPr>
        <p:grpSp>
          <p:nvGrpSpPr>
            <p:cNvPr id="69644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69647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6964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49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6965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3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4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5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6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69667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6969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68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6969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69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6969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0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6968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1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6968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2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6968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3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6967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4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6967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69645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9642" name="Text Box 68"/>
          <p:cNvSpPr txBox="1">
            <a:spLocks noChangeArrowheads="1"/>
          </p:cNvSpPr>
          <p:nvPr/>
        </p:nvSpPr>
        <p:spPr bwMode="auto">
          <a:xfrm>
            <a:off x="1310641" y="29142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5278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117600" y="517271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791200" y="1223011"/>
            <a:ext cx="2743200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a+1</a:t>
            </a:r>
            <a:r>
              <a:rPr kumimoji="0" lang="en-US" altLang="zh-CN" b="1">
                <a:solidFill>
                  <a:schemeClr val="accent2"/>
                </a:solidFill>
              </a:rPr>
              <a:t>   0x0065FDE8</a:t>
            </a: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1278467" y="120396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1320800" y="435991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0664" name="Rectangle 11"/>
          <p:cNvSpPr>
            <a:spLocks noChangeArrowheads="1"/>
          </p:cNvSpPr>
          <p:nvPr/>
        </p:nvSpPr>
        <p:spPr bwMode="auto">
          <a:xfrm>
            <a:off x="4684184" y="435991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0665" name="Group 12"/>
          <p:cNvGrpSpPr/>
          <p:nvPr/>
        </p:nvGrpSpPr>
        <p:grpSpPr bwMode="auto">
          <a:xfrm>
            <a:off x="8631768" y="44027"/>
            <a:ext cx="2645833" cy="6847418"/>
            <a:chOff x="4078" y="720"/>
            <a:chExt cx="1250" cy="3235"/>
          </a:xfrm>
        </p:grpSpPr>
        <p:grpSp>
          <p:nvGrpSpPr>
            <p:cNvPr id="70668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0670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0671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0672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3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0674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5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6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7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9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1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2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3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5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6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7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8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9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90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0691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07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2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2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2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071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3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071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4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071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5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070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6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070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7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070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8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069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0669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0666" name="Text Box 68"/>
          <p:cNvSpPr txBox="1">
            <a:spLocks noChangeArrowheads="1"/>
          </p:cNvSpPr>
          <p:nvPr/>
        </p:nvSpPr>
        <p:spPr bwMode="auto">
          <a:xfrm>
            <a:off x="1320801" y="288459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8783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098127" y="5719657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5365327" y="2887557"/>
            <a:ext cx="3149600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a+i</a:t>
            </a:r>
            <a:r>
              <a:rPr kumimoji="0" lang="en-US" altLang="zh-CN" b="1">
                <a:solidFill>
                  <a:schemeClr val="accent2"/>
                </a:solidFill>
              </a:rPr>
              <a:t>   a+i*sizeof(</a:t>
            </a:r>
            <a:r>
              <a:rPr kumimoji="0" lang="en-US" altLang="zh-CN" b="1" i="1">
                <a:solidFill>
                  <a:schemeClr val="accent2"/>
                </a:solidFill>
              </a:rPr>
              <a:t>Type</a:t>
            </a:r>
            <a:r>
              <a:rPr kumimoji="0"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1258993" y="1242907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1687" name="Text Box 10"/>
          <p:cNvSpPr txBox="1">
            <a:spLocks noChangeArrowheads="1"/>
          </p:cNvSpPr>
          <p:nvPr/>
        </p:nvSpPr>
        <p:spPr bwMode="auto">
          <a:xfrm>
            <a:off x="1301327" y="4398858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+ i  ==  &amp; a [ i ]</a:t>
            </a:r>
            <a:r>
              <a:rPr lang="en-US" altLang="zh-CN"/>
              <a:t> </a:t>
            </a:r>
          </a:p>
        </p:txBody>
      </p:sp>
      <p:sp>
        <p:nvSpPr>
          <p:cNvPr id="71688" name="Rectangle 11"/>
          <p:cNvSpPr>
            <a:spLocks noChangeArrowheads="1"/>
          </p:cNvSpPr>
          <p:nvPr/>
        </p:nvSpPr>
        <p:spPr bwMode="auto">
          <a:xfrm>
            <a:off x="4664711" y="4398858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1689" name="Group 12"/>
          <p:cNvGrpSpPr/>
          <p:nvPr/>
        </p:nvGrpSpPr>
        <p:grpSpPr bwMode="auto">
          <a:xfrm>
            <a:off x="8612294" y="82973"/>
            <a:ext cx="2645833" cy="6847418"/>
            <a:chOff x="4078" y="720"/>
            <a:chExt cx="1250" cy="3235"/>
          </a:xfrm>
        </p:grpSpPr>
        <p:grpSp>
          <p:nvGrpSpPr>
            <p:cNvPr id="71692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1694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1695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1696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697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1698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699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0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1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2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3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4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5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6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7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8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9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0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1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2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3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4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1715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174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6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174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7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173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8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173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9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173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0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172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1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172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2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172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1693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1690" name="Text Box 68"/>
          <p:cNvSpPr txBox="1">
            <a:spLocks noChangeArrowheads="1"/>
          </p:cNvSpPr>
          <p:nvPr/>
        </p:nvSpPr>
        <p:spPr bwMode="auto">
          <a:xfrm>
            <a:off x="1301327" y="2923541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1561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494107" y="461137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1200573" y="125222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2710" name="Text Box 9"/>
          <p:cNvSpPr txBox="1">
            <a:spLocks noChangeArrowheads="1"/>
          </p:cNvSpPr>
          <p:nvPr/>
        </p:nvSpPr>
        <p:spPr bwMode="auto">
          <a:xfrm>
            <a:off x="1242907" y="440817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4606291" y="440817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*a             == a [ 0 ]</a:t>
            </a:r>
            <a:r>
              <a:rPr lang="en-US" altLang="zh-CN"/>
              <a:t>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2712" name="Group 11"/>
          <p:cNvGrpSpPr/>
          <p:nvPr/>
        </p:nvGrpSpPr>
        <p:grpSpPr bwMode="auto">
          <a:xfrm>
            <a:off x="8553874" y="92287"/>
            <a:ext cx="2645833" cy="6847418"/>
            <a:chOff x="4078" y="720"/>
            <a:chExt cx="1250" cy="3235"/>
          </a:xfrm>
        </p:grpSpPr>
        <p:grpSp>
          <p:nvGrpSpPr>
            <p:cNvPr id="72716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2718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2719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272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1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272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2739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276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7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0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276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1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276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2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275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3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275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4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275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5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275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6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274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4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4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2717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6883" name="Oval 67"/>
          <p:cNvSpPr>
            <a:spLocks noChangeArrowheads="1"/>
          </p:cNvSpPr>
          <p:nvPr/>
        </p:nvSpPr>
        <p:spPr bwMode="auto">
          <a:xfrm>
            <a:off x="8659707" y="905087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14" name="Text Box 68"/>
          <p:cNvSpPr txBox="1">
            <a:spLocks noChangeArrowheads="1"/>
          </p:cNvSpPr>
          <p:nvPr/>
        </p:nvSpPr>
        <p:spPr bwMode="auto">
          <a:xfrm>
            <a:off x="1242907" y="293285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9011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83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504267" y="507111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1210733" y="120396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1253067" y="435991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3735" name="Rectangle 10"/>
          <p:cNvSpPr>
            <a:spLocks noChangeArrowheads="1"/>
          </p:cNvSpPr>
          <p:nvPr/>
        </p:nvSpPr>
        <p:spPr bwMode="auto">
          <a:xfrm>
            <a:off x="4616451" y="435991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 ( a + 1 ) == a [ 1 ]</a:t>
            </a:r>
            <a:r>
              <a:rPr lang="en-US" altLang="zh-CN"/>
              <a:t>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3736" name="Group 11"/>
          <p:cNvGrpSpPr/>
          <p:nvPr/>
        </p:nvGrpSpPr>
        <p:grpSpPr bwMode="auto">
          <a:xfrm>
            <a:off x="8564034" y="44027"/>
            <a:ext cx="2645833" cy="6847418"/>
            <a:chOff x="4078" y="720"/>
            <a:chExt cx="1250" cy="3235"/>
          </a:xfrm>
        </p:grpSpPr>
        <p:grpSp>
          <p:nvGrpSpPr>
            <p:cNvPr id="73740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3742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3743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374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5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374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0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1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3763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379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4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378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5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378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6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378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7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378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8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377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9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377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70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377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3741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7907" name="Oval 67"/>
          <p:cNvSpPr>
            <a:spLocks noChangeArrowheads="1"/>
          </p:cNvSpPr>
          <p:nvPr/>
        </p:nvSpPr>
        <p:spPr bwMode="auto">
          <a:xfrm>
            <a:off x="8678333" y="1373293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738" name="Text Box 68"/>
          <p:cNvSpPr txBox="1">
            <a:spLocks noChangeArrowheads="1"/>
          </p:cNvSpPr>
          <p:nvPr/>
        </p:nvSpPr>
        <p:spPr bwMode="auto">
          <a:xfrm>
            <a:off x="1253067" y="288459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3988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907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901075" y="1091142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5965075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695302" name="Text Box 6"/>
          <p:cNvSpPr txBox="1">
            <a:spLocks noChangeArrowheads="1"/>
          </p:cNvSpPr>
          <p:nvPr/>
        </p:nvSpPr>
        <p:spPr bwMode="auto">
          <a:xfrm>
            <a:off x="5965075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3543" name="Group 7"/>
          <p:cNvGrpSpPr/>
          <p:nvPr/>
        </p:nvGrpSpPr>
        <p:grpSpPr bwMode="auto">
          <a:xfrm>
            <a:off x="8545293" y="432858"/>
            <a:ext cx="2601383" cy="5992284"/>
            <a:chOff x="4003" y="1344"/>
            <a:chExt cx="1229" cy="2831"/>
          </a:xfrm>
        </p:grpSpPr>
        <p:grpSp>
          <p:nvGrpSpPr>
            <p:cNvPr id="193547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3549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3550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1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3552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3570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1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2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3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4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5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6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3553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4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5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6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7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8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9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0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1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2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3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4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5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6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7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8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9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3548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95334" name="Rectangle 38"/>
          <p:cNvSpPr>
            <a:spLocks noChangeArrowheads="1"/>
          </p:cNvSpPr>
          <p:nvPr/>
        </p:nvSpPr>
        <p:spPr bwMode="auto">
          <a:xfrm>
            <a:off x="8545293" y="3925358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5335" name="Rectangle 39"/>
          <p:cNvSpPr>
            <a:spLocks noChangeArrowheads="1"/>
          </p:cNvSpPr>
          <p:nvPr/>
        </p:nvSpPr>
        <p:spPr bwMode="auto">
          <a:xfrm>
            <a:off x="8545293" y="4903258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3546" name="Text Box 40"/>
          <p:cNvSpPr txBox="1">
            <a:spLocks noChangeArrowheads="1"/>
          </p:cNvSpPr>
          <p:nvPr/>
        </p:nvSpPr>
        <p:spPr bwMode="auto">
          <a:xfrm>
            <a:off x="1473509" y="12805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</p:spTree>
    <p:extLst>
      <p:ext uri="{BB962C8B-B14F-4D97-AF65-F5344CB8AC3E}">
        <p14:creationId xmlns:p14="http://schemas.microsoft.com/office/powerpoint/2010/main" val="1507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bldLvl="0" animBg="1" autoUpdateAnimBg="0"/>
      <p:bldP spid="695302" grpId="0" bldLvl="0" animBg="1" autoUpdateAnimBg="0"/>
      <p:bldP spid="695334" grpId="0" bldLvl="0" animBg="1"/>
      <p:bldP spid="69533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552527" y="5748444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1258993" y="127169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1301327" y="44276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4664711" y="44276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 ( a + i )  == a [  i ]</a:t>
            </a:r>
            <a:r>
              <a:rPr lang="en-US" altLang="zh-CN"/>
              <a:t> </a:t>
            </a:r>
          </a:p>
        </p:txBody>
      </p:sp>
      <p:grpSp>
        <p:nvGrpSpPr>
          <p:cNvPr id="74760" name="Group 11"/>
          <p:cNvGrpSpPr/>
          <p:nvPr/>
        </p:nvGrpSpPr>
        <p:grpSpPr bwMode="auto">
          <a:xfrm>
            <a:off x="8612294" y="111760"/>
            <a:ext cx="2645833" cy="6847418"/>
            <a:chOff x="4078" y="720"/>
            <a:chExt cx="1250" cy="3235"/>
          </a:xfrm>
        </p:grpSpPr>
        <p:grpSp>
          <p:nvGrpSpPr>
            <p:cNvPr id="74764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4766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4767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4768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69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4770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1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2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3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4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5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6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7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8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9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0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1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2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3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4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5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6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4787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481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88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481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89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481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0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480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1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480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2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480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3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479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4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479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4765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8931" name="Oval 67"/>
          <p:cNvSpPr>
            <a:spLocks noChangeArrowheads="1"/>
          </p:cNvSpPr>
          <p:nvPr/>
        </p:nvSpPr>
        <p:spPr bwMode="auto">
          <a:xfrm>
            <a:off x="8726593" y="3015827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4762" name="Text Box 68"/>
          <p:cNvSpPr txBox="1">
            <a:spLocks noChangeArrowheads="1"/>
          </p:cNvSpPr>
          <p:nvPr/>
        </p:nvSpPr>
        <p:spPr bwMode="auto">
          <a:xfrm>
            <a:off x="1301327" y="29523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9452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31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7"/>
          <p:cNvSpPr txBox="1">
            <a:spLocks noChangeArrowheads="1"/>
          </p:cNvSpPr>
          <p:nvPr/>
        </p:nvSpPr>
        <p:spPr bwMode="auto">
          <a:xfrm>
            <a:off x="1210733" y="121327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5781" name="Text Box 8"/>
          <p:cNvSpPr txBox="1">
            <a:spLocks noChangeArrowheads="1"/>
          </p:cNvSpPr>
          <p:nvPr/>
        </p:nvSpPr>
        <p:spPr bwMode="auto">
          <a:xfrm>
            <a:off x="1253067" y="4367107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5782" name="Rectangle 9"/>
          <p:cNvSpPr>
            <a:spLocks noChangeArrowheads="1"/>
          </p:cNvSpPr>
          <p:nvPr/>
        </p:nvSpPr>
        <p:spPr bwMode="auto">
          <a:xfrm>
            <a:off x="4616451" y="4367107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0000FF"/>
                </a:solidFill>
              </a:rPr>
              <a:t>* ( a + i )  </a:t>
            </a:r>
            <a:r>
              <a:rPr lang="en-US" altLang="zh-CN"/>
              <a:t>== a [  i ]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75783" name="Group 10"/>
          <p:cNvGrpSpPr/>
          <p:nvPr/>
        </p:nvGrpSpPr>
        <p:grpSpPr bwMode="auto">
          <a:xfrm>
            <a:off x="8564034" y="53340"/>
            <a:ext cx="2645833" cy="6847418"/>
            <a:chOff x="4078" y="720"/>
            <a:chExt cx="1250" cy="3235"/>
          </a:xfrm>
        </p:grpSpPr>
        <p:grpSp>
          <p:nvGrpSpPr>
            <p:cNvPr id="75788" name="Group 11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5790" name="Text Box 12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5791" name="Group 13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5792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3" name="AutoShape 15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5794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6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7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8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9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0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1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2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3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4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5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7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8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9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10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5811" name="Group 33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584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4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2" name="Group 37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583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3" name="Group 41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583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4" name="Group 45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583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5" name="Group 49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582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6" name="Group 53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582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7" name="Group 57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582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8" name="Group 61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581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5789" name="Text Box 65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9954" name="Oval 66"/>
          <p:cNvSpPr>
            <a:spLocks noChangeArrowheads="1"/>
          </p:cNvSpPr>
          <p:nvPr/>
        </p:nvSpPr>
        <p:spPr bwMode="auto">
          <a:xfrm>
            <a:off x="4605867" y="5641340"/>
            <a:ext cx="15240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9955" name="AutoShape 67"/>
          <p:cNvSpPr/>
          <p:nvPr/>
        </p:nvSpPr>
        <p:spPr bwMode="auto">
          <a:xfrm>
            <a:off x="7145867" y="2796540"/>
            <a:ext cx="2540000" cy="12192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1083"/>
              <a:gd name="adj5" fmla="val 235245"/>
              <a:gd name="adj6" fmla="val -76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数组元素的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/>
              <a:t>指针访问方式</a:t>
            </a:r>
          </a:p>
        </p:txBody>
      </p:sp>
      <p:sp>
        <p:nvSpPr>
          <p:cNvPr id="75786" name="Text Box 68"/>
          <p:cNvSpPr txBox="1">
            <a:spLocks noChangeArrowheads="1"/>
          </p:cNvSpPr>
          <p:nvPr/>
        </p:nvSpPr>
        <p:spPr bwMode="auto">
          <a:xfrm>
            <a:off x="1253067" y="289390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0783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54" grpId="0" bldLvl="0" animBg="1"/>
      <p:bldP spid="549955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6" name="Text Box 6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  <p:grpSp>
        <p:nvGrpSpPr>
          <p:cNvPr id="78852" name="Group 7"/>
          <p:cNvGrpSpPr/>
          <p:nvPr/>
        </p:nvGrpSpPr>
        <p:grpSpPr bwMode="auto">
          <a:xfrm>
            <a:off x="6904568" y="73660"/>
            <a:ext cx="4982633" cy="6847418"/>
            <a:chOff x="2974" y="720"/>
            <a:chExt cx="2354" cy="3235"/>
          </a:xfrm>
        </p:grpSpPr>
        <p:grpSp>
          <p:nvGrpSpPr>
            <p:cNvPr id="78855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78857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885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78859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7886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2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8863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5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8880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890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1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1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1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890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2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890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3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890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889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5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889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6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889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7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88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7886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78856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53025" name="Text Box 65"/>
          <p:cNvSpPr txBox="1">
            <a:spLocks noChangeArrowheads="1"/>
          </p:cNvSpPr>
          <p:nvPr/>
        </p:nvSpPr>
        <p:spPr bwMode="auto">
          <a:xfrm>
            <a:off x="609600" y="1544744"/>
            <a:ext cx="2773516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</p:spTree>
    <p:extLst>
      <p:ext uri="{BB962C8B-B14F-4D97-AF65-F5344CB8AC3E}">
        <p14:creationId xmlns:p14="http://schemas.microsoft.com/office/powerpoint/2010/main" val="28735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6" grpId="0" bldLvl="0" animBg="1" autoUpdateAnimBg="0"/>
      <p:bldP spid="553025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20980" y="18008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79876" name="Group 7"/>
          <p:cNvGrpSpPr/>
          <p:nvPr/>
        </p:nvGrpSpPr>
        <p:grpSpPr bwMode="auto">
          <a:xfrm>
            <a:off x="6719148" y="73660"/>
            <a:ext cx="4982633" cy="6847418"/>
            <a:chOff x="2974" y="720"/>
            <a:chExt cx="2354" cy="3235"/>
          </a:xfrm>
        </p:grpSpPr>
        <p:grpSp>
          <p:nvGrpSpPr>
            <p:cNvPr id="79881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79883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9884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 b="1" i="1">
                    <a:solidFill>
                      <a:srgbClr val="0000FF"/>
                    </a:solidFill>
                  </a:rPr>
                  <a:t>a   0x0065FDE4</a:t>
                </a:r>
              </a:p>
            </p:txBody>
          </p:sp>
          <p:grpSp>
            <p:nvGrpSpPr>
              <p:cNvPr id="79885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79887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88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9889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9906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993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7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993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8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992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9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992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0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992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1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992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991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3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991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79886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79882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9877" name="Text Box 65"/>
          <p:cNvSpPr txBox="1">
            <a:spLocks noChangeArrowheads="1"/>
          </p:cNvSpPr>
          <p:nvPr/>
        </p:nvSpPr>
        <p:spPr bwMode="auto">
          <a:xfrm>
            <a:off x="424180" y="1544744"/>
            <a:ext cx="2773516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int  a [ 10 ] ;</a:t>
            </a:r>
            <a:r>
              <a:rPr lang="en-US" altLang="zh-CN"/>
              <a:t>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4050" name="Rectangle 66"/>
          <p:cNvSpPr>
            <a:spLocks noChangeArrowheads="1"/>
          </p:cNvSpPr>
          <p:nvPr/>
        </p:nvSpPr>
        <p:spPr bwMode="auto">
          <a:xfrm>
            <a:off x="2346114" y="1718311"/>
            <a:ext cx="3469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</p:txBody>
      </p:sp>
      <p:sp>
        <p:nvSpPr>
          <p:cNvPr id="79879" name="Text Box 67"/>
          <p:cNvSpPr txBox="1">
            <a:spLocks noChangeArrowheads="1"/>
          </p:cNvSpPr>
          <p:nvPr/>
        </p:nvSpPr>
        <p:spPr bwMode="auto">
          <a:xfrm>
            <a:off x="62738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33511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50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96240" y="24485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0900" name="Group 7"/>
          <p:cNvGrpSpPr/>
          <p:nvPr/>
        </p:nvGrpSpPr>
        <p:grpSpPr bwMode="auto">
          <a:xfrm>
            <a:off x="6894408" y="111760"/>
            <a:ext cx="4982633" cy="6847418"/>
            <a:chOff x="2974" y="720"/>
            <a:chExt cx="2354" cy="3235"/>
          </a:xfrm>
        </p:grpSpPr>
        <p:grpSp>
          <p:nvGrpSpPr>
            <p:cNvPr id="8090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091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091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091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09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091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093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09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09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09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095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09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094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09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4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094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091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090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0901" name="Text Box 65"/>
          <p:cNvSpPr txBox="1">
            <a:spLocks noChangeArrowheads="1"/>
          </p:cNvSpPr>
          <p:nvPr/>
        </p:nvSpPr>
        <p:spPr bwMode="auto">
          <a:xfrm>
            <a:off x="599440" y="1582845"/>
            <a:ext cx="54864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int  * p ;</a:t>
            </a:r>
            <a:r>
              <a:rPr lang="en-US" altLang="zh-CN">
                <a:solidFill>
                  <a:srgbClr val="FFFFFF"/>
                </a:solidFill>
              </a:rPr>
              <a:t>	</a:t>
            </a:r>
            <a:endParaRPr lang="en-US" altLang="zh-CN"/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5074" name="Rectangle 66"/>
          <p:cNvSpPr>
            <a:spLocks noChangeArrowheads="1"/>
          </p:cNvSpPr>
          <p:nvPr/>
        </p:nvSpPr>
        <p:spPr bwMode="auto">
          <a:xfrm>
            <a:off x="2622973" y="2448561"/>
            <a:ext cx="2406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</p:txBody>
      </p:sp>
      <p:grpSp>
        <p:nvGrpSpPr>
          <p:cNvPr id="555075" name="Group 67"/>
          <p:cNvGrpSpPr/>
          <p:nvPr/>
        </p:nvGrpSpPr>
        <p:grpSpPr bwMode="auto">
          <a:xfrm>
            <a:off x="5556674" y="1248413"/>
            <a:ext cx="2357967" cy="461433"/>
            <a:chOff x="2582" y="792"/>
            <a:chExt cx="1114" cy="218"/>
          </a:xfrm>
        </p:grpSpPr>
        <p:sp>
          <p:nvSpPr>
            <p:cNvPr id="80906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0907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0904" name="Text Box 70"/>
          <p:cNvSpPr txBox="1">
            <a:spLocks noChangeArrowheads="1"/>
          </p:cNvSpPr>
          <p:nvPr/>
        </p:nvSpPr>
        <p:spPr bwMode="auto">
          <a:xfrm>
            <a:off x="802640" y="6197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2149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7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240" y="30200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1924" name="Group 7"/>
          <p:cNvGrpSpPr/>
          <p:nvPr/>
        </p:nvGrpSpPr>
        <p:grpSpPr bwMode="auto">
          <a:xfrm>
            <a:off x="6894408" y="73660"/>
            <a:ext cx="4982633" cy="6847418"/>
            <a:chOff x="2974" y="720"/>
            <a:chExt cx="2354" cy="3235"/>
          </a:xfrm>
        </p:grpSpPr>
        <p:grpSp>
          <p:nvGrpSpPr>
            <p:cNvPr id="81937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1939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1940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1941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1943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4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1945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6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7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8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9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0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1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2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3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4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5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6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7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8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9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60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61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1962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199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3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198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4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198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5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198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6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1979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0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7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197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8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197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9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197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1942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1938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1925" name="Text Box 65"/>
          <p:cNvSpPr txBox="1">
            <a:spLocks noChangeArrowheads="1"/>
          </p:cNvSpPr>
          <p:nvPr/>
        </p:nvSpPr>
        <p:spPr bwMode="auto">
          <a:xfrm>
            <a:off x="599440" y="1544745"/>
            <a:ext cx="55816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= a ;</a:t>
            </a:r>
            <a:r>
              <a:rPr lang="en-US" altLang="zh-CN"/>
              <a:t>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6098" name="Rectangle 66"/>
          <p:cNvSpPr>
            <a:spLocks noChangeArrowheads="1"/>
          </p:cNvSpPr>
          <p:nvPr/>
        </p:nvSpPr>
        <p:spPr bwMode="auto">
          <a:xfrm>
            <a:off x="2622973" y="3020061"/>
            <a:ext cx="317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grpSp>
        <p:nvGrpSpPr>
          <p:cNvPr id="81927" name="Group 67"/>
          <p:cNvGrpSpPr/>
          <p:nvPr/>
        </p:nvGrpSpPr>
        <p:grpSpPr bwMode="auto">
          <a:xfrm>
            <a:off x="5556674" y="1210313"/>
            <a:ext cx="2357967" cy="461433"/>
            <a:chOff x="2582" y="792"/>
            <a:chExt cx="1114" cy="218"/>
          </a:xfrm>
        </p:grpSpPr>
        <p:sp>
          <p:nvSpPr>
            <p:cNvPr id="81935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1936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56102" name="Rectangle 70"/>
          <p:cNvSpPr>
            <a:spLocks noChangeArrowheads="1"/>
          </p:cNvSpPr>
          <p:nvPr/>
        </p:nvSpPr>
        <p:spPr bwMode="auto">
          <a:xfrm>
            <a:off x="611895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556103" name="Group 71"/>
          <p:cNvGrpSpPr/>
          <p:nvPr/>
        </p:nvGrpSpPr>
        <p:grpSpPr bwMode="auto">
          <a:xfrm>
            <a:off x="7914640" y="1089660"/>
            <a:ext cx="1320800" cy="304800"/>
            <a:chOff x="3744" y="1200"/>
            <a:chExt cx="624" cy="144"/>
          </a:xfrm>
        </p:grpSpPr>
        <p:sp>
          <p:nvSpPr>
            <p:cNvPr id="81932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3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4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1930" name="Text Box 75"/>
          <p:cNvSpPr txBox="1">
            <a:spLocks noChangeArrowheads="1"/>
          </p:cNvSpPr>
          <p:nvPr/>
        </p:nvSpPr>
        <p:spPr bwMode="auto">
          <a:xfrm>
            <a:off x="80264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546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98" grpId="0" bldLvl="0" animBg="1" autoUpdateAnimBg="0"/>
      <p:bldP spid="556102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508000" y="3649133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2948" name="Group 7"/>
          <p:cNvGrpSpPr/>
          <p:nvPr/>
        </p:nvGrpSpPr>
        <p:grpSpPr bwMode="auto">
          <a:xfrm>
            <a:off x="6904568" y="93133"/>
            <a:ext cx="4982633" cy="6847418"/>
            <a:chOff x="2974" y="720"/>
            <a:chExt cx="2354" cy="3235"/>
          </a:xfrm>
        </p:grpSpPr>
        <p:grpSp>
          <p:nvGrpSpPr>
            <p:cNvPr id="82962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2964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296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2966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2968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69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2970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1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2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3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4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5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6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7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9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1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2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3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5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6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2987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301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88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301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89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301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0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300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1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300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2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300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3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299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4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299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2967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2963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2949" name="Text Box 65"/>
          <p:cNvSpPr txBox="1">
            <a:spLocks noChangeArrowheads="1"/>
          </p:cNvSpPr>
          <p:nvPr/>
        </p:nvSpPr>
        <p:spPr bwMode="auto">
          <a:xfrm>
            <a:off x="609600" y="1564218"/>
            <a:ext cx="5774267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*p ;</a:t>
            </a:r>
            <a:r>
              <a:rPr lang="en-US" altLang="zh-CN"/>
              <a:t>      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7122" name="Rectangle 66"/>
          <p:cNvSpPr>
            <a:spLocks noChangeArrowheads="1"/>
          </p:cNvSpPr>
          <p:nvPr/>
        </p:nvSpPr>
        <p:spPr bwMode="auto">
          <a:xfrm>
            <a:off x="2675467" y="3668185"/>
            <a:ext cx="42841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</p:txBody>
      </p:sp>
      <p:grpSp>
        <p:nvGrpSpPr>
          <p:cNvPr id="82951" name="Group 67"/>
          <p:cNvGrpSpPr/>
          <p:nvPr/>
        </p:nvGrpSpPr>
        <p:grpSpPr bwMode="auto">
          <a:xfrm>
            <a:off x="5566834" y="1229786"/>
            <a:ext cx="2357967" cy="461433"/>
            <a:chOff x="2582" y="792"/>
            <a:chExt cx="1114" cy="218"/>
          </a:xfrm>
        </p:grpSpPr>
        <p:sp>
          <p:nvSpPr>
            <p:cNvPr id="82960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2961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2952" name="Rectangle 70"/>
          <p:cNvSpPr>
            <a:spLocks noChangeArrowheads="1"/>
          </p:cNvSpPr>
          <p:nvPr/>
        </p:nvSpPr>
        <p:spPr bwMode="auto">
          <a:xfrm>
            <a:off x="6129115" y="1270000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82953" name="Group 71"/>
          <p:cNvGrpSpPr/>
          <p:nvPr/>
        </p:nvGrpSpPr>
        <p:grpSpPr bwMode="auto">
          <a:xfrm>
            <a:off x="7924800" y="1109133"/>
            <a:ext cx="1320800" cy="304800"/>
            <a:chOff x="3744" y="1200"/>
            <a:chExt cx="624" cy="144"/>
          </a:xfrm>
        </p:grpSpPr>
        <p:sp>
          <p:nvSpPr>
            <p:cNvPr id="82957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2958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2959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557131" name="Oval 75"/>
          <p:cNvSpPr>
            <a:spLocks noChangeArrowheads="1"/>
          </p:cNvSpPr>
          <p:nvPr/>
        </p:nvSpPr>
        <p:spPr bwMode="auto">
          <a:xfrm>
            <a:off x="9347200" y="905933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</a:p>
        </p:txBody>
      </p:sp>
      <p:sp>
        <p:nvSpPr>
          <p:cNvPr id="82955" name="Text Box 76"/>
          <p:cNvSpPr txBox="1">
            <a:spLocks noChangeArrowheads="1"/>
          </p:cNvSpPr>
          <p:nvPr/>
        </p:nvSpPr>
        <p:spPr bwMode="auto">
          <a:xfrm>
            <a:off x="812800" y="601133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9484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22" grpId="0" bldLvl="0" animBg="1" autoUpdateAnimBg="0"/>
      <p:bldP spid="557131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6927" y="42392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3972" name="Group 7"/>
          <p:cNvGrpSpPr/>
          <p:nvPr/>
        </p:nvGrpSpPr>
        <p:grpSpPr bwMode="auto">
          <a:xfrm>
            <a:off x="6885094" y="73660"/>
            <a:ext cx="4982633" cy="6847418"/>
            <a:chOff x="2974" y="720"/>
            <a:chExt cx="2354" cy="3235"/>
          </a:xfrm>
        </p:grpSpPr>
        <p:grpSp>
          <p:nvGrpSpPr>
            <p:cNvPr id="83985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3987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398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3989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399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2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3993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5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4010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403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1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403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2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40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3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403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40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5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402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6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402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7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401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1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399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3986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3973" name="Text Box 65"/>
          <p:cNvSpPr txBox="1">
            <a:spLocks noChangeArrowheads="1"/>
          </p:cNvSpPr>
          <p:nvPr/>
        </p:nvSpPr>
        <p:spPr bwMode="auto">
          <a:xfrm>
            <a:off x="590127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++ ;</a:t>
            </a:r>
            <a:r>
              <a:rPr lang="en-US" altLang="zh-CN"/>
              <a:t>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8146" name="Rectangle 66"/>
          <p:cNvSpPr>
            <a:spLocks noChangeArrowheads="1"/>
          </p:cNvSpPr>
          <p:nvPr/>
        </p:nvSpPr>
        <p:spPr bwMode="auto">
          <a:xfrm>
            <a:off x="2520527" y="4258312"/>
            <a:ext cx="187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</p:txBody>
      </p:sp>
      <p:grpSp>
        <p:nvGrpSpPr>
          <p:cNvPr id="83975" name="Group 67"/>
          <p:cNvGrpSpPr/>
          <p:nvPr/>
        </p:nvGrpSpPr>
        <p:grpSpPr bwMode="auto">
          <a:xfrm>
            <a:off x="5547361" y="1210313"/>
            <a:ext cx="2357967" cy="461433"/>
            <a:chOff x="2582" y="792"/>
            <a:chExt cx="1114" cy="218"/>
          </a:xfrm>
        </p:grpSpPr>
        <p:sp>
          <p:nvSpPr>
            <p:cNvPr id="83983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3984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3976" name="Rectangle 70"/>
          <p:cNvSpPr>
            <a:spLocks noChangeArrowheads="1"/>
          </p:cNvSpPr>
          <p:nvPr/>
        </p:nvSpPr>
        <p:spPr bwMode="auto">
          <a:xfrm>
            <a:off x="6109642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83977" name="Group 71"/>
          <p:cNvGrpSpPr/>
          <p:nvPr/>
        </p:nvGrpSpPr>
        <p:grpSpPr bwMode="auto">
          <a:xfrm>
            <a:off x="7905327" y="1089660"/>
            <a:ext cx="1320800" cy="304800"/>
            <a:chOff x="3744" y="1200"/>
            <a:chExt cx="624" cy="144"/>
          </a:xfrm>
        </p:grpSpPr>
        <p:sp>
          <p:nvSpPr>
            <p:cNvPr id="83980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1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2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3978" name="Text Box 75"/>
          <p:cNvSpPr txBox="1">
            <a:spLocks noChangeArrowheads="1"/>
          </p:cNvSpPr>
          <p:nvPr/>
        </p:nvSpPr>
        <p:spPr bwMode="auto">
          <a:xfrm>
            <a:off x="793327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3573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46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240" y="42392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4996" name="Group 7"/>
          <p:cNvGrpSpPr/>
          <p:nvPr/>
        </p:nvGrpSpPr>
        <p:grpSpPr bwMode="auto">
          <a:xfrm>
            <a:off x="6894408" y="73660"/>
            <a:ext cx="4982633" cy="6847418"/>
            <a:chOff x="2974" y="720"/>
            <a:chExt cx="2354" cy="3235"/>
          </a:xfrm>
        </p:grpSpPr>
        <p:grpSp>
          <p:nvGrpSpPr>
            <p:cNvPr id="8500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501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501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501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50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501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503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50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50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50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505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50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504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50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4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504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501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500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4997" name="Text Box 65"/>
          <p:cNvSpPr txBox="1">
            <a:spLocks noChangeArrowheads="1"/>
          </p:cNvSpPr>
          <p:nvPr/>
        </p:nvSpPr>
        <p:spPr bwMode="auto">
          <a:xfrm>
            <a:off x="599441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++ ;</a:t>
            </a:r>
            <a:r>
              <a:rPr lang="en-US" altLang="zh-CN"/>
              <a:t>	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4998" name="Group 66"/>
          <p:cNvGrpSpPr/>
          <p:nvPr/>
        </p:nvGrpSpPr>
        <p:grpSpPr bwMode="auto">
          <a:xfrm>
            <a:off x="5556674" y="1210313"/>
            <a:ext cx="2357967" cy="461433"/>
            <a:chOff x="2582" y="792"/>
            <a:chExt cx="1114" cy="218"/>
          </a:xfrm>
        </p:grpSpPr>
        <p:sp>
          <p:nvSpPr>
            <p:cNvPr id="85006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5007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59173" name="Rectangle 69"/>
          <p:cNvSpPr>
            <a:spLocks noChangeArrowheads="1"/>
          </p:cNvSpPr>
          <p:nvPr/>
        </p:nvSpPr>
        <p:spPr bwMode="auto">
          <a:xfrm>
            <a:off x="611895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0x0065FDE8</a:t>
            </a:r>
          </a:p>
        </p:txBody>
      </p:sp>
      <p:grpSp>
        <p:nvGrpSpPr>
          <p:cNvPr id="559174" name="Group 70"/>
          <p:cNvGrpSpPr/>
          <p:nvPr/>
        </p:nvGrpSpPr>
        <p:grpSpPr bwMode="auto">
          <a:xfrm flipV="1">
            <a:off x="7914640" y="1394460"/>
            <a:ext cx="1320800" cy="203200"/>
            <a:chOff x="3744" y="1200"/>
            <a:chExt cx="624" cy="144"/>
          </a:xfrm>
        </p:grpSpPr>
        <p:sp>
          <p:nvSpPr>
            <p:cNvPr id="85003" name="Line 71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5004" name="Line 72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5005" name="Line 73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5001" name="Text Box 74"/>
          <p:cNvSpPr txBox="1">
            <a:spLocks noChangeArrowheads="1"/>
          </p:cNvSpPr>
          <p:nvPr/>
        </p:nvSpPr>
        <p:spPr bwMode="auto">
          <a:xfrm>
            <a:off x="80264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0352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73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06400" y="4848860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6020" name="Group 7"/>
          <p:cNvGrpSpPr/>
          <p:nvPr/>
        </p:nvGrpSpPr>
        <p:grpSpPr bwMode="auto">
          <a:xfrm>
            <a:off x="6904568" y="73660"/>
            <a:ext cx="4982633" cy="6847418"/>
            <a:chOff x="2974" y="720"/>
            <a:chExt cx="2354" cy="3235"/>
          </a:xfrm>
        </p:grpSpPr>
        <p:grpSp>
          <p:nvGrpSpPr>
            <p:cNvPr id="86034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6036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603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6038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6040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1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6042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3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4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6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7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8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9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0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1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2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3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4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5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7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8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6059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608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9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0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60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1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608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2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607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3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607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4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607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5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60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6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606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6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6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6039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6035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6021" name="Text Box 65"/>
          <p:cNvSpPr txBox="1">
            <a:spLocks noChangeArrowheads="1"/>
          </p:cNvSpPr>
          <p:nvPr/>
        </p:nvSpPr>
        <p:spPr bwMode="auto">
          <a:xfrm>
            <a:off x="609600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*( p++ )  ;</a:t>
            </a:r>
            <a:r>
              <a:rPr lang="en-US" altLang="zh-CN"/>
              <a:t>    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6022" name="Group 66"/>
          <p:cNvGrpSpPr/>
          <p:nvPr/>
        </p:nvGrpSpPr>
        <p:grpSpPr bwMode="auto">
          <a:xfrm>
            <a:off x="5566834" y="1210313"/>
            <a:ext cx="2357967" cy="461433"/>
            <a:chOff x="2582" y="792"/>
            <a:chExt cx="1114" cy="218"/>
          </a:xfrm>
        </p:grpSpPr>
        <p:sp>
          <p:nvSpPr>
            <p:cNvPr id="86032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6033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6023" name="Rectangle 69"/>
          <p:cNvSpPr>
            <a:spLocks noChangeArrowheads="1"/>
          </p:cNvSpPr>
          <p:nvPr/>
        </p:nvSpPr>
        <p:spPr bwMode="auto">
          <a:xfrm>
            <a:off x="612911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0x0065FDE8</a:t>
            </a:r>
          </a:p>
        </p:txBody>
      </p:sp>
      <p:grpSp>
        <p:nvGrpSpPr>
          <p:cNvPr id="86024" name="Group 70"/>
          <p:cNvGrpSpPr/>
          <p:nvPr/>
        </p:nvGrpSpPr>
        <p:grpSpPr bwMode="auto">
          <a:xfrm flipV="1">
            <a:off x="7924800" y="1394460"/>
            <a:ext cx="1320800" cy="203200"/>
            <a:chOff x="3744" y="1200"/>
            <a:chExt cx="624" cy="144"/>
          </a:xfrm>
        </p:grpSpPr>
        <p:sp>
          <p:nvSpPr>
            <p:cNvPr id="86029" name="Line 71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6030" name="Line 72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6031" name="Line 73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560202" name="Rectangle 74"/>
          <p:cNvSpPr>
            <a:spLocks noChangeArrowheads="1"/>
          </p:cNvSpPr>
          <p:nvPr/>
        </p:nvSpPr>
        <p:spPr bwMode="auto">
          <a:xfrm>
            <a:off x="3251200" y="4867911"/>
            <a:ext cx="34205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</p:txBody>
      </p:sp>
      <p:sp>
        <p:nvSpPr>
          <p:cNvPr id="560203" name="Oval 75"/>
          <p:cNvSpPr>
            <a:spLocks noChangeArrowheads="1"/>
          </p:cNvSpPr>
          <p:nvPr/>
        </p:nvSpPr>
        <p:spPr bwMode="auto">
          <a:xfrm>
            <a:off x="9347200" y="1394460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</a:t>
            </a:r>
          </a:p>
        </p:txBody>
      </p:sp>
      <p:sp>
        <p:nvSpPr>
          <p:cNvPr id="86027" name="Text Box 76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524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202" grpId="0" bldLvl="0" animBg="1" autoUpdateAnimBg="0"/>
      <p:bldP spid="560203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832725" y="1802342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96725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896725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4567" name="Group 7"/>
          <p:cNvGrpSpPr/>
          <p:nvPr/>
        </p:nvGrpSpPr>
        <p:grpSpPr bwMode="auto">
          <a:xfrm>
            <a:off x="8476943" y="432858"/>
            <a:ext cx="2601383" cy="5992284"/>
            <a:chOff x="4003" y="1344"/>
            <a:chExt cx="1229" cy="2831"/>
          </a:xfrm>
        </p:grpSpPr>
        <p:grpSp>
          <p:nvGrpSpPr>
            <p:cNvPr id="19457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457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457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7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458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459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59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458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457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4568" name="Rectangle 38"/>
          <p:cNvSpPr>
            <a:spLocks noChangeArrowheads="1"/>
          </p:cNvSpPr>
          <p:nvPr/>
        </p:nvSpPr>
        <p:spPr bwMode="auto">
          <a:xfrm>
            <a:off x="8476943" y="3925358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69" name="Rectangle 39"/>
          <p:cNvSpPr>
            <a:spLocks noChangeArrowheads="1"/>
          </p:cNvSpPr>
          <p:nvPr/>
        </p:nvSpPr>
        <p:spPr bwMode="auto">
          <a:xfrm>
            <a:off x="8476943" y="4903258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70" name="Text Box 40"/>
          <p:cNvSpPr txBox="1">
            <a:spLocks noChangeArrowheads="1"/>
          </p:cNvSpPr>
          <p:nvPr/>
        </p:nvSpPr>
        <p:spPr bwMode="auto">
          <a:xfrm>
            <a:off x="1405159" y="12805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696361" name="Text Box 41"/>
          <p:cNvSpPr txBox="1">
            <a:spLocks noChangeArrowheads="1"/>
          </p:cNvSpPr>
          <p:nvPr/>
        </p:nvSpPr>
        <p:spPr bwMode="auto">
          <a:xfrm>
            <a:off x="5693525" y="940858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696362" name="Text Box 42"/>
          <p:cNvSpPr txBox="1">
            <a:spLocks noChangeArrowheads="1"/>
          </p:cNvSpPr>
          <p:nvPr/>
        </p:nvSpPr>
        <p:spPr bwMode="auto">
          <a:xfrm>
            <a:off x="5693525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696363" name="Rectangle 43"/>
          <p:cNvSpPr>
            <a:spLocks noChangeArrowheads="1"/>
          </p:cNvSpPr>
          <p:nvPr/>
        </p:nvSpPr>
        <p:spPr bwMode="auto">
          <a:xfrm>
            <a:off x="8476943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696364" name="Rectangle 44"/>
          <p:cNvSpPr>
            <a:spLocks noChangeArrowheads="1"/>
          </p:cNvSpPr>
          <p:nvPr/>
        </p:nvSpPr>
        <p:spPr bwMode="auto">
          <a:xfrm>
            <a:off x="8476943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186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1" grpId="0" bldLvl="0" animBg="1" autoUpdateAnimBg="0"/>
      <p:bldP spid="696362" grpId="0" bldLvl="0" animBg="1" autoUpdateAnimBg="0"/>
      <p:bldP spid="696363" grpId="0" bldLvl="0" animBg="1" autoUpdateAnimBg="0"/>
      <p:bldP spid="69636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67453" y="4848860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7044" name="Group 7"/>
          <p:cNvGrpSpPr/>
          <p:nvPr/>
        </p:nvGrpSpPr>
        <p:grpSpPr bwMode="auto">
          <a:xfrm>
            <a:off x="6865621" y="73660"/>
            <a:ext cx="4982633" cy="6847418"/>
            <a:chOff x="2974" y="720"/>
            <a:chExt cx="2354" cy="3235"/>
          </a:xfrm>
        </p:grpSpPr>
        <p:grpSp>
          <p:nvGrpSpPr>
            <p:cNvPr id="87053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7055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7056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7057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705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0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7061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2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3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4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5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6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7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8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9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0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1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2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3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4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6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7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7078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710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79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71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0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710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1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709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2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709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3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709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4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708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5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708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8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8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7058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7054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7045" name="Text Box 65"/>
          <p:cNvSpPr txBox="1">
            <a:spLocks noChangeArrowheads="1"/>
          </p:cNvSpPr>
          <p:nvPr/>
        </p:nvSpPr>
        <p:spPr bwMode="auto">
          <a:xfrm>
            <a:off x="570654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*( p++ )  ;</a:t>
            </a:r>
            <a:r>
              <a:rPr lang="en-US" altLang="zh-CN"/>
              <a:t>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7046" name="Group 66"/>
          <p:cNvGrpSpPr/>
          <p:nvPr/>
        </p:nvGrpSpPr>
        <p:grpSpPr bwMode="auto">
          <a:xfrm>
            <a:off x="5527887" y="1819913"/>
            <a:ext cx="2357967" cy="461433"/>
            <a:chOff x="2582" y="792"/>
            <a:chExt cx="1114" cy="218"/>
          </a:xfrm>
        </p:grpSpPr>
        <p:sp>
          <p:nvSpPr>
            <p:cNvPr id="87051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7052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61221" name="Rectangle 69"/>
          <p:cNvSpPr>
            <a:spLocks noChangeArrowheads="1"/>
          </p:cNvSpPr>
          <p:nvPr/>
        </p:nvSpPr>
        <p:spPr bwMode="auto">
          <a:xfrm>
            <a:off x="6059517" y="1860127"/>
            <a:ext cx="170110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0x0065FDEC</a:t>
            </a:r>
          </a:p>
        </p:txBody>
      </p:sp>
      <p:sp>
        <p:nvSpPr>
          <p:cNvPr id="561222" name="Line 70"/>
          <p:cNvSpPr>
            <a:spLocks noChangeShapeType="1"/>
          </p:cNvSpPr>
          <p:nvPr/>
        </p:nvSpPr>
        <p:spPr bwMode="auto">
          <a:xfrm flipV="1">
            <a:off x="7885853" y="2004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7049" name="Text Box 71"/>
          <p:cNvSpPr txBox="1">
            <a:spLocks noChangeArrowheads="1"/>
          </p:cNvSpPr>
          <p:nvPr/>
        </p:nvSpPr>
        <p:spPr bwMode="auto">
          <a:xfrm>
            <a:off x="773853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825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221" grpId="0" bldLvl="0" animBg="1" autoUpdateAnimBg="0"/>
      <p:bldP spid="56122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406400" y="5618480"/>
            <a:ext cx="1828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8068" name="Group 7"/>
          <p:cNvGrpSpPr/>
          <p:nvPr/>
        </p:nvGrpSpPr>
        <p:grpSpPr bwMode="auto">
          <a:xfrm>
            <a:off x="6904568" y="132080"/>
            <a:ext cx="4982633" cy="6847418"/>
            <a:chOff x="2974" y="720"/>
            <a:chExt cx="2354" cy="3235"/>
          </a:xfrm>
        </p:grpSpPr>
        <p:grpSp>
          <p:nvGrpSpPr>
            <p:cNvPr id="8807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808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808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808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808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808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810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81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812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812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812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812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811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811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1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811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808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807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8069" name="Text Box 65"/>
          <p:cNvSpPr txBox="1">
            <a:spLocks noChangeArrowheads="1"/>
          </p:cNvSpPr>
          <p:nvPr/>
        </p:nvSpPr>
        <p:spPr bwMode="auto">
          <a:xfrm>
            <a:off x="609601" y="160316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+= 3 ;</a:t>
            </a:r>
            <a:r>
              <a:rPr lang="en-US" altLang="zh-CN"/>
              <a:t> 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8070" name="Group 66"/>
          <p:cNvGrpSpPr/>
          <p:nvPr/>
        </p:nvGrpSpPr>
        <p:grpSpPr bwMode="auto">
          <a:xfrm>
            <a:off x="5566834" y="3402333"/>
            <a:ext cx="2357967" cy="461433"/>
            <a:chOff x="2582" y="792"/>
            <a:chExt cx="1114" cy="218"/>
          </a:xfrm>
        </p:grpSpPr>
        <p:sp>
          <p:nvSpPr>
            <p:cNvPr id="88076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8077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62245" name="Rectangle 69"/>
          <p:cNvSpPr>
            <a:spLocks noChangeArrowheads="1"/>
          </p:cNvSpPr>
          <p:nvPr/>
        </p:nvSpPr>
        <p:spPr bwMode="auto">
          <a:xfrm>
            <a:off x="6128921" y="344254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0x0065FDF8</a:t>
            </a:r>
          </a:p>
        </p:txBody>
      </p:sp>
      <p:sp>
        <p:nvSpPr>
          <p:cNvPr id="562246" name="Line 70"/>
          <p:cNvSpPr>
            <a:spLocks noChangeShapeType="1"/>
          </p:cNvSpPr>
          <p:nvPr/>
        </p:nvSpPr>
        <p:spPr bwMode="auto">
          <a:xfrm flipV="1">
            <a:off x="7924800" y="358648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62247" name="Rectangle 71"/>
          <p:cNvSpPr>
            <a:spLocks noChangeArrowheads="1"/>
          </p:cNvSpPr>
          <p:nvPr/>
        </p:nvSpPr>
        <p:spPr bwMode="auto">
          <a:xfrm>
            <a:off x="2624667" y="5535932"/>
            <a:ext cx="187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</p:txBody>
      </p:sp>
      <p:sp>
        <p:nvSpPr>
          <p:cNvPr id="88074" name="Text Box 72"/>
          <p:cNvSpPr txBox="1">
            <a:spLocks noChangeArrowheads="1"/>
          </p:cNvSpPr>
          <p:nvPr/>
        </p:nvSpPr>
        <p:spPr bwMode="auto">
          <a:xfrm>
            <a:off x="812800" y="64008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27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45" grpId="0" bldLvl="0" animBg="1" autoUpdateAnimBg="0"/>
      <p:bldP spid="562246" grpId="0" bldLvl="0" animBg="1"/>
      <p:bldP spid="562247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61315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3" name="Group 7"/>
          <p:cNvGrpSpPr/>
          <p:nvPr/>
        </p:nvGrpSpPr>
        <p:grpSpPr bwMode="auto">
          <a:xfrm>
            <a:off x="6908801" y="73660"/>
            <a:ext cx="4982633" cy="6847418"/>
            <a:chOff x="2974" y="720"/>
            <a:chExt cx="2354" cy="3235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11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2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3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5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6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7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8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9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0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1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3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4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6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7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28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2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32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3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36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0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4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4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4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5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5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56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5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6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609601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  <a:endParaRPr lang="en-US" altLang="zh-CN" i="1"/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&amp;p ; </a:t>
            </a:r>
            <a:r>
              <a:rPr lang="en-US" altLang="zh-CN"/>
              <a:t>    </a:t>
            </a:r>
          </a:p>
        </p:txBody>
      </p:sp>
      <p:grpSp>
        <p:nvGrpSpPr>
          <p:cNvPr id="63" name="Group 66"/>
          <p:cNvGrpSpPr/>
          <p:nvPr/>
        </p:nvGrpSpPr>
        <p:grpSpPr bwMode="auto">
          <a:xfrm>
            <a:off x="5566834" y="3343913"/>
            <a:ext cx="2357967" cy="461433"/>
            <a:chOff x="2582" y="792"/>
            <a:chExt cx="1114" cy="218"/>
          </a:xfrm>
        </p:grpSpPr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6128921" y="338412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0x0065FDF8</a:t>
            </a:r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 flipV="1">
            <a:off x="7924800" y="3528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>
            <a:off x="2658533" y="6087111"/>
            <a:ext cx="2573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p 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sp>
        <p:nvSpPr>
          <p:cNvPr id="69" name="Oval 72"/>
          <p:cNvSpPr>
            <a:spLocks noChangeArrowheads="1"/>
          </p:cNvSpPr>
          <p:nvPr/>
        </p:nvSpPr>
        <p:spPr bwMode="auto">
          <a:xfrm>
            <a:off x="5181600" y="3324860"/>
            <a:ext cx="10160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0" name="AutoShape 73"/>
          <p:cNvSpPr/>
          <p:nvPr/>
        </p:nvSpPr>
        <p:spPr bwMode="auto">
          <a:xfrm>
            <a:off x="7112000" y="5052060"/>
            <a:ext cx="3149600" cy="1016000"/>
          </a:xfrm>
          <a:prstGeom prst="borderCallout2">
            <a:avLst>
              <a:gd name="adj1" fmla="val 15000"/>
              <a:gd name="adj2" fmla="val -3227"/>
              <a:gd name="adj3" fmla="val 15000"/>
              <a:gd name="adj4" fmla="val -12704"/>
              <a:gd name="adj5" fmla="val -102708"/>
              <a:gd name="adj6" fmla="val -43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/>
              <a:t>指针变量的地址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CN" b="1"/>
              <a:t>0x0065FDE0</a:t>
            </a:r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2624668" y="5477511"/>
            <a:ext cx="1934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</p:txBody>
      </p:sp>
    </p:spTree>
    <p:extLst>
      <p:ext uri="{BB962C8B-B14F-4D97-AF65-F5344CB8AC3E}">
        <p14:creationId xmlns:p14="http://schemas.microsoft.com/office/powerpoint/2010/main" val="22826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 autoUpdateAnimBg="0"/>
      <p:bldP spid="69" grpId="0" bldLvl="0" animBg="1"/>
      <p:bldP spid="70" grpId="0" bldLvl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15713" y="61696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90116" name="Group 7"/>
          <p:cNvGrpSpPr/>
          <p:nvPr/>
        </p:nvGrpSpPr>
        <p:grpSpPr bwMode="auto">
          <a:xfrm>
            <a:off x="6913881" y="73660"/>
            <a:ext cx="4982633" cy="6847418"/>
            <a:chOff x="2974" y="720"/>
            <a:chExt cx="2354" cy="3235"/>
          </a:xfrm>
        </p:grpSpPr>
        <p:grpSp>
          <p:nvGrpSpPr>
            <p:cNvPr id="90131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90133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90134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90135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90137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38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90139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90156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9018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7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9018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8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9017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9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9017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0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9017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1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9017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9016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3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9016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90136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90132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90117" name="Text Box 65"/>
          <p:cNvSpPr txBox="1">
            <a:spLocks noChangeArrowheads="1"/>
          </p:cNvSpPr>
          <p:nvPr/>
        </p:nvSpPr>
        <p:spPr bwMode="auto">
          <a:xfrm>
            <a:off x="618913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&amp;p ;</a:t>
            </a:r>
            <a:r>
              <a:rPr lang="en-US" altLang="zh-CN"/>
              <a:t>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p 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grpSp>
        <p:nvGrpSpPr>
          <p:cNvPr id="90118" name="Group 66"/>
          <p:cNvGrpSpPr/>
          <p:nvPr/>
        </p:nvGrpSpPr>
        <p:grpSpPr bwMode="auto">
          <a:xfrm>
            <a:off x="5576147" y="2835913"/>
            <a:ext cx="2357967" cy="461433"/>
            <a:chOff x="2582" y="792"/>
            <a:chExt cx="1114" cy="218"/>
          </a:xfrm>
        </p:grpSpPr>
        <p:sp>
          <p:nvSpPr>
            <p:cNvPr id="90129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90130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90119" name="Rectangle 69"/>
          <p:cNvSpPr>
            <a:spLocks noChangeArrowheads="1"/>
          </p:cNvSpPr>
          <p:nvPr/>
        </p:nvSpPr>
        <p:spPr bwMode="auto">
          <a:xfrm>
            <a:off x="6138234" y="287612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0x0065FDF4</a:t>
            </a:r>
          </a:p>
        </p:txBody>
      </p:sp>
      <p:sp>
        <p:nvSpPr>
          <p:cNvPr id="90120" name="Line 70"/>
          <p:cNvSpPr>
            <a:spLocks noChangeShapeType="1"/>
          </p:cNvSpPr>
          <p:nvPr/>
        </p:nvSpPr>
        <p:spPr bwMode="auto">
          <a:xfrm flipV="1">
            <a:off x="7934113" y="3020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564295" name="Group 71"/>
          <p:cNvGrpSpPr/>
          <p:nvPr/>
        </p:nvGrpSpPr>
        <p:grpSpPr bwMode="auto">
          <a:xfrm>
            <a:off x="9244332" y="378463"/>
            <a:ext cx="2294467" cy="508001"/>
            <a:chOff x="4368" y="864"/>
            <a:chExt cx="1084" cy="240"/>
          </a:xfrm>
        </p:grpSpPr>
        <p:sp>
          <p:nvSpPr>
            <p:cNvPr id="90127" name="Rectangle 72"/>
            <p:cNvSpPr>
              <a:spLocks noChangeArrowheads="1"/>
            </p:cNvSpPr>
            <p:nvPr/>
          </p:nvSpPr>
          <p:spPr bwMode="auto">
            <a:xfrm>
              <a:off x="4368" y="864"/>
              <a:ext cx="834" cy="240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133"/>
                <a:t>0x0065FDF8</a:t>
              </a:r>
            </a:p>
          </p:txBody>
        </p:sp>
        <p:sp>
          <p:nvSpPr>
            <p:cNvPr id="90128" name="Text Box 73"/>
            <p:cNvSpPr txBox="1">
              <a:spLocks noChangeArrowheads="1"/>
            </p:cNvSpPr>
            <p:nvPr/>
          </p:nvSpPr>
          <p:spPr bwMode="auto">
            <a:xfrm>
              <a:off x="5284" y="864"/>
              <a:ext cx="16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564298" name="Rectangle 74"/>
          <p:cNvSpPr>
            <a:spLocks noChangeArrowheads="1"/>
          </p:cNvSpPr>
          <p:nvPr/>
        </p:nvSpPr>
        <p:spPr bwMode="auto">
          <a:xfrm>
            <a:off x="7388994" y="194312"/>
            <a:ext cx="1843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0x0065FDE0</a:t>
            </a:r>
          </a:p>
        </p:txBody>
      </p:sp>
      <p:sp useBgFill="1">
        <p:nvSpPr>
          <p:cNvPr id="564299" name="Rectangle 75"/>
          <p:cNvSpPr>
            <a:spLocks noChangeArrowheads="1"/>
          </p:cNvSpPr>
          <p:nvPr/>
        </p:nvSpPr>
        <p:spPr bwMode="auto">
          <a:xfrm>
            <a:off x="5588847" y="2816860"/>
            <a:ext cx="3657600" cy="508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64300" name="Freeform 76"/>
          <p:cNvSpPr/>
          <p:nvPr/>
        </p:nvSpPr>
        <p:spPr bwMode="auto">
          <a:xfrm>
            <a:off x="8238913" y="581660"/>
            <a:ext cx="1117600" cy="3048000"/>
          </a:xfrm>
          <a:custGeom>
            <a:avLst/>
            <a:gdLst>
              <a:gd name="T0" fmla="*/ 838200 w 344"/>
              <a:gd name="T1" fmla="*/ 0 h 1248"/>
              <a:gd name="T2" fmla="*/ 19493 w 344"/>
              <a:gd name="T3" fmla="*/ 1143000 h 1248"/>
              <a:gd name="T4" fmla="*/ 721242 w 344"/>
              <a:gd name="T5" fmla="*/ 2286000 h 1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1248">
                <a:moveTo>
                  <a:pt x="344" y="0"/>
                </a:moveTo>
                <a:cubicBezTo>
                  <a:pt x="180" y="208"/>
                  <a:pt x="16" y="416"/>
                  <a:pt x="8" y="624"/>
                </a:cubicBezTo>
                <a:cubicBezTo>
                  <a:pt x="0" y="832"/>
                  <a:pt x="148" y="1040"/>
                  <a:pt x="296" y="1248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5" name="Text Box 77"/>
          <p:cNvSpPr txBox="1">
            <a:spLocks noChangeArrowheads="1"/>
          </p:cNvSpPr>
          <p:nvPr/>
        </p:nvSpPr>
        <p:spPr bwMode="auto">
          <a:xfrm>
            <a:off x="822113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9579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98" grpId="0" bldLvl="0" animBg="1" autoUpdateAnimBg="0"/>
      <p:bldP spid="564299" grpId="0" bldLvl="0" animBg="1"/>
      <p:bldP spid="56430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96631" y="1056657"/>
            <a:ext cx="11041226" cy="3259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C++中，我们可以用两种方式访问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字符串。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字符数组存放一个字符串，然后输出该字符串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 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str[]="I love China!"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;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("%s\n", str); 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字符指针指向一个字符串。可以不定义字符数组，而定义一个字符指针。用字符指针指向字符串中的字符。 </a:t>
            </a: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*str="I love China!"; </a:t>
            </a: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("%s\n", str); </a:t>
            </a:r>
          </a:p>
          <a:p>
            <a:pPr indent="87204" algn="l"/>
            <a:endParaRPr lang="zh-CN" altLang="en-US" sz="2667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1931" y="326434"/>
            <a:ext cx="31550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字符串的表示形式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7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42102" y="896620"/>
            <a:ext cx="11103571" cy="5961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在这里，我们没有定义字符数组，而是在程序中定义了一个字符指针变量 str，用字符串常量"I love China!"，对它进行初始化。C++对字符串常量是按字符数组处理的，在内存中开辟了一个字符数组用来才存放该字符串常量。对字符指针变量初始化，实际上是把字符串第 1 个元素的地址（即存放字符串的字符数组的首元素地址）赋给 str。有人认为 str 是一个字符串变量，以为在定义时把"I love China!"这几个字符赋给该字符串变量，这是不对的。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实际上，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*str="I love China!";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等价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于：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str="I love China!"; </a:t>
            </a:r>
          </a:p>
          <a:p>
            <a:pPr indent="87204" algn="l"/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可以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看到，str 被定义为一个指针变量，指向字符型数据，请注意它只是指向了一个字符变量或其他字符类型数据，不能同时指向多个字符数据，更不是把"I love China!"这些字符存放到 str 中（指针变量只能存放地址）。只是把"I love China!"的第一个字符的地址赋给指针变量 str。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891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98406" y="896620"/>
            <a:ext cx="11138209" cy="5613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在输出时，要用：printf(“%s\n”, str);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其中“%s”是输出字符串时所用的格式符，在输出项中给出字符指针变量名，则系统先输出它所指向的一个字符数据，然后自动是 str 加 1，使之指向下一个字符，然后再输出一个字符……如此知道遇到字符串结束标志“\0”为止。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注意：可以通过字符数组名或者字符指针变量输出一个字符串。而对一个数值型数组，是不能企图用数组名输出它的全部元素的。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例如：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 i[10];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……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printf（”%d\n”, i）；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这样是不行的，只能逐个输出。显然 %s 可以对一个字符串进行整体的输入和输出。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722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 bwMode="auto">
          <a:xfrm>
            <a:off x="8122382" y="48491"/>
            <a:ext cx="1675553" cy="6752167"/>
            <a:chOff x="4416" y="624"/>
            <a:chExt cx="834" cy="3360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4416" y="93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416" y="624"/>
              <a:ext cx="834" cy="3360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416" y="117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416" y="167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416" y="142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416" y="1926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416" y="2175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416" y="2423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416" y="2672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416" y="292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416" y="317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416" y="93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416" y="341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16" y="366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5726315" y="1591962"/>
            <a:ext cx="2274993" cy="461964"/>
            <a:chOff x="3284" y="1113"/>
            <a:chExt cx="1132" cy="230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504" y="1185"/>
              <a:ext cx="480" cy="14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84" y="1113"/>
              <a:ext cx="1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/>
                <a:t>s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936" y="1257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8122381" y="1663931"/>
            <a:ext cx="1649307" cy="3954780"/>
          </a:xfrm>
          <a:prstGeom prst="rect">
            <a:avLst/>
          </a:prstGeom>
          <a:solidFill>
            <a:srgbClr val="FF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8630381" y="1568257"/>
            <a:ext cx="683260" cy="413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en-US" altLang="zh-CN" sz="2267"/>
              <a:t>p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r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o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g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r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a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m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>
                <a:sym typeface="Symbol" panose="05050102010706020507" pitchFamily="18" charset="2"/>
              </a:rPr>
              <a:t>\0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6043" y="900363"/>
            <a:ext cx="4322618" cy="243143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#include&lt;iostream&gt;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"program"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cout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&lt;&lt; *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75782" y="978682"/>
            <a:ext cx="11302001" cy="41169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将一个字符串从一个函数传递到另外一个函数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，可以用地址传递的方法，即用字符数组名作参数或用指向字符的指针变量做参数。在被调用的函数中可以改变字符串内容，在主调函数中可以得到改变了的字符串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输入一个长度最大为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100 的字符串，以字符数组的方式储存，再将字符串倒序储存，输出倒序储存后的字符串。(这里以字符指针为函数参数)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6462" y="308413"/>
            <a:ext cx="386323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字符串指针作函数参数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841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66807" y="433999"/>
            <a:ext cx="5576455" cy="594008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cin.getline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printf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t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b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494" y="5731583"/>
            <a:ext cx="2149917" cy="6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0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1753293" y="2581603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5817293" y="4928986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817293" y="3912986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5591" name="Group 7"/>
          <p:cNvGrpSpPr/>
          <p:nvPr/>
        </p:nvGrpSpPr>
        <p:grpSpPr bwMode="auto">
          <a:xfrm>
            <a:off x="8397511" y="500920"/>
            <a:ext cx="2601383" cy="5992284"/>
            <a:chOff x="4003" y="1344"/>
            <a:chExt cx="1229" cy="2831"/>
          </a:xfrm>
        </p:grpSpPr>
        <p:grpSp>
          <p:nvGrpSpPr>
            <p:cNvPr id="195599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5601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5602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3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5604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5622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3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4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5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6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7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8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5605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6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7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8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9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0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1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2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3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4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5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6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7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8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9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20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21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5600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5592" name="Rectangle 38"/>
          <p:cNvSpPr>
            <a:spLocks noChangeArrowheads="1"/>
          </p:cNvSpPr>
          <p:nvPr/>
        </p:nvSpPr>
        <p:spPr bwMode="auto">
          <a:xfrm>
            <a:off x="8397511" y="3993419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93" name="Rectangle 39"/>
          <p:cNvSpPr>
            <a:spLocks noChangeArrowheads="1"/>
          </p:cNvSpPr>
          <p:nvPr/>
        </p:nvSpPr>
        <p:spPr bwMode="auto">
          <a:xfrm>
            <a:off x="8397511" y="4971319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94" name="Text Box 40"/>
          <p:cNvSpPr txBox="1">
            <a:spLocks noChangeArrowheads="1"/>
          </p:cNvSpPr>
          <p:nvPr/>
        </p:nvSpPr>
        <p:spPr bwMode="auto">
          <a:xfrm>
            <a:off x="1325727" y="196119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5595" name="Text Box 41"/>
          <p:cNvSpPr txBox="1">
            <a:spLocks noChangeArrowheads="1"/>
          </p:cNvSpPr>
          <p:nvPr/>
        </p:nvSpPr>
        <p:spPr bwMode="auto">
          <a:xfrm>
            <a:off x="5614093" y="1008919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5596" name="Text Box 42"/>
          <p:cNvSpPr txBox="1">
            <a:spLocks noChangeArrowheads="1"/>
          </p:cNvSpPr>
          <p:nvPr/>
        </p:nvSpPr>
        <p:spPr bwMode="auto">
          <a:xfrm>
            <a:off x="5614093" y="1982586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5597" name="Rectangle 43"/>
          <p:cNvSpPr>
            <a:spLocks noChangeArrowheads="1"/>
          </p:cNvSpPr>
          <p:nvPr/>
        </p:nvSpPr>
        <p:spPr bwMode="auto">
          <a:xfrm>
            <a:off x="8397511" y="1061837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5598" name="Rectangle 44"/>
          <p:cNvSpPr>
            <a:spLocks noChangeArrowheads="1"/>
          </p:cNvSpPr>
          <p:nvPr/>
        </p:nvSpPr>
        <p:spPr bwMode="auto">
          <a:xfrm>
            <a:off x="8397511" y="2046086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06190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31302" y="860612"/>
            <a:ext cx="12642272" cy="83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  计算前缀和数组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是数组 a 的前缀和的数组定义： </a:t>
            </a:r>
          </a:p>
          <a:p>
            <a:pPr indent="87204"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b[i]=a[1]+a[2] +…+a[i]，即 b[i]是 a 的 i 个元素的和。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449" y="284053"/>
            <a:ext cx="17088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动态数组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3010" y="1767129"/>
            <a:ext cx="5943600" cy="465512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&lt;cstdio&gt;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scanf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a;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定义指针变量a，作为数组名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 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60" y="5679306"/>
            <a:ext cx="1314450" cy="74295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/>
        </p:nvSpPr>
        <p:spPr>
          <a:xfrm>
            <a:off x="7250707" y="2317398"/>
            <a:ext cx="3879273" cy="83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000">
                <a:solidFill>
                  <a:srgbClr val="FF0000"/>
                </a:solidFill>
                <a:sym typeface="+mn-ea"/>
              </a:rPr>
              <a:t>使用“动态数组”，在确保小数据没有问 题前提下，尽量满足大数据需求</a:t>
            </a:r>
            <a:endParaRPr lang="zh-CN" altLang="en-US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25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1790776" y="2513541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5854776" y="4860924"/>
            <a:ext cx="249940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 i="1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5854776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6615" name="Group 7"/>
          <p:cNvGrpSpPr/>
          <p:nvPr/>
        </p:nvGrpSpPr>
        <p:grpSpPr bwMode="auto">
          <a:xfrm>
            <a:off x="8434994" y="432858"/>
            <a:ext cx="2601383" cy="5992284"/>
            <a:chOff x="4003" y="1344"/>
            <a:chExt cx="1229" cy="2831"/>
          </a:xfrm>
        </p:grpSpPr>
        <p:grpSp>
          <p:nvGrpSpPr>
            <p:cNvPr id="19662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662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662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2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663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664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4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663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662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6616" name="Rectangle 38"/>
          <p:cNvSpPr>
            <a:spLocks noChangeArrowheads="1"/>
          </p:cNvSpPr>
          <p:nvPr/>
        </p:nvSpPr>
        <p:spPr bwMode="auto">
          <a:xfrm>
            <a:off x="8434994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7" name="Rectangle 39"/>
          <p:cNvSpPr>
            <a:spLocks noChangeArrowheads="1"/>
          </p:cNvSpPr>
          <p:nvPr/>
        </p:nvSpPr>
        <p:spPr bwMode="auto">
          <a:xfrm>
            <a:off x="8434994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8" name="Text Box 40"/>
          <p:cNvSpPr txBox="1">
            <a:spLocks noChangeArrowheads="1"/>
          </p:cNvSpPr>
          <p:nvPr/>
        </p:nvSpPr>
        <p:spPr bwMode="auto">
          <a:xfrm>
            <a:off x="1363211" y="128057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6619" name="Text Box 41"/>
          <p:cNvSpPr txBox="1">
            <a:spLocks noChangeArrowheads="1"/>
          </p:cNvSpPr>
          <p:nvPr/>
        </p:nvSpPr>
        <p:spPr bwMode="auto">
          <a:xfrm>
            <a:off x="5651577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6620" name="Text Box 42"/>
          <p:cNvSpPr txBox="1">
            <a:spLocks noChangeArrowheads="1"/>
          </p:cNvSpPr>
          <p:nvPr/>
        </p:nvSpPr>
        <p:spPr bwMode="auto">
          <a:xfrm>
            <a:off x="5651577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6621" name="Rectangle 43"/>
          <p:cNvSpPr>
            <a:spLocks noChangeArrowheads="1"/>
          </p:cNvSpPr>
          <p:nvPr/>
        </p:nvSpPr>
        <p:spPr bwMode="auto">
          <a:xfrm>
            <a:off x="8434994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6622" name="Rectangle 44"/>
          <p:cNvSpPr>
            <a:spLocks noChangeArrowheads="1"/>
          </p:cNvSpPr>
          <p:nvPr/>
        </p:nvSpPr>
        <p:spPr bwMode="auto">
          <a:xfrm>
            <a:off x="8434994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8413" name="Text Box 45"/>
          <p:cNvSpPr txBox="1">
            <a:spLocks noChangeArrowheads="1"/>
          </p:cNvSpPr>
          <p:nvPr/>
        </p:nvSpPr>
        <p:spPr bwMode="auto">
          <a:xfrm>
            <a:off x="8851977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698414" name="Freeform 46"/>
          <p:cNvSpPr/>
          <p:nvPr/>
        </p:nvSpPr>
        <p:spPr bwMode="auto">
          <a:xfrm>
            <a:off x="7090910" y="2464857"/>
            <a:ext cx="1608667" cy="2438400"/>
          </a:xfrm>
          <a:custGeom>
            <a:avLst/>
            <a:gdLst>
              <a:gd name="T0" fmla="*/ 368300 w 760"/>
              <a:gd name="T1" fmla="*/ 1828800 h 1152"/>
              <a:gd name="T2" fmla="*/ 139700 w 760"/>
              <a:gd name="T3" fmla="*/ 533400 h 1152"/>
              <a:gd name="T4" fmla="*/ 1206500 w 760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152">
                <a:moveTo>
                  <a:pt x="232" y="1152"/>
                </a:moveTo>
                <a:cubicBezTo>
                  <a:pt x="116" y="840"/>
                  <a:pt x="0" y="528"/>
                  <a:pt x="88" y="336"/>
                </a:cubicBezTo>
                <a:cubicBezTo>
                  <a:pt x="176" y="144"/>
                  <a:pt x="468" y="72"/>
                  <a:pt x="76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82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13" grpId="0" bldLvl="0" animBg="1" autoUpdateAnimBg="0"/>
      <p:bldP spid="6984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762837" y="2513541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5826837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826837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7639" name="Group 7"/>
          <p:cNvGrpSpPr/>
          <p:nvPr/>
        </p:nvGrpSpPr>
        <p:grpSpPr bwMode="auto">
          <a:xfrm>
            <a:off x="8407055" y="432858"/>
            <a:ext cx="2601383" cy="5992284"/>
            <a:chOff x="4003" y="1344"/>
            <a:chExt cx="1229" cy="2831"/>
          </a:xfrm>
        </p:grpSpPr>
        <p:grpSp>
          <p:nvGrpSpPr>
            <p:cNvPr id="197651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7653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7654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5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7656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7674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5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7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8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9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80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7657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8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9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0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1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2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3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4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5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6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7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8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9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0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1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2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3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7652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7640" name="Rectangle 38"/>
          <p:cNvSpPr>
            <a:spLocks noChangeArrowheads="1"/>
          </p:cNvSpPr>
          <p:nvPr/>
        </p:nvSpPr>
        <p:spPr bwMode="auto">
          <a:xfrm>
            <a:off x="8407055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1" name="Rectangle 39"/>
          <p:cNvSpPr>
            <a:spLocks noChangeArrowheads="1"/>
          </p:cNvSpPr>
          <p:nvPr/>
        </p:nvSpPr>
        <p:spPr bwMode="auto">
          <a:xfrm>
            <a:off x="8407055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2" name="Text Box 40"/>
          <p:cNvSpPr txBox="1">
            <a:spLocks noChangeArrowheads="1"/>
          </p:cNvSpPr>
          <p:nvPr/>
        </p:nvSpPr>
        <p:spPr bwMode="auto">
          <a:xfrm>
            <a:off x="1335272" y="128057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7643" name="Text Box 41"/>
          <p:cNvSpPr txBox="1">
            <a:spLocks noChangeArrowheads="1"/>
          </p:cNvSpPr>
          <p:nvPr/>
        </p:nvSpPr>
        <p:spPr bwMode="auto">
          <a:xfrm>
            <a:off x="5623638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7644" name="Text Box 42"/>
          <p:cNvSpPr txBox="1">
            <a:spLocks noChangeArrowheads="1"/>
          </p:cNvSpPr>
          <p:nvPr/>
        </p:nvSpPr>
        <p:spPr bwMode="auto">
          <a:xfrm>
            <a:off x="5623638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7645" name="Rectangle 43"/>
          <p:cNvSpPr>
            <a:spLocks noChangeArrowheads="1"/>
          </p:cNvSpPr>
          <p:nvPr/>
        </p:nvSpPr>
        <p:spPr bwMode="auto">
          <a:xfrm>
            <a:off x="8407055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7646" name="Rectangle 44"/>
          <p:cNvSpPr>
            <a:spLocks noChangeArrowheads="1"/>
          </p:cNvSpPr>
          <p:nvPr/>
        </p:nvSpPr>
        <p:spPr bwMode="auto">
          <a:xfrm>
            <a:off x="8407055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7" name="Text Box 45"/>
          <p:cNvSpPr txBox="1">
            <a:spLocks noChangeArrowheads="1"/>
          </p:cNvSpPr>
          <p:nvPr/>
        </p:nvSpPr>
        <p:spPr bwMode="auto">
          <a:xfrm>
            <a:off x="8824038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699438" name="Text Box 46"/>
          <p:cNvSpPr txBox="1">
            <a:spLocks noChangeArrowheads="1"/>
          </p:cNvSpPr>
          <p:nvPr/>
        </p:nvSpPr>
        <p:spPr bwMode="auto">
          <a:xfrm>
            <a:off x="6160888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699439" name="AutoShape 47"/>
          <p:cNvSpPr/>
          <p:nvPr/>
        </p:nvSpPr>
        <p:spPr bwMode="auto">
          <a:xfrm>
            <a:off x="2880437" y="3379257"/>
            <a:ext cx="2946400" cy="1117600"/>
          </a:xfrm>
          <a:prstGeom prst="borderCallout2">
            <a:avLst>
              <a:gd name="adj1" fmla="val 13634"/>
              <a:gd name="adj2" fmla="val 103449"/>
              <a:gd name="adj3" fmla="val 13634"/>
              <a:gd name="adj4" fmla="val 149926"/>
              <a:gd name="adj5" fmla="val 170074"/>
              <a:gd name="adj6" fmla="val 202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solidFill>
                  <a:srgbClr val="CC3300"/>
                </a:solidFill>
                <a:latin typeface="宋体" panose="02010600030101010101" pitchFamily="2" charset="-122"/>
              </a:rPr>
              <a:t>*p1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所指的对象</a:t>
            </a:r>
          </a:p>
        </p:txBody>
      </p:sp>
      <p:sp>
        <p:nvSpPr>
          <p:cNvPr id="699440" name="Line 48"/>
          <p:cNvSpPr>
            <a:spLocks noChangeShapeType="1"/>
          </p:cNvSpPr>
          <p:nvPr/>
        </p:nvSpPr>
        <p:spPr bwMode="auto">
          <a:xfrm flipH="1">
            <a:off x="7350837" y="2566457"/>
            <a:ext cx="14224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134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99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38" grpId="0" bldLvl="0" animBg="1" autoUpdateAnimBg="0"/>
      <p:bldP spid="699439" grpId="0" bldLvl="0" animBg="1" autoUpdateAnimBg="0"/>
      <p:bldP spid="69944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855048" y="3486998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855048" y="84955"/>
            <a:ext cx="9753600" cy="6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667" i="1">
                <a:solidFill>
                  <a:srgbClr val="3333FF"/>
                </a:solidFill>
              </a:rPr>
              <a:t>指针类型变量</a:t>
            </a:r>
            <a:r>
              <a:rPr lang="en-US" altLang="zh-CN" sz="2667" i="1">
                <a:solidFill>
                  <a:schemeClr val="tx1"/>
                </a:solidFill>
              </a:rPr>
              <a:t>——</a:t>
            </a:r>
            <a:r>
              <a:rPr lang="zh-CN" altLang="en-US" sz="2667">
                <a:solidFill>
                  <a:srgbClr val="000000"/>
                </a:solidFill>
              </a:rPr>
              <a:t>能够存放对象地址的变量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919048" y="5224781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919048" y="4208781"/>
            <a:ext cx="2515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 i="1">
                <a:solidFill>
                  <a:srgbClr val="CC3300"/>
                </a:solidFill>
              </a:rPr>
              <a:t>0X0066FDF0</a:t>
            </a:r>
          </a:p>
        </p:txBody>
      </p:sp>
      <p:grpSp>
        <p:nvGrpSpPr>
          <p:cNvPr id="198663" name="Group 7"/>
          <p:cNvGrpSpPr/>
          <p:nvPr/>
        </p:nvGrpSpPr>
        <p:grpSpPr bwMode="auto">
          <a:xfrm>
            <a:off x="8482854" y="491914"/>
            <a:ext cx="2601383" cy="5992284"/>
            <a:chOff x="4003" y="1344"/>
            <a:chExt cx="1229" cy="2831"/>
          </a:xfrm>
        </p:grpSpPr>
        <p:grpSp>
          <p:nvGrpSpPr>
            <p:cNvPr id="19867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867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867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7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868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869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69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868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867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8664" name="Rectangle 38"/>
          <p:cNvSpPr>
            <a:spLocks noChangeArrowheads="1"/>
          </p:cNvSpPr>
          <p:nvPr/>
        </p:nvSpPr>
        <p:spPr bwMode="auto">
          <a:xfrm>
            <a:off x="8499266" y="4289214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5" name="Rectangle 39"/>
          <p:cNvSpPr>
            <a:spLocks noChangeArrowheads="1"/>
          </p:cNvSpPr>
          <p:nvPr/>
        </p:nvSpPr>
        <p:spPr bwMode="auto">
          <a:xfrm>
            <a:off x="8499266" y="5267114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6" name="Text Box 40"/>
          <p:cNvSpPr txBox="1">
            <a:spLocks noChangeArrowheads="1"/>
          </p:cNvSpPr>
          <p:nvPr/>
        </p:nvSpPr>
        <p:spPr bwMode="auto">
          <a:xfrm>
            <a:off x="1427482" y="491914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p2 = &amp;b ;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 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8667" name="Text Box 41"/>
          <p:cNvSpPr txBox="1">
            <a:spLocks noChangeArrowheads="1"/>
          </p:cNvSpPr>
          <p:nvPr/>
        </p:nvSpPr>
        <p:spPr bwMode="auto">
          <a:xfrm>
            <a:off x="5715848" y="130471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8668" name="Text Box 42"/>
          <p:cNvSpPr txBox="1">
            <a:spLocks noChangeArrowheads="1"/>
          </p:cNvSpPr>
          <p:nvPr/>
        </p:nvSpPr>
        <p:spPr bwMode="auto">
          <a:xfrm>
            <a:off x="5715848" y="2278381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8669" name="Rectangle 43"/>
          <p:cNvSpPr>
            <a:spLocks noChangeArrowheads="1"/>
          </p:cNvSpPr>
          <p:nvPr/>
        </p:nvSpPr>
        <p:spPr bwMode="auto">
          <a:xfrm>
            <a:off x="8499266" y="1357632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8670" name="Rectangle 44"/>
          <p:cNvSpPr>
            <a:spLocks noChangeArrowheads="1"/>
          </p:cNvSpPr>
          <p:nvPr/>
        </p:nvSpPr>
        <p:spPr bwMode="auto">
          <a:xfrm>
            <a:off x="8499266" y="2341881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71" name="Text Box 45"/>
          <p:cNvSpPr txBox="1">
            <a:spLocks noChangeArrowheads="1"/>
          </p:cNvSpPr>
          <p:nvPr/>
        </p:nvSpPr>
        <p:spPr bwMode="auto">
          <a:xfrm>
            <a:off x="8916248" y="2625514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700462" name="Text Box 46"/>
          <p:cNvSpPr txBox="1">
            <a:spLocks noChangeArrowheads="1"/>
          </p:cNvSpPr>
          <p:nvPr/>
        </p:nvSpPr>
        <p:spPr bwMode="auto">
          <a:xfrm>
            <a:off x="8916248" y="1609514"/>
            <a:ext cx="174759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 i="1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0463" name="Freeform 47"/>
          <p:cNvSpPr/>
          <p:nvPr/>
        </p:nvSpPr>
        <p:spPr bwMode="auto">
          <a:xfrm>
            <a:off x="7155181" y="1812714"/>
            <a:ext cx="1608667" cy="2438400"/>
          </a:xfrm>
          <a:custGeom>
            <a:avLst/>
            <a:gdLst>
              <a:gd name="T0" fmla="*/ 368300 w 760"/>
              <a:gd name="T1" fmla="*/ 1828800 h 1152"/>
              <a:gd name="T2" fmla="*/ 139700 w 760"/>
              <a:gd name="T3" fmla="*/ 533400 h 1152"/>
              <a:gd name="T4" fmla="*/ 1206500 w 760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152">
                <a:moveTo>
                  <a:pt x="232" y="1152"/>
                </a:moveTo>
                <a:cubicBezTo>
                  <a:pt x="116" y="840"/>
                  <a:pt x="0" y="528"/>
                  <a:pt x="88" y="336"/>
                </a:cubicBezTo>
                <a:cubicBezTo>
                  <a:pt x="176" y="144"/>
                  <a:pt x="468" y="72"/>
                  <a:pt x="76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98674" name="Text Box 48"/>
          <p:cNvSpPr txBox="1">
            <a:spLocks noChangeArrowheads="1"/>
          </p:cNvSpPr>
          <p:nvPr/>
        </p:nvSpPr>
        <p:spPr bwMode="auto">
          <a:xfrm>
            <a:off x="6253098" y="5631181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</p:spTree>
    <p:extLst>
      <p:ext uri="{BB962C8B-B14F-4D97-AF65-F5344CB8AC3E}">
        <p14:creationId xmlns:p14="http://schemas.microsoft.com/office/powerpoint/2010/main" val="28296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62" grpId="0" bldLvl="0" animBg="1" autoUpdateAnimBg="0"/>
      <p:bldP spid="70046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929707" y="3194897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993707" y="493268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993707" y="391668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>
                <a:solidFill>
                  <a:schemeClr val="accent2"/>
                </a:solidFill>
              </a:rPr>
              <a:t>0X0066FDF0</a:t>
            </a:r>
          </a:p>
        </p:txBody>
      </p:sp>
      <p:grpSp>
        <p:nvGrpSpPr>
          <p:cNvPr id="199687" name="Group 7"/>
          <p:cNvGrpSpPr/>
          <p:nvPr/>
        </p:nvGrpSpPr>
        <p:grpSpPr bwMode="auto">
          <a:xfrm>
            <a:off x="8573925" y="504614"/>
            <a:ext cx="2601383" cy="5992284"/>
            <a:chOff x="4003" y="1344"/>
            <a:chExt cx="1229" cy="2831"/>
          </a:xfrm>
        </p:grpSpPr>
        <p:grpSp>
          <p:nvGrpSpPr>
            <p:cNvPr id="199701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9703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9704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5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9706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9724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5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7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8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9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30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9707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8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9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0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1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2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3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4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5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6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7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8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9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0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1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2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3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9702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9688" name="Rectangle 38"/>
          <p:cNvSpPr>
            <a:spLocks noChangeArrowheads="1"/>
          </p:cNvSpPr>
          <p:nvPr/>
        </p:nvSpPr>
        <p:spPr bwMode="auto">
          <a:xfrm>
            <a:off x="8573925" y="399711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89" name="Rectangle 39"/>
          <p:cNvSpPr>
            <a:spLocks noChangeArrowheads="1"/>
          </p:cNvSpPr>
          <p:nvPr/>
        </p:nvSpPr>
        <p:spPr bwMode="auto">
          <a:xfrm>
            <a:off x="8573925" y="497501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90" name="Text Box 40"/>
          <p:cNvSpPr txBox="1">
            <a:spLocks noChangeArrowheads="1"/>
          </p:cNvSpPr>
          <p:nvPr/>
        </p:nvSpPr>
        <p:spPr bwMode="auto">
          <a:xfrm>
            <a:off x="1502141" y="199813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p2 = &amp;b ;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99691" name="Text Box 41"/>
          <p:cNvSpPr txBox="1">
            <a:spLocks noChangeArrowheads="1"/>
          </p:cNvSpPr>
          <p:nvPr/>
        </p:nvSpPr>
        <p:spPr bwMode="auto">
          <a:xfrm>
            <a:off x="5790507" y="101261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9692" name="Text Box 42"/>
          <p:cNvSpPr txBox="1">
            <a:spLocks noChangeArrowheads="1"/>
          </p:cNvSpPr>
          <p:nvPr/>
        </p:nvSpPr>
        <p:spPr bwMode="auto">
          <a:xfrm>
            <a:off x="5790507" y="198628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9693" name="Rectangle 43"/>
          <p:cNvSpPr>
            <a:spLocks noChangeArrowheads="1"/>
          </p:cNvSpPr>
          <p:nvPr/>
        </p:nvSpPr>
        <p:spPr bwMode="auto">
          <a:xfrm>
            <a:off x="8573925" y="1065531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9694" name="Rectangle 44"/>
          <p:cNvSpPr>
            <a:spLocks noChangeArrowheads="1"/>
          </p:cNvSpPr>
          <p:nvPr/>
        </p:nvSpPr>
        <p:spPr bwMode="auto">
          <a:xfrm>
            <a:off x="8573925" y="204978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95" name="Text Box 45"/>
          <p:cNvSpPr txBox="1">
            <a:spLocks noChangeArrowheads="1"/>
          </p:cNvSpPr>
          <p:nvPr/>
        </p:nvSpPr>
        <p:spPr bwMode="auto">
          <a:xfrm>
            <a:off x="8990908" y="233341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9696" name="Text Box 46"/>
          <p:cNvSpPr txBox="1">
            <a:spLocks noChangeArrowheads="1"/>
          </p:cNvSpPr>
          <p:nvPr/>
        </p:nvSpPr>
        <p:spPr bwMode="auto">
          <a:xfrm>
            <a:off x="6327757" y="533908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701487" name="Text Box 47"/>
          <p:cNvSpPr txBox="1">
            <a:spLocks noChangeArrowheads="1"/>
          </p:cNvSpPr>
          <p:nvPr/>
        </p:nvSpPr>
        <p:spPr bwMode="auto">
          <a:xfrm>
            <a:off x="6327757" y="432308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701488" name="AutoShape 48"/>
          <p:cNvSpPr/>
          <p:nvPr/>
        </p:nvSpPr>
        <p:spPr bwMode="auto">
          <a:xfrm>
            <a:off x="3047307" y="2435013"/>
            <a:ext cx="2946400" cy="1117600"/>
          </a:xfrm>
          <a:prstGeom prst="borderCallout2">
            <a:avLst>
              <a:gd name="adj1" fmla="val 13634"/>
              <a:gd name="adj2" fmla="val 103449"/>
              <a:gd name="adj3" fmla="val 13634"/>
              <a:gd name="adj4" fmla="val 149926"/>
              <a:gd name="adj5" fmla="val 170074"/>
              <a:gd name="adj6" fmla="val 202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solidFill>
                  <a:srgbClr val="CC3300"/>
                </a:solidFill>
                <a:latin typeface="宋体" panose="02010600030101010101" pitchFamily="2" charset="-122"/>
              </a:rPr>
              <a:t>*p2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所指的对象</a:t>
            </a:r>
          </a:p>
        </p:txBody>
      </p:sp>
      <p:sp>
        <p:nvSpPr>
          <p:cNvPr id="199699" name="Text Box 49"/>
          <p:cNvSpPr txBox="1">
            <a:spLocks noChangeArrowheads="1"/>
          </p:cNvSpPr>
          <p:nvPr/>
        </p:nvSpPr>
        <p:spPr bwMode="auto">
          <a:xfrm>
            <a:off x="8990908" y="131741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1490" name="Line 50"/>
          <p:cNvSpPr>
            <a:spLocks noChangeShapeType="1"/>
          </p:cNvSpPr>
          <p:nvPr/>
        </p:nvSpPr>
        <p:spPr bwMode="auto">
          <a:xfrm flipH="1">
            <a:off x="7517707" y="1622213"/>
            <a:ext cx="14224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546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01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87" grpId="0" bldLvl="0" animBg="1" autoUpdateAnimBg="0"/>
      <p:bldP spid="701488" grpId="0" bldLvl="0" animBg="1" autoUpdateAnimBg="0"/>
      <p:bldP spid="701490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5673</Words>
  <Application>Microsoft Office PowerPoint</Application>
  <PresentationFormat>宽屏</PresentationFormat>
  <Paragraphs>1071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Hannotate SC Bold</vt:lpstr>
      <vt:lpstr>等线</vt:lpstr>
      <vt:lpstr>等线 Light</vt:lpstr>
      <vt:lpstr>华文宋体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105</cp:revision>
  <dcterms:created xsi:type="dcterms:W3CDTF">2020-10-12T01:38:58Z</dcterms:created>
  <dcterms:modified xsi:type="dcterms:W3CDTF">2022-03-01T07:30:46Z</dcterms:modified>
</cp:coreProperties>
</file>