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lackcat1995.com:808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C8C88502-D2A1-4641-B2A4-43ECD371895A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D8F2634-1B83-49F2-91AE-8ADDB405AEC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208A208-F546-4C9B-B0B1-F246BD4FA9AA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2"/>
          <p:cNvSpPr>
            <a:spLocks noChangeArrowheads="1"/>
          </p:cNvSpPr>
          <p:nvPr/>
        </p:nvSpPr>
        <p:spPr bwMode="auto">
          <a:xfrm>
            <a:off x="442769" y="1011237"/>
            <a:ext cx="1124354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任何信息在计算机中都是采用二进制表示的，数据在计算机中是以补码形式存储的，位运算就是直接对整数在内存中的二进制位进行运算。由于位运算直接对内存数据进行操作，不需要转换成十进制，因此处理速度非常快，在信息学竞赛中往往可以优化理论时间复杂度的系数。同时，一个整数的各个二进制位互不影响，利用位运算的一些技巧可以帮助我们简化程序代码。</a:t>
            </a:r>
            <a:endParaRPr lang="zh-CN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8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F0F525F8-1D8B-413C-BDE0-5E500D88CA6C}"/>
              </a:ext>
            </a:extLst>
          </p:cNvPr>
          <p:cNvSpPr txBox="1">
            <a:spLocks noChangeArrowheads="1"/>
          </p:cNvSpPr>
          <p:nvPr/>
        </p:nvSpPr>
        <p:spPr>
          <a:xfrm>
            <a:off x="1752130" y="316112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使用方法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6151AF-61C8-4024-B2F7-3005D8BFE6D2}"/>
              </a:ext>
            </a:extLst>
          </p:cNvPr>
          <p:cNvSpPr txBox="1"/>
          <p:nvPr/>
        </p:nvSpPr>
        <p:spPr>
          <a:xfrm>
            <a:off x="533400" y="1007653"/>
            <a:ext cx="1110441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接下来我们使用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函数以只读方式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打开输入文件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。</a:t>
            </a:r>
          </a:p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格式：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CN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score.in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stdin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然后使用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函数以写入方式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打开输出文件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。</a:t>
            </a:r>
          </a:p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格式：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CN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score.out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stdout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接下来的事情就是使用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函数的优点了，我们不再需要修改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。而是维持代码的原样就可以了。因为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函数重定向了标准流，使其指向前面指定的文件，省时省力。最后只要使用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关闭输入文件和输出文件即可。</a:t>
            </a:r>
            <a:endParaRPr lang="en-US" altLang="zh-CN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格式</a:t>
            </a:r>
            <a:r>
              <a:rPr lang="zh-CN" altLang="en-US" sz="2000">
                <a:solidFill>
                  <a:srgbClr val="333333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>
                <a:solidFill>
                  <a:srgbClr val="777777"/>
                </a:solidFill>
                <a:latin typeface="Consolas" panose="020B0609020204030204" pitchFamily="49" charset="0"/>
              </a:rPr>
              <a:t>          </a:t>
            </a:r>
            <a:endParaRPr lang="en-US" altLang="zh-CN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zh-CN" alt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976B72-FA9B-4834-ACE0-F06DF1933CCC}"/>
              </a:ext>
            </a:extLst>
          </p:cNvPr>
          <p:cNvSpPr txBox="1"/>
          <p:nvPr/>
        </p:nvSpPr>
        <p:spPr>
          <a:xfrm>
            <a:off x="1828800" y="444985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6726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752600" y="309058"/>
            <a:ext cx="9109364" cy="1325563"/>
          </a:xfrm>
        </p:spPr>
        <p:txBody>
          <a:bodyPr/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位运算符</a:t>
            </a:r>
          </a:p>
        </p:txBody>
      </p:sp>
      <p:sp>
        <p:nvSpPr>
          <p:cNvPr id="16386" name="矩形 2"/>
          <p:cNvSpPr>
            <a:spLocks noChangeArrowheads="1"/>
          </p:cNvSpPr>
          <p:nvPr/>
        </p:nvSpPr>
        <p:spPr bwMode="auto">
          <a:xfrm>
            <a:off x="429492" y="971840"/>
            <a:ext cx="1084810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4675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SzPct val="80000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C++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提供了按位与（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）、按位或（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）、按位异或（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^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）、取反（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）、左移（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&lt;&lt;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）、右移（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）这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6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种位运算符。这些运算符只能用于整型操作数，即只能用于带符号或无符号的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与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long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类型。</a:t>
            </a:r>
          </a:p>
        </p:txBody>
      </p:sp>
    </p:spTree>
    <p:extLst>
      <p:ext uri="{BB962C8B-B14F-4D97-AF65-F5344CB8AC3E}">
        <p14:creationId xmlns:p14="http://schemas.microsoft.com/office/powerpoint/2010/main" val="224487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2"/>
          <p:cNvSpPr>
            <a:spLocks noChangeArrowheads="1"/>
          </p:cNvSpPr>
          <p:nvPr/>
        </p:nvSpPr>
        <p:spPr bwMode="auto">
          <a:xfrm>
            <a:off x="505115" y="985693"/>
            <a:ext cx="1106343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/>
              <a:t>    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a&amp;b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”是指将参加运算的两个整数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，按二进制位进行“与”运算。如果两个相应的二进制位数字都为１，则该位的结果为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；否则为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。这里的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可以理解为逻辑中的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true,0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可以理解为逻辑中的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。“按位与”其实与逻辑上“与”的运算规则一致。</a:t>
            </a:r>
            <a:endParaRPr lang="zh-CN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2479" y="307179"/>
            <a:ext cx="223009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按位与（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&amp;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zh-CN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5237" y="296751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3 - 00000011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5 - 00000101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 = 3;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b = 5;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 = a &amp; b;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cout &lt;&lt; c &lt;&lt; endl;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00000001  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2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"/>
          <p:cNvSpPr>
            <a:spLocks noChangeArrowheads="1"/>
          </p:cNvSpPr>
          <p:nvPr/>
        </p:nvSpPr>
        <p:spPr bwMode="auto">
          <a:xfrm>
            <a:off x="491261" y="909494"/>
            <a:ext cx="1104264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a|b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”是指将参加运算的两个整数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，按二进制位进行“或”运算。如果两个相应的二进制位数字有一个为１，则该位的结果为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；否则为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。“按位或”其实与逻辑上“或”的运算规则一致。</a:t>
            </a:r>
            <a:endParaRPr lang="zh-CN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0245" y="298956"/>
            <a:ext cx="206178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按位或（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|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zh-CN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5237" y="246182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48 - 00110000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15 - 00001111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 = 48;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b = 15;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 = a | b;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cout &lt;&lt; c &lt;&lt; endl;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63 - 00111111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2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2"/>
          <p:cNvSpPr>
            <a:spLocks noChangeArrowheads="1"/>
          </p:cNvSpPr>
          <p:nvPr/>
        </p:nvSpPr>
        <p:spPr bwMode="auto">
          <a:xfrm>
            <a:off x="484333" y="916421"/>
            <a:ext cx="11042649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a^b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”是指将参加运算的两个整数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，按二进制位进行“异或”运算。如果两个相应的二进制位数字不相同，则该位的结果为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；否则为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228" y="312852"/>
            <a:ext cx="257314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按位异或（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^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zh-CN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913" y="209964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52 - 00110100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15 - 00001111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 = 52;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b = 15;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c = a ^ b;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cout &lt;&lt; c &lt;&lt; endl;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// 59 - 00111011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5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2"/>
          <p:cNvSpPr>
            <a:spLocks noChangeArrowheads="1"/>
          </p:cNvSpPr>
          <p:nvPr/>
        </p:nvSpPr>
        <p:spPr bwMode="auto">
          <a:xfrm>
            <a:off x="602096" y="930275"/>
            <a:ext cx="10938740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/>
              <a:t>   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~a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”是指将整数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的各个二进制位都取反，即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变为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变为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”是一元运算符。</a:t>
            </a:r>
            <a:endParaRPr lang="zh-CN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9749" y="181285"/>
            <a:ext cx="1854995" cy="576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取反（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~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zh-CN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9982" y="221249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cout &lt;&lt; ~9 &lt;&lt; endl;  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       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9 - 00001001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    取反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- 11110110 </a:t>
            </a:r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补码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           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11110101 </a:t>
            </a:r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反码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10001010 </a:t>
            </a:r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原码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           最高位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1 </a:t>
            </a:r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表示负数 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-10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*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7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525895" y="964913"/>
            <a:ext cx="11084213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a&lt;&lt;b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”是指将整数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的各个二进制位左移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位，高位丢弃，低位用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补齐。需要注意的是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必须是非负整数。在高位没有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丢弃的情况下，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a&lt;&lt;1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相当于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a*2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1296" y="216263"/>
            <a:ext cx="2089033" cy="576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左移（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&lt;&lt;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zh-CN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6854" y="20738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b="1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a = (143&lt;&lt;2); 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</a:rPr>
              <a:t>"%d"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, a);     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/*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    143 - 10001111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  </a:t>
            </a:r>
            <a:r>
              <a:rPr lang="zh-CN" altLang="pt-BR">
                <a:solidFill>
                  <a:srgbClr val="008200"/>
                </a:solidFill>
                <a:latin typeface="Consolas" panose="020B0609020204030204" pitchFamily="49" charset="0"/>
              </a:rPr>
              <a:t>左移</a:t>
            </a:r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2 - 1000111100  60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*/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pt-BR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5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"/>
          <p:cNvSpPr>
            <a:spLocks noChangeArrowheads="1"/>
          </p:cNvSpPr>
          <p:nvPr/>
        </p:nvSpPr>
        <p:spPr bwMode="auto">
          <a:xfrm>
            <a:off x="442770" y="964912"/>
            <a:ext cx="10911031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a&gt;&gt;b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”是指将整数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的各个二进制位右移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位，低位丢弃。对于无符号数，高位补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。对于有符号数，某些机器将对左边空出的部分用符号位填补（即“算术移位”），而另一些机器则对左边空出的部分用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填补（即“逻辑移位”）。同样，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必须是非负整数。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a&gt;&gt;1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相当于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a/2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3587" y="210198"/>
            <a:ext cx="2089033" cy="576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右移（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&gt;&gt;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zh-CN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3673" y="295361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b="1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a = (15 &gt;&gt; 2); 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zh-CN">
                <a:solidFill>
                  <a:srgbClr val="0000FF"/>
                </a:solidFill>
                <a:latin typeface="Consolas" panose="020B0609020204030204" pitchFamily="49" charset="0"/>
              </a:rPr>
              <a:t>"%d"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, a);     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/*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      15 - 00001111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   </a:t>
            </a:r>
            <a:r>
              <a:rPr lang="zh-CN" altLang="pt-BR">
                <a:solidFill>
                  <a:srgbClr val="008200"/>
                </a:solidFill>
                <a:latin typeface="Consolas" panose="020B0609020204030204" pitchFamily="49" charset="0"/>
              </a:rPr>
              <a:t>右移</a:t>
            </a:r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2 - 00000011  3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pt-BR" altLang="zh-CN">
                <a:solidFill>
                  <a:srgbClr val="008200"/>
                </a:solidFill>
                <a:latin typeface="Consolas" panose="020B0609020204030204" pitchFamily="49" charset="0"/>
              </a:rPr>
              <a:t>*/</a:t>
            </a:r>
            <a:r>
              <a:rPr lang="pt-BR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pt-BR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03619" y="295361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 = (-15 &gt;&gt; 2);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"%d"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a);     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/*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    15 - 10001111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  </a:t>
            </a:r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反码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- 11110000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补码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- 11110001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右移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2 - 1111110001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反码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- 11111011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  原码 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- 10000100  -4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008200"/>
                </a:solidFill>
                <a:latin typeface="Consolas" panose="020B0609020204030204" pitchFamily="49" charset="0"/>
              </a:rPr>
              <a:t>*</a:t>
            </a:r>
            <a:r>
              <a:rPr lang="en-US" altLang="zh-CN">
                <a:solidFill>
                  <a:srgbClr val="008200"/>
                </a:solidFill>
                <a:latin typeface="Consolas" panose="020B0609020204030204" pitchFamily="49" charset="0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36" y="3793869"/>
            <a:ext cx="8350673" cy="2724573"/>
          </a:xfrm>
          <a:prstGeom prst="rect">
            <a:avLst/>
          </a:prstGeom>
        </p:spPr>
      </p:pic>
      <p:sp>
        <p:nvSpPr>
          <p:cNvPr id="7" name="Rectangle 27">
            <a:extLst>
              <a:ext uri="{FF2B5EF4-FFF2-40B4-BE49-F238E27FC236}">
                <a16:creationId xmlns:a16="http://schemas.microsoft.com/office/drawing/2014/main" id="{D04733AD-E1C9-477C-962B-0B9D43CCF81B}"/>
              </a:ext>
            </a:extLst>
          </p:cNvPr>
          <p:cNvSpPr txBox="1">
            <a:spLocks noChangeArrowheads="1"/>
          </p:cNvSpPr>
          <p:nvPr/>
        </p:nvSpPr>
        <p:spPr>
          <a:xfrm>
            <a:off x="1853676" y="339558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文件重定向（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freopen 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） </a:t>
            </a:r>
          </a:p>
          <a:p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AC8971-EF39-4789-943D-A437E5451FD4}"/>
              </a:ext>
            </a:extLst>
          </p:cNvPr>
          <p:cNvSpPr txBox="1"/>
          <p:nvPr/>
        </p:nvSpPr>
        <p:spPr>
          <a:xfrm>
            <a:off x="374073" y="958932"/>
            <a:ext cx="110836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命令格式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参数说明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filename: 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要打开的文件名</a:t>
            </a:r>
          </a:p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mode: 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文件打开的模式，和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中的模式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相同</a:t>
            </a:r>
          </a:p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stream: 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文件指针，通常使用标准流文件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zh-CN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其中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是标准输入流，默认为键盘；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是标准输出流，默认为屏幕；</a:t>
            </a:r>
          </a:p>
          <a:p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是标准错误流，一般把屏幕设为默认。通过调用</a:t>
            </a:r>
            <a:r>
              <a:rPr lang="en-US" altLang="zh-CN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freopen</a:t>
            </a:r>
            <a:r>
              <a:rPr lang="zh-CN" alt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，就可以修改标准流文件的默认值，实现重定向。</a:t>
            </a:r>
          </a:p>
          <a:p>
            <a:b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zh-CN" alt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6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1069</Words>
  <Application>Microsoft Office PowerPoint</Application>
  <PresentationFormat>宽屏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Hannotate SC Bold</vt:lpstr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位运算符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78</cp:revision>
  <dcterms:created xsi:type="dcterms:W3CDTF">2020-10-12T01:38:58Z</dcterms:created>
  <dcterms:modified xsi:type="dcterms:W3CDTF">2022-03-17T13:42:32Z</dcterms:modified>
</cp:coreProperties>
</file>