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ackcat1995.com:8082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0FAB-2C4B-4D3E-A6CE-610565EBD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109B9-C413-4B05-AF8A-C2DAEC271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58C6D-EB4D-4C17-8E87-14AAFD47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60532-10DA-498F-A5C9-1DEE5920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65271-77D8-40E1-8E49-857808B6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06D31-65F5-4AF6-A147-92CB53C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ECC9FE-5070-45AB-885A-E1435ECD9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AC218-CBF9-46DB-B9B3-3065BC7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7D65BD-B4E5-491E-9661-98886C7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963A7-6CCD-42D4-B24F-74C58302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369125-A084-4E83-95D4-78FA98D7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845DB4-FE69-4544-8896-3AA406CCC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D397-C2E9-4780-A3FD-9506B0C1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7180B-73BF-47C5-88FD-249BBD06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C2DC8-8728-4D94-A53E-E882A4B3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2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718C1-64D2-481B-B020-66FB3EB8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7338B-3532-46B8-AAA2-28489E86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90BF5-49D6-4C21-8420-05A41959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601F3-40DA-42C1-95B5-9BF1546D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26F4F-99E2-4D49-88E5-FC4498D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6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82BB9-683F-4F0B-A7FF-51FAEC04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FD32A-5122-4711-B7FF-03C012C4B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2FD2-1754-4CDA-B91D-26F135D3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103EE-64F3-42C9-BF70-A9B040D3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CA1B0-042C-490D-9E91-81688FDE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A04-1E08-4F8C-A48A-BAB6FF9A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501E4-A8CB-45E4-B356-708390EF0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6120D1-C016-4EF1-9E7F-07EC7300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2E7ED6-1923-491B-BAA0-883839AD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BA53C-49FF-4D1A-83B5-2F4C00B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537D8-6A3D-4B72-BC82-88B79AB4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66401-97B6-495A-BA9F-511DA795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3F3F0F-97CF-4347-91F2-43DEFC0FE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6F4E7C-6135-405F-9F1E-530E9423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607FBD-15B7-4E27-AB88-85A3A28E2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B9C44-D8C5-47A6-B201-E415A063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A61AE-403D-4D75-BA63-B4A75926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4FD88E-0913-41C8-B6D4-0FC788FB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724B2-9C98-4F5D-A50C-497B34F5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9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FDC22-1351-4D53-B020-6B2FA6D5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55AA7-868C-417A-B9D3-54AA7C7C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865B9-AB1F-4BB7-A9D8-31085F1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734C04-D802-46C5-B3AA-FC50F13A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">
            <a:extLst>
              <a:ext uri="{FF2B5EF4-FFF2-40B4-BE49-F238E27FC236}">
                <a16:creationId xmlns:a16="http://schemas.microsoft.com/office/drawing/2014/main" id="{BEE7291F-15C3-4544-8B93-FD95C423E12C}"/>
              </a:ext>
            </a:extLst>
          </p:cNvPr>
          <p:cNvSpPr/>
          <p:nvPr userDrawn="1"/>
        </p:nvSpPr>
        <p:spPr>
          <a:xfrm>
            <a:off x="0" y="0"/>
            <a:ext cx="9884477" cy="112277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6" name="艾茵施坦">
            <a:extLst>
              <a:ext uri="{FF2B5EF4-FFF2-40B4-BE49-F238E27FC236}">
                <a16:creationId xmlns:a16="http://schemas.microsoft.com/office/drawing/2014/main" id="{2688D000-1A06-4F6B-8D3F-13028EB27168}"/>
              </a:ext>
            </a:extLst>
          </p:cNvPr>
          <p:cNvSpPr txBox="1"/>
          <p:nvPr userDrawn="1"/>
        </p:nvSpPr>
        <p:spPr>
          <a:xfrm>
            <a:off x="10469572" y="179783"/>
            <a:ext cx="102657" cy="54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endParaRPr/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5057250E-CBDF-4371-B5E8-1662A4D0F20A}"/>
              </a:ext>
            </a:extLst>
          </p:cNvPr>
          <p:cNvSpPr/>
          <p:nvPr userDrawn="1"/>
        </p:nvSpPr>
        <p:spPr>
          <a:xfrm>
            <a:off x="0" y="6629400"/>
            <a:ext cx="10785764" cy="22702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B6FA5F33-5416-4756-AF86-78E070BEDBBF}"/>
              </a:ext>
            </a:extLst>
          </p:cNvPr>
          <p:cNvSpPr/>
          <p:nvPr userDrawn="1"/>
        </p:nvSpPr>
        <p:spPr>
          <a:xfrm>
            <a:off x="10067959" y="6629400"/>
            <a:ext cx="2124042" cy="228600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9" name="矩形">
            <a:extLst>
              <a:ext uri="{FF2B5EF4-FFF2-40B4-BE49-F238E27FC236}">
                <a16:creationId xmlns:a16="http://schemas.microsoft.com/office/drawing/2014/main" id="{F933F26E-ADF0-478E-B021-02A216B2209F}"/>
              </a:ext>
            </a:extLst>
          </p:cNvPr>
          <p:cNvSpPr/>
          <p:nvPr userDrawn="1"/>
        </p:nvSpPr>
        <p:spPr>
          <a:xfrm>
            <a:off x="9531927" y="-1573"/>
            <a:ext cx="2660073" cy="112276"/>
          </a:xfrm>
          <a:prstGeom prst="rect">
            <a:avLst/>
          </a:prstGeom>
          <a:solidFill>
            <a:srgbClr val="FF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2" name="艾茵施坦">
            <a:extLst>
              <a:ext uri="{FF2B5EF4-FFF2-40B4-BE49-F238E27FC236}">
                <a16:creationId xmlns:a16="http://schemas.microsoft.com/office/drawing/2014/main" id="{6D7A72D7-2186-49E1-910B-22D77459C9A8}"/>
              </a:ext>
            </a:extLst>
          </p:cNvPr>
          <p:cNvSpPr txBox="1"/>
          <p:nvPr userDrawn="1"/>
        </p:nvSpPr>
        <p:spPr>
          <a:xfrm>
            <a:off x="618137" y="224029"/>
            <a:ext cx="1169099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900" b="0">
                <a:latin typeface="Hannotate SC Bold"/>
                <a:ea typeface="Hannotate SC Bold"/>
                <a:cs typeface="Hannotate SC Bold"/>
                <a:sym typeface="Hannotate SC Bold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i="1">
                <a:solidFill>
                  <a:srgbClr val="FF0000"/>
                </a:solidFill>
              </a:rPr>
              <a:t>黑猫编程</a:t>
            </a:r>
            <a:endParaRPr lang="en-US" altLang="zh-CN" sz="1600" i="1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ED8F0A4-5F08-4264-94AA-3807671359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19" y="272846"/>
            <a:ext cx="537645" cy="53764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B02FCAF-995C-488B-8AE5-99D45F68D9F5}"/>
              </a:ext>
            </a:extLst>
          </p:cNvPr>
          <p:cNvSpPr txBox="1"/>
          <p:nvPr userDrawn="1"/>
        </p:nvSpPr>
        <p:spPr>
          <a:xfrm>
            <a:off x="514229" y="5496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i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 blackcat1995.com</a:t>
            </a: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1494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AE7C-4C1B-47B4-9379-89600F7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AD5FF-258C-47F6-BF4A-C8689AA4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26A73-9C6E-4833-B42D-F6A82D58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2B0B3-CD92-4C20-A541-C73FC989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E26EE-41D7-41EB-83C3-26264A75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3A39E6-E002-4235-8243-0A62EEC3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6605E-C56B-4E5C-8BDF-F779FF2B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021912-868D-480B-8B66-EA2BF008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E415E-6216-4011-9F1D-CAEBABCC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8174B-60BD-4DD3-9045-D91E7FC26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FC75-0739-4932-875F-95849003397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CDAAE-B93A-4767-8007-D6BA7062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133B6-B194-47AD-9965-012BC6A4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186D8A-AD1C-4C4B-9934-65AEBE6B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95B6C-9830-4243-BD50-3CE43BAC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C7A72-DE48-4D42-AA8A-7485B2828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8FC75-0739-4932-875F-95849003397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30BB1-4513-4A82-96AA-374F71A2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3883-9D3B-41B8-9706-3C067B597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7032-44C7-4523-9E0C-EA2763BA37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id="{8353659F-A98E-43AA-874D-F7B77696625B}"/>
              </a:ext>
            </a:extLst>
          </p:cNvPr>
          <p:cNvSpPr txBox="1">
            <a:spLocks noChangeArrowheads="1"/>
          </p:cNvSpPr>
          <p:nvPr/>
        </p:nvSpPr>
        <p:spPr>
          <a:xfrm>
            <a:off x="1736494" y="301860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类和对象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29AE3A-732F-41B8-8CBA-153DCF537D36}"/>
              </a:ext>
            </a:extLst>
          </p:cNvPr>
          <p:cNvSpPr txBox="1"/>
          <p:nvPr/>
        </p:nvSpPr>
        <p:spPr>
          <a:xfrm>
            <a:off x="550718" y="1120676"/>
            <a:ext cx="1109056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我们编写程序的目的是为了解决现实中的问题，而这些问题的构成都是由各种事物组成，我们在计算机中要解决这种问题，首先要做就是要将这个问题的参与者：事和物抽象到计算机程序中，也就是用程序语言表示现实的事物。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那么现在问题是如何用程序语言来表示现实事物？现实世界的事物所具有的共性就是每个事物都具有自身的属性，一些自身具有的行为，所以如果我们能把事物的属性和行为表示出来，那么就可以抽象出来这个事物。</a:t>
            </a:r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比如，一个</a:t>
            </a:r>
            <a:r>
              <a:rPr lang="en-US" altLang="zh-CN" sz="2400"/>
              <a:t>Circle</a:t>
            </a:r>
            <a:r>
              <a:rPr lang="zh-CN" altLang="en-US" sz="2400"/>
              <a:t>类，属性包括半径</a:t>
            </a:r>
            <a:r>
              <a:rPr lang="en-US" altLang="zh-CN" sz="2400"/>
              <a:t>r</a:t>
            </a:r>
            <a:r>
              <a:rPr lang="zh-CN" altLang="en-US" sz="2400"/>
              <a:t>，以及方法</a:t>
            </a:r>
            <a:r>
              <a:rPr lang="en-US" altLang="zh-CN" sz="2400"/>
              <a:t>getC()</a:t>
            </a:r>
            <a:r>
              <a:rPr lang="zh-CN" altLang="en-US" sz="2400"/>
              <a:t>、</a:t>
            </a:r>
            <a:r>
              <a:rPr lang="en-US" altLang="zh-CN" sz="2400"/>
              <a:t>getS()</a:t>
            </a:r>
            <a:r>
              <a:rPr lang="zh-CN" altLang="en-US" sz="2400"/>
              <a:t>，获取周长和面积。</a:t>
            </a:r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封装</a:t>
            </a: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sz="2400"/>
              <a:t>把变量（属性）和函数（操作）合成一个整体，封装在一个类中</a:t>
            </a: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en-US" sz="2400"/>
              <a:t>对变量和函数进行访问控制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1101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id="{8FA364C3-A9A6-425E-BBCC-FE706651A6E1}"/>
              </a:ext>
            </a:extLst>
          </p:cNvPr>
          <p:cNvSpPr txBox="1">
            <a:spLocks noChangeArrowheads="1"/>
          </p:cNvSpPr>
          <p:nvPr/>
        </p:nvSpPr>
        <p:spPr>
          <a:xfrm>
            <a:off x="1736494" y="301860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class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和</a:t>
            </a:r>
            <a:r>
              <a:rPr lang="en-US" altLang="zh-CN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struct</a:t>
            </a:r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区别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12C2D0B-8DCF-485D-BD7F-862908ACA7EE}"/>
              </a:ext>
            </a:extLst>
          </p:cNvPr>
          <p:cNvSpPr txBox="1"/>
          <p:nvPr/>
        </p:nvSpPr>
        <p:spPr>
          <a:xfrm>
            <a:off x="623454" y="1018309"/>
            <a:ext cx="39116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/>
              <a:t>struct</a:t>
            </a:r>
            <a:r>
              <a:rPr lang="zh-CN" altLang="en-US" sz="2400"/>
              <a:t>默认成员权限</a:t>
            </a:r>
            <a:r>
              <a:rPr lang="en-US" altLang="zh-CN" sz="2400"/>
              <a:t>public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/>
              <a:t>class</a:t>
            </a:r>
            <a:r>
              <a:rPr lang="zh-CN" altLang="en-US" sz="2400"/>
              <a:t>默认成员权限</a:t>
            </a:r>
            <a:r>
              <a:rPr lang="en-US" altLang="zh-CN" sz="2400"/>
              <a:t>private</a:t>
            </a:r>
            <a:endParaRPr lang="zh-CN" altLang="en-US" sz="24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1C4980-D5DE-40C4-80BB-A3A09AA01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4" y="2047875"/>
            <a:ext cx="3248025" cy="27622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180D584-1BDC-4FC3-9626-E8BBD9B18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429" y="1132544"/>
            <a:ext cx="5661833" cy="34507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9E32523-6F7D-4C04-AED4-F9DBF1795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54" y="5095221"/>
            <a:ext cx="87439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2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0C7015B-8C68-47EF-9C38-DE7AF833962F}"/>
              </a:ext>
            </a:extLst>
          </p:cNvPr>
          <p:cNvSpPr txBox="1"/>
          <p:nvPr/>
        </p:nvSpPr>
        <p:spPr>
          <a:xfrm>
            <a:off x="5694218" y="1025236"/>
            <a:ext cx="578427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"/>
              <a:tabLst>
                <a:tab pos="266700" algn="l"/>
              </a:tabLst>
            </a:pPr>
            <a:r>
              <a:rPr lang="zh-CN" altLang="zh-CN" sz="2400"/>
              <a:t>访问权限</a:t>
            </a:r>
          </a:p>
          <a:p>
            <a:pPr marL="800100" lvl="1" indent="-342900">
              <a:buFont typeface="Wingdings" panose="05000000000000000000" pitchFamily="2" charset="2"/>
              <a:buChar char="p"/>
              <a:tabLst>
                <a:tab pos="269875" algn="l"/>
                <a:tab pos="540385" algn="l"/>
              </a:tabLst>
            </a:pPr>
            <a:r>
              <a:rPr lang="zh-CN" altLang="zh-CN" sz="2400"/>
              <a:t>在类的内部</a:t>
            </a:r>
            <a:r>
              <a:rPr lang="en-US" altLang="zh-CN" sz="2400"/>
              <a:t>(</a:t>
            </a:r>
            <a:r>
              <a:rPr lang="zh-CN" altLang="zh-CN" sz="2400"/>
              <a:t>作用域范围内</a:t>
            </a:r>
            <a:r>
              <a:rPr lang="en-US" altLang="zh-CN" sz="2400"/>
              <a:t>)</a:t>
            </a:r>
            <a:r>
              <a:rPr lang="zh-CN" altLang="zh-CN" sz="2400"/>
              <a:t>，没有访问权限之分，所有成员可以相互访问</a:t>
            </a:r>
          </a:p>
          <a:p>
            <a:pPr marL="800100" lvl="1" indent="-342900">
              <a:buFont typeface="Wingdings" panose="05000000000000000000" pitchFamily="2" charset="2"/>
              <a:buChar char="p"/>
              <a:tabLst>
                <a:tab pos="269875" algn="l"/>
                <a:tab pos="540385" algn="l"/>
              </a:tabLst>
            </a:pPr>
            <a:r>
              <a:rPr lang="zh-CN" altLang="zh-CN" sz="2400"/>
              <a:t>在类的外部</a:t>
            </a:r>
            <a:r>
              <a:rPr lang="en-US" altLang="zh-CN" sz="2400"/>
              <a:t>(</a:t>
            </a:r>
            <a:r>
              <a:rPr lang="zh-CN" altLang="zh-CN" sz="2400"/>
              <a:t>作用域范围外</a:t>
            </a:r>
            <a:r>
              <a:rPr lang="en-US" altLang="zh-CN" sz="2400"/>
              <a:t>)</a:t>
            </a:r>
            <a:r>
              <a:rPr lang="zh-CN" altLang="zh-CN" sz="2400"/>
              <a:t>，访问权限才有意义：</a:t>
            </a:r>
            <a:r>
              <a:rPr lang="en-US" altLang="zh-CN" sz="2400"/>
              <a:t>public</a:t>
            </a:r>
            <a:r>
              <a:rPr lang="zh-CN" altLang="zh-CN" sz="2400"/>
              <a:t>，</a:t>
            </a:r>
            <a:r>
              <a:rPr lang="en-US" altLang="zh-CN" sz="2400"/>
              <a:t>private</a:t>
            </a:r>
            <a:r>
              <a:rPr lang="zh-CN" altLang="zh-CN" sz="2400"/>
              <a:t>，</a:t>
            </a:r>
            <a:r>
              <a:rPr lang="en-US" altLang="zh-CN" sz="2400"/>
              <a:t>protected</a:t>
            </a:r>
            <a:endParaRPr lang="zh-CN" altLang="zh-CN" sz="240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CN" altLang="zh-CN" sz="2400"/>
              <a:t>在类的外部，只有</a:t>
            </a:r>
            <a:r>
              <a:rPr lang="en-US" altLang="zh-CN" sz="2400"/>
              <a:t>public</a:t>
            </a:r>
            <a:r>
              <a:rPr lang="zh-CN" altLang="zh-CN" sz="2400"/>
              <a:t>修饰的成员才能被访问，在没有涉及继承与派生时，</a:t>
            </a:r>
            <a:r>
              <a:rPr lang="en-US" altLang="zh-CN" sz="2400"/>
              <a:t>private</a:t>
            </a:r>
            <a:r>
              <a:rPr lang="zh-CN" altLang="en-US" sz="2400"/>
              <a:t>和</a:t>
            </a:r>
            <a:r>
              <a:rPr lang="en-US" altLang="zh-CN" sz="2400"/>
              <a:t>protected</a:t>
            </a:r>
            <a:r>
              <a:rPr lang="zh-CN" altLang="en-US" sz="2400"/>
              <a:t>是同等级的，外部不允许访问</a:t>
            </a:r>
            <a:r>
              <a:rPr lang="en-US" altLang="zh-CN" sz="2400"/>
              <a:t>	</a:t>
            </a:r>
            <a:endParaRPr lang="zh-CN" altLang="en-US" sz="24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D824D83-B19A-4B9D-9CAD-0A0F81D72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82" y="1025236"/>
            <a:ext cx="4725023" cy="5276850"/>
          </a:xfrm>
          <a:prstGeom prst="rect">
            <a:avLst/>
          </a:prstGeom>
        </p:spPr>
      </p:pic>
      <p:sp>
        <p:nvSpPr>
          <p:cNvPr id="4" name="Rectangle 27">
            <a:extLst>
              <a:ext uri="{FF2B5EF4-FFF2-40B4-BE49-F238E27FC236}">
                <a16:creationId xmlns:a16="http://schemas.microsoft.com/office/drawing/2014/main" id="{6C98EB36-FAA4-46DA-BD77-B888DDDF249A}"/>
              </a:ext>
            </a:extLst>
          </p:cNvPr>
          <p:cNvSpPr txBox="1">
            <a:spLocks noChangeArrowheads="1"/>
          </p:cNvSpPr>
          <p:nvPr/>
        </p:nvSpPr>
        <p:spPr>
          <a:xfrm>
            <a:off x="1736494" y="301860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访问权限</a:t>
            </a:r>
          </a:p>
        </p:txBody>
      </p:sp>
    </p:spTree>
    <p:extLst>
      <p:ext uri="{BB962C8B-B14F-4D97-AF65-F5344CB8AC3E}">
        <p14:creationId xmlns:p14="http://schemas.microsoft.com/office/powerpoint/2010/main" val="2752546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id="{E9BBAA99-5AA2-4623-87C1-2E478FE137C8}"/>
              </a:ext>
            </a:extLst>
          </p:cNvPr>
          <p:cNvSpPr txBox="1">
            <a:spLocks noChangeArrowheads="1"/>
          </p:cNvSpPr>
          <p:nvPr/>
        </p:nvSpPr>
        <p:spPr>
          <a:xfrm>
            <a:off x="1736494" y="301860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构造函数和析构函数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B1C895-62C9-45B6-8251-918E78A6D0F8}"/>
              </a:ext>
            </a:extLst>
          </p:cNvPr>
          <p:cNvSpPr txBox="1"/>
          <p:nvPr/>
        </p:nvSpPr>
        <p:spPr>
          <a:xfrm>
            <a:off x="519546" y="1120676"/>
            <a:ext cx="10515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构造函数函数名和类名相同，没有返回值，不能有</a:t>
            </a:r>
            <a:r>
              <a:rPr lang="en-US" altLang="zh-CN" sz="2400"/>
              <a:t>void</a:t>
            </a:r>
            <a:r>
              <a:rPr lang="zh-CN" altLang="en-US" sz="2400"/>
              <a:t>，但可以有参数。</a:t>
            </a:r>
            <a:r>
              <a:rPr lang="en-US" altLang="zh-CN" sz="2400">
                <a:solidFill>
                  <a:srgbClr val="FF0000"/>
                </a:solidFill>
              </a:rPr>
              <a:t>ClassName(){}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析构函数函数名是在类名前面加”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~”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组成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没有返回值，不能有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void,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不能有参数，不能重载。</a:t>
            </a:r>
            <a:r>
              <a:rPr lang="en-US" altLang="zh-CN" sz="2400">
                <a:solidFill>
                  <a:srgbClr val="FF0000"/>
                </a:solidFill>
              </a:rPr>
              <a:t>~ClassName(){}</a:t>
            </a:r>
          </a:p>
        </p:txBody>
      </p:sp>
    </p:spTree>
    <p:extLst>
      <p:ext uri="{BB962C8B-B14F-4D97-AF65-F5344CB8AC3E}">
        <p14:creationId xmlns:p14="http://schemas.microsoft.com/office/powerpoint/2010/main" val="105033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20325CC-83F2-4901-82D7-166A6BB43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046018"/>
            <a:ext cx="2981325" cy="1524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09A60E-BACA-4048-A64A-4A2A3B1D0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691" y="1046018"/>
            <a:ext cx="6044478" cy="490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7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id="{6505609F-72D6-4E75-8CDE-29A8C1DCC878}"/>
              </a:ext>
            </a:extLst>
          </p:cNvPr>
          <p:cNvSpPr txBox="1">
            <a:spLocks noChangeArrowheads="1"/>
          </p:cNvSpPr>
          <p:nvPr/>
        </p:nvSpPr>
        <p:spPr>
          <a:xfrm>
            <a:off x="1736494" y="301860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构造函数分类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17988F-F77D-444B-B273-FFF9AB1935B5}"/>
              </a:ext>
            </a:extLst>
          </p:cNvPr>
          <p:cNvSpPr txBox="1"/>
          <p:nvPr/>
        </p:nvSpPr>
        <p:spPr>
          <a:xfrm>
            <a:off x="477982" y="1099894"/>
            <a:ext cx="1051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/>
              <a:t>参数类型：分为无参构造函数和有参构造函数</a:t>
            </a:r>
            <a:endParaRPr lang="en-US" altLang="zh-CN" sz="240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类型分类：普通构造函数和拷贝构造函数</a:t>
            </a:r>
            <a:endParaRPr lang="en-US" altLang="zh-CN" sz="240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37D0EB-AC8B-42DB-8877-6C02C9F6A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34" y="2161309"/>
            <a:ext cx="5323152" cy="37900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AD43AFD-BF6B-4607-A090-66F9A98D4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581" y="2161309"/>
            <a:ext cx="5374698" cy="185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26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id="{4567CE67-80DF-459B-B037-39BD0C4E31D5}"/>
              </a:ext>
            </a:extLst>
          </p:cNvPr>
          <p:cNvSpPr txBox="1">
            <a:spLocks noChangeArrowheads="1"/>
          </p:cNvSpPr>
          <p:nvPr/>
        </p:nvSpPr>
        <p:spPr>
          <a:xfrm>
            <a:off x="1736494" y="301860"/>
            <a:ext cx="4242324" cy="4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列表初始化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23448E-6D86-4E2C-ABDC-718DB8794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16" y="1188893"/>
            <a:ext cx="101155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03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360</Words>
  <Application>Microsoft Office PowerPoint</Application>
  <PresentationFormat>宽屏</PresentationFormat>
  <Paragraphs>22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Hannotate SC Bold</vt:lpstr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Cat</cp:lastModifiedBy>
  <cp:revision>41</cp:revision>
  <dcterms:created xsi:type="dcterms:W3CDTF">2021-07-29T09:24:54Z</dcterms:created>
  <dcterms:modified xsi:type="dcterms:W3CDTF">2022-04-06T11:53:17Z</dcterms:modified>
</cp:coreProperties>
</file>