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6" r:id="rId5"/>
    <p:sldId id="267" r:id="rId6"/>
    <p:sldId id="268" r:id="rId7"/>
    <p:sldId id="269" r:id="rId8"/>
    <p:sldId id="257" r:id="rId9"/>
    <p:sldId id="273" r:id="rId10"/>
    <p:sldId id="258" r:id="rId11"/>
    <p:sldId id="262" r:id="rId12"/>
    <p:sldId id="263" r:id="rId13"/>
    <p:sldId id="264"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tml概述" id="{A33DAACB-BBCA-4AD7-8313-8263135C8334}">
          <p14:sldIdLst>
            <p14:sldId id="259"/>
            <p14:sldId id="260"/>
            <p14:sldId id="261"/>
            <p14:sldId id="266"/>
            <p14:sldId id="267"/>
            <p14:sldId id="268"/>
            <p14:sldId id="269"/>
          </p14:sldIdLst>
        </p14:section>
        <p14:section name="常用标签" id="{EAAD73E4-A9FF-43DB-B330-514344C07801}">
          <p14:sldIdLst>
            <p14:sldId id="257"/>
            <p14:sldId id="273"/>
            <p14:sldId id="258"/>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1E62E-4716-44D5-A331-CA3FA2FCD76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CD5296-6C1D-45DB-A95B-22BF2F776E6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6C8CA6-ED8B-4007-8593-9DF19A258BC6}"/>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EBC8C87B-F17F-41A3-984D-5DF04169AB9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FAB650E-3225-4F64-97BD-884B9B3E9D43}"/>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7271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A48D0-B602-4073-9C3C-D7E863EC374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BB0C611-E6A8-4C6C-AC11-D910F707546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6A4C7C-6DC2-4B5D-B052-293FF55193D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39D79530-DB4F-428C-9344-ED77DC2DA59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EC6815A-77A4-4278-A007-936729773578}"/>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265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F138FF-3AAA-4C24-8F62-D961E9C25614}"/>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12E2F7-053B-4417-A958-9541E2EC10B2}"/>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E67C61-8DC4-4F97-A99C-86D95A97BFE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5AA51CC0-48D3-44B2-B704-603FDEA038E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CFCED03-51FF-420B-8E13-A5DC0BBFA16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30552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8E84B-78B2-4211-A90B-5DEE6709F2F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7D17D9-6C4A-479E-9FEC-470AD1C1A0F2}"/>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00D1F9-AC7C-4ADF-8F35-62414F8A6D35}"/>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C49A4920-3D56-44DF-8B34-7D92F4595F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D6CFEE23-B3C3-4488-BD96-EC6EFD2DAA1B}"/>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36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1ED5D-4DC7-477F-952D-B10E83E68B9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065608-6BBC-4DCA-A89A-513E45DDF9B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1E2E82-5BD4-4EE7-AFBF-F6EFF0C82E62}"/>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0BB5693D-19D0-454C-ACE6-F7C96F4EE2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89096CC-9ADC-4DE2-A204-30FA186660B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65160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7B440-81EE-4AA5-8EA8-DD8F0D862D0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86C9FF-4FD7-4205-8A19-97498B0419B5}"/>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C2900A1-E025-4AE9-887D-C87FA20CB44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FF306D5-229C-4415-BDF6-127F125F5C41}"/>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6" name="页脚占位符 5">
            <a:extLst>
              <a:ext uri="{FF2B5EF4-FFF2-40B4-BE49-F238E27FC236}">
                <a16:creationId xmlns:a16="http://schemas.microsoft.com/office/drawing/2014/main" id="{C52B84AE-0D11-468C-9714-B3D5279F66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390D2F3-42D9-4162-8268-E555F2CD5F04}"/>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6926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4DA96-B70D-4FDE-99DE-93CD5D78B66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09F39A-0221-49F3-9DB9-F465DA6FF5F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DC4433-5D27-4D68-8C2A-11DF37E4C4D4}"/>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3A3042-1DE8-4B07-A951-D3D6268271A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C0A7A5-6150-41F9-8CB8-B9E4E13F516B}"/>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A2F76A8-A488-4FEE-85DE-D9C830D952A0}"/>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8" name="页脚占位符 7">
            <a:extLst>
              <a:ext uri="{FF2B5EF4-FFF2-40B4-BE49-F238E27FC236}">
                <a16:creationId xmlns:a16="http://schemas.microsoft.com/office/drawing/2014/main" id="{4398EA36-59E0-4177-AFD0-133C94763DD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F23C896-86C0-44E9-A72C-EE57BA7E74A1}"/>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93464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1762C-2606-44CF-919C-A850DDFEE45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B40B7B-6BEE-469D-B767-4247CFFBBAD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4" name="页脚占位符 3">
            <a:extLst>
              <a:ext uri="{FF2B5EF4-FFF2-40B4-BE49-F238E27FC236}">
                <a16:creationId xmlns:a16="http://schemas.microsoft.com/office/drawing/2014/main" id="{8B1AFF0D-7A46-4446-8613-6782DE62C2A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0CE633B-B7EA-4EA9-9CA2-D9EB0DFD449F}"/>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4314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41340D-A524-416D-ABBA-71E2075FA5F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3" name="页脚占位符 2">
            <a:extLst>
              <a:ext uri="{FF2B5EF4-FFF2-40B4-BE49-F238E27FC236}">
                <a16:creationId xmlns:a16="http://schemas.microsoft.com/office/drawing/2014/main" id="{C6562D9F-B094-43C3-9B85-040FB7FD09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8796BD4D-10CE-48D5-9103-D2E44A8DD99E}"/>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58957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2AC29-2C6F-4631-A03E-170F6A5389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C63411-44BB-4ED7-B9A4-A87C48EA34C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810A240-AA87-4667-86B5-83834E9C855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5C0375-063E-4F84-BCB9-5A7186909EE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6" name="页脚占位符 5">
            <a:extLst>
              <a:ext uri="{FF2B5EF4-FFF2-40B4-BE49-F238E27FC236}">
                <a16:creationId xmlns:a16="http://schemas.microsoft.com/office/drawing/2014/main" id="{B3E914F7-4E01-45BB-91DA-AFE5F1BC0CC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F1D36B60-3A42-4694-A517-8CC3309D5879}"/>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1023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DEBCD-E48A-4368-8A4C-5F30900163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B7F12A9-5806-4AA9-869D-4E82904F2E4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15BEE9-F597-4A5F-9575-47DC3143DA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D5E5C5-43F4-49ED-BA5D-66CD3FBA679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6" name="页脚占位符 5">
            <a:extLst>
              <a:ext uri="{FF2B5EF4-FFF2-40B4-BE49-F238E27FC236}">
                <a16:creationId xmlns:a16="http://schemas.microsoft.com/office/drawing/2014/main" id="{BCAF0D24-2BA3-4611-9F81-241C820C0B0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5801C6C-2E8F-46C9-9C26-58F88A7F22EA}"/>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345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blackcat1995.com:8082/"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a:extLst>
              <a:ext uri="{FF2B5EF4-FFF2-40B4-BE49-F238E27FC236}">
                <a16:creationId xmlns:a16="http://schemas.microsoft.com/office/drawing/2014/main" id="{A1633ECA-F8B5-4F62-87D8-6DEEF3563E3D}"/>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 name="艾茵施坦">
            <a:extLst>
              <a:ext uri="{FF2B5EF4-FFF2-40B4-BE49-F238E27FC236}">
                <a16:creationId xmlns:a16="http://schemas.microsoft.com/office/drawing/2014/main" id="{914A4204-B9FA-4450-9A62-1C655CC2C437}"/>
              </a:ext>
            </a:extLst>
          </p:cNvPr>
          <p:cNvSpPr txBox="1"/>
          <p:nvPr userDrawn="1"/>
        </p:nvSpPr>
        <p:spPr>
          <a:xfrm>
            <a:off x="10469572" y="179783"/>
            <a:ext cx="102657" cy="548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12" name="矩形">
            <a:extLst>
              <a:ext uri="{FF2B5EF4-FFF2-40B4-BE49-F238E27FC236}">
                <a16:creationId xmlns:a16="http://schemas.microsoft.com/office/drawing/2014/main" id="{DB1A1C58-9F0B-47AF-8349-093D5809AD1A}"/>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 name="矩形">
            <a:extLst>
              <a:ext uri="{FF2B5EF4-FFF2-40B4-BE49-F238E27FC236}">
                <a16:creationId xmlns:a16="http://schemas.microsoft.com/office/drawing/2014/main" id="{869977ED-3120-41FF-867D-66C35C52F66B}"/>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 name="矩形">
            <a:extLst>
              <a:ext uri="{FF2B5EF4-FFF2-40B4-BE49-F238E27FC236}">
                <a16:creationId xmlns:a16="http://schemas.microsoft.com/office/drawing/2014/main" id="{CFB0B9D8-E258-48CC-B85C-6F341052FE3F}"/>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9" name="艾茵施坦">
            <a:extLst>
              <a:ext uri="{FF2B5EF4-FFF2-40B4-BE49-F238E27FC236}">
                <a16:creationId xmlns:a16="http://schemas.microsoft.com/office/drawing/2014/main" id="{513B810A-9914-4F90-9B0A-6FBEE6190E07}"/>
              </a:ext>
            </a:extLst>
          </p:cNvPr>
          <p:cNvSpPr txBox="1"/>
          <p:nvPr userDrawn="1"/>
        </p:nvSpPr>
        <p:spPr>
          <a:xfrm>
            <a:off x="618137" y="224029"/>
            <a:ext cx="1169099"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1">
                <a:solidFill>
                  <a:srgbClr val="FF0000"/>
                </a:solidFill>
              </a:rPr>
              <a:t>黑猫编程</a:t>
            </a:r>
            <a:endParaRPr lang="en-US" altLang="zh-CN" sz="1600" i="1"/>
          </a:p>
        </p:txBody>
      </p:sp>
      <p:pic>
        <p:nvPicPr>
          <p:cNvPr id="11" name="图片 10">
            <a:extLst>
              <a:ext uri="{FF2B5EF4-FFF2-40B4-BE49-F238E27FC236}">
                <a16:creationId xmlns:a16="http://schemas.microsoft.com/office/drawing/2014/main" id="{7C79E3FB-4527-4AB8-9802-4DCBBB2AD24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1619" y="272846"/>
            <a:ext cx="537645" cy="537645"/>
          </a:xfrm>
          <a:prstGeom prst="rect">
            <a:avLst/>
          </a:prstGeom>
        </p:spPr>
      </p:pic>
      <p:sp>
        <p:nvSpPr>
          <p:cNvPr id="13" name="文本框 12">
            <a:extLst>
              <a:ext uri="{FF2B5EF4-FFF2-40B4-BE49-F238E27FC236}">
                <a16:creationId xmlns:a16="http://schemas.microsoft.com/office/drawing/2014/main" id="{EB9A4C89-9397-4B10-919F-FF99213B0C1D}"/>
              </a:ext>
            </a:extLst>
          </p:cNvPr>
          <p:cNvSpPr txBox="1"/>
          <p:nvPr userDrawn="1"/>
        </p:nvSpPr>
        <p:spPr>
          <a:xfrm>
            <a:off x="514229" y="549668"/>
            <a:ext cx="6096000" cy="261610"/>
          </a:xfrm>
          <a:prstGeom prst="rect">
            <a:avLst/>
          </a:prstGeom>
          <a:noFill/>
        </p:spPr>
        <p:txBody>
          <a:bodyPr wrap="square">
            <a:spAutoFit/>
          </a:bodyPr>
          <a:lstStyle/>
          <a:p>
            <a:r>
              <a:rPr lang="en-US" altLang="zh-CN" sz="1100" i="1">
                <a:solidFill>
                  <a:schemeClr val="tx1">
                    <a:lumMod val="75000"/>
                    <a:lumOff val="25000"/>
                  </a:schemeClr>
                </a:solidFill>
                <a:hlinkClick r:id="rId14"/>
              </a:rPr>
              <a:t> blackcat1995.com</a:t>
            </a:r>
            <a:endParaRPr lang="zh-CN" altLang="en-US" sz="1100"/>
          </a:p>
        </p:txBody>
      </p:sp>
    </p:spTree>
    <p:extLst>
      <p:ext uri="{BB962C8B-B14F-4D97-AF65-F5344CB8AC3E}">
        <p14:creationId xmlns:p14="http://schemas.microsoft.com/office/powerpoint/2010/main" val="175587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50551" y="325803"/>
            <a:ext cx="2339102"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前端开发概述</a:t>
            </a:r>
          </a:p>
        </p:txBody>
      </p:sp>
      <p:sp>
        <p:nvSpPr>
          <p:cNvPr id="4" name="矩形 3"/>
          <p:cNvSpPr/>
          <p:nvPr/>
        </p:nvSpPr>
        <p:spPr>
          <a:xfrm>
            <a:off x="459961" y="805934"/>
            <a:ext cx="2377574" cy="461665"/>
          </a:xfrm>
          <a:prstGeom prst="rect">
            <a:avLst/>
          </a:prstGeom>
        </p:spPr>
        <p:txBody>
          <a:bodyPr wrap="none">
            <a:spAutoFit/>
          </a:bodyPr>
          <a:lstStyle/>
          <a:p>
            <a:pPr marL="342900" indent="-342900">
              <a:buFont typeface="Wingdings" panose="05000000000000000000" pitchFamily="2" charset="2"/>
              <a:buChar char="p"/>
            </a:pPr>
            <a:r>
              <a:rPr lang="zh-CN" altLang="en-US" sz="2400"/>
              <a:t>网站开发简介</a:t>
            </a:r>
          </a:p>
        </p:txBody>
      </p:sp>
      <p:sp>
        <p:nvSpPr>
          <p:cNvPr id="5" name="矩形 4"/>
          <p:cNvSpPr/>
          <p:nvPr/>
        </p:nvSpPr>
        <p:spPr>
          <a:xfrm>
            <a:off x="459961" y="1403996"/>
            <a:ext cx="10963112" cy="1569660"/>
          </a:xfrm>
          <a:prstGeom prst="rect">
            <a:avLst/>
          </a:prstGeom>
        </p:spPr>
        <p:txBody>
          <a:bodyPr wrap="square">
            <a:spAutoFit/>
          </a:bodyPr>
          <a:lstStyle/>
          <a:p>
            <a:pPr marL="342900" indent="-342900">
              <a:buFont typeface="Wingdings" panose="05000000000000000000" pitchFamily="2" charset="2"/>
              <a:buChar char="n"/>
            </a:pPr>
            <a:r>
              <a:rPr lang="zh-CN" altLang="en-US" sz="2400"/>
              <a:t>网站开发包括前端和后端，后端是服务器，用来存储数据和设计业务逻辑，前端用来展示网站效果</a:t>
            </a:r>
            <a:endParaRPr lang="en-US" altLang="zh-CN" sz="2400"/>
          </a:p>
          <a:p>
            <a:pPr marL="342900" indent="-342900">
              <a:buFont typeface="Wingdings" panose="05000000000000000000" pitchFamily="2" charset="2"/>
              <a:buChar char="n"/>
            </a:pPr>
            <a:r>
              <a:rPr lang="zh-CN" altLang="en-US" sz="2400"/>
              <a:t>网站是多个网页的集合，网页是纯文本格式的文件，浏览器就是将这些纯文本格式的文件渲染成网页</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126" y="2789949"/>
            <a:ext cx="6188349" cy="3527724"/>
          </a:xfrm>
          <a:prstGeom prst="rect">
            <a:avLst/>
          </a:prstGeom>
        </p:spPr>
      </p:pic>
    </p:spTree>
    <p:extLst>
      <p:ext uri="{BB962C8B-B14F-4D97-AF65-F5344CB8AC3E}">
        <p14:creationId xmlns:p14="http://schemas.microsoft.com/office/powerpoint/2010/main" val="2383248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1781" y="827222"/>
            <a:ext cx="10972801" cy="3785652"/>
          </a:xfrm>
          <a:prstGeom prst="rect">
            <a:avLst/>
          </a:prstGeom>
        </p:spPr>
        <p:txBody>
          <a:bodyPr wrap="square">
            <a:spAutoFit/>
          </a:bodyPr>
          <a:lstStyle/>
          <a:p>
            <a:pPr marL="342900" indent="-342900">
              <a:buFont typeface="Wingdings" panose="05000000000000000000" pitchFamily="2" charset="2"/>
              <a:buChar char="p"/>
            </a:pPr>
            <a:r>
              <a:rPr lang="zh-CN" altLang="en-US" sz="2400"/>
              <a:t>像网页上插入图片这种外部文件，需要定义文件的引用地址，引用外部文件还包括引用外部样式表，</a:t>
            </a:r>
            <a:r>
              <a:rPr lang="en-US" altLang="zh-CN" sz="2400"/>
              <a:t>javascript</a:t>
            </a:r>
            <a:r>
              <a:rPr lang="zh-CN" altLang="en-US" sz="2400"/>
              <a:t>等等，引用地址分为绝对地址和相对地址。</a:t>
            </a:r>
            <a:endParaRPr lang="en-US" altLang="zh-CN" sz="2400"/>
          </a:p>
          <a:p>
            <a:pPr marL="342900" indent="-342900">
              <a:buFont typeface="Wingdings" panose="05000000000000000000" pitchFamily="2" charset="2"/>
              <a:buChar char="p"/>
            </a:pPr>
            <a:r>
              <a:rPr lang="zh-CN" altLang="en-US" sz="2400"/>
              <a:t>绝对地址：相对于磁盘的位置去定位文件的地址</a:t>
            </a:r>
            <a:endParaRPr lang="en-US" altLang="zh-CN" sz="2400"/>
          </a:p>
          <a:p>
            <a:pPr marL="342900" indent="-342900">
              <a:buFont typeface="Wingdings" panose="05000000000000000000" pitchFamily="2" charset="2"/>
              <a:buChar char="p"/>
            </a:pPr>
            <a:r>
              <a:rPr lang="zh-CN" altLang="en-US" sz="2400"/>
              <a:t>相对地址：相对于引用文件本身去定位被引用的文件地址绝对地址在整体文件迁移时会因为磁盘和顶层目录的改变而找不到文件，相对路径就没有这个问题。</a:t>
            </a:r>
            <a:endParaRPr lang="en-US" altLang="zh-CN" sz="2400"/>
          </a:p>
          <a:p>
            <a:pPr marL="342900" indent="-342900">
              <a:buFont typeface="Wingdings" panose="05000000000000000000" pitchFamily="2" charset="2"/>
              <a:buChar char="p"/>
            </a:pPr>
            <a:r>
              <a:rPr lang="zh-CN" altLang="en-US" sz="2400"/>
              <a:t>相对路径的定义技巧：</a:t>
            </a:r>
            <a:endParaRPr lang="en-US" altLang="zh-CN" sz="2400"/>
          </a:p>
          <a:p>
            <a:pPr marL="342900" indent="-342900">
              <a:buFont typeface="Wingdings" panose="05000000000000000000" pitchFamily="2" charset="2"/>
              <a:buChar char="n"/>
            </a:pPr>
            <a:r>
              <a:rPr lang="en-US" altLang="zh-CN" sz="2400"/>
              <a:t>“ ./ ” </a:t>
            </a:r>
            <a:r>
              <a:rPr lang="zh-CN" altLang="en-US" sz="2400"/>
              <a:t>表示当前文件所在目录下，比如：“</a:t>
            </a:r>
            <a:r>
              <a:rPr lang="en-US" altLang="zh-CN" sz="2400"/>
              <a:t>./pic.jpg” </a:t>
            </a:r>
            <a:r>
              <a:rPr lang="zh-CN" altLang="en-US" sz="2400"/>
              <a:t>表示当前目录下的</a:t>
            </a:r>
            <a:r>
              <a:rPr lang="en-US" altLang="zh-CN" sz="2400"/>
              <a:t>pic.jpg</a:t>
            </a:r>
            <a:r>
              <a:rPr lang="zh-CN" altLang="en-US" sz="2400"/>
              <a:t>的图片，这个使用时可以省略。</a:t>
            </a:r>
            <a:endParaRPr lang="en-US" altLang="zh-CN" sz="2400"/>
          </a:p>
          <a:p>
            <a:pPr marL="457200" indent="-457200">
              <a:buFont typeface="Wingdings" panose="05000000000000000000" pitchFamily="2" charset="2"/>
              <a:buChar char="n"/>
            </a:pPr>
            <a:r>
              <a:rPr lang="en-US" altLang="zh-CN" sz="2400"/>
              <a:t>“ ../ ” </a:t>
            </a:r>
            <a:r>
              <a:rPr lang="zh-CN" altLang="en-US" sz="2400"/>
              <a:t>表示当前文件所在目录下的上一级目录，比如：“</a:t>
            </a:r>
            <a:r>
              <a:rPr lang="en-US" altLang="zh-CN" sz="2400"/>
              <a:t>../images/pic.jpg” </a:t>
            </a:r>
            <a:r>
              <a:rPr lang="zh-CN" altLang="en-US" sz="2400"/>
              <a:t>表示当前目录下的上一级目录下的</a:t>
            </a:r>
            <a:r>
              <a:rPr lang="en-US" altLang="zh-CN" sz="2400"/>
              <a:t>images</a:t>
            </a:r>
            <a:r>
              <a:rPr lang="zh-CN" altLang="en-US" sz="2400"/>
              <a:t>文件夹中的</a:t>
            </a:r>
            <a:r>
              <a:rPr lang="en-US" altLang="zh-CN" sz="2400"/>
              <a:t>pic.jpg</a:t>
            </a:r>
            <a:r>
              <a:rPr lang="zh-CN" altLang="en-US" sz="2400"/>
              <a:t>的图片。</a:t>
            </a:r>
          </a:p>
        </p:txBody>
      </p:sp>
      <p:sp>
        <p:nvSpPr>
          <p:cNvPr id="3" name="矩形 2"/>
          <p:cNvSpPr/>
          <p:nvPr/>
        </p:nvSpPr>
        <p:spPr>
          <a:xfrm>
            <a:off x="1743738" y="347091"/>
            <a:ext cx="3416320"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绝对路径和相对路径</a:t>
            </a:r>
          </a:p>
        </p:txBody>
      </p:sp>
      <p:sp>
        <p:nvSpPr>
          <p:cNvPr id="4" name="Rectangle 1"/>
          <p:cNvSpPr>
            <a:spLocks noChangeArrowheads="1"/>
          </p:cNvSpPr>
          <p:nvPr/>
        </p:nvSpPr>
        <p:spPr bwMode="auto">
          <a:xfrm>
            <a:off x="789709" y="4770557"/>
            <a:ext cx="6393873" cy="384721"/>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img </a:t>
            </a:r>
            <a:r>
              <a:rPr kumimoji="0" lang="zh-CN" altLang="zh-CN" sz="1900" b="1" i="0" u="none" strike="noStrike" cap="none" normalizeH="0" baseline="0">
                <a:ln>
                  <a:noFill/>
                </a:ln>
                <a:solidFill>
                  <a:srgbClr val="DED772"/>
                </a:solidFill>
                <a:effectLst/>
                <a:latin typeface="宋体" panose="02010600030101010101" pitchFamily="2" charset="-122"/>
                <a:ea typeface="宋体" panose="02010600030101010101" pitchFamily="2" charset="-122"/>
              </a:rPr>
              <a:t>src</a:t>
            </a:r>
            <a:r>
              <a:rPr kumimoji="0" lang="zh-CN" altLang="zh-CN" sz="1900" b="1" i="0" u="none" strike="noStrike" cap="none" normalizeH="0" baseline="0">
                <a:ln>
                  <a:noFill/>
                </a:ln>
                <a:solidFill>
                  <a:srgbClr val="2BBA2B"/>
                </a:solidFill>
                <a:effectLst/>
                <a:latin typeface="宋体" panose="02010600030101010101" pitchFamily="2" charset="-122"/>
                <a:ea typeface="宋体" panose="02010600030101010101" pitchFamily="2" charset="-122"/>
              </a:rPr>
              <a:t>="D:/wallpaper.png" </a:t>
            </a:r>
            <a:r>
              <a:rPr kumimoji="0" lang="zh-CN" altLang="zh-CN" sz="1900" b="1" i="0" u="none" strike="noStrike" cap="none" normalizeH="0" baseline="0">
                <a:ln>
                  <a:noFill/>
                </a:ln>
                <a:solidFill>
                  <a:srgbClr val="DED772"/>
                </a:solidFill>
                <a:effectLst/>
                <a:latin typeface="宋体" panose="02010600030101010101" pitchFamily="2" charset="-122"/>
                <a:ea typeface="宋体" panose="02010600030101010101" pitchFamily="2" charset="-122"/>
              </a:rPr>
              <a:t>alt</a:t>
            </a:r>
            <a:r>
              <a:rPr kumimoji="0" lang="zh-CN" altLang="zh-CN" sz="1900" b="1" i="0" u="none" strike="noStrike" cap="none" normalizeH="0" baseline="0">
                <a:ln>
                  <a:noFill/>
                </a:ln>
                <a:solidFill>
                  <a:srgbClr val="2BBA2B"/>
                </a:solidFill>
                <a:effectLst/>
                <a:latin typeface="宋体" panose="02010600030101010101" pitchFamily="2" charset="-122"/>
                <a:ea typeface="宋体" panose="02010600030101010101" pitchFamily="2" charset="-122"/>
              </a:rPr>
              <a:t>="产品图片" </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099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1448" y="334881"/>
            <a:ext cx="1261884"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超链接</a:t>
            </a:r>
          </a:p>
        </p:txBody>
      </p:sp>
      <p:sp>
        <p:nvSpPr>
          <p:cNvPr id="3" name="矩形 2"/>
          <p:cNvSpPr/>
          <p:nvPr/>
        </p:nvSpPr>
        <p:spPr>
          <a:xfrm>
            <a:off x="484909" y="938242"/>
            <a:ext cx="11069781" cy="3416320"/>
          </a:xfrm>
          <a:prstGeom prst="rect">
            <a:avLst/>
          </a:prstGeom>
        </p:spPr>
        <p:txBody>
          <a:bodyPr wrap="square">
            <a:spAutoFit/>
          </a:bodyPr>
          <a:lstStyle/>
          <a:p>
            <a:pPr marL="342900" indent="-342900">
              <a:buFont typeface="Wingdings" panose="05000000000000000000" pitchFamily="2" charset="2"/>
              <a:buChar char="p"/>
            </a:pPr>
            <a:r>
              <a:rPr lang="en-US" altLang="zh-CN" sz="2400"/>
              <a:t>HTML</a:t>
            </a:r>
            <a:r>
              <a:rPr lang="zh-CN" altLang="en-US" sz="2400"/>
              <a:t>使用标签 </a:t>
            </a:r>
            <a:r>
              <a:rPr lang="en-US" altLang="zh-CN" sz="2400"/>
              <a:t>&lt;a&gt;</a:t>
            </a:r>
            <a:r>
              <a:rPr lang="zh-CN" altLang="en-US" sz="2400"/>
              <a:t>来设置超文本链接</a:t>
            </a:r>
          </a:p>
          <a:p>
            <a:pPr marL="342900" indent="-342900">
              <a:buFont typeface="Wingdings" panose="05000000000000000000" pitchFamily="2" charset="2"/>
              <a:buChar char="p"/>
            </a:pPr>
            <a:r>
              <a:rPr lang="zh-CN" altLang="en-US" sz="2400"/>
              <a:t>超链接可以是一个字，一个词，或者一组词，也可以是一幅图像，可以点击这些内容来跳转到新的文档或者当前文档中的某个部分</a:t>
            </a:r>
          </a:p>
          <a:p>
            <a:pPr marL="342900" indent="-342900">
              <a:buFont typeface="Wingdings" panose="05000000000000000000" pitchFamily="2" charset="2"/>
              <a:buChar char="p"/>
            </a:pPr>
            <a:r>
              <a:rPr lang="zh-CN" altLang="en-US" sz="2400"/>
              <a:t>当把鼠标指针移动到网页中的某个链接上时，箭头会变为一只小手</a:t>
            </a:r>
          </a:p>
          <a:p>
            <a:pPr marL="342900" indent="-342900">
              <a:buFont typeface="Wingdings" panose="05000000000000000000" pitchFamily="2" charset="2"/>
              <a:buChar char="p"/>
            </a:pPr>
            <a:r>
              <a:rPr lang="zh-CN" altLang="en-US" sz="2400"/>
              <a:t>在标签</a:t>
            </a:r>
            <a:r>
              <a:rPr lang="en-US" altLang="zh-CN" sz="2400"/>
              <a:t>&lt;a&gt; </a:t>
            </a:r>
            <a:r>
              <a:rPr lang="zh-CN" altLang="en-US" sz="2400"/>
              <a:t>中使用了</a:t>
            </a:r>
            <a:r>
              <a:rPr lang="en-US" altLang="zh-CN" sz="2400"/>
              <a:t>href</a:t>
            </a:r>
            <a:r>
              <a:rPr lang="zh-CN" altLang="en-US" sz="2400"/>
              <a:t>属性来描述链接的地址</a:t>
            </a:r>
          </a:p>
          <a:p>
            <a:pPr marL="342900" indent="-342900">
              <a:buFont typeface="Wingdings" panose="05000000000000000000" pitchFamily="2" charset="2"/>
              <a:buChar char="p"/>
            </a:pPr>
            <a:r>
              <a:rPr lang="zh-CN" altLang="en-US" sz="2400"/>
              <a:t>默认情况下，链接将以以下形式出现在浏览器中：</a:t>
            </a:r>
          </a:p>
          <a:p>
            <a:pPr marL="800100" lvl="1" indent="-342900">
              <a:buFont typeface="Wingdings" panose="05000000000000000000" pitchFamily="2" charset="2"/>
              <a:buChar char="n"/>
            </a:pPr>
            <a:r>
              <a:rPr lang="zh-CN" altLang="en-US" sz="2400"/>
              <a:t>一个未访问过的链接显示为蓝色字体并带有下划线</a:t>
            </a:r>
          </a:p>
          <a:p>
            <a:pPr marL="800100" lvl="1" indent="-342900">
              <a:buFont typeface="Wingdings" panose="05000000000000000000" pitchFamily="2" charset="2"/>
              <a:buChar char="n"/>
            </a:pPr>
            <a:r>
              <a:rPr lang="zh-CN" altLang="en-US" sz="2400"/>
              <a:t>访问过的链接显示为紫色并带有下划线</a:t>
            </a:r>
          </a:p>
          <a:p>
            <a:pPr marL="800100" lvl="1" indent="-342900">
              <a:buFont typeface="Wingdings" panose="05000000000000000000" pitchFamily="2" charset="2"/>
              <a:buChar char="n"/>
            </a:pPr>
            <a:r>
              <a:rPr lang="zh-CN" altLang="en-US" sz="2400"/>
              <a:t>点击链接时，链接显示为红色并带有下划线</a:t>
            </a:r>
          </a:p>
        </p:txBody>
      </p:sp>
    </p:spTree>
    <p:extLst>
      <p:ext uri="{BB962C8B-B14F-4D97-AF65-F5344CB8AC3E}">
        <p14:creationId xmlns:p14="http://schemas.microsoft.com/office/powerpoint/2010/main" val="2961117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4520" y="284423"/>
            <a:ext cx="1620957"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标题标签</a:t>
            </a:r>
          </a:p>
        </p:txBody>
      </p:sp>
      <p:sp>
        <p:nvSpPr>
          <p:cNvPr id="3" name="矩形 2"/>
          <p:cNvSpPr/>
          <p:nvPr/>
        </p:nvSpPr>
        <p:spPr>
          <a:xfrm>
            <a:off x="401781" y="887280"/>
            <a:ext cx="11242963" cy="1569660"/>
          </a:xfrm>
          <a:prstGeom prst="rect">
            <a:avLst/>
          </a:prstGeom>
        </p:spPr>
        <p:txBody>
          <a:bodyPr wrap="square">
            <a:spAutoFit/>
          </a:bodyPr>
          <a:lstStyle/>
          <a:p>
            <a:pPr marL="342900" indent="-342900">
              <a:buFont typeface="Wingdings" panose="05000000000000000000" pitchFamily="2" charset="2"/>
              <a:buChar char="p"/>
            </a:pPr>
            <a:r>
              <a:rPr lang="zh-CN" altLang="en-US" sz="2400"/>
              <a:t>通过</a:t>
            </a:r>
            <a:r>
              <a:rPr lang="en-US" altLang="zh-CN" sz="2400"/>
              <a:t>&lt;h1&gt;</a:t>
            </a:r>
            <a:r>
              <a:rPr lang="zh-CN" altLang="en-US" sz="2400"/>
              <a:t>、</a:t>
            </a:r>
            <a:r>
              <a:rPr lang="en-US" altLang="zh-CN" sz="2400"/>
              <a:t>&lt;h2&gt;</a:t>
            </a:r>
            <a:r>
              <a:rPr lang="zh-CN" altLang="en-US" sz="2400"/>
              <a:t>、</a:t>
            </a:r>
            <a:r>
              <a:rPr lang="en-US" altLang="zh-CN" sz="2400"/>
              <a:t>&lt;h3&gt;</a:t>
            </a:r>
            <a:r>
              <a:rPr lang="zh-CN" altLang="en-US" sz="2400"/>
              <a:t>、</a:t>
            </a:r>
            <a:r>
              <a:rPr lang="en-US" altLang="zh-CN" sz="2400"/>
              <a:t>&lt;h4&gt;</a:t>
            </a:r>
            <a:r>
              <a:rPr lang="zh-CN" altLang="en-US" sz="2400"/>
              <a:t>、</a:t>
            </a:r>
            <a:r>
              <a:rPr lang="en-US" altLang="zh-CN" sz="2400"/>
              <a:t>&lt;h5&gt;</a:t>
            </a:r>
            <a:r>
              <a:rPr lang="zh-CN" altLang="en-US" sz="2400"/>
              <a:t>、</a:t>
            </a:r>
            <a:r>
              <a:rPr lang="en-US" altLang="zh-CN" sz="2400"/>
              <a:t>&lt;h6&gt;</a:t>
            </a:r>
            <a:r>
              <a:rPr lang="zh-CN" altLang="en-US" sz="2400"/>
              <a:t>，标签可以在网页上定义</a:t>
            </a:r>
            <a:r>
              <a:rPr lang="en-US" altLang="zh-CN" sz="2400"/>
              <a:t>6</a:t>
            </a:r>
            <a:r>
              <a:rPr lang="zh-CN" altLang="en-US" sz="2400"/>
              <a:t>种级别的标题。</a:t>
            </a:r>
            <a:r>
              <a:rPr lang="en-US" altLang="zh-CN" sz="2400"/>
              <a:t>6</a:t>
            </a:r>
            <a:r>
              <a:rPr lang="zh-CN" altLang="en-US" sz="2400"/>
              <a:t>种级别的标题表示文档的</a:t>
            </a:r>
            <a:r>
              <a:rPr lang="en-US" altLang="zh-CN" sz="2400"/>
              <a:t>6</a:t>
            </a:r>
            <a:r>
              <a:rPr lang="zh-CN" altLang="en-US" sz="2400"/>
              <a:t>级目录层级关系，比如说：</a:t>
            </a:r>
            <a:r>
              <a:rPr lang="en-US" altLang="zh-CN" sz="2400"/>
              <a:t> &lt;h1&gt;</a:t>
            </a:r>
            <a:r>
              <a:rPr lang="zh-CN" altLang="en-US" sz="2400"/>
              <a:t>用作主标题，其后是</a:t>
            </a:r>
            <a:r>
              <a:rPr lang="en-US" altLang="zh-CN" sz="2400"/>
              <a:t>&lt;h2&gt;</a:t>
            </a:r>
            <a:r>
              <a:rPr lang="zh-CN" altLang="en-US" sz="2400"/>
              <a:t>，再其次是 </a:t>
            </a:r>
            <a:r>
              <a:rPr lang="en-US" altLang="zh-CN" sz="2400"/>
              <a:t>&lt;h3&gt;</a:t>
            </a:r>
            <a:r>
              <a:rPr lang="zh-CN" altLang="en-US" sz="2400"/>
              <a:t>，以此类推。搜索引擎会使用标题将网页的结构和内容编制索引</a:t>
            </a:r>
          </a:p>
        </p:txBody>
      </p:sp>
      <p:sp>
        <p:nvSpPr>
          <p:cNvPr id="4" name="矩形 3"/>
          <p:cNvSpPr/>
          <p:nvPr/>
        </p:nvSpPr>
        <p:spPr>
          <a:xfrm>
            <a:off x="1343891" y="2456940"/>
            <a:ext cx="6096000" cy="2308324"/>
          </a:xfrm>
          <a:prstGeom prst="rect">
            <a:avLst/>
          </a:prstGeom>
        </p:spPr>
        <p:txBody>
          <a:bodyPr>
            <a:spAutoFit/>
          </a:bodyPr>
          <a:lstStyle/>
          <a:p>
            <a:pPr marL="342900" indent="-342900">
              <a:buFont typeface="Wingdings" panose="05000000000000000000" pitchFamily="2" charset="2"/>
              <a:buChar char="n"/>
            </a:pPr>
            <a:r>
              <a:rPr lang="en-US" altLang="zh-CN" sz="2400"/>
              <a:t>&lt;h1&gt;</a:t>
            </a:r>
            <a:r>
              <a:rPr lang="zh-CN" altLang="en-US" sz="2400"/>
              <a:t>标题</a:t>
            </a:r>
            <a:r>
              <a:rPr lang="en-US" altLang="zh-CN" sz="2400"/>
              <a:t>1&lt;/h1&gt;</a:t>
            </a:r>
          </a:p>
          <a:p>
            <a:pPr marL="342900" indent="-342900">
              <a:buFont typeface="Wingdings" panose="05000000000000000000" pitchFamily="2" charset="2"/>
              <a:buChar char="n"/>
            </a:pPr>
            <a:r>
              <a:rPr lang="en-US" altLang="zh-CN" sz="2400"/>
              <a:t>&lt;h2&gt;</a:t>
            </a:r>
            <a:r>
              <a:rPr lang="zh-CN" altLang="en-US" sz="2400"/>
              <a:t>标题</a:t>
            </a:r>
            <a:r>
              <a:rPr lang="en-US" altLang="zh-CN" sz="2400"/>
              <a:t>2&lt;/h2&gt;</a:t>
            </a:r>
          </a:p>
          <a:p>
            <a:pPr marL="342900" indent="-342900">
              <a:buFont typeface="Wingdings" panose="05000000000000000000" pitchFamily="2" charset="2"/>
              <a:buChar char="n"/>
            </a:pPr>
            <a:r>
              <a:rPr lang="en-US" altLang="zh-CN" sz="2400"/>
              <a:t>&lt;h3&gt;</a:t>
            </a:r>
            <a:r>
              <a:rPr lang="zh-CN" altLang="en-US" sz="2400"/>
              <a:t>标题</a:t>
            </a:r>
            <a:r>
              <a:rPr lang="en-US" altLang="zh-CN" sz="2400"/>
              <a:t>3&lt;/h3&gt;</a:t>
            </a:r>
          </a:p>
          <a:p>
            <a:pPr marL="342900" indent="-342900">
              <a:buFont typeface="Wingdings" panose="05000000000000000000" pitchFamily="2" charset="2"/>
              <a:buChar char="n"/>
            </a:pPr>
            <a:r>
              <a:rPr lang="en-US" altLang="zh-CN" sz="2400"/>
              <a:t>&lt;h4&gt;</a:t>
            </a:r>
            <a:r>
              <a:rPr lang="zh-CN" altLang="en-US" sz="2400"/>
              <a:t>标题</a:t>
            </a:r>
            <a:r>
              <a:rPr lang="en-US" altLang="zh-CN" sz="2400"/>
              <a:t>4&lt;/h4&gt;</a:t>
            </a:r>
          </a:p>
          <a:p>
            <a:pPr marL="342900" indent="-342900">
              <a:buFont typeface="Wingdings" panose="05000000000000000000" pitchFamily="2" charset="2"/>
              <a:buChar char="n"/>
            </a:pPr>
            <a:r>
              <a:rPr lang="en-US" altLang="zh-CN" sz="2400"/>
              <a:t>&lt;h5&gt;</a:t>
            </a:r>
            <a:r>
              <a:rPr lang="zh-CN" altLang="en-US" sz="2400"/>
              <a:t>标题</a:t>
            </a:r>
            <a:r>
              <a:rPr lang="en-US" altLang="zh-CN" sz="2400"/>
              <a:t>5&lt;/h5&gt;</a:t>
            </a:r>
          </a:p>
          <a:p>
            <a:pPr marL="342900" indent="-342900">
              <a:buFont typeface="Wingdings" panose="05000000000000000000" pitchFamily="2" charset="2"/>
              <a:buChar char="n"/>
            </a:pPr>
            <a:r>
              <a:rPr lang="en-US" altLang="zh-CN" sz="2400"/>
              <a:t>&lt;h6&gt;</a:t>
            </a:r>
            <a:r>
              <a:rPr lang="zh-CN" altLang="en-US" sz="2400"/>
              <a:t>标题</a:t>
            </a:r>
            <a:r>
              <a:rPr lang="en-US" altLang="zh-CN" sz="2400"/>
              <a:t>6&lt;/h6&gt;</a:t>
            </a:r>
            <a:endParaRPr lang="zh-CN" altLang="en-US" sz="2400"/>
          </a:p>
        </p:txBody>
      </p:sp>
    </p:spTree>
    <p:extLst>
      <p:ext uri="{BB962C8B-B14F-4D97-AF65-F5344CB8AC3E}">
        <p14:creationId xmlns:p14="http://schemas.microsoft.com/office/powerpoint/2010/main" val="74924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7058" y="307170"/>
            <a:ext cx="1620957"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段落标签</a:t>
            </a:r>
          </a:p>
        </p:txBody>
      </p:sp>
      <p:sp>
        <p:nvSpPr>
          <p:cNvPr id="4" name="Rectangle 1"/>
          <p:cNvSpPr>
            <a:spLocks noChangeArrowheads="1"/>
          </p:cNvSpPr>
          <p:nvPr/>
        </p:nvSpPr>
        <p:spPr bwMode="auto">
          <a:xfrm>
            <a:off x="561109" y="905906"/>
            <a:ext cx="7460674" cy="4478149"/>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body</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        &lt;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p</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互联网商业几乎完全依赖金融机构作为可信第三方去&gt;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处理电子支付。虽然针对大多数交易来说，这个系统还算不错，但</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，它仍然被基于信任的模型所固有的缺陷所拖累。完全不可逆转的</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交易实际上并不可能，因为金融机构不能避免仲裁争议。仲裁成本</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增加了交易成本，进而限制了最小可能交易的规模，且干脆阻止了</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很多小额支付交易。除此之外，还有更大的成本：系统无法为那些</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不可逆的服务提供不可逆的支付。</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p</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        &lt;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p</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逆转的可能性，造成了对于信任的需求无所不在。商&gt;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家必须提防着他们的顾客，麻烦顾客提供若非如此（如若信任）就</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并不必要的更多信息。一定比例的欺诈，被认为是不可避免的。这</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些成本和支付不确定性，虽然在人与人之间直接使用物理货币支付</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的时候是可以避免的；但，没有任何一个机制能在双方在其中一方</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不被信任的情况下通过沟通渠道进行支付。</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p</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body</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078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246" y="284423"/>
            <a:ext cx="1694695" cy="480131"/>
          </a:xfrm>
          <a:prstGeom prst="rect">
            <a:avLst/>
          </a:prstGeom>
        </p:spPr>
        <p:txBody>
          <a:bodyPr wrap="none">
            <a:spAutoFit/>
          </a:bodyPr>
          <a:lstStyle/>
          <a:p>
            <a:pPr>
              <a:lnSpc>
                <a:spcPct val="90000"/>
              </a:lnSpc>
              <a:spcBef>
                <a:spcPct val="0"/>
              </a:spcBef>
            </a:pPr>
            <a:r>
              <a:rPr lang="en-US" altLang="zh-CN" sz="2800" b="1" i="1">
                <a:ln w="22225">
                  <a:solidFill>
                    <a:schemeClr val="accent2"/>
                  </a:solidFill>
                  <a:prstDash val="solid"/>
                </a:ln>
                <a:solidFill>
                  <a:schemeClr val="accent2">
                    <a:lumMod val="40000"/>
                    <a:lumOff val="60000"/>
                  </a:schemeClr>
                </a:solidFill>
                <a:latin typeface="+mj-lt"/>
                <a:ea typeface="+mj-ea"/>
                <a:cs typeface="+mj-cs"/>
              </a:rPr>
              <a:t>span</a:t>
            </a:r>
            <a:r>
              <a:rPr lang="zh-CN" altLang="en-US" sz="2800" b="1" i="1">
                <a:ln w="22225">
                  <a:solidFill>
                    <a:schemeClr val="accent2"/>
                  </a:solidFill>
                  <a:prstDash val="solid"/>
                </a:ln>
                <a:solidFill>
                  <a:schemeClr val="accent2">
                    <a:lumMod val="40000"/>
                    <a:lumOff val="60000"/>
                  </a:schemeClr>
                </a:solidFill>
                <a:latin typeface="+mj-lt"/>
                <a:ea typeface="+mj-ea"/>
                <a:cs typeface="+mj-cs"/>
              </a:rPr>
              <a:t>和</a:t>
            </a:r>
            <a:r>
              <a:rPr lang="en-US" altLang="zh-CN" sz="2800" b="1" i="1">
                <a:ln w="22225">
                  <a:solidFill>
                    <a:schemeClr val="accent2"/>
                  </a:solidFill>
                  <a:prstDash val="solid"/>
                </a:ln>
                <a:solidFill>
                  <a:schemeClr val="accent2">
                    <a:lumMod val="40000"/>
                    <a:lumOff val="60000"/>
                  </a:schemeClr>
                </a:solidFill>
                <a:latin typeface="+mj-lt"/>
                <a:ea typeface="+mj-ea"/>
                <a:cs typeface="+mj-cs"/>
              </a:rPr>
              <a:t>div</a:t>
            </a:r>
            <a:endParaRPr lang="zh-CN" altLang="en-US" sz="2800" b="1" i="1">
              <a:ln w="22225">
                <a:solidFill>
                  <a:schemeClr val="accent2"/>
                </a:solidFill>
                <a:prstDash val="solid"/>
              </a:ln>
              <a:solidFill>
                <a:schemeClr val="accent2">
                  <a:lumMod val="40000"/>
                  <a:lumOff val="60000"/>
                </a:schemeClr>
              </a:solidFill>
              <a:latin typeface="+mj-lt"/>
              <a:ea typeface="+mj-ea"/>
              <a:cs typeface="+mj-cs"/>
            </a:endParaRPr>
          </a:p>
        </p:txBody>
      </p:sp>
      <p:sp>
        <p:nvSpPr>
          <p:cNvPr id="3" name="矩形 2"/>
          <p:cNvSpPr/>
          <p:nvPr/>
        </p:nvSpPr>
        <p:spPr>
          <a:xfrm>
            <a:off x="401781" y="817478"/>
            <a:ext cx="11242963" cy="830997"/>
          </a:xfrm>
          <a:prstGeom prst="rect">
            <a:avLst/>
          </a:prstGeom>
        </p:spPr>
        <p:txBody>
          <a:bodyPr wrap="square">
            <a:spAutoFit/>
          </a:bodyPr>
          <a:lstStyle/>
          <a:p>
            <a:pPr marL="342900" indent="-342900">
              <a:buFont typeface="Wingdings" panose="05000000000000000000" pitchFamily="2" charset="2"/>
              <a:buChar char="p"/>
            </a:pPr>
            <a:r>
              <a:rPr lang="en-US" altLang="zh-CN" sz="2400"/>
              <a:t>&lt;div&gt;</a:t>
            </a:r>
            <a:r>
              <a:rPr lang="zh-CN" altLang="en-US" sz="2400"/>
              <a:t>定义文档中的分区，当作容器使用</a:t>
            </a:r>
            <a:endParaRPr lang="en-US" altLang="zh-CN" sz="2400"/>
          </a:p>
          <a:p>
            <a:pPr marL="342900" indent="-342900">
              <a:buFont typeface="Wingdings" panose="05000000000000000000" pitchFamily="2" charset="2"/>
              <a:buChar char="p"/>
            </a:pPr>
            <a:r>
              <a:rPr lang="en-US" altLang="zh-CN" sz="2400"/>
              <a:t>&lt;span&gt;</a:t>
            </a:r>
            <a:r>
              <a:rPr lang="zh-CN" altLang="en-US" sz="2400"/>
              <a:t>划分文字</a:t>
            </a:r>
          </a:p>
        </p:txBody>
      </p:sp>
      <p:pic>
        <p:nvPicPr>
          <p:cNvPr id="5" name="图片 4"/>
          <p:cNvPicPr>
            <a:picLocks noChangeAspect="1"/>
          </p:cNvPicPr>
          <p:nvPr/>
        </p:nvPicPr>
        <p:blipFill>
          <a:blip r:embed="rId2"/>
          <a:stretch>
            <a:fillRect/>
          </a:stretch>
        </p:blipFill>
        <p:spPr>
          <a:xfrm>
            <a:off x="829141" y="4091498"/>
            <a:ext cx="1533525" cy="1533525"/>
          </a:xfrm>
          <a:prstGeom prst="rect">
            <a:avLst/>
          </a:prstGeom>
        </p:spPr>
      </p:pic>
      <p:pic>
        <p:nvPicPr>
          <p:cNvPr id="7" name="图片 6"/>
          <p:cNvPicPr>
            <a:picLocks noChangeAspect="1"/>
          </p:cNvPicPr>
          <p:nvPr/>
        </p:nvPicPr>
        <p:blipFill>
          <a:blip r:embed="rId3"/>
          <a:stretch>
            <a:fillRect/>
          </a:stretch>
        </p:blipFill>
        <p:spPr>
          <a:xfrm>
            <a:off x="829141" y="1752912"/>
            <a:ext cx="5895975" cy="2181225"/>
          </a:xfrm>
          <a:prstGeom prst="rect">
            <a:avLst/>
          </a:prstGeom>
        </p:spPr>
      </p:pic>
    </p:spTree>
    <p:extLst>
      <p:ext uri="{BB962C8B-B14F-4D97-AF65-F5344CB8AC3E}">
        <p14:creationId xmlns:p14="http://schemas.microsoft.com/office/powerpoint/2010/main" val="227359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9693" y="279461"/>
            <a:ext cx="1795684" cy="480131"/>
          </a:xfrm>
          <a:prstGeom prst="rect">
            <a:avLst/>
          </a:prstGeom>
        </p:spPr>
        <p:txBody>
          <a:bodyPr wrap="none">
            <a:spAutoFit/>
          </a:bodyPr>
          <a:lstStyle/>
          <a:p>
            <a:pPr>
              <a:lnSpc>
                <a:spcPct val="90000"/>
              </a:lnSpc>
              <a:spcBef>
                <a:spcPct val="0"/>
              </a:spcBef>
            </a:pPr>
            <a:r>
              <a:rPr lang="en-US" altLang="zh-CN" sz="2800" b="1" i="1">
                <a:ln w="22225">
                  <a:solidFill>
                    <a:schemeClr val="accent2"/>
                  </a:solidFill>
                  <a:prstDash val="solid"/>
                </a:ln>
                <a:solidFill>
                  <a:schemeClr val="accent2">
                    <a:lumMod val="40000"/>
                    <a:lumOff val="60000"/>
                  </a:schemeClr>
                </a:solidFill>
                <a:latin typeface="+mj-lt"/>
                <a:ea typeface="+mj-ea"/>
                <a:cs typeface="+mj-cs"/>
              </a:rPr>
              <a:t>HTML</a:t>
            </a:r>
            <a:r>
              <a:rPr lang="zh-CN" altLang="en-US" sz="2800" b="1" i="1">
                <a:ln w="22225">
                  <a:solidFill>
                    <a:schemeClr val="accent2"/>
                  </a:solidFill>
                  <a:prstDash val="solid"/>
                </a:ln>
                <a:solidFill>
                  <a:schemeClr val="accent2">
                    <a:lumMod val="40000"/>
                    <a:lumOff val="60000"/>
                  </a:schemeClr>
                </a:solidFill>
                <a:latin typeface="+mj-lt"/>
                <a:ea typeface="+mj-ea"/>
                <a:cs typeface="+mj-cs"/>
              </a:rPr>
              <a:t>概述</a:t>
            </a:r>
          </a:p>
        </p:txBody>
      </p:sp>
      <p:sp>
        <p:nvSpPr>
          <p:cNvPr id="3" name="矩形 2"/>
          <p:cNvSpPr/>
          <p:nvPr/>
        </p:nvSpPr>
        <p:spPr>
          <a:xfrm>
            <a:off x="401782" y="910026"/>
            <a:ext cx="10820400" cy="1569660"/>
          </a:xfrm>
          <a:prstGeom prst="rect">
            <a:avLst/>
          </a:prstGeom>
        </p:spPr>
        <p:txBody>
          <a:bodyPr wrap="square">
            <a:spAutoFit/>
          </a:bodyPr>
          <a:lstStyle/>
          <a:p>
            <a:r>
              <a:rPr lang="en-US" altLang="zh-CN" sz="2400"/>
              <a:t>HTML</a:t>
            </a:r>
            <a:r>
              <a:rPr lang="zh-CN" altLang="en-US" sz="2400"/>
              <a:t>是超文本标记语言（</a:t>
            </a:r>
            <a:r>
              <a:rPr lang="en-US" altLang="zh-CN" sz="2400"/>
              <a:t>HyperText Markup Language</a:t>
            </a:r>
            <a:r>
              <a:rPr lang="zh-CN" altLang="en-US" sz="2400"/>
              <a:t>），是一种用于创建网页的标准标记语言，</a:t>
            </a:r>
            <a:r>
              <a:rPr lang="en-US" altLang="zh-CN" sz="2400"/>
              <a:t>HTML</a:t>
            </a:r>
            <a:r>
              <a:rPr lang="zh-CN" altLang="en-US" sz="2400"/>
              <a:t>由一个个标签组成，文件的后缀名是</a:t>
            </a:r>
            <a:r>
              <a:rPr lang="en-US" altLang="zh-CN" sz="2400"/>
              <a:t>html</a:t>
            </a:r>
            <a:r>
              <a:rPr lang="zh-CN" altLang="en-US" sz="2400"/>
              <a:t>或</a:t>
            </a:r>
            <a:r>
              <a:rPr lang="en-US" altLang="zh-CN" sz="2400"/>
              <a:t>htm</a:t>
            </a:r>
            <a:r>
              <a:rPr lang="zh-CN" altLang="en-US" sz="2400"/>
              <a:t>，一个</a:t>
            </a:r>
            <a:r>
              <a:rPr lang="en-US" altLang="zh-CN" sz="2400"/>
              <a:t>html</a:t>
            </a:r>
            <a:r>
              <a:rPr lang="zh-CN" altLang="en-US" sz="2400"/>
              <a:t>文件就是一个网页，</a:t>
            </a:r>
            <a:r>
              <a:rPr lang="en-US" altLang="zh-CN" sz="2400"/>
              <a:t>html</a:t>
            </a:r>
            <a:r>
              <a:rPr lang="zh-CN" altLang="en-US" sz="2400"/>
              <a:t>文件用编辑器打开就显示文本，用浏览器打开就会渲染成网页。</a:t>
            </a:r>
          </a:p>
        </p:txBody>
      </p:sp>
    </p:spTree>
    <p:extLst>
      <p:ext uri="{BB962C8B-B14F-4D97-AF65-F5344CB8AC3E}">
        <p14:creationId xmlns:p14="http://schemas.microsoft.com/office/powerpoint/2010/main" val="100234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2823" y="321025"/>
            <a:ext cx="2513830" cy="480131"/>
          </a:xfrm>
          <a:prstGeom prst="rect">
            <a:avLst/>
          </a:prstGeom>
        </p:spPr>
        <p:txBody>
          <a:bodyPr wrap="none">
            <a:spAutoFit/>
          </a:bodyPr>
          <a:lstStyle/>
          <a:p>
            <a:pPr>
              <a:lnSpc>
                <a:spcPct val="90000"/>
              </a:lnSpc>
              <a:spcBef>
                <a:spcPct val="0"/>
              </a:spcBef>
            </a:pPr>
            <a:r>
              <a:rPr lang="en-US" altLang="zh-CN" sz="2800" b="1" i="1">
                <a:ln w="22225">
                  <a:solidFill>
                    <a:schemeClr val="accent2"/>
                  </a:solidFill>
                  <a:prstDash val="solid"/>
                </a:ln>
                <a:solidFill>
                  <a:schemeClr val="accent2">
                    <a:lumMod val="40000"/>
                    <a:lumOff val="60000"/>
                  </a:schemeClr>
                </a:solidFill>
                <a:latin typeface="+mj-lt"/>
                <a:ea typeface="+mj-ea"/>
                <a:cs typeface="+mj-cs"/>
              </a:rPr>
              <a:t>HTML</a:t>
            </a:r>
            <a:r>
              <a:rPr lang="zh-CN" altLang="en-US" sz="2800" b="1" i="1">
                <a:ln w="22225">
                  <a:solidFill>
                    <a:schemeClr val="accent2"/>
                  </a:solidFill>
                  <a:prstDash val="solid"/>
                </a:ln>
                <a:solidFill>
                  <a:schemeClr val="accent2">
                    <a:lumMod val="40000"/>
                    <a:lumOff val="60000"/>
                  </a:schemeClr>
                </a:solidFill>
                <a:latin typeface="+mj-lt"/>
                <a:ea typeface="+mj-ea"/>
                <a:cs typeface="+mj-cs"/>
              </a:rPr>
              <a:t>基本结构</a:t>
            </a:r>
          </a:p>
        </p:txBody>
      </p:sp>
      <p:sp>
        <p:nvSpPr>
          <p:cNvPr id="3" name="Rectangle 1"/>
          <p:cNvSpPr>
            <a:spLocks noChangeArrowheads="1"/>
          </p:cNvSpPr>
          <p:nvPr/>
        </p:nvSpPr>
        <p:spPr bwMode="auto">
          <a:xfrm>
            <a:off x="6509573" y="3351365"/>
            <a:ext cx="4468091" cy="3016210"/>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&lt;!DOCTYPE </a:t>
            </a:r>
            <a:r>
              <a:rPr kumimoji="0" lang="zh-CN" altLang="zh-CN" sz="1900" b="1" i="0" u="none" strike="noStrike" cap="none" normalizeH="0" baseline="0">
                <a:ln>
                  <a:noFill/>
                </a:ln>
                <a:solidFill>
                  <a:srgbClr val="DED772"/>
                </a:solidFill>
                <a:effectLst/>
                <a:latin typeface="宋体" panose="02010600030101010101" pitchFamily="2" charset="-122"/>
                <a:ea typeface="宋体" panose="02010600030101010101" pitchFamily="2" charset="-122"/>
              </a:rPr>
              <a:t>html</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html</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head</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        &lt;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meta </a:t>
            </a:r>
            <a:r>
              <a:rPr kumimoji="0" lang="zh-CN" altLang="zh-CN" sz="1900" b="1" i="0" u="none" strike="noStrike" cap="none" normalizeH="0" baseline="0">
                <a:ln>
                  <a:noFill/>
                </a:ln>
                <a:solidFill>
                  <a:srgbClr val="DED772"/>
                </a:solidFill>
                <a:effectLst/>
                <a:latin typeface="宋体" panose="02010600030101010101" pitchFamily="2" charset="-122"/>
                <a:ea typeface="宋体" panose="02010600030101010101" pitchFamily="2" charset="-122"/>
              </a:rPr>
              <a:t>charset</a:t>
            </a:r>
            <a:r>
              <a:rPr kumimoji="0" lang="zh-CN" altLang="zh-CN" sz="1900" b="1" i="0" u="none" strike="noStrike" cap="none" normalizeH="0" baseline="0">
                <a:ln>
                  <a:noFill/>
                </a:ln>
                <a:solidFill>
                  <a:srgbClr val="2BBA2B"/>
                </a:solidFill>
                <a:effectLst/>
                <a:latin typeface="宋体" panose="02010600030101010101" pitchFamily="2" charset="-122"/>
                <a:ea typeface="宋体" panose="02010600030101010101" pitchFamily="2" charset="-122"/>
              </a:rPr>
              <a:t>="UTF-8"</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        &lt;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title</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这是网页标题</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title</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head</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body</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这是网页显示内容</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body</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 </a:t>
            </a: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html</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矩形 3"/>
          <p:cNvSpPr/>
          <p:nvPr/>
        </p:nvSpPr>
        <p:spPr>
          <a:xfrm>
            <a:off x="477980" y="892184"/>
            <a:ext cx="11007438" cy="2308324"/>
          </a:xfrm>
          <a:prstGeom prst="rect">
            <a:avLst/>
          </a:prstGeom>
        </p:spPr>
        <p:txBody>
          <a:bodyPr wrap="square">
            <a:spAutoFit/>
          </a:bodyPr>
          <a:lstStyle/>
          <a:p>
            <a:pPr marL="342900" indent="-342900">
              <a:buFont typeface="Wingdings" panose="05000000000000000000" pitchFamily="2" charset="2"/>
              <a:buChar char="p"/>
            </a:pPr>
            <a:r>
              <a:rPr lang="en-US" altLang="zh-CN" sz="2400"/>
              <a:t>&lt;!DOCTYPE html&gt; </a:t>
            </a:r>
            <a:r>
              <a:rPr lang="zh-CN" altLang="en-US" sz="2400"/>
              <a:t>声明为 </a:t>
            </a:r>
            <a:r>
              <a:rPr lang="en-US" altLang="zh-CN" sz="2400"/>
              <a:t>HTML5 </a:t>
            </a:r>
            <a:r>
              <a:rPr lang="zh-CN" altLang="en-US" sz="2400"/>
              <a:t>文档</a:t>
            </a:r>
            <a:endParaRPr lang="en-US" altLang="zh-CN" sz="2400"/>
          </a:p>
          <a:p>
            <a:pPr marL="342900" indent="-342900">
              <a:buFont typeface="Wingdings" panose="05000000000000000000" pitchFamily="2" charset="2"/>
              <a:buChar char="p"/>
            </a:pPr>
            <a:r>
              <a:rPr lang="en-US" altLang="zh-CN" sz="2400"/>
              <a:t>&lt;html&gt;&lt;/html&gt;</a:t>
            </a:r>
            <a:r>
              <a:rPr lang="zh-CN" altLang="en-US" sz="2400"/>
              <a:t>是文档的开始标记和结束标记。此元素告诉浏览器其自身是一个 </a:t>
            </a:r>
            <a:r>
              <a:rPr lang="en-US" altLang="zh-CN" sz="2400"/>
              <a:t>HTML </a:t>
            </a:r>
            <a:r>
              <a:rPr lang="zh-CN" altLang="en-US" sz="2400"/>
              <a:t>文档</a:t>
            </a:r>
            <a:endParaRPr lang="en-US" altLang="zh-CN" sz="2400"/>
          </a:p>
          <a:p>
            <a:pPr marL="342900" indent="-342900">
              <a:buFont typeface="Wingdings" panose="05000000000000000000" pitchFamily="2" charset="2"/>
              <a:buChar char="p"/>
            </a:pPr>
            <a:r>
              <a:rPr lang="en-US" altLang="zh-CN" sz="2400"/>
              <a:t>&lt;head&gt;&lt;/head&gt;</a:t>
            </a:r>
            <a:r>
              <a:rPr lang="zh-CN" altLang="en-US" sz="2400"/>
              <a:t>元素出现在文档的开头部分</a:t>
            </a:r>
            <a:endParaRPr lang="en-US" altLang="zh-CN" sz="2400"/>
          </a:p>
          <a:p>
            <a:pPr marL="342900" indent="-342900">
              <a:buFont typeface="Wingdings" panose="05000000000000000000" pitchFamily="2" charset="2"/>
              <a:buChar char="p"/>
            </a:pPr>
            <a:r>
              <a:rPr lang="en-US" altLang="zh-CN" sz="2400"/>
              <a:t>&lt;title&gt;&lt;/title&gt;</a:t>
            </a:r>
            <a:r>
              <a:rPr lang="zh-CN" altLang="en-US" sz="2400"/>
              <a:t>定义网页标题，在浏览器标题栏显示</a:t>
            </a:r>
            <a:r>
              <a:rPr lang="en-US" altLang="zh-CN" sz="2400"/>
              <a:t>&lt;body&gt;&lt;/body&gt;</a:t>
            </a:r>
            <a:r>
              <a:rPr lang="zh-CN" altLang="en-US" sz="2400"/>
              <a:t>之间的文本是可见的网页主体内容</a:t>
            </a:r>
          </a:p>
        </p:txBody>
      </p:sp>
    </p:spTree>
    <p:extLst>
      <p:ext uri="{BB962C8B-B14F-4D97-AF65-F5344CB8AC3E}">
        <p14:creationId xmlns:p14="http://schemas.microsoft.com/office/powerpoint/2010/main" val="60252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5361" y="307171"/>
            <a:ext cx="4134465"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前端开发需要哪些技术？</a:t>
            </a:r>
          </a:p>
        </p:txBody>
      </p:sp>
      <p:sp>
        <p:nvSpPr>
          <p:cNvPr id="3" name="矩形 2"/>
          <p:cNvSpPr/>
          <p:nvPr/>
        </p:nvSpPr>
        <p:spPr>
          <a:xfrm>
            <a:off x="457199" y="972418"/>
            <a:ext cx="11042073" cy="1938992"/>
          </a:xfrm>
          <a:prstGeom prst="rect">
            <a:avLst/>
          </a:prstGeom>
        </p:spPr>
        <p:txBody>
          <a:bodyPr wrap="square">
            <a:spAutoFit/>
          </a:bodyPr>
          <a:lstStyle/>
          <a:p>
            <a:pPr marL="342900" indent="-342900">
              <a:buFont typeface="Wingdings" panose="05000000000000000000" pitchFamily="2" charset="2"/>
              <a:buChar char="p"/>
            </a:pPr>
            <a:r>
              <a:rPr lang="zh-CN" altLang="en-US" sz="2400"/>
              <a:t>首先是</a:t>
            </a:r>
            <a:r>
              <a:rPr lang="en-US" altLang="zh-CN" sz="2400"/>
              <a:t>UI</a:t>
            </a:r>
            <a:r>
              <a:rPr lang="zh-CN" altLang="en-US" sz="2400"/>
              <a:t>设计师使用</a:t>
            </a:r>
            <a:r>
              <a:rPr lang="en-US" altLang="zh-CN" sz="2400"/>
              <a:t>Photoshop</a:t>
            </a:r>
            <a:r>
              <a:rPr lang="zh-CN" altLang="en-US" sz="2400"/>
              <a:t>设计出前端效果图片，前端工程师根据图片转化成前端代码，主要需要</a:t>
            </a:r>
            <a:r>
              <a:rPr lang="en-US" altLang="zh-CN" sz="2400"/>
              <a:t>HTML</a:t>
            </a:r>
            <a:r>
              <a:rPr lang="zh-CN" altLang="en-US" sz="2400"/>
              <a:t>、</a:t>
            </a:r>
            <a:r>
              <a:rPr lang="en-US" altLang="zh-CN" sz="2400"/>
              <a:t>CSS</a:t>
            </a:r>
            <a:r>
              <a:rPr lang="zh-CN" altLang="en-US" sz="2400"/>
              <a:t>和</a:t>
            </a:r>
            <a:r>
              <a:rPr lang="en-US" altLang="zh-CN" sz="2400"/>
              <a:t>JavaScript</a:t>
            </a:r>
            <a:r>
              <a:rPr lang="zh-CN" altLang="en-US" sz="2400"/>
              <a:t>。</a:t>
            </a:r>
            <a:endParaRPr lang="en-US" altLang="zh-CN" sz="2400"/>
          </a:p>
          <a:p>
            <a:pPr marL="342900" indent="-342900">
              <a:buFont typeface="Wingdings" panose="05000000000000000000" pitchFamily="2" charset="2"/>
              <a:buChar char="p"/>
            </a:pPr>
            <a:r>
              <a:rPr lang="en-US" altLang="zh-CN" sz="2400"/>
              <a:t>HTML</a:t>
            </a:r>
            <a:r>
              <a:rPr lang="zh-CN" altLang="en-US" sz="2400"/>
              <a:t>是前端的框架，比如划分页面布局、设置段落</a:t>
            </a:r>
            <a:endParaRPr lang="en-US" altLang="zh-CN" sz="2400"/>
          </a:p>
          <a:p>
            <a:pPr marL="342900" indent="-342900">
              <a:buFont typeface="Wingdings" panose="05000000000000000000" pitchFamily="2" charset="2"/>
              <a:buChar char="p"/>
            </a:pPr>
            <a:r>
              <a:rPr lang="en-US" altLang="zh-CN" sz="2400"/>
              <a:t>CSS</a:t>
            </a:r>
            <a:r>
              <a:rPr lang="zh-CN" altLang="en-US" sz="2400"/>
              <a:t>是装饰前端框架，可以给页面添加颜色、样式等，使前端界面更加漂亮</a:t>
            </a:r>
            <a:r>
              <a:rPr lang="en-US" altLang="zh-CN" sz="2400"/>
              <a:t>JavaScript</a:t>
            </a:r>
            <a:r>
              <a:rPr lang="zh-CN" altLang="en-US" sz="2400"/>
              <a:t>是给前端添加动态效果图</a:t>
            </a:r>
          </a:p>
        </p:txBody>
      </p:sp>
    </p:spTree>
    <p:extLst>
      <p:ext uri="{BB962C8B-B14F-4D97-AF65-F5344CB8AC3E}">
        <p14:creationId xmlns:p14="http://schemas.microsoft.com/office/powerpoint/2010/main" val="107100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8262" y="307171"/>
            <a:ext cx="2698175"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前端开发编辑器</a:t>
            </a:r>
          </a:p>
        </p:txBody>
      </p:sp>
      <p:sp>
        <p:nvSpPr>
          <p:cNvPr id="4" name="矩形 3"/>
          <p:cNvSpPr/>
          <p:nvPr/>
        </p:nvSpPr>
        <p:spPr>
          <a:xfrm>
            <a:off x="415635" y="910027"/>
            <a:ext cx="10342420" cy="4431983"/>
          </a:xfrm>
          <a:prstGeom prst="rect">
            <a:avLst/>
          </a:prstGeom>
        </p:spPr>
        <p:txBody>
          <a:bodyPr wrap="square">
            <a:spAutoFit/>
          </a:bodyPr>
          <a:lstStyle/>
          <a:p>
            <a:pPr marL="342900" indent="-342900">
              <a:buFont typeface="Wingdings" panose="05000000000000000000" pitchFamily="2" charset="2"/>
              <a:buChar char="p"/>
            </a:pPr>
            <a:r>
              <a:rPr lang="zh-CN" altLang="en-US" sz="2400"/>
              <a:t>前端开发语言本质上都是文本文件，只要后缀名符合标准，任何文本编辑器都可以用来写前端代码，黑猫在此推荐几种编辑器</a:t>
            </a:r>
            <a:endParaRPr lang="en-US" altLang="zh-CN" sz="2400"/>
          </a:p>
          <a:p>
            <a:pPr marL="342900" indent="-342900">
              <a:buFont typeface="Wingdings" panose="05000000000000000000" pitchFamily="2" charset="2"/>
              <a:buChar char="p"/>
            </a:pPr>
            <a:r>
              <a:rPr lang="en-US" altLang="zh-CN" sz="2400"/>
              <a:t>IDE——</a:t>
            </a:r>
            <a:r>
              <a:rPr lang="zh-CN" altLang="en-US" sz="2400"/>
              <a:t>集成开发环境</a:t>
            </a:r>
            <a:endParaRPr lang="en-US" altLang="zh-CN" sz="2400"/>
          </a:p>
          <a:p>
            <a:pPr marL="800100" lvl="1" indent="-342900">
              <a:buFont typeface="Wingdings" panose="05000000000000000000" pitchFamily="2" charset="2"/>
              <a:buChar char="n"/>
            </a:pPr>
            <a:r>
              <a:rPr lang="en-US" altLang="zh-CN" sz="2400"/>
              <a:t>WebStorm</a:t>
            </a:r>
          </a:p>
          <a:p>
            <a:pPr marL="800100" lvl="1" indent="-342900">
              <a:buFont typeface="Wingdings" panose="05000000000000000000" pitchFamily="2" charset="2"/>
              <a:buChar char="n"/>
            </a:pPr>
            <a:r>
              <a:rPr lang="en-US" altLang="zh-CN" sz="2400"/>
              <a:t>PyCharm</a:t>
            </a:r>
          </a:p>
          <a:p>
            <a:pPr marL="342900" indent="-342900">
              <a:buFont typeface="Wingdings" panose="05000000000000000000" pitchFamily="2" charset="2"/>
              <a:buChar char="p"/>
            </a:pPr>
            <a:r>
              <a:rPr lang="zh-CN" altLang="en-US" sz="2400"/>
              <a:t>轻量级编辑器  </a:t>
            </a:r>
            <a:endParaRPr lang="en-US" altLang="zh-CN" sz="2400"/>
          </a:p>
          <a:p>
            <a:pPr marL="800100" lvl="1" indent="-342900">
              <a:buFont typeface="Wingdings" panose="05000000000000000000" pitchFamily="2" charset="2"/>
              <a:buChar char="n"/>
            </a:pPr>
            <a:r>
              <a:rPr lang="en-US" altLang="zh-CN" sz="2400"/>
              <a:t>Atom  </a:t>
            </a:r>
          </a:p>
          <a:p>
            <a:pPr marL="800100" lvl="1" indent="-342900">
              <a:buFont typeface="Wingdings" panose="05000000000000000000" pitchFamily="2" charset="2"/>
              <a:buChar char="n"/>
            </a:pPr>
            <a:r>
              <a:rPr lang="en-US" altLang="zh-CN" sz="2400"/>
              <a:t>Sublime  </a:t>
            </a:r>
          </a:p>
          <a:p>
            <a:pPr marL="800100" lvl="1" indent="-342900">
              <a:buFont typeface="Wingdings" panose="05000000000000000000" pitchFamily="2" charset="2"/>
              <a:buChar char="n"/>
            </a:pPr>
            <a:r>
              <a:rPr lang="en-US" altLang="zh-CN" sz="2400"/>
              <a:t>Notepad++  </a:t>
            </a:r>
          </a:p>
          <a:p>
            <a:pPr marL="800100" lvl="1" indent="-342900">
              <a:buFont typeface="Wingdings" panose="05000000000000000000" pitchFamily="2" charset="2"/>
              <a:buChar char="n"/>
            </a:pPr>
            <a:r>
              <a:rPr lang="en-US" altLang="zh-CN" sz="2400"/>
              <a:t>Vim</a:t>
            </a:r>
            <a:r>
              <a:rPr lang="zh-CN" altLang="en-US" sz="2400"/>
              <a:t>和</a:t>
            </a:r>
            <a:r>
              <a:rPr lang="en-US" altLang="zh-CN" sz="2400"/>
              <a:t>Emacs</a:t>
            </a:r>
          </a:p>
          <a:p>
            <a:pPr marL="800100" lvl="1" indent="-342900">
              <a:buFont typeface="Wingdings" panose="05000000000000000000" pitchFamily="2" charset="2"/>
              <a:buChar char="n"/>
            </a:pPr>
            <a:r>
              <a:rPr lang="en-US" altLang="zh-CN" sz="2400"/>
              <a:t>VS Code</a:t>
            </a:r>
          </a:p>
          <a:p>
            <a:endParaRPr lang="zh-CN" altLang="en-US"/>
          </a:p>
        </p:txBody>
      </p:sp>
    </p:spTree>
    <p:extLst>
      <p:ext uri="{BB962C8B-B14F-4D97-AF65-F5344CB8AC3E}">
        <p14:creationId xmlns:p14="http://schemas.microsoft.com/office/powerpoint/2010/main" val="391043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2842" y="307170"/>
            <a:ext cx="2339102"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标签语法格式</a:t>
            </a:r>
          </a:p>
        </p:txBody>
      </p:sp>
      <p:sp>
        <p:nvSpPr>
          <p:cNvPr id="3" name="矩形 2"/>
          <p:cNvSpPr/>
          <p:nvPr/>
        </p:nvSpPr>
        <p:spPr>
          <a:xfrm>
            <a:off x="415635" y="999990"/>
            <a:ext cx="9802091" cy="830997"/>
          </a:xfrm>
          <a:prstGeom prst="rect">
            <a:avLst/>
          </a:prstGeom>
        </p:spPr>
        <p:txBody>
          <a:bodyPr wrap="square">
            <a:spAutoFit/>
          </a:bodyPr>
          <a:lstStyle/>
          <a:p>
            <a:pPr marL="342900" indent="-342900">
              <a:buFont typeface="Wingdings" panose="05000000000000000000" pitchFamily="2" charset="2"/>
              <a:buChar char="p"/>
            </a:pPr>
            <a:r>
              <a:rPr lang="en-US" altLang="zh-CN" sz="2400"/>
              <a:t>&lt;</a:t>
            </a:r>
            <a:r>
              <a:rPr lang="zh-CN" altLang="en-US" sz="2400"/>
              <a:t>标签名 属性</a:t>
            </a:r>
            <a:r>
              <a:rPr lang="en-US" altLang="zh-CN" sz="2400"/>
              <a:t>1=“</a:t>
            </a:r>
            <a:r>
              <a:rPr lang="zh-CN" altLang="en-US" sz="2400"/>
              <a:t>属性值</a:t>
            </a:r>
            <a:r>
              <a:rPr lang="en-US" altLang="zh-CN" sz="2400"/>
              <a:t>1” </a:t>
            </a:r>
            <a:r>
              <a:rPr lang="zh-CN" altLang="en-US" sz="2400"/>
              <a:t>属性</a:t>
            </a:r>
            <a:r>
              <a:rPr lang="en-US" altLang="zh-CN" sz="2400"/>
              <a:t>2=“</a:t>
            </a:r>
            <a:r>
              <a:rPr lang="zh-CN" altLang="en-US" sz="2400"/>
              <a:t>属性值</a:t>
            </a:r>
            <a:r>
              <a:rPr lang="en-US" altLang="zh-CN" sz="2400"/>
              <a:t>2”……&gt;</a:t>
            </a:r>
            <a:r>
              <a:rPr lang="zh-CN" altLang="en-US" sz="2400"/>
              <a:t>内容部分</a:t>
            </a:r>
            <a:r>
              <a:rPr lang="en-US" altLang="zh-CN" sz="2400"/>
              <a:t>&lt;/</a:t>
            </a:r>
            <a:r>
              <a:rPr lang="zh-CN" altLang="en-US" sz="2400"/>
              <a:t>标签名</a:t>
            </a:r>
            <a:r>
              <a:rPr lang="en-US" altLang="zh-CN" sz="2400"/>
              <a:t>&gt;</a:t>
            </a:r>
          </a:p>
          <a:p>
            <a:pPr marL="342900" indent="-342900">
              <a:buFont typeface="Wingdings" panose="05000000000000000000" pitchFamily="2" charset="2"/>
              <a:buChar char="p"/>
            </a:pPr>
            <a:r>
              <a:rPr lang="en-US" altLang="zh-CN" sz="2400"/>
              <a:t>&lt;</a:t>
            </a:r>
            <a:r>
              <a:rPr lang="zh-CN" altLang="en-US" sz="2400"/>
              <a:t>标签名 属性</a:t>
            </a:r>
            <a:r>
              <a:rPr lang="en-US" altLang="zh-CN" sz="2400"/>
              <a:t>1=“</a:t>
            </a:r>
            <a:r>
              <a:rPr lang="zh-CN" altLang="en-US" sz="2400"/>
              <a:t>属性值</a:t>
            </a:r>
            <a:r>
              <a:rPr lang="en-US" altLang="zh-CN" sz="2400"/>
              <a:t>1” </a:t>
            </a:r>
            <a:r>
              <a:rPr lang="zh-CN" altLang="en-US" sz="2400"/>
              <a:t>属性</a:t>
            </a:r>
            <a:r>
              <a:rPr lang="en-US" altLang="zh-CN" sz="2400"/>
              <a:t>2=“</a:t>
            </a:r>
            <a:r>
              <a:rPr lang="zh-CN" altLang="en-US" sz="2400"/>
              <a:t>属性值</a:t>
            </a:r>
            <a:r>
              <a:rPr lang="en-US" altLang="zh-CN" sz="2400"/>
              <a:t>2”…… /&gt;</a:t>
            </a:r>
            <a:endParaRPr lang="zh-CN" altLang="en-US" sz="2400"/>
          </a:p>
        </p:txBody>
      </p:sp>
      <p:sp>
        <p:nvSpPr>
          <p:cNvPr id="4" name="矩形 3"/>
          <p:cNvSpPr/>
          <p:nvPr/>
        </p:nvSpPr>
        <p:spPr>
          <a:xfrm>
            <a:off x="415635" y="2106021"/>
            <a:ext cx="1762021" cy="461665"/>
          </a:xfrm>
          <a:prstGeom prst="rect">
            <a:avLst/>
          </a:prstGeom>
        </p:spPr>
        <p:txBody>
          <a:bodyPr wrap="none">
            <a:spAutoFit/>
          </a:bodyPr>
          <a:lstStyle/>
          <a:p>
            <a:pPr marL="342900" indent="-342900">
              <a:buFont typeface="Wingdings" panose="05000000000000000000" pitchFamily="2" charset="2"/>
              <a:buChar char="p"/>
            </a:pPr>
            <a:r>
              <a:rPr lang="zh-CN" altLang="en-US" sz="2400"/>
              <a:t>标签分类</a:t>
            </a:r>
          </a:p>
        </p:txBody>
      </p:sp>
      <p:sp>
        <p:nvSpPr>
          <p:cNvPr id="5" name="矩形 4"/>
          <p:cNvSpPr/>
          <p:nvPr/>
        </p:nvSpPr>
        <p:spPr>
          <a:xfrm>
            <a:off x="976744" y="2621048"/>
            <a:ext cx="8624455" cy="2308324"/>
          </a:xfrm>
          <a:prstGeom prst="rect">
            <a:avLst/>
          </a:prstGeom>
        </p:spPr>
        <p:txBody>
          <a:bodyPr wrap="square">
            <a:spAutoFit/>
          </a:bodyPr>
          <a:lstStyle/>
          <a:p>
            <a:pPr marL="342900" indent="-342900">
              <a:buFont typeface="Wingdings" panose="05000000000000000000" pitchFamily="2" charset="2"/>
              <a:buChar char="n"/>
            </a:pPr>
            <a:r>
              <a:rPr lang="zh-CN" altLang="en-US" sz="2400"/>
              <a:t>分类一  </a:t>
            </a:r>
            <a:endParaRPr lang="en-US" altLang="zh-CN" sz="2400"/>
          </a:p>
          <a:p>
            <a:pPr marL="800100" lvl="1" indent="-342900">
              <a:buFont typeface="Wingdings" panose="05000000000000000000" pitchFamily="2" charset="2"/>
              <a:buChar char="l"/>
            </a:pPr>
            <a:r>
              <a:rPr lang="zh-CN" altLang="en-US" sz="2400"/>
              <a:t>闭合标签</a:t>
            </a:r>
            <a:r>
              <a:rPr lang="en-US" altLang="zh-CN" sz="2400"/>
              <a:t>——</a:t>
            </a:r>
            <a:r>
              <a:rPr lang="zh-CN" altLang="en-US" sz="2400"/>
              <a:t>双标签  </a:t>
            </a:r>
            <a:endParaRPr lang="en-US" altLang="zh-CN" sz="2400"/>
          </a:p>
          <a:p>
            <a:pPr marL="800100" lvl="1" indent="-342900">
              <a:buFont typeface="Wingdings" panose="05000000000000000000" pitchFamily="2" charset="2"/>
              <a:buChar char="l"/>
            </a:pPr>
            <a:r>
              <a:rPr lang="zh-CN" altLang="en-US" sz="2400"/>
              <a:t>自闭合标签</a:t>
            </a:r>
            <a:r>
              <a:rPr lang="en-US" altLang="zh-CN" sz="2400"/>
              <a:t>——</a:t>
            </a:r>
            <a:r>
              <a:rPr lang="zh-CN" altLang="en-US" sz="2400"/>
              <a:t>单标签</a:t>
            </a:r>
            <a:endParaRPr lang="en-US" altLang="zh-CN" sz="2400"/>
          </a:p>
          <a:p>
            <a:pPr marL="342900" indent="-342900">
              <a:buFont typeface="Wingdings" panose="05000000000000000000" pitchFamily="2" charset="2"/>
              <a:buChar char="n"/>
            </a:pPr>
            <a:r>
              <a:rPr lang="zh-CN" altLang="en-US" sz="2400"/>
              <a:t>分类二  </a:t>
            </a:r>
            <a:endParaRPr lang="en-US" altLang="zh-CN" sz="2400"/>
          </a:p>
          <a:p>
            <a:pPr marL="800100" lvl="1" indent="-342900">
              <a:buFont typeface="Wingdings" panose="05000000000000000000" pitchFamily="2" charset="2"/>
              <a:buChar char="l"/>
            </a:pPr>
            <a:r>
              <a:rPr lang="zh-CN" altLang="en-US" sz="2400"/>
              <a:t>块级标签</a:t>
            </a:r>
            <a:r>
              <a:rPr lang="en-US" altLang="zh-CN" sz="2400"/>
              <a:t>——</a:t>
            </a:r>
            <a:r>
              <a:rPr lang="zh-CN" altLang="en-US" sz="2400"/>
              <a:t>独占一行，可自行设置宽高（</a:t>
            </a:r>
            <a:r>
              <a:rPr lang="en-US" altLang="zh-CN" sz="2400"/>
              <a:t>div</a:t>
            </a:r>
            <a:r>
              <a:rPr lang="zh-CN" altLang="en-US" sz="2400"/>
              <a:t>）  </a:t>
            </a:r>
            <a:endParaRPr lang="en-US" altLang="zh-CN" sz="2400"/>
          </a:p>
          <a:p>
            <a:pPr marL="800100" lvl="1" indent="-342900">
              <a:buFont typeface="Wingdings" panose="05000000000000000000" pitchFamily="2" charset="2"/>
              <a:buChar char="l"/>
            </a:pPr>
            <a:r>
              <a:rPr lang="zh-CN" altLang="en-US" sz="2400"/>
              <a:t>内联标签</a:t>
            </a:r>
            <a:r>
              <a:rPr lang="en-US" altLang="zh-CN" sz="2400"/>
              <a:t>——</a:t>
            </a:r>
            <a:r>
              <a:rPr lang="zh-CN" altLang="en-US" sz="2400"/>
              <a:t>按内容占位，高度和宽度由内容填充（</a:t>
            </a:r>
            <a:r>
              <a:rPr lang="en-US" altLang="zh-CN" sz="2400"/>
              <a:t>span</a:t>
            </a:r>
            <a:r>
              <a:rPr lang="zh-CN" altLang="en-US"/>
              <a:t>）</a:t>
            </a:r>
          </a:p>
        </p:txBody>
      </p:sp>
    </p:spTree>
    <p:extLst>
      <p:ext uri="{BB962C8B-B14F-4D97-AF65-F5344CB8AC3E}">
        <p14:creationId xmlns:p14="http://schemas.microsoft.com/office/powerpoint/2010/main" val="143347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3128" y="299168"/>
            <a:ext cx="2132315" cy="480131"/>
          </a:xfrm>
          <a:prstGeom prst="rect">
            <a:avLst/>
          </a:prstGeom>
        </p:spPr>
        <p:txBody>
          <a:bodyPr wrap="none">
            <a:spAutoFit/>
          </a:bodyPr>
          <a:lstStyle/>
          <a:p>
            <a:pPr>
              <a:lnSpc>
                <a:spcPct val="90000"/>
              </a:lnSpc>
              <a:spcBef>
                <a:spcPct val="0"/>
              </a:spcBef>
            </a:pPr>
            <a:r>
              <a:rPr lang="en-US" altLang="zh-CN" sz="2800" b="1" i="1">
                <a:ln w="22225">
                  <a:solidFill>
                    <a:schemeClr val="accent2"/>
                  </a:solidFill>
                  <a:prstDash val="solid"/>
                </a:ln>
                <a:solidFill>
                  <a:schemeClr val="accent2">
                    <a:lumMod val="40000"/>
                    <a:lumOff val="60000"/>
                  </a:schemeClr>
                </a:solidFill>
                <a:latin typeface="+mj-lt"/>
                <a:ea typeface="+mj-ea"/>
                <a:cs typeface="+mj-cs"/>
              </a:rPr>
              <a:t>&lt;meta&gt;</a:t>
            </a:r>
            <a:r>
              <a:rPr lang="zh-CN" altLang="en-US" sz="2800" b="1" i="1">
                <a:ln w="22225">
                  <a:solidFill>
                    <a:schemeClr val="accent2"/>
                  </a:solidFill>
                  <a:prstDash val="solid"/>
                </a:ln>
                <a:solidFill>
                  <a:schemeClr val="accent2">
                    <a:lumMod val="40000"/>
                    <a:lumOff val="60000"/>
                  </a:schemeClr>
                </a:solidFill>
                <a:latin typeface="+mj-lt"/>
                <a:ea typeface="+mj-ea"/>
                <a:cs typeface="+mj-cs"/>
              </a:rPr>
              <a:t>标签</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83" y="1611812"/>
            <a:ext cx="5534797" cy="1324160"/>
          </a:xfrm>
          <a:prstGeom prst="rect">
            <a:avLst/>
          </a:prstGeom>
        </p:spPr>
      </p:pic>
      <p:sp>
        <p:nvSpPr>
          <p:cNvPr id="4" name="矩形 3"/>
          <p:cNvSpPr/>
          <p:nvPr/>
        </p:nvSpPr>
        <p:spPr>
          <a:xfrm>
            <a:off x="329775" y="902915"/>
            <a:ext cx="4859022" cy="461665"/>
          </a:xfrm>
          <a:prstGeom prst="rect">
            <a:avLst/>
          </a:prstGeom>
        </p:spPr>
        <p:txBody>
          <a:bodyPr wrap="none">
            <a:spAutoFit/>
          </a:bodyPr>
          <a:lstStyle/>
          <a:p>
            <a:pPr marL="342900" indent="-342900">
              <a:buFont typeface="Wingdings" panose="05000000000000000000" pitchFamily="2" charset="2"/>
              <a:buChar char="p"/>
            </a:pPr>
            <a:r>
              <a:rPr lang="zh-CN" altLang="en-US" sz="2400"/>
              <a:t>所有浏览器都支持 </a:t>
            </a:r>
            <a:r>
              <a:rPr lang="en-US" altLang="zh-CN" sz="2400"/>
              <a:t>&lt;meta&gt; </a:t>
            </a:r>
            <a:r>
              <a:rPr lang="zh-CN" altLang="en-US" sz="2400"/>
              <a:t>标签</a:t>
            </a:r>
          </a:p>
        </p:txBody>
      </p:sp>
      <p:sp>
        <p:nvSpPr>
          <p:cNvPr id="5" name="矩形 4"/>
          <p:cNvSpPr/>
          <p:nvPr/>
        </p:nvSpPr>
        <p:spPr>
          <a:xfrm>
            <a:off x="329775" y="3183204"/>
            <a:ext cx="11014363" cy="1200329"/>
          </a:xfrm>
          <a:prstGeom prst="rect">
            <a:avLst/>
          </a:prstGeom>
        </p:spPr>
        <p:txBody>
          <a:bodyPr wrap="square">
            <a:spAutoFit/>
          </a:bodyPr>
          <a:lstStyle/>
          <a:p>
            <a:pPr marL="342900" indent="-342900">
              <a:buFont typeface="Wingdings" panose="05000000000000000000" pitchFamily="2" charset="2"/>
              <a:buChar char="n"/>
            </a:pPr>
            <a:r>
              <a:rPr lang="en-US" altLang="zh-CN" sz="2400"/>
              <a:t>&lt;meta&gt;</a:t>
            </a:r>
            <a:r>
              <a:rPr lang="zh-CN" altLang="en-US" sz="2400"/>
              <a:t>提供有关页面的元信息（</a:t>
            </a:r>
            <a:r>
              <a:rPr lang="en-US" altLang="zh-CN" sz="2400"/>
              <a:t>meta-information</a:t>
            </a:r>
            <a:r>
              <a:rPr lang="zh-CN" altLang="en-US" sz="2400"/>
              <a:t>），针对搜索引擎和更新频度的描述和关键词</a:t>
            </a:r>
            <a:endParaRPr lang="en-US" altLang="zh-CN" sz="2400"/>
          </a:p>
          <a:p>
            <a:pPr marL="342900" indent="-342900">
              <a:buFont typeface="Wingdings" panose="05000000000000000000" pitchFamily="2" charset="2"/>
              <a:buChar char="n"/>
            </a:pPr>
            <a:r>
              <a:rPr lang="en-US" altLang="zh-CN" sz="2400"/>
              <a:t>&lt;meta&gt;</a:t>
            </a:r>
            <a:r>
              <a:rPr lang="zh-CN" altLang="en-US" sz="2400"/>
              <a:t>提供的信息是用户不可见的</a:t>
            </a:r>
          </a:p>
        </p:txBody>
      </p:sp>
    </p:spTree>
    <p:extLst>
      <p:ext uri="{BB962C8B-B14F-4D97-AF65-F5344CB8AC3E}">
        <p14:creationId xmlns:p14="http://schemas.microsoft.com/office/powerpoint/2010/main" val="279460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7">
            <a:extLst>
              <a:ext uri="{FF2B5EF4-FFF2-40B4-BE49-F238E27FC236}">
                <a16:creationId xmlns:a16="http://schemas.microsoft.com/office/drawing/2014/main" id="{16682FD0-7CDC-4C17-B75F-EAFAC806E76A}"/>
              </a:ext>
            </a:extLst>
          </p:cNvPr>
          <p:cNvSpPr txBox="1">
            <a:spLocks noChangeArrowheads="1"/>
          </p:cNvSpPr>
          <p:nvPr/>
        </p:nvSpPr>
        <p:spPr>
          <a:xfrm>
            <a:off x="1787868" y="341980"/>
            <a:ext cx="4242324" cy="4572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i="1">
                <a:ln w="22225">
                  <a:solidFill>
                    <a:schemeClr val="accent2"/>
                  </a:solidFill>
                  <a:prstDash val="solid"/>
                </a:ln>
                <a:solidFill>
                  <a:schemeClr val="accent2">
                    <a:lumMod val="40000"/>
                    <a:lumOff val="60000"/>
                  </a:schemeClr>
                </a:solidFill>
              </a:rPr>
              <a:t>图像标签</a:t>
            </a:r>
          </a:p>
        </p:txBody>
      </p:sp>
      <p:sp>
        <p:nvSpPr>
          <p:cNvPr id="2" name="矩形 1"/>
          <p:cNvSpPr/>
          <p:nvPr/>
        </p:nvSpPr>
        <p:spPr>
          <a:xfrm>
            <a:off x="471055" y="799237"/>
            <a:ext cx="10605654" cy="3046988"/>
          </a:xfrm>
          <a:prstGeom prst="rect">
            <a:avLst/>
          </a:prstGeom>
        </p:spPr>
        <p:txBody>
          <a:bodyPr wrap="square">
            <a:spAutoFit/>
          </a:bodyPr>
          <a:lstStyle/>
          <a:p>
            <a:pPr marL="342900" indent="-342900">
              <a:buFont typeface="Wingdings" panose="05000000000000000000" pitchFamily="2" charset="2"/>
              <a:buChar char="n"/>
            </a:pPr>
            <a:r>
              <a:rPr lang="en-US" altLang="zh-CN" sz="2400"/>
              <a:t>src&lt;img&gt;</a:t>
            </a:r>
            <a:r>
              <a:rPr lang="zh-CN" altLang="en-US" sz="2400"/>
              <a:t>标签可以在网页上插入一张图片，它是独立使用的标签，它的常用属性有：</a:t>
            </a:r>
            <a:endParaRPr lang="en-US" altLang="zh-CN" sz="2400"/>
          </a:p>
          <a:p>
            <a:pPr marL="342900" indent="-342900">
              <a:buFont typeface="Wingdings" panose="05000000000000000000" pitchFamily="2" charset="2"/>
              <a:buChar char="n"/>
            </a:pPr>
            <a:r>
              <a:rPr lang="zh-CN" altLang="en-US" sz="2400"/>
              <a:t>属性 定义图片的引用地址</a:t>
            </a:r>
            <a:endParaRPr lang="en-US" altLang="zh-CN" sz="2400"/>
          </a:p>
          <a:p>
            <a:endParaRPr lang="en-US" altLang="zh-CN" sz="2400"/>
          </a:p>
          <a:p>
            <a:endParaRPr lang="en-US" altLang="zh-CN" sz="2400"/>
          </a:p>
          <a:p>
            <a:pPr marL="342900" indent="-342900">
              <a:buFont typeface="Wingdings" panose="05000000000000000000" pitchFamily="2" charset="2"/>
              <a:buChar char="n"/>
            </a:pPr>
            <a:r>
              <a:rPr lang="en-US" altLang="zh-CN" sz="2400"/>
              <a:t>alt</a:t>
            </a:r>
            <a:r>
              <a:rPr lang="zh-CN" altLang="en-US" sz="2400"/>
              <a:t>属性 定义图片加载失败时显示的文字，搜索引擎会使用这个文字收录图片、盲人读屏软件会读取这个文字让盲人识别图片，所以此属性非常重要。</a:t>
            </a:r>
            <a:endParaRPr lang="en-US" altLang="zh-CN" sz="2400"/>
          </a:p>
          <a:p>
            <a:pPr marL="342900" indent="-342900">
              <a:buFont typeface="Wingdings" panose="05000000000000000000" pitchFamily="2" charset="2"/>
              <a:buChar char="n"/>
            </a:pPr>
            <a:r>
              <a:rPr lang="zh-CN" altLang="en-US" sz="2400"/>
              <a:t>只设置图片宽度或者高度，会进行等比缩放</a:t>
            </a:r>
          </a:p>
        </p:txBody>
      </p:sp>
      <p:sp>
        <p:nvSpPr>
          <p:cNvPr id="3" name="Rectangle 1"/>
          <p:cNvSpPr>
            <a:spLocks noChangeArrowheads="1"/>
          </p:cNvSpPr>
          <p:nvPr/>
        </p:nvSpPr>
        <p:spPr bwMode="auto">
          <a:xfrm>
            <a:off x="921328" y="2130370"/>
            <a:ext cx="6691745" cy="384721"/>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img </a:t>
            </a:r>
            <a:r>
              <a:rPr kumimoji="0" lang="zh-CN" altLang="zh-CN" sz="1900" b="1" i="0" u="none" strike="noStrike" cap="none" normalizeH="0" baseline="0">
                <a:ln>
                  <a:noFill/>
                </a:ln>
                <a:solidFill>
                  <a:srgbClr val="DED772"/>
                </a:solidFill>
                <a:effectLst/>
                <a:latin typeface="宋体" panose="02010600030101010101" pitchFamily="2" charset="-122"/>
                <a:ea typeface="宋体" panose="02010600030101010101" pitchFamily="2" charset="-122"/>
              </a:rPr>
              <a:t>src</a:t>
            </a:r>
            <a:r>
              <a:rPr kumimoji="0" lang="zh-CN" altLang="zh-CN" sz="1900" b="1" i="0" u="none" strike="noStrike" cap="none" normalizeH="0" baseline="0">
                <a:ln>
                  <a:noFill/>
                </a:ln>
                <a:solidFill>
                  <a:srgbClr val="2BBA2B"/>
                </a:solidFill>
                <a:effectLst/>
                <a:latin typeface="宋体" panose="02010600030101010101" pitchFamily="2" charset="-122"/>
                <a:ea typeface="宋体" panose="02010600030101010101" pitchFamily="2" charset="-122"/>
              </a:rPr>
              <a:t>="images/wallpaper.png" </a:t>
            </a:r>
            <a:r>
              <a:rPr kumimoji="0" lang="zh-CN" altLang="zh-CN" sz="1900" b="1" i="0" u="none" strike="noStrike" cap="none" normalizeH="0" baseline="0">
                <a:ln>
                  <a:noFill/>
                </a:ln>
                <a:solidFill>
                  <a:srgbClr val="DED772"/>
                </a:solidFill>
                <a:effectLst/>
                <a:latin typeface="宋体" panose="02010600030101010101" pitchFamily="2" charset="-122"/>
                <a:ea typeface="宋体" panose="02010600030101010101" pitchFamily="2" charset="-122"/>
              </a:rPr>
              <a:t>alt</a:t>
            </a:r>
            <a:r>
              <a:rPr kumimoji="0" lang="zh-CN" altLang="zh-CN" sz="1900" b="1" i="0" u="none" strike="noStrike" cap="none" normalizeH="0" baseline="0">
                <a:ln>
                  <a:noFill/>
                </a:ln>
                <a:solidFill>
                  <a:srgbClr val="2BBA2B"/>
                </a:solidFill>
                <a:effectLst/>
                <a:latin typeface="宋体" panose="02010600030101010101" pitchFamily="2" charset="-122"/>
                <a:ea typeface="宋体" panose="02010600030101010101" pitchFamily="2" charset="-122"/>
              </a:rPr>
              <a:t>="产品图片" </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364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05" y="984971"/>
            <a:ext cx="9496425" cy="4181475"/>
          </a:xfrm>
          <a:prstGeom prst="rect">
            <a:avLst/>
          </a:prstGeom>
        </p:spPr>
      </p:pic>
      <p:sp>
        <p:nvSpPr>
          <p:cNvPr id="3" name="Rectangle 27">
            <a:extLst>
              <a:ext uri="{FF2B5EF4-FFF2-40B4-BE49-F238E27FC236}">
                <a16:creationId xmlns:a16="http://schemas.microsoft.com/office/drawing/2014/main" id="{16682FD0-7CDC-4C17-B75F-EAFAC806E76A}"/>
              </a:ext>
            </a:extLst>
          </p:cNvPr>
          <p:cNvSpPr txBox="1">
            <a:spLocks noChangeArrowheads="1"/>
          </p:cNvSpPr>
          <p:nvPr/>
        </p:nvSpPr>
        <p:spPr>
          <a:xfrm>
            <a:off x="1746303" y="322643"/>
            <a:ext cx="4242324" cy="4572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i="1">
                <a:ln w="22225">
                  <a:solidFill>
                    <a:schemeClr val="accent2"/>
                  </a:solidFill>
                  <a:prstDash val="solid"/>
                </a:ln>
                <a:solidFill>
                  <a:schemeClr val="accent2">
                    <a:lumMod val="40000"/>
                    <a:lumOff val="60000"/>
                  </a:schemeClr>
                </a:solidFill>
              </a:rPr>
              <a:t>图像标签属性</a:t>
            </a:r>
          </a:p>
        </p:txBody>
      </p:sp>
    </p:spTree>
    <p:extLst>
      <p:ext uri="{BB962C8B-B14F-4D97-AF65-F5344CB8AC3E}">
        <p14:creationId xmlns:p14="http://schemas.microsoft.com/office/powerpoint/2010/main" val="9117035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TotalTime>
  <Words>1358</Words>
  <Application>Microsoft Office PowerPoint</Application>
  <PresentationFormat>宽屏</PresentationFormat>
  <Paragraphs>80</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Hannotate SC Bold</vt:lpstr>
      <vt:lpstr>等线</vt:lpstr>
      <vt:lpstr>等线 Light</vt:lpstr>
      <vt:lpstr>宋体</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徐筵彭</dc:creator>
  <cp:lastModifiedBy>Cat</cp:lastModifiedBy>
  <cp:revision>110</cp:revision>
  <dcterms:created xsi:type="dcterms:W3CDTF">2020-10-12T01:38:58Z</dcterms:created>
  <dcterms:modified xsi:type="dcterms:W3CDTF">2021-12-31T09:25:04Z</dcterms:modified>
</cp:coreProperties>
</file>