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6" r:id="rId4"/>
    <p:sldId id="267" r:id="rId5"/>
    <p:sldId id="268" r:id="rId6"/>
    <p:sldId id="269" r:id="rId7"/>
    <p:sldId id="270" r:id="rId8"/>
    <p:sldId id="261" r:id="rId9"/>
    <p:sldId id="262" r:id="rId10"/>
    <p:sldId id="271" r:id="rId11"/>
    <p:sldId id="272" r:id="rId12"/>
    <p:sldId id="273" r:id="rId13"/>
    <p:sldId id="274" r:id="rId14"/>
    <p:sldId id="275" r:id="rId15"/>
    <p:sldId id="258" r:id="rId16"/>
    <p:sldId id="263" r:id="rId17"/>
    <p:sldId id="264" r:id="rId18"/>
    <p:sldId id="265"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注释标签" id="{34D4ABB5-D324-44C8-80EF-776E521F8E8B}">
          <p14:sldIdLst>
            <p14:sldId id="259"/>
          </p14:sldIdLst>
        </p14:section>
        <p14:section name="文本属性" id="{8154622A-8545-4F1D-91F8-D19E91F76B34}">
          <p14:sldIdLst>
            <p14:sldId id="260"/>
            <p14:sldId id="266"/>
            <p14:sldId id="267"/>
            <p14:sldId id="268"/>
            <p14:sldId id="269"/>
            <p14:sldId id="270"/>
            <p14:sldId id="261"/>
            <p14:sldId id="262"/>
          </p14:sldIdLst>
        </p14:section>
        <p14:section name="文本样式" id="{F9855ABF-7BC8-4C6B-A963-F0544053ADFF}">
          <p14:sldIdLst>
            <p14:sldId id="271"/>
            <p14:sldId id="272"/>
            <p14:sldId id="273"/>
            <p14:sldId id="274"/>
            <p14:sldId id="275"/>
            <p14:sldId id="258"/>
            <p14:sldId id="263"/>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4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64" y="1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91E62E-4716-44D5-A331-CA3FA2FCD761}"/>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FCD5296-6C1D-45DB-A95B-22BF2F776E6A}"/>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46C8CA6-ED8B-4007-8593-9DF19A258BC6}"/>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2021/12/31</a:t>
            </a:fld>
            <a:endParaRPr lang="zh-CN" altLang="en-US"/>
          </a:p>
        </p:txBody>
      </p:sp>
      <p:sp>
        <p:nvSpPr>
          <p:cNvPr id="5" name="页脚占位符 4">
            <a:extLst>
              <a:ext uri="{FF2B5EF4-FFF2-40B4-BE49-F238E27FC236}">
                <a16:creationId xmlns:a16="http://schemas.microsoft.com/office/drawing/2014/main" id="{EBC8C87B-F17F-41A3-984D-5DF04169AB9E}"/>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2FAB650E-3225-4F64-97BD-884B9B3E9D43}"/>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2727119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FA48D0-B602-4073-9C3C-D7E863EC3749}"/>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BB0C611-E6A8-4C6C-AC11-D910F7075464}"/>
              </a:ext>
            </a:extLst>
          </p:cNvPr>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E6A4C7C-6DC2-4B5D-B052-293FF55193D4}"/>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2021/12/31</a:t>
            </a:fld>
            <a:endParaRPr lang="zh-CN" altLang="en-US"/>
          </a:p>
        </p:txBody>
      </p:sp>
      <p:sp>
        <p:nvSpPr>
          <p:cNvPr id="5" name="页脚占位符 4">
            <a:extLst>
              <a:ext uri="{FF2B5EF4-FFF2-40B4-BE49-F238E27FC236}">
                <a16:creationId xmlns:a16="http://schemas.microsoft.com/office/drawing/2014/main" id="{39D79530-DB4F-428C-9344-ED77DC2DA59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3EC6815A-77A4-4278-A007-936729773578}"/>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2422656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2F138FF-3AAA-4C24-8F62-D961E9C25614}"/>
              </a:ext>
            </a:extLst>
          </p:cNvPr>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312E2F7-053B-4417-A958-9541E2EC10B2}"/>
              </a:ext>
            </a:extLst>
          </p:cNvPr>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9E67C61-8DC4-4F97-A99C-86D95A97BFEF}"/>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2021/12/31</a:t>
            </a:fld>
            <a:endParaRPr lang="zh-CN" altLang="en-US"/>
          </a:p>
        </p:txBody>
      </p:sp>
      <p:sp>
        <p:nvSpPr>
          <p:cNvPr id="5" name="页脚占位符 4">
            <a:extLst>
              <a:ext uri="{FF2B5EF4-FFF2-40B4-BE49-F238E27FC236}">
                <a16:creationId xmlns:a16="http://schemas.microsoft.com/office/drawing/2014/main" id="{5AA51CC0-48D3-44B2-B704-603FDEA038E7}"/>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9CFCED03-51FF-420B-8E13-A5DC0BBFA16C}"/>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3305521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F8E84B-78B2-4211-A90B-5DEE6709F2FF}"/>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87D17D9-6C4A-479E-9FEC-470AD1C1A0F2}"/>
              </a:ext>
            </a:extLst>
          </p:cNvPr>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000D1F9-AC7C-4ADF-8F35-62414F8A6D35}"/>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2021/12/31</a:t>
            </a:fld>
            <a:endParaRPr lang="zh-CN" altLang="en-US"/>
          </a:p>
        </p:txBody>
      </p:sp>
      <p:sp>
        <p:nvSpPr>
          <p:cNvPr id="5" name="页脚占位符 4">
            <a:extLst>
              <a:ext uri="{FF2B5EF4-FFF2-40B4-BE49-F238E27FC236}">
                <a16:creationId xmlns:a16="http://schemas.microsoft.com/office/drawing/2014/main" id="{C49A4920-3D56-44DF-8B34-7D92F4595F17}"/>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D6CFEE23-B3C3-4488-BD96-EC6EFD2DAA1B}"/>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2423634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41ED5D-4DC7-477F-952D-B10E83E68B95}"/>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8065608-6BBC-4DCA-A89A-513E45DDF9B2}"/>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B1E2E82-5BD4-4EE7-AFBF-F6EFF0C82E62}"/>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2021/12/31</a:t>
            </a:fld>
            <a:endParaRPr lang="zh-CN" altLang="en-US"/>
          </a:p>
        </p:txBody>
      </p:sp>
      <p:sp>
        <p:nvSpPr>
          <p:cNvPr id="5" name="页脚占位符 4">
            <a:extLst>
              <a:ext uri="{FF2B5EF4-FFF2-40B4-BE49-F238E27FC236}">
                <a16:creationId xmlns:a16="http://schemas.microsoft.com/office/drawing/2014/main" id="{0BB5693D-19D0-454C-ACE6-F7C96F4EE202}"/>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189096CC-9ADC-4DE2-A204-30FA186660BC}"/>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3651601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C7B440-81EE-4AA5-8EA8-DD8F0D862D06}"/>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386C9FF-4FD7-4205-8A19-97498B0419B5}"/>
              </a:ext>
            </a:extLst>
          </p:cNvPr>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C2900A1-E025-4AE9-887D-C87FA20CB449}"/>
              </a:ext>
            </a:extLst>
          </p:cNvPr>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FF306D5-229C-4415-BDF6-127F125F5C41}"/>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2021/12/31</a:t>
            </a:fld>
            <a:endParaRPr lang="zh-CN" altLang="en-US"/>
          </a:p>
        </p:txBody>
      </p:sp>
      <p:sp>
        <p:nvSpPr>
          <p:cNvPr id="6" name="页脚占位符 5">
            <a:extLst>
              <a:ext uri="{FF2B5EF4-FFF2-40B4-BE49-F238E27FC236}">
                <a16:creationId xmlns:a16="http://schemas.microsoft.com/office/drawing/2014/main" id="{C52B84AE-0D11-468C-9714-B3D5279F660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4390D2F3-42D9-4162-8268-E555F2CD5F04}"/>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269269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54DA96-B70D-4FDE-99DE-93CD5D78B667}"/>
              </a:ext>
            </a:extLst>
          </p:cNvPr>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509F39A-0221-49F3-9DB9-F465DA6FF5FC}"/>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9DC4433-5D27-4D68-8C2A-11DF37E4C4D4}"/>
              </a:ext>
            </a:extLst>
          </p:cNvPr>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E3A3042-1DE8-4B07-A951-D3D6268271A6}"/>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8C0A7A5-6150-41F9-8CB8-B9E4E13F516B}"/>
              </a:ext>
            </a:extLst>
          </p:cNvPr>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A2F76A8-A488-4FEE-85DE-D9C830D952A0}"/>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2021/12/31</a:t>
            </a:fld>
            <a:endParaRPr lang="zh-CN" altLang="en-US"/>
          </a:p>
        </p:txBody>
      </p:sp>
      <p:sp>
        <p:nvSpPr>
          <p:cNvPr id="8" name="页脚占位符 7">
            <a:extLst>
              <a:ext uri="{FF2B5EF4-FFF2-40B4-BE49-F238E27FC236}">
                <a16:creationId xmlns:a16="http://schemas.microsoft.com/office/drawing/2014/main" id="{4398EA36-59E0-4177-AFD0-133C94763DD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BF23C896-86C0-44E9-A72C-EE57BA7E74A1}"/>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1934646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11762C-2606-44CF-919C-A850DDFEE45F}"/>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DB40B7B-6BEE-469D-B767-4247CFFBBADD}"/>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2021/12/31</a:t>
            </a:fld>
            <a:endParaRPr lang="zh-CN" altLang="en-US"/>
          </a:p>
        </p:txBody>
      </p:sp>
      <p:sp>
        <p:nvSpPr>
          <p:cNvPr id="4" name="页脚占位符 3">
            <a:extLst>
              <a:ext uri="{FF2B5EF4-FFF2-40B4-BE49-F238E27FC236}">
                <a16:creationId xmlns:a16="http://schemas.microsoft.com/office/drawing/2014/main" id="{8B1AFF0D-7A46-4446-8613-6782DE62C2AA}"/>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00CE633B-B7EA-4EA9-9CA2-D9EB0DFD449F}"/>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1431459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241340D-A524-416D-ABBA-71E2075FA5FD}"/>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2021/12/31</a:t>
            </a:fld>
            <a:endParaRPr lang="zh-CN" altLang="en-US"/>
          </a:p>
        </p:txBody>
      </p:sp>
      <p:sp>
        <p:nvSpPr>
          <p:cNvPr id="3" name="页脚占位符 2">
            <a:extLst>
              <a:ext uri="{FF2B5EF4-FFF2-40B4-BE49-F238E27FC236}">
                <a16:creationId xmlns:a16="http://schemas.microsoft.com/office/drawing/2014/main" id="{C6562D9F-B094-43C3-9B85-040FB7FD095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8796BD4D-10CE-48D5-9103-D2E44A8DD99E}"/>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589574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92AC29-2C6F-4631-A03E-170F6A538959}"/>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3C63411-44BB-4ED7-B9A4-A87C48EA34C6}"/>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810A240-AA87-4667-86B5-83834E9C8554}"/>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E5C0375-063E-4F84-BCB9-5A7186909EE4}"/>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2021/12/31</a:t>
            </a:fld>
            <a:endParaRPr lang="zh-CN" altLang="en-US"/>
          </a:p>
        </p:txBody>
      </p:sp>
      <p:sp>
        <p:nvSpPr>
          <p:cNvPr id="6" name="页脚占位符 5">
            <a:extLst>
              <a:ext uri="{FF2B5EF4-FFF2-40B4-BE49-F238E27FC236}">
                <a16:creationId xmlns:a16="http://schemas.microsoft.com/office/drawing/2014/main" id="{B3E914F7-4E01-45BB-91DA-AFE5F1BC0CC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F1D36B60-3A42-4694-A517-8CC3309D5879}"/>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3102395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DDEBCD-E48A-4368-8A4C-5F3090016324}"/>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B7F12A9-5806-4AA9-869D-4E82904F2E40}"/>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715BEE9-F597-4A5F-9575-47DC3143DAA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8D5E5C5-43F4-49ED-BA5D-66CD3FBA679F}"/>
              </a:ext>
            </a:extLst>
          </p:cNvPr>
          <p:cNvSpPr>
            <a:spLocks noGrp="1"/>
          </p:cNvSpPr>
          <p:nvPr>
            <p:ph type="dt" sz="half" idx="10"/>
          </p:nvPr>
        </p:nvSpPr>
        <p:spPr>
          <a:xfrm>
            <a:off x="838200" y="6356350"/>
            <a:ext cx="2743200" cy="365125"/>
          </a:xfrm>
          <a:prstGeom prst="rect">
            <a:avLst/>
          </a:prstGeom>
        </p:spPr>
        <p:txBody>
          <a:bodyPr/>
          <a:lstStyle/>
          <a:p>
            <a:fld id="{CA25C14C-9F7E-4FA0-8E24-92D7A1B74D5E}" type="datetimeFigureOut">
              <a:rPr lang="zh-CN" altLang="en-US" smtClean="0"/>
              <a:t>2021/12/31</a:t>
            </a:fld>
            <a:endParaRPr lang="zh-CN" altLang="en-US"/>
          </a:p>
        </p:txBody>
      </p:sp>
      <p:sp>
        <p:nvSpPr>
          <p:cNvPr id="6" name="页脚占位符 5">
            <a:extLst>
              <a:ext uri="{FF2B5EF4-FFF2-40B4-BE49-F238E27FC236}">
                <a16:creationId xmlns:a16="http://schemas.microsoft.com/office/drawing/2014/main" id="{BCAF0D24-2BA3-4611-9F81-241C820C0B0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15801C6C-2E8F-46C9-9C26-58F88A7F22EA}"/>
              </a:ext>
            </a:extLst>
          </p:cNvPr>
          <p:cNvSpPr>
            <a:spLocks noGrp="1"/>
          </p:cNvSpPr>
          <p:nvPr>
            <p:ph type="sldNum" sz="quarter" idx="12"/>
          </p:nvPr>
        </p:nvSpPr>
        <p:spPr>
          <a:xfrm>
            <a:off x="8610600" y="6356350"/>
            <a:ext cx="2743200" cy="365125"/>
          </a:xfrm>
          <a:prstGeom prst="rect">
            <a:avLst/>
          </a:prstGeom>
        </p:spPr>
        <p:txBody>
          <a:bodyPr/>
          <a:lstStyle/>
          <a:p>
            <a:fld id="{33D7B226-0A4B-4C06-A843-41F61B9D7408}" type="slidenum">
              <a:rPr lang="zh-CN" altLang="en-US" smtClean="0"/>
              <a:t>‹#›</a:t>
            </a:fld>
            <a:endParaRPr lang="zh-CN" altLang="en-US"/>
          </a:p>
        </p:txBody>
      </p:sp>
    </p:spTree>
    <p:extLst>
      <p:ext uri="{BB962C8B-B14F-4D97-AF65-F5344CB8AC3E}">
        <p14:creationId xmlns:p14="http://schemas.microsoft.com/office/powerpoint/2010/main" val="2434551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www.blackcat1995.com:8082/"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矩形">
            <a:extLst>
              <a:ext uri="{FF2B5EF4-FFF2-40B4-BE49-F238E27FC236}">
                <a16:creationId xmlns:a16="http://schemas.microsoft.com/office/drawing/2014/main" id="{A1633ECA-F8B5-4F62-87D8-6DEEF3563E3D}"/>
              </a:ext>
            </a:extLst>
          </p:cNvPr>
          <p:cNvSpPr/>
          <p:nvPr userDrawn="1"/>
        </p:nvSpPr>
        <p:spPr>
          <a:xfrm>
            <a:off x="0" y="0"/>
            <a:ext cx="9884477" cy="112277"/>
          </a:xfrm>
          <a:prstGeom prst="rect">
            <a:avLst/>
          </a:prstGeom>
          <a:solidFill>
            <a:srgbClr val="5E5E5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0" name="艾茵施坦">
            <a:extLst>
              <a:ext uri="{FF2B5EF4-FFF2-40B4-BE49-F238E27FC236}">
                <a16:creationId xmlns:a16="http://schemas.microsoft.com/office/drawing/2014/main" id="{914A4204-B9FA-4450-9A62-1C655CC2C437}"/>
              </a:ext>
            </a:extLst>
          </p:cNvPr>
          <p:cNvSpPr txBox="1"/>
          <p:nvPr userDrawn="1"/>
        </p:nvSpPr>
        <p:spPr>
          <a:xfrm>
            <a:off x="10469572" y="179783"/>
            <a:ext cx="102657" cy="5488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900" b="0">
                <a:latin typeface="Hannotate SC Bold"/>
                <a:ea typeface="Hannotate SC Bold"/>
                <a:cs typeface="Hannotate SC Bold"/>
                <a:sym typeface="Hannotate SC Bold"/>
              </a:defRPr>
            </a:lvl1pPr>
          </a:lstStyle>
          <a:p>
            <a:endParaRPr/>
          </a:p>
        </p:txBody>
      </p:sp>
      <p:sp>
        <p:nvSpPr>
          <p:cNvPr id="12" name="矩形">
            <a:extLst>
              <a:ext uri="{FF2B5EF4-FFF2-40B4-BE49-F238E27FC236}">
                <a16:creationId xmlns:a16="http://schemas.microsoft.com/office/drawing/2014/main" id="{DB1A1C58-9F0B-47AF-8349-093D5809AD1A}"/>
              </a:ext>
            </a:extLst>
          </p:cNvPr>
          <p:cNvSpPr/>
          <p:nvPr userDrawn="1"/>
        </p:nvSpPr>
        <p:spPr>
          <a:xfrm>
            <a:off x="0" y="6629400"/>
            <a:ext cx="10785764" cy="227027"/>
          </a:xfrm>
          <a:prstGeom prst="rect">
            <a:avLst/>
          </a:prstGeom>
          <a:solidFill>
            <a:srgbClr val="000000"/>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4" name="矩形">
            <a:extLst>
              <a:ext uri="{FF2B5EF4-FFF2-40B4-BE49-F238E27FC236}">
                <a16:creationId xmlns:a16="http://schemas.microsoft.com/office/drawing/2014/main" id="{869977ED-3120-41FF-867D-66C35C52F66B}"/>
              </a:ext>
            </a:extLst>
          </p:cNvPr>
          <p:cNvSpPr/>
          <p:nvPr userDrawn="1"/>
        </p:nvSpPr>
        <p:spPr>
          <a:xfrm>
            <a:off x="10067959" y="6629400"/>
            <a:ext cx="2124042" cy="228600"/>
          </a:xfrm>
          <a:prstGeom prst="rect">
            <a:avLst/>
          </a:prstGeom>
          <a:solidFill>
            <a:srgbClr val="FF0000"/>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6" name="矩形">
            <a:extLst>
              <a:ext uri="{FF2B5EF4-FFF2-40B4-BE49-F238E27FC236}">
                <a16:creationId xmlns:a16="http://schemas.microsoft.com/office/drawing/2014/main" id="{CFB0B9D8-E258-48CC-B85C-6F341052FE3F}"/>
              </a:ext>
            </a:extLst>
          </p:cNvPr>
          <p:cNvSpPr/>
          <p:nvPr userDrawn="1"/>
        </p:nvSpPr>
        <p:spPr>
          <a:xfrm>
            <a:off x="9531927" y="-1573"/>
            <a:ext cx="2660073" cy="112276"/>
          </a:xfrm>
          <a:prstGeom prst="rect">
            <a:avLst/>
          </a:prstGeom>
          <a:solidFill>
            <a:srgbClr val="FF0000"/>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solidFill>
                <a:srgbClr val="FF0000"/>
              </a:solidFill>
            </a:endParaRPr>
          </a:p>
        </p:txBody>
      </p:sp>
      <p:sp>
        <p:nvSpPr>
          <p:cNvPr id="9" name="艾茵施坦">
            <a:extLst>
              <a:ext uri="{FF2B5EF4-FFF2-40B4-BE49-F238E27FC236}">
                <a16:creationId xmlns:a16="http://schemas.microsoft.com/office/drawing/2014/main" id="{CBE084C3-B3E9-4D47-A9D1-628D6FD784FA}"/>
              </a:ext>
            </a:extLst>
          </p:cNvPr>
          <p:cNvSpPr txBox="1"/>
          <p:nvPr userDrawn="1"/>
        </p:nvSpPr>
        <p:spPr>
          <a:xfrm>
            <a:off x="618137" y="224029"/>
            <a:ext cx="1169099" cy="4103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defRPr sz="2900" b="0">
                <a:latin typeface="Hannotate SC Bold"/>
                <a:ea typeface="Hannotate SC Bold"/>
                <a:cs typeface="Hannotate SC Bold"/>
                <a:sym typeface="Hannotate SC Bold"/>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1" i="1">
                <a:solidFill>
                  <a:srgbClr val="FF0000"/>
                </a:solidFill>
              </a:rPr>
              <a:t>黑猫编程</a:t>
            </a:r>
            <a:endParaRPr lang="en-US" altLang="zh-CN" sz="1600" i="1"/>
          </a:p>
        </p:txBody>
      </p:sp>
      <p:pic>
        <p:nvPicPr>
          <p:cNvPr id="11" name="图片 10">
            <a:extLst>
              <a:ext uri="{FF2B5EF4-FFF2-40B4-BE49-F238E27FC236}">
                <a16:creationId xmlns:a16="http://schemas.microsoft.com/office/drawing/2014/main" id="{67385A89-CF85-4FD0-BB2F-59B3B6DC443D}"/>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31619" y="272846"/>
            <a:ext cx="537645" cy="537645"/>
          </a:xfrm>
          <a:prstGeom prst="rect">
            <a:avLst/>
          </a:prstGeom>
        </p:spPr>
      </p:pic>
      <p:sp>
        <p:nvSpPr>
          <p:cNvPr id="13" name="文本框 12">
            <a:extLst>
              <a:ext uri="{FF2B5EF4-FFF2-40B4-BE49-F238E27FC236}">
                <a16:creationId xmlns:a16="http://schemas.microsoft.com/office/drawing/2014/main" id="{588A941B-8D82-44B6-B163-68F69A6B6A69}"/>
              </a:ext>
            </a:extLst>
          </p:cNvPr>
          <p:cNvSpPr txBox="1"/>
          <p:nvPr userDrawn="1"/>
        </p:nvSpPr>
        <p:spPr>
          <a:xfrm>
            <a:off x="514229" y="549668"/>
            <a:ext cx="6096000" cy="261610"/>
          </a:xfrm>
          <a:prstGeom prst="rect">
            <a:avLst/>
          </a:prstGeom>
          <a:noFill/>
        </p:spPr>
        <p:txBody>
          <a:bodyPr wrap="square">
            <a:spAutoFit/>
          </a:bodyPr>
          <a:lstStyle/>
          <a:p>
            <a:r>
              <a:rPr lang="en-US" altLang="zh-CN" sz="1100" i="1">
                <a:solidFill>
                  <a:schemeClr val="tx1">
                    <a:lumMod val="75000"/>
                    <a:lumOff val="25000"/>
                  </a:schemeClr>
                </a:solidFill>
                <a:hlinkClick r:id="rId14"/>
              </a:rPr>
              <a:t> blackcat1995.com</a:t>
            </a:r>
            <a:endParaRPr lang="zh-CN" altLang="en-US" sz="1100"/>
          </a:p>
        </p:txBody>
      </p:sp>
    </p:spTree>
    <p:extLst>
      <p:ext uri="{BB962C8B-B14F-4D97-AF65-F5344CB8AC3E}">
        <p14:creationId xmlns:p14="http://schemas.microsoft.com/office/powerpoint/2010/main" val="17558762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97366" y="293376"/>
            <a:ext cx="1620957" cy="480131"/>
          </a:xfrm>
          <a:prstGeom prst="rect">
            <a:avLst/>
          </a:prstGeom>
        </p:spPr>
        <p:txBody>
          <a:bodyPr wrap="none">
            <a:spAutoFit/>
          </a:bodyPr>
          <a:lstStyle/>
          <a:p>
            <a:pPr>
              <a:lnSpc>
                <a:spcPct val="90000"/>
              </a:lnSpc>
              <a:spcBef>
                <a:spcPct val="0"/>
              </a:spcBef>
            </a:pPr>
            <a:r>
              <a:rPr lang="zh-CN" altLang="en-US" sz="2800" b="1" i="1">
                <a:ln w="22225">
                  <a:solidFill>
                    <a:schemeClr val="accent2"/>
                  </a:solidFill>
                  <a:prstDash val="solid"/>
                </a:ln>
                <a:solidFill>
                  <a:schemeClr val="accent2">
                    <a:lumMod val="40000"/>
                    <a:lumOff val="60000"/>
                  </a:schemeClr>
                </a:solidFill>
                <a:latin typeface="+mj-lt"/>
                <a:ea typeface="+mj-ea"/>
                <a:cs typeface="+mj-cs"/>
              </a:rPr>
              <a:t>注释标签</a:t>
            </a:r>
          </a:p>
        </p:txBody>
      </p:sp>
      <p:sp>
        <p:nvSpPr>
          <p:cNvPr id="4" name="矩形 3"/>
          <p:cNvSpPr/>
          <p:nvPr/>
        </p:nvSpPr>
        <p:spPr>
          <a:xfrm>
            <a:off x="422564" y="826946"/>
            <a:ext cx="11139054" cy="2677656"/>
          </a:xfrm>
          <a:prstGeom prst="rect">
            <a:avLst/>
          </a:prstGeom>
        </p:spPr>
        <p:txBody>
          <a:bodyPr wrap="square">
            <a:spAutoFit/>
          </a:bodyPr>
          <a:lstStyle/>
          <a:p>
            <a:r>
              <a:rPr lang="zh-CN" altLang="en-US" sz="2400"/>
              <a:t>在</a:t>
            </a:r>
            <a:r>
              <a:rPr lang="en-US" altLang="zh-CN" sz="2400"/>
              <a:t>HTML</a:t>
            </a:r>
            <a:r>
              <a:rPr lang="zh-CN" altLang="en-US" sz="2400"/>
              <a:t>中还有一种特殊的标签</a:t>
            </a:r>
            <a:r>
              <a:rPr lang="en-US" altLang="zh-CN" sz="2400"/>
              <a:t>——</a:t>
            </a:r>
            <a:r>
              <a:rPr lang="zh-CN" altLang="en-US" sz="2400"/>
              <a:t>注释标签。</a:t>
            </a:r>
            <a:endParaRPr lang="en-US" altLang="zh-CN" sz="2400"/>
          </a:p>
          <a:p>
            <a:r>
              <a:rPr lang="zh-CN" altLang="en-US" sz="2400"/>
              <a:t>如果需要在</a:t>
            </a:r>
            <a:r>
              <a:rPr lang="en-US" altLang="zh-CN" sz="2400"/>
              <a:t>HTML</a:t>
            </a:r>
            <a:r>
              <a:rPr lang="zh-CN" altLang="en-US" sz="2400"/>
              <a:t>文档中添加一些便于阅读和理解但又不需要显示在页面中的注释文字，就需要使用注释标签。</a:t>
            </a:r>
            <a:endParaRPr lang="en-US" altLang="zh-CN" sz="2400"/>
          </a:p>
          <a:p>
            <a:r>
              <a:rPr lang="zh-CN" altLang="en-US" sz="2400"/>
              <a:t>简单解释：注释内容不会显示在浏览器窗口中，但是作为</a:t>
            </a:r>
            <a:r>
              <a:rPr lang="en-US" altLang="zh-CN" sz="2400"/>
              <a:t>HTML</a:t>
            </a:r>
            <a:r>
              <a:rPr lang="zh-CN" altLang="en-US" sz="2400"/>
              <a:t>文档内容的一部分，也会被下载到用户的计算机上，查看源代码时就可以看到。</a:t>
            </a:r>
            <a:endParaRPr lang="en-US" altLang="zh-CN" sz="2400"/>
          </a:p>
          <a:p>
            <a:endParaRPr lang="en-US" altLang="zh-CN" sz="2400"/>
          </a:p>
          <a:p>
            <a:r>
              <a:rPr lang="zh-CN" altLang="en-US" sz="2400"/>
              <a:t>语法格式</a:t>
            </a:r>
            <a:r>
              <a:rPr lang="zh-CN" altLang="en-US"/>
              <a:t>：</a:t>
            </a:r>
          </a:p>
        </p:txBody>
      </p:sp>
      <p:sp>
        <p:nvSpPr>
          <p:cNvPr id="5" name="矩形 4"/>
          <p:cNvSpPr/>
          <p:nvPr/>
        </p:nvSpPr>
        <p:spPr>
          <a:xfrm>
            <a:off x="367331" y="3611480"/>
            <a:ext cx="2784737" cy="461665"/>
          </a:xfrm>
          <a:prstGeom prst="rect">
            <a:avLst/>
          </a:prstGeom>
        </p:spPr>
        <p:txBody>
          <a:bodyPr wrap="none">
            <a:spAutoFit/>
          </a:bodyPr>
          <a:lstStyle/>
          <a:p>
            <a:r>
              <a:rPr lang="zh-CN" altLang="en-US" sz="2400"/>
              <a:t> </a:t>
            </a:r>
            <a:r>
              <a:rPr lang="en-US" altLang="zh-CN" sz="2400"/>
              <a:t>&lt;!-- </a:t>
            </a:r>
            <a:r>
              <a:rPr lang="zh-CN" altLang="en-US" sz="2400"/>
              <a:t>注释语句 </a:t>
            </a:r>
            <a:r>
              <a:rPr lang="en-US" altLang="zh-CN" sz="2400"/>
              <a:t>--&gt;</a:t>
            </a:r>
            <a:endParaRPr lang="zh-CN" altLang="en-US" sz="2400"/>
          </a:p>
        </p:txBody>
      </p:sp>
    </p:spTree>
    <p:extLst>
      <p:ext uri="{BB962C8B-B14F-4D97-AF65-F5344CB8AC3E}">
        <p14:creationId xmlns:p14="http://schemas.microsoft.com/office/powerpoint/2010/main" val="33127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520" y="230970"/>
            <a:ext cx="2457724" cy="523220"/>
          </a:xfrm>
          <a:prstGeom prst="rect">
            <a:avLst/>
          </a:prstGeom>
        </p:spPr>
        <p:txBody>
          <a:bodyPr wrap="none">
            <a:spAutoFit/>
          </a:bodyPr>
          <a:lstStyle/>
          <a:p>
            <a:r>
              <a:rPr lang="en-US" altLang="zh-CN" sz="2800" b="1" i="1">
                <a:ln w="22225">
                  <a:solidFill>
                    <a:schemeClr val="accent2"/>
                  </a:solidFill>
                  <a:prstDash val="solid"/>
                </a:ln>
                <a:solidFill>
                  <a:schemeClr val="accent2">
                    <a:lumMod val="40000"/>
                    <a:lumOff val="60000"/>
                  </a:schemeClr>
                </a:solidFill>
                <a:latin typeface="+mj-lt"/>
                <a:ea typeface="+mj-ea"/>
                <a:cs typeface="+mj-cs"/>
              </a:rPr>
              <a:t>color:</a:t>
            </a:r>
            <a:r>
              <a:rPr lang="zh-CN" altLang="en-US" sz="2800" b="1" i="1">
                <a:ln w="22225">
                  <a:solidFill>
                    <a:schemeClr val="accent2"/>
                  </a:solidFill>
                  <a:prstDash val="solid"/>
                </a:ln>
                <a:solidFill>
                  <a:schemeClr val="accent2">
                    <a:lumMod val="40000"/>
                    <a:lumOff val="60000"/>
                  </a:schemeClr>
                </a:solidFill>
                <a:latin typeface="+mj-lt"/>
                <a:ea typeface="+mj-ea"/>
                <a:cs typeface="+mj-cs"/>
              </a:rPr>
              <a:t>文本颜色</a:t>
            </a:r>
          </a:p>
        </p:txBody>
      </p:sp>
      <p:pic>
        <p:nvPicPr>
          <p:cNvPr id="3" name="图片 2"/>
          <p:cNvPicPr>
            <a:picLocks noChangeAspect="1"/>
          </p:cNvPicPr>
          <p:nvPr/>
        </p:nvPicPr>
        <p:blipFill>
          <a:blip r:embed="rId2"/>
          <a:stretch>
            <a:fillRect/>
          </a:stretch>
        </p:blipFill>
        <p:spPr>
          <a:xfrm>
            <a:off x="508289" y="842096"/>
            <a:ext cx="8972550" cy="2333625"/>
          </a:xfrm>
          <a:prstGeom prst="rect">
            <a:avLst/>
          </a:prstGeom>
        </p:spPr>
      </p:pic>
    </p:spTree>
    <p:extLst>
      <p:ext uri="{BB962C8B-B14F-4D97-AF65-F5344CB8AC3E}">
        <p14:creationId xmlns:p14="http://schemas.microsoft.com/office/powerpoint/2010/main" val="951802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62116" y="244825"/>
            <a:ext cx="4583306" cy="523220"/>
          </a:xfrm>
          <a:prstGeom prst="rect">
            <a:avLst/>
          </a:prstGeom>
        </p:spPr>
        <p:txBody>
          <a:bodyPr wrap="none">
            <a:spAutoFit/>
          </a:bodyPr>
          <a:lstStyle/>
          <a:p>
            <a:r>
              <a:rPr lang="zh-CN" altLang="en-US" sz="2800" b="1" i="1">
                <a:ln w="22225">
                  <a:solidFill>
                    <a:schemeClr val="accent2"/>
                  </a:solidFill>
                  <a:prstDash val="solid"/>
                </a:ln>
                <a:solidFill>
                  <a:schemeClr val="accent2">
                    <a:lumMod val="40000"/>
                    <a:lumOff val="60000"/>
                  </a:schemeClr>
                </a:solidFill>
                <a:latin typeface="+mj-lt"/>
                <a:ea typeface="+mj-ea"/>
                <a:cs typeface="+mj-cs"/>
              </a:rPr>
              <a:t>text-align:文本水平对齐方式</a:t>
            </a:r>
          </a:p>
        </p:txBody>
      </p:sp>
      <p:pic>
        <p:nvPicPr>
          <p:cNvPr id="4" name="图片 3"/>
          <p:cNvPicPr>
            <a:picLocks noChangeAspect="1"/>
          </p:cNvPicPr>
          <p:nvPr/>
        </p:nvPicPr>
        <p:blipFill>
          <a:blip r:embed="rId2"/>
          <a:stretch>
            <a:fillRect/>
          </a:stretch>
        </p:blipFill>
        <p:spPr>
          <a:xfrm>
            <a:off x="452437" y="914832"/>
            <a:ext cx="7019925" cy="2562225"/>
          </a:xfrm>
          <a:prstGeom prst="rect">
            <a:avLst/>
          </a:prstGeom>
        </p:spPr>
      </p:pic>
    </p:spTree>
    <p:extLst>
      <p:ext uri="{BB962C8B-B14F-4D97-AF65-F5344CB8AC3E}">
        <p14:creationId xmlns:p14="http://schemas.microsoft.com/office/powerpoint/2010/main" val="2965601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44999" y="290520"/>
            <a:ext cx="2991525" cy="523220"/>
          </a:xfrm>
          <a:prstGeom prst="rect">
            <a:avLst/>
          </a:prstGeom>
        </p:spPr>
        <p:txBody>
          <a:bodyPr wrap="none">
            <a:spAutoFit/>
          </a:bodyPr>
          <a:lstStyle/>
          <a:p>
            <a:r>
              <a:rPr lang="zh-CN" altLang="en-US" sz="2800" b="1" i="1">
                <a:ln w="22225">
                  <a:solidFill>
                    <a:schemeClr val="accent2"/>
                  </a:solidFill>
                  <a:prstDash val="solid"/>
                </a:ln>
                <a:solidFill>
                  <a:schemeClr val="accent2">
                    <a:lumMod val="40000"/>
                    <a:lumOff val="60000"/>
                  </a:schemeClr>
                </a:solidFill>
                <a:latin typeface="+mj-lt"/>
                <a:ea typeface="+mj-ea"/>
                <a:cs typeface="+mj-cs"/>
              </a:rPr>
              <a:t>line-height:行间距</a:t>
            </a:r>
          </a:p>
        </p:txBody>
      </p:sp>
      <p:sp>
        <p:nvSpPr>
          <p:cNvPr id="3" name="矩形 2"/>
          <p:cNvSpPr/>
          <p:nvPr/>
        </p:nvSpPr>
        <p:spPr>
          <a:xfrm>
            <a:off x="381000" y="903054"/>
            <a:ext cx="10778836" cy="2677656"/>
          </a:xfrm>
          <a:prstGeom prst="rect">
            <a:avLst/>
          </a:prstGeom>
        </p:spPr>
        <p:txBody>
          <a:bodyPr wrap="square">
            <a:spAutoFit/>
          </a:bodyPr>
          <a:lstStyle/>
          <a:p>
            <a:pPr marL="342900" indent="-342900">
              <a:buFont typeface="Wingdings" panose="05000000000000000000" pitchFamily="2" charset="2"/>
              <a:buChar char="p"/>
            </a:pPr>
            <a:r>
              <a:rPr lang="zh-CN" altLang="en-US" sz="2400"/>
              <a:t>作用： </a:t>
            </a:r>
            <a:endParaRPr lang="en-US" altLang="zh-CN" sz="2400"/>
          </a:p>
          <a:p>
            <a:pPr marL="800100" lvl="1" indent="-342900">
              <a:buFont typeface="Wingdings" panose="05000000000000000000" pitchFamily="2" charset="2"/>
              <a:buChar char="n"/>
            </a:pPr>
            <a:r>
              <a:rPr lang="en-US" altLang="zh-CN" sz="2400"/>
              <a:t>line-height</a:t>
            </a:r>
            <a:r>
              <a:rPr lang="zh-CN" altLang="en-US" sz="2400"/>
              <a:t>属性用于设置行间距，就是行与行之间的距离，即字符的垂直间距，一般称为行高。</a:t>
            </a:r>
            <a:endParaRPr lang="en-US" altLang="zh-CN" sz="2400"/>
          </a:p>
          <a:p>
            <a:pPr marL="342900" indent="-342900">
              <a:buFont typeface="Wingdings" panose="05000000000000000000" pitchFamily="2" charset="2"/>
              <a:buChar char="p"/>
            </a:pPr>
            <a:r>
              <a:rPr lang="zh-CN" altLang="en-US" sz="2400"/>
              <a:t>单位：  </a:t>
            </a:r>
            <a:endParaRPr lang="en-US" altLang="zh-CN" sz="2400"/>
          </a:p>
          <a:p>
            <a:pPr marL="800100" lvl="1" indent="-342900">
              <a:buFont typeface="Wingdings" panose="05000000000000000000" pitchFamily="2" charset="2"/>
              <a:buChar char="n"/>
            </a:pPr>
            <a:r>
              <a:rPr lang="en-US" altLang="zh-CN" sz="2400"/>
              <a:t>line-height</a:t>
            </a:r>
            <a:r>
              <a:rPr lang="zh-CN" altLang="en-US" sz="2400"/>
              <a:t>常用的属性值单位有三种，分别为像素</a:t>
            </a:r>
            <a:r>
              <a:rPr lang="en-US" altLang="zh-CN" sz="2400"/>
              <a:t>px</a:t>
            </a:r>
            <a:r>
              <a:rPr lang="zh-CN" altLang="en-US" sz="2400"/>
              <a:t>，相对值</a:t>
            </a:r>
            <a:r>
              <a:rPr lang="en-US" altLang="zh-CN" sz="2400"/>
              <a:t>em</a:t>
            </a:r>
            <a:r>
              <a:rPr lang="zh-CN" altLang="en-US" sz="2400"/>
              <a:t>和百分比</a:t>
            </a:r>
            <a:r>
              <a:rPr lang="en-US" altLang="zh-CN" sz="2400"/>
              <a:t>%</a:t>
            </a:r>
            <a:r>
              <a:rPr lang="zh-CN" altLang="en-US" sz="2400"/>
              <a:t>，实际工作中使用最多的是像素</a:t>
            </a:r>
            <a:r>
              <a:rPr lang="en-US" altLang="zh-CN" sz="2400"/>
              <a:t>px</a:t>
            </a:r>
          </a:p>
          <a:p>
            <a:pPr marL="800100" lvl="1" indent="-342900">
              <a:buFont typeface="Wingdings" panose="05000000000000000000" pitchFamily="2" charset="2"/>
              <a:buChar char="n"/>
            </a:pPr>
            <a:r>
              <a:rPr lang="zh-CN" altLang="en-US" sz="2400"/>
              <a:t>加</a:t>
            </a:r>
            <a:r>
              <a:rPr lang="en-US" altLang="zh-CN" sz="2400"/>
              <a:t>px</a:t>
            </a:r>
            <a:r>
              <a:rPr lang="zh-CN" altLang="en-US" sz="2400"/>
              <a:t>可以实现纵向居中</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3580710"/>
            <a:ext cx="7491848" cy="2725160"/>
          </a:xfrm>
          <a:prstGeom prst="rect">
            <a:avLst/>
          </a:prstGeom>
        </p:spPr>
      </p:pic>
    </p:spTree>
    <p:extLst>
      <p:ext uri="{BB962C8B-B14F-4D97-AF65-F5344CB8AC3E}">
        <p14:creationId xmlns:p14="http://schemas.microsoft.com/office/powerpoint/2010/main" val="2584380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8149" y="237898"/>
            <a:ext cx="3376245" cy="523220"/>
          </a:xfrm>
          <a:prstGeom prst="rect">
            <a:avLst/>
          </a:prstGeom>
        </p:spPr>
        <p:txBody>
          <a:bodyPr wrap="none">
            <a:spAutoFit/>
          </a:bodyPr>
          <a:lstStyle/>
          <a:p>
            <a:r>
              <a:rPr lang="zh-CN" altLang="en-US" sz="2800" b="1" i="1">
                <a:ln w="22225">
                  <a:solidFill>
                    <a:schemeClr val="accent2"/>
                  </a:solidFill>
                  <a:prstDash val="solid"/>
                </a:ln>
                <a:solidFill>
                  <a:schemeClr val="accent2">
                    <a:lumMod val="40000"/>
                    <a:lumOff val="60000"/>
                  </a:schemeClr>
                </a:solidFill>
                <a:latin typeface="+mj-lt"/>
                <a:ea typeface="+mj-ea"/>
                <a:cs typeface="+mj-cs"/>
              </a:rPr>
              <a:t>text-indent:首行缩进</a:t>
            </a:r>
          </a:p>
        </p:txBody>
      </p:sp>
      <p:sp>
        <p:nvSpPr>
          <p:cNvPr id="3" name="矩形 2"/>
          <p:cNvSpPr/>
          <p:nvPr/>
        </p:nvSpPr>
        <p:spPr>
          <a:xfrm>
            <a:off x="422563" y="826854"/>
            <a:ext cx="11152909" cy="2308324"/>
          </a:xfrm>
          <a:prstGeom prst="rect">
            <a:avLst/>
          </a:prstGeom>
        </p:spPr>
        <p:txBody>
          <a:bodyPr wrap="square">
            <a:spAutoFit/>
          </a:bodyPr>
          <a:lstStyle/>
          <a:p>
            <a:pPr marL="342900" indent="-342900">
              <a:buFont typeface="Wingdings" panose="05000000000000000000" pitchFamily="2" charset="2"/>
              <a:buChar char="p"/>
            </a:pPr>
            <a:r>
              <a:rPr lang="zh-CN" altLang="en-US" sz="2400"/>
              <a:t>作用：  </a:t>
            </a:r>
            <a:endParaRPr lang="en-US" altLang="zh-CN" sz="2400"/>
          </a:p>
          <a:p>
            <a:pPr marL="800100" lvl="1" indent="-342900">
              <a:buFont typeface="Wingdings" panose="05000000000000000000" pitchFamily="2" charset="2"/>
              <a:buChar char="n"/>
            </a:pPr>
            <a:r>
              <a:rPr lang="en-US" altLang="zh-CN" sz="2400"/>
              <a:t>text-indent</a:t>
            </a:r>
            <a:r>
              <a:rPr lang="zh-CN" altLang="en-US" sz="2400"/>
              <a:t>属性用于设置首行文本的缩进，</a:t>
            </a:r>
            <a:endParaRPr lang="en-US" altLang="zh-CN" sz="2400"/>
          </a:p>
          <a:p>
            <a:pPr marL="342900" indent="-342900">
              <a:buFont typeface="Wingdings" panose="05000000000000000000" pitchFamily="2" charset="2"/>
              <a:buChar char="p"/>
            </a:pPr>
            <a:r>
              <a:rPr lang="zh-CN" altLang="en-US" sz="2400"/>
              <a:t>属性值  </a:t>
            </a:r>
            <a:endParaRPr lang="en-US" altLang="zh-CN" sz="2400"/>
          </a:p>
          <a:p>
            <a:pPr marL="800100" lvl="1" indent="-342900">
              <a:buFont typeface="Wingdings" panose="05000000000000000000" pitchFamily="2" charset="2"/>
              <a:buChar char="n"/>
            </a:pPr>
            <a:r>
              <a:rPr lang="zh-CN" altLang="en-US" sz="2400"/>
              <a:t>其属性值可为不同单位的数值、</a:t>
            </a:r>
            <a:r>
              <a:rPr lang="en-US" altLang="zh-CN" sz="2400"/>
              <a:t>em</a:t>
            </a:r>
            <a:r>
              <a:rPr lang="zh-CN" altLang="en-US" sz="2400"/>
              <a:t>字符宽度的倍数、或相对于浏览器窗口宽度的百分比</a:t>
            </a:r>
            <a:r>
              <a:rPr lang="en-US" altLang="zh-CN" sz="2400"/>
              <a:t>%</a:t>
            </a:r>
            <a:r>
              <a:rPr lang="zh-CN" altLang="en-US" sz="2400"/>
              <a:t>，允许使用负值</a:t>
            </a:r>
            <a:r>
              <a:rPr lang="en-US" altLang="zh-CN" sz="2400"/>
              <a:t>,  </a:t>
            </a:r>
          </a:p>
          <a:p>
            <a:pPr marL="800100" lvl="1" indent="-342900">
              <a:buFont typeface="Wingdings" panose="05000000000000000000" pitchFamily="2" charset="2"/>
              <a:buChar char="n"/>
            </a:pPr>
            <a:r>
              <a:rPr lang="zh-CN" altLang="en-US" sz="2400"/>
              <a:t>建议使用</a:t>
            </a:r>
            <a:r>
              <a:rPr lang="en-US" altLang="zh-CN" sz="2400"/>
              <a:t>em</a:t>
            </a:r>
            <a:r>
              <a:rPr lang="zh-CN" altLang="en-US" sz="2400"/>
              <a:t>作为设置单位。</a:t>
            </a:r>
          </a:p>
        </p:txBody>
      </p:sp>
    </p:spTree>
    <p:extLst>
      <p:ext uri="{BB962C8B-B14F-4D97-AF65-F5344CB8AC3E}">
        <p14:creationId xmlns:p14="http://schemas.microsoft.com/office/powerpoint/2010/main" val="2831830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38530" y="251753"/>
            <a:ext cx="4421403" cy="523220"/>
          </a:xfrm>
          <a:prstGeom prst="rect">
            <a:avLst/>
          </a:prstGeom>
        </p:spPr>
        <p:txBody>
          <a:bodyPr wrap="none">
            <a:spAutoFit/>
          </a:bodyPr>
          <a:lstStyle/>
          <a:p>
            <a:r>
              <a:rPr lang="en-US" altLang="zh-CN" sz="2800" b="1" i="1">
                <a:ln w="22225">
                  <a:solidFill>
                    <a:schemeClr val="accent2"/>
                  </a:solidFill>
                  <a:prstDash val="solid"/>
                </a:ln>
                <a:solidFill>
                  <a:schemeClr val="accent2">
                    <a:lumMod val="40000"/>
                    <a:lumOff val="60000"/>
                  </a:schemeClr>
                </a:solidFill>
                <a:latin typeface="+mj-lt"/>
                <a:ea typeface="+mj-ea"/>
                <a:cs typeface="+mj-cs"/>
              </a:rPr>
              <a:t>text-decoration </a:t>
            </a:r>
            <a:r>
              <a:rPr lang="zh-CN" altLang="en-US" sz="2800" b="1" i="1">
                <a:ln w="22225">
                  <a:solidFill>
                    <a:schemeClr val="accent2"/>
                  </a:solidFill>
                  <a:prstDash val="solid"/>
                </a:ln>
                <a:solidFill>
                  <a:schemeClr val="accent2">
                    <a:lumMod val="40000"/>
                    <a:lumOff val="60000"/>
                  </a:schemeClr>
                </a:solidFill>
                <a:latin typeface="+mj-lt"/>
                <a:ea typeface="+mj-ea"/>
                <a:cs typeface="+mj-cs"/>
              </a:rPr>
              <a:t>文本的装饰</a:t>
            </a:r>
          </a:p>
        </p:txBody>
      </p:sp>
      <p:pic>
        <p:nvPicPr>
          <p:cNvPr id="4" name="图片 3"/>
          <p:cNvPicPr>
            <a:picLocks noChangeAspect="1"/>
          </p:cNvPicPr>
          <p:nvPr/>
        </p:nvPicPr>
        <p:blipFill>
          <a:blip r:embed="rId2"/>
          <a:stretch>
            <a:fillRect/>
          </a:stretch>
        </p:blipFill>
        <p:spPr>
          <a:xfrm>
            <a:off x="563129" y="889720"/>
            <a:ext cx="9115425" cy="2847975"/>
          </a:xfrm>
          <a:prstGeom prst="rect">
            <a:avLst/>
          </a:prstGeom>
        </p:spPr>
      </p:pic>
    </p:spTree>
    <p:extLst>
      <p:ext uri="{BB962C8B-B14F-4D97-AF65-F5344CB8AC3E}">
        <p14:creationId xmlns:p14="http://schemas.microsoft.com/office/powerpoint/2010/main" val="3055841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95248" y="320266"/>
            <a:ext cx="1620957" cy="480131"/>
          </a:xfrm>
          <a:prstGeom prst="rect">
            <a:avLst/>
          </a:prstGeom>
        </p:spPr>
        <p:txBody>
          <a:bodyPr wrap="none">
            <a:spAutoFit/>
          </a:bodyPr>
          <a:lstStyle/>
          <a:p>
            <a:pPr>
              <a:lnSpc>
                <a:spcPct val="90000"/>
              </a:lnSpc>
              <a:spcBef>
                <a:spcPct val="0"/>
              </a:spcBef>
            </a:pPr>
            <a:r>
              <a:rPr lang="zh-CN" altLang="en-US" sz="2800" b="1" i="1">
                <a:ln w="22225">
                  <a:solidFill>
                    <a:schemeClr val="accent2"/>
                  </a:solidFill>
                  <a:prstDash val="solid"/>
                </a:ln>
                <a:solidFill>
                  <a:schemeClr val="accent2">
                    <a:lumMod val="40000"/>
                    <a:lumOff val="60000"/>
                  </a:schemeClr>
                </a:solidFill>
                <a:latin typeface="+mj-lt"/>
                <a:ea typeface="+mj-ea"/>
                <a:cs typeface="+mj-cs"/>
              </a:rPr>
              <a:t>锚点定位</a:t>
            </a:r>
          </a:p>
        </p:txBody>
      </p:sp>
      <p:sp>
        <p:nvSpPr>
          <p:cNvPr id="3" name="Rectangle 1"/>
          <p:cNvSpPr>
            <a:spLocks noChangeArrowheads="1"/>
          </p:cNvSpPr>
          <p:nvPr/>
        </p:nvSpPr>
        <p:spPr bwMode="auto">
          <a:xfrm>
            <a:off x="484908" y="2149059"/>
            <a:ext cx="4814455" cy="384721"/>
          </a:xfrm>
          <a:prstGeom prst="rect">
            <a:avLst/>
          </a:prstGeom>
          <a:solidFill>
            <a:srgbClr val="4040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900" b="0" i="0" u="none" strike="noStrike" cap="none" normalizeH="0" baseline="0">
                <a:ln>
                  <a:noFill/>
                </a:ln>
                <a:solidFill>
                  <a:srgbClr val="C9A765"/>
                </a:solidFill>
                <a:effectLst/>
                <a:latin typeface="宋体" panose="02010600030101010101" pitchFamily="2" charset="-122"/>
                <a:ea typeface="宋体" panose="02010600030101010101" pitchFamily="2" charset="-122"/>
              </a:rPr>
              <a:t>&lt;</a:t>
            </a:r>
            <a:r>
              <a:rPr kumimoji="0" lang="zh-CN" altLang="zh-CN" sz="1900" b="1" i="0" u="none" strike="noStrike" cap="none" normalizeH="0" baseline="0">
                <a:ln>
                  <a:noFill/>
                </a:ln>
                <a:solidFill>
                  <a:srgbClr val="C69557"/>
                </a:solidFill>
                <a:effectLst/>
                <a:latin typeface="宋体" panose="02010600030101010101" pitchFamily="2" charset="-122"/>
                <a:ea typeface="宋体" panose="02010600030101010101" pitchFamily="2" charset="-122"/>
              </a:rPr>
              <a:t>h1 </a:t>
            </a:r>
            <a:r>
              <a:rPr kumimoji="0" lang="zh-CN" altLang="zh-CN" sz="1900" b="1" i="0" u="none" strike="noStrike" cap="none" normalizeH="0" baseline="0">
                <a:ln>
                  <a:noFill/>
                </a:ln>
                <a:solidFill>
                  <a:srgbClr val="DED772"/>
                </a:solidFill>
                <a:effectLst/>
                <a:latin typeface="宋体" panose="02010600030101010101" pitchFamily="2" charset="-122"/>
                <a:ea typeface="宋体" panose="02010600030101010101" pitchFamily="2" charset="-122"/>
              </a:rPr>
              <a:t>id</a:t>
            </a:r>
            <a:r>
              <a:rPr kumimoji="0" lang="zh-CN" altLang="zh-CN" sz="1900" b="1" i="0" u="none" strike="noStrike" cap="none" normalizeH="0" baseline="0">
                <a:ln>
                  <a:noFill/>
                </a:ln>
                <a:solidFill>
                  <a:srgbClr val="2BBA2B"/>
                </a:solidFill>
                <a:effectLst/>
                <a:latin typeface="宋体" panose="02010600030101010101" pitchFamily="2" charset="-122"/>
                <a:ea typeface="宋体" panose="02010600030101010101" pitchFamily="2" charset="-122"/>
              </a:rPr>
              <a:t>="maodian"</a:t>
            </a:r>
            <a:r>
              <a:rPr kumimoji="0" lang="zh-CN" altLang="zh-CN" sz="1900" b="0" i="0" u="none" strike="noStrike" cap="none" normalizeH="0" baseline="0">
                <a:ln>
                  <a:noFill/>
                </a:ln>
                <a:solidFill>
                  <a:srgbClr val="C9A765"/>
                </a:solidFill>
                <a:effectLst/>
                <a:latin typeface="宋体" panose="02010600030101010101" pitchFamily="2" charset="-122"/>
                <a:ea typeface="宋体" panose="02010600030101010101" pitchFamily="2" charset="-122"/>
              </a:rPr>
              <a:t>&gt;</a:t>
            </a: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锚点定位</a:t>
            </a:r>
            <a:r>
              <a:rPr kumimoji="0" lang="zh-CN" altLang="zh-CN" sz="1900" b="0" i="0" u="none" strike="noStrike" cap="none" normalizeH="0" baseline="0">
                <a:ln>
                  <a:noFill/>
                </a:ln>
                <a:solidFill>
                  <a:srgbClr val="C9A765"/>
                </a:solidFill>
                <a:effectLst/>
                <a:latin typeface="宋体" panose="02010600030101010101" pitchFamily="2" charset="-122"/>
                <a:ea typeface="宋体" panose="02010600030101010101" pitchFamily="2" charset="-122"/>
              </a:rPr>
              <a:t>&lt;/</a:t>
            </a:r>
            <a:r>
              <a:rPr kumimoji="0" lang="zh-CN" altLang="zh-CN" sz="1900" b="1" i="0" u="none" strike="noStrike" cap="none" normalizeH="0" baseline="0">
                <a:ln>
                  <a:noFill/>
                </a:ln>
                <a:solidFill>
                  <a:srgbClr val="C69557"/>
                </a:solidFill>
                <a:effectLst/>
                <a:latin typeface="宋体" panose="02010600030101010101" pitchFamily="2" charset="-122"/>
                <a:ea typeface="宋体" panose="02010600030101010101" pitchFamily="2" charset="-122"/>
              </a:rPr>
              <a:t>h1</a:t>
            </a:r>
            <a:r>
              <a:rPr kumimoji="0" lang="zh-CN" altLang="zh-CN" sz="1900" b="0" i="0" u="none" strike="noStrike" cap="none" normalizeH="0" baseline="0">
                <a:ln>
                  <a:noFill/>
                </a:ln>
                <a:solidFill>
                  <a:srgbClr val="C9A765"/>
                </a:solidFill>
                <a:effectLst/>
                <a:latin typeface="宋体" panose="02010600030101010101" pitchFamily="2" charset="-122"/>
                <a:ea typeface="宋体" panose="02010600030101010101" pitchFamily="2" charset="-122"/>
              </a:rPr>
              <a:t>&gt;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484908" y="1497907"/>
            <a:ext cx="5846618" cy="384721"/>
          </a:xfrm>
          <a:prstGeom prst="rect">
            <a:avLst/>
          </a:prstGeom>
          <a:solidFill>
            <a:srgbClr val="4040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900" b="0" i="0" u="none" strike="noStrike" cap="none" normalizeH="0" baseline="0">
                <a:ln>
                  <a:noFill/>
                </a:ln>
                <a:solidFill>
                  <a:srgbClr val="C9A765"/>
                </a:solidFill>
                <a:effectLst/>
                <a:latin typeface="宋体" panose="02010600030101010101" pitchFamily="2" charset="-122"/>
                <a:ea typeface="宋体" panose="02010600030101010101" pitchFamily="2" charset="-122"/>
              </a:rPr>
              <a:t>&lt;</a:t>
            </a:r>
            <a:r>
              <a:rPr kumimoji="0" lang="zh-CN" altLang="zh-CN" sz="1900" b="1" i="0" u="none" strike="noStrike" cap="none" normalizeH="0" baseline="0">
                <a:ln>
                  <a:noFill/>
                </a:ln>
                <a:solidFill>
                  <a:srgbClr val="C69557"/>
                </a:solidFill>
                <a:effectLst/>
                <a:latin typeface="宋体" panose="02010600030101010101" pitchFamily="2" charset="-122"/>
                <a:ea typeface="宋体" panose="02010600030101010101" pitchFamily="2" charset="-122"/>
              </a:rPr>
              <a:t>a </a:t>
            </a:r>
            <a:r>
              <a:rPr kumimoji="0" lang="zh-CN" altLang="zh-CN" sz="1900" b="1" i="0" u="none" strike="noStrike" cap="none" normalizeH="0" baseline="0">
                <a:ln>
                  <a:noFill/>
                </a:ln>
                <a:solidFill>
                  <a:srgbClr val="DED772"/>
                </a:solidFill>
                <a:effectLst/>
                <a:latin typeface="宋体" panose="02010600030101010101" pitchFamily="2" charset="-122"/>
                <a:ea typeface="宋体" panose="02010600030101010101" pitchFamily="2" charset="-122"/>
              </a:rPr>
              <a:t>href</a:t>
            </a:r>
            <a:r>
              <a:rPr kumimoji="0" lang="zh-CN" altLang="zh-CN" sz="1900" b="1" i="0" u="none" strike="noStrike" cap="none" normalizeH="0" baseline="0">
                <a:ln>
                  <a:noFill/>
                </a:ln>
                <a:solidFill>
                  <a:srgbClr val="2BBA2B"/>
                </a:solidFill>
                <a:effectLst/>
                <a:latin typeface="宋体" panose="02010600030101010101" pitchFamily="2" charset="-122"/>
                <a:ea typeface="宋体" panose="02010600030101010101" pitchFamily="2" charset="-122"/>
              </a:rPr>
              <a:t>="#maodian"</a:t>
            </a:r>
            <a:r>
              <a:rPr kumimoji="0" lang="zh-CN" altLang="zh-CN" sz="1900" b="0" i="0" u="none" strike="noStrike" cap="none" normalizeH="0" baseline="0">
                <a:ln>
                  <a:noFill/>
                </a:ln>
                <a:solidFill>
                  <a:srgbClr val="C9A765"/>
                </a:solidFill>
                <a:effectLst/>
                <a:latin typeface="宋体" panose="02010600030101010101" pitchFamily="2" charset="-122"/>
                <a:ea typeface="宋体" panose="02010600030101010101" pitchFamily="2" charset="-122"/>
              </a:rPr>
              <a:t>&gt;</a:t>
            </a: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跳转至锚点</a:t>
            </a:r>
            <a:r>
              <a:rPr kumimoji="0" lang="zh-CN" altLang="zh-CN" sz="1900" b="0" i="0" u="none" strike="noStrike" cap="none" normalizeH="0" baseline="0">
                <a:ln>
                  <a:noFill/>
                </a:ln>
                <a:solidFill>
                  <a:srgbClr val="C9A765"/>
                </a:solidFill>
                <a:effectLst/>
                <a:latin typeface="宋体" panose="02010600030101010101" pitchFamily="2" charset="-122"/>
                <a:ea typeface="宋体" panose="02010600030101010101" pitchFamily="2" charset="-122"/>
              </a:rPr>
              <a:t>&lt;/</a:t>
            </a:r>
            <a:r>
              <a:rPr kumimoji="0" lang="zh-CN" altLang="zh-CN" sz="1900" b="1" i="0" u="none" strike="noStrike" cap="none" normalizeH="0" baseline="0">
                <a:ln>
                  <a:noFill/>
                </a:ln>
                <a:solidFill>
                  <a:srgbClr val="C69557"/>
                </a:solidFill>
                <a:effectLst/>
                <a:latin typeface="宋体" panose="02010600030101010101" pitchFamily="2" charset="-122"/>
                <a:ea typeface="宋体" panose="02010600030101010101" pitchFamily="2" charset="-122"/>
              </a:rPr>
              <a:t>a</a:t>
            </a:r>
            <a:r>
              <a:rPr kumimoji="0" lang="zh-CN" altLang="zh-CN" sz="1900" b="0" i="0" u="none" strike="noStrike" cap="none" normalizeH="0" baseline="0">
                <a:ln>
                  <a:noFill/>
                </a:ln>
                <a:solidFill>
                  <a:srgbClr val="C9A765"/>
                </a:solidFill>
                <a:effectLst/>
                <a:latin typeface="宋体" panose="02010600030101010101" pitchFamily="2" charset="-122"/>
                <a:ea typeface="宋体" panose="02010600030101010101" pitchFamily="2" charset="-122"/>
              </a:rPr>
              <a:t>&gt;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 name="矩形 4"/>
          <p:cNvSpPr/>
          <p:nvPr/>
        </p:nvSpPr>
        <p:spPr>
          <a:xfrm>
            <a:off x="374072" y="826763"/>
            <a:ext cx="10557164" cy="461665"/>
          </a:xfrm>
          <a:prstGeom prst="rect">
            <a:avLst/>
          </a:prstGeom>
        </p:spPr>
        <p:txBody>
          <a:bodyPr wrap="square">
            <a:spAutoFit/>
          </a:bodyPr>
          <a:lstStyle/>
          <a:p>
            <a:r>
              <a:rPr lang="zh-CN" altLang="en-US" sz="2400"/>
              <a:t>通过创建锚点链接，用户能够快速定位到目标内容。创建锚点链接分为两步</a:t>
            </a:r>
            <a:r>
              <a:rPr lang="zh-CN" altLang="en-US"/>
              <a:t>：</a:t>
            </a:r>
          </a:p>
        </p:txBody>
      </p:sp>
    </p:spTree>
    <p:extLst>
      <p:ext uri="{BB962C8B-B14F-4D97-AF65-F5344CB8AC3E}">
        <p14:creationId xmlns:p14="http://schemas.microsoft.com/office/powerpoint/2010/main" val="3617662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21897" y="315453"/>
            <a:ext cx="1620957" cy="480131"/>
          </a:xfrm>
          <a:prstGeom prst="rect">
            <a:avLst/>
          </a:prstGeom>
        </p:spPr>
        <p:txBody>
          <a:bodyPr wrap="none">
            <a:spAutoFit/>
          </a:bodyPr>
          <a:lstStyle/>
          <a:p>
            <a:pPr>
              <a:lnSpc>
                <a:spcPct val="90000"/>
              </a:lnSpc>
              <a:spcBef>
                <a:spcPct val="0"/>
              </a:spcBef>
            </a:pPr>
            <a:r>
              <a:rPr lang="zh-CN" altLang="en-US" sz="2800" b="1" i="1">
                <a:ln w="22225">
                  <a:solidFill>
                    <a:schemeClr val="accent2"/>
                  </a:solidFill>
                  <a:prstDash val="solid"/>
                </a:ln>
                <a:solidFill>
                  <a:schemeClr val="accent2">
                    <a:lumMod val="40000"/>
                    <a:lumOff val="60000"/>
                  </a:schemeClr>
                </a:solidFill>
                <a:latin typeface="+mj-lt"/>
                <a:ea typeface="+mj-ea"/>
                <a:cs typeface="+mj-cs"/>
              </a:rPr>
              <a:t>列表标签</a:t>
            </a:r>
          </a:p>
        </p:txBody>
      </p:sp>
      <p:sp>
        <p:nvSpPr>
          <p:cNvPr id="3" name="矩形 2"/>
          <p:cNvSpPr/>
          <p:nvPr/>
        </p:nvSpPr>
        <p:spPr>
          <a:xfrm>
            <a:off x="498764" y="855424"/>
            <a:ext cx="6096000" cy="830997"/>
          </a:xfrm>
          <a:prstGeom prst="rect">
            <a:avLst/>
          </a:prstGeom>
        </p:spPr>
        <p:txBody>
          <a:bodyPr>
            <a:spAutoFit/>
          </a:bodyPr>
          <a:lstStyle/>
          <a:p>
            <a:pPr marL="457200" indent="-457200">
              <a:buFont typeface="Wingdings" panose="05000000000000000000" pitchFamily="2" charset="2"/>
              <a:buChar char="p"/>
            </a:pPr>
            <a:r>
              <a:rPr lang="zh-CN" altLang="en-US" sz="2400">
                <a:solidFill>
                  <a:srgbClr val="333333"/>
                </a:solidFill>
                <a:latin typeface="Helvetica Neue"/>
              </a:rPr>
              <a:t>无序列表标签</a:t>
            </a:r>
            <a:r>
              <a:rPr lang="en-US" altLang="zh-CN" sz="2400">
                <a:solidFill>
                  <a:srgbClr val="333333"/>
                </a:solidFill>
                <a:latin typeface="Helvetica Neue"/>
              </a:rPr>
              <a:t>(ul</a:t>
            </a:r>
            <a:r>
              <a:rPr lang="zh-CN" altLang="en-US" sz="2400">
                <a:solidFill>
                  <a:srgbClr val="333333"/>
                </a:solidFill>
                <a:latin typeface="Helvetica Neue"/>
              </a:rPr>
              <a:t>标签</a:t>
            </a:r>
            <a:r>
              <a:rPr lang="en-US" altLang="zh-CN" sz="2400">
                <a:solidFill>
                  <a:srgbClr val="333333"/>
                </a:solidFill>
                <a:latin typeface="Helvetica Neue"/>
              </a:rPr>
              <a:t>)</a:t>
            </a:r>
          </a:p>
          <a:p>
            <a:pPr marL="457200" indent="-457200">
              <a:buFont typeface="Wingdings" panose="05000000000000000000" pitchFamily="2" charset="2"/>
              <a:buChar char="p"/>
            </a:pPr>
            <a:r>
              <a:rPr lang="zh-CN" altLang="en-US" sz="2400">
                <a:solidFill>
                  <a:srgbClr val="333333"/>
                </a:solidFill>
                <a:latin typeface="Helvetica Neue"/>
              </a:rPr>
              <a:t>有序列表标签</a:t>
            </a:r>
            <a:r>
              <a:rPr lang="en-US" altLang="zh-CN" sz="2400">
                <a:solidFill>
                  <a:srgbClr val="333333"/>
                </a:solidFill>
                <a:latin typeface="Helvetica Neue"/>
              </a:rPr>
              <a:t>(ol</a:t>
            </a:r>
            <a:r>
              <a:rPr lang="zh-CN" altLang="en-US" sz="2400">
                <a:solidFill>
                  <a:srgbClr val="333333"/>
                </a:solidFill>
                <a:latin typeface="Helvetica Neue"/>
              </a:rPr>
              <a:t>标签</a:t>
            </a:r>
            <a:r>
              <a:rPr lang="en-US" altLang="zh-CN" sz="2400">
                <a:solidFill>
                  <a:srgbClr val="333333"/>
                </a:solidFill>
                <a:latin typeface="Helvetica Neue"/>
              </a:rPr>
              <a:t>)</a:t>
            </a:r>
            <a:endParaRPr lang="en-US" altLang="zh-CN" sz="2400" b="0" i="0">
              <a:solidFill>
                <a:srgbClr val="333333"/>
              </a:solidFill>
              <a:effectLst/>
              <a:latin typeface="Helvetica Neue"/>
            </a:endParaRPr>
          </a:p>
        </p:txBody>
      </p:sp>
      <p:sp>
        <p:nvSpPr>
          <p:cNvPr id="8" name="Rectangle 2"/>
          <p:cNvSpPr>
            <a:spLocks noChangeArrowheads="1"/>
          </p:cNvSpPr>
          <p:nvPr/>
        </p:nvSpPr>
        <p:spPr bwMode="auto">
          <a:xfrm>
            <a:off x="1122218" y="1905588"/>
            <a:ext cx="4641273" cy="2139047"/>
          </a:xfrm>
          <a:prstGeom prst="rect">
            <a:avLst/>
          </a:prstGeom>
          <a:solidFill>
            <a:srgbClr val="4040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900" b="1" i="0" u="none" strike="noStrike" cap="none" normalizeH="0" baseline="0">
                <a:ln>
                  <a:noFill/>
                </a:ln>
                <a:solidFill>
                  <a:srgbClr val="FFFFFF"/>
                </a:solidFill>
                <a:effectLst/>
                <a:latin typeface="宋体" panose="02010600030101010101" pitchFamily="2" charset="-122"/>
                <a:ea typeface="宋体" panose="02010600030101010101" pitchFamily="2" charset="-122"/>
              </a:rPr>
              <a:t>&lt;</a:t>
            </a: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a:t>
            </a:r>
            <a:r>
              <a:rPr kumimoji="0" lang="zh-CN" altLang="zh-CN" sz="1900" b="1" i="0" u="none" strike="noStrike" cap="none" normalizeH="0" baseline="0">
                <a:ln>
                  <a:noFill/>
                </a:ln>
                <a:solidFill>
                  <a:srgbClr val="FFFFFF"/>
                </a:solidFill>
                <a:effectLst/>
                <a:latin typeface="宋体" panose="02010600030101010101" pitchFamily="2" charset="-122"/>
                <a:ea typeface="宋体" panose="02010600030101010101" pitchFamily="2" charset="-122"/>
              </a:rPr>
              <a:t>-- </a:t>
            </a: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ul标签定义无序列表 </a:t>
            </a:r>
            <a:r>
              <a:rPr kumimoji="0" lang="zh-CN" altLang="zh-CN" sz="1900" b="1" i="0" u="none" strike="noStrike" cap="none" normalizeH="0" baseline="0">
                <a:ln>
                  <a:noFill/>
                </a:ln>
                <a:solidFill>
                  <a:srgbClr val="FFFFFF"/>
                </a:solidFill>
                <a:effectLst/>
                <a:latin typeface="宋体" panose="02010600030101010101" pitchFamily="2" charset="-122"/>
                <a:ea typeface="宋体" panose="02010600030101010101" pitchFamily="2" charset="-122"/>
              </a:rPr>
              <a:t>-</a:t>
            </a: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-&gt;</a:t>
            </a:r>
            <a:b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br>
            <a:r>
              <a:rPr kumimoji="0" lang="zh-CN" altLang="zh-CN" sz="1900" b="1" i="0" u="none" strike="noStrike" cap="none" normalizeH="0" baseline="0">
                <a:ln>
                  <a:noFill/>
                </a:ln>
                <a:solidFill>
                  <a:srgbClr val="FFFFFF"/>
                </a:solidFill>
                <a:effectLst/>
                <a:latin typeface="宋体" panose="02010600030101010101" pitchFamily="2" charset="-122"/>
                <a:ea typeface="宋体" panose="02010600030101010101" pitchFamily="2" charset="-122"/>
              </a:rPr>
              <a:t>&lt;</a:t>
            </a: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ul</a:t>
            </a:r>
            <a:r>
              <a:rPr kumimoji="0" lang="zh-CN" altLang="zh-CN" sz="1900" b="1" i="0" u="none" strike="noStrike" cap="none" normalizeH="0" baseline="0">
                <a:ln>
                  <a:noFill/>
                </a:ln>
                <a:solidFill>
                  <a:srgbClr val="FFFFFF"/>
                </a:solidFill>
                <a:effectLst/>
                <a:latin typeface="宋体" panose="02010600030101010101" pitchFamily="2" charset="-122"/>
                <a:ea typeface="宋体" panose="02010600030101010101" pitchFamily="2" charset="-122"/>
              </a:rPr>
              <a:t>&gt;</a:t>
            </a:r>
            <a:br>
              <a:rPr kumimoji="0" lang="zh-CN" altLang="zh-CN" sz="1900" b="1" i="0" u="none" strike="noStrike" cap="none" normalizeH="0" baseline="0">
                <a:ln>
                  <a:noFill/>
                </a:ln>
                <a:solidFill>
                  <a:srgbClr val="FFFFFF"/>
                </a:solidFill>
                <a:effectLst/>
                <a:latin typeface="宋体" panose="02010600030101010101" pitchFamily="2" charset="-122"/>
                <a:ea typeface="宋体" panose="02010600030101010101" pitchFamily="2" charset="-122"/>
              </a:rPr>
            </a:br>
            <a:r>
              <a:rPr kumimoji="0" lang="zh-CN" altLang="zh-CN" sz="1900" b="1" i="0" u="none" strike="noStrike" cap="none" normalizeH="0" baseline="0">
                <a:ln>
                  <a:noFill/>
                </a:ln>
                <a:solidFill>
                  <a:srgbClr val="FFFFFF"/>
                </a:solidFill>
                <a:effectLst/>
                <a:latin typeface="宋体" panose="02010600030101010101" pitchFamily="2" charset="-122"/>
                <a:ea typeface="宋体" panose="02010600030101010101" pitchFamily="2" charset="-122"/>
              </a:rPr>
              <a:t>    &lt;</a:t>
            </a: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a:t>
            </a:r>
            <a:r>
              <a:rPr kumimoji="0" lang="zh-CN" altLang="zh-CN" sz="1900" b="1" i="0" u="none" strike="noStrike" cap="none" normalizeH="0" baseline="0">
                <a:ln>
                  <a:noFill/>
                </a:ln>
                <a:solidFill>
                  <a:srgbClr val="FFFFFF"/>
                </a:solidFill>
                <a:effectLst/>
                <a:latin typeface="宋体" panose="02010600030101010101" pitchFamily="2" charset="-122"/>
                <a:ea typeface="宋体" panose="02010600030101010101" pitchFamily="2" charset="-122"/>
              </a:rPr>
              <a:t>-- </a:t>
            </a: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li标签定义列表项目 </a:t>
            </a:r>
            <a:r>
              <a:rPr kumimoji="0" lang="zh-CN" altLang="zh-CN" sz="1900" b="1" i="0" u="none" strike="noStrike" cap="none" normalizeH="0" baseline="0">
                <a:ln>
                  <a:noFill/>
                </a:ln>
                <a:solidFill>
                  <a:srgbClr val="FFFFFF"/>
                </a:solidFill>
                <a:effectLst/>
                <a:latin typeface="宋体" panose="02010600030101010101" pitchFamily="2" charset="-122"/>
                <a:ea typeface="宋体" panose="02010600030101010101" pitchFamily="2" charset="-122"/>
              </a:rPr>
              <a:t>-</a:t>
            </a: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-&gt;</a:t>
            </a:r>
            <a:b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b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    </a:t>
            </a:r>
            <a:r>
              <a:rPr kumimoji="0" lang="zh-CN" altLang="zh-CN" sz="1900" b="1" i="0" u="none" strike="noStrike" cap="none" normalizeH="0" baseline="0">
                <a:ln>
                  <a:noFill/>
                </a:ln>
                <a:solidFill>
                  <a:srgbClr val="FFFFFF"/>
                </a:solidFill>
                <a:effectLst/>
                <a:latin typeface="宋体" panose="02010600030101010101" pitchFamily="2" charset="-122"/>
                <a:ea typeface="宋体" panose="02010600030101010101" pitchFamily="2" charset="-122"/>
              </a:rPr>
              <a:t>&lt;</a:t>
            </a: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li</a:t>
            </a:r>
            <a:r>
              <a:rPr kumimoji="0" lang="zh-CN" altLang="zh-CN" sz="1900" b="1" i="0" u="none" strike="noStrike" cap="none" normalizeH="0" baseline="0">
                <a:ln>
                  <a:noFill/>
                </a:ln>
                <a:solidFill>
                  <a:srgbClr val="FFFFFF"/>
                </a:solidFill>
                <a:effectLst/>
                <a:latin typeface="宋体" panose="02010600030101010101" pitchFamily="2" charset="-122"/>
                <a:ea typeface="宋体" panose="02010600030101010101" pitchFamily="2" charset="-122"/>
              </a:rPr>
              <a:t>&gt;</a:t>
            </a: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列表标题一</a:t>
            </a:r>
            <a:r>
              <a:rPr kumimoji="0" lang="zh-CN" altLang="zh-CN" sz="1900" b="1" i="0" u="none" strike="noStrike" cap="none" normalizeH="0" baseline="0">
                <a:ln>
                  <a:noFill/>
                </a:ln>
                <a:solidFill>
                  <a:srgbClr val="FFFFFF"/>
                </a:solidFill>
                <a:effectLst/>
                <a:latin typeface="宋体" panose="02010600030101010101" pitchFamily="2" charset="-122"/>
                <a:ea typeface="宋体" panose="02010600030101010101" pitchFamily="2" charset="-122"/>
              </a:rPr>
              <a:t>&lt;/</a:t>
            </a: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li</a:t>
            </a:r>
            <a:r>
              <a:rPr kumimoji="0" lang="zh-CN" altLang="zh-CN" sz="1900" b="1" i="0" u="none" strike="noStrike" cap="none" normalizeH="0" baseline="0">
                <a:ln>
                  <a:noFill/>
                </a:ln>
                <a:solidFill>
                  <a:srgbClr val="FFFFFF"/>
                </a:solidFill>
                <a:effectLst/>
                <a:latin typeface="宋体" panose="02010600030101010101" pitchFamily="2" charset="-122"/>
                <a:ea typeface="宋体" panose="02010600030101010101" pitchFamily="2" charset="-122"/>
              </a:rPr>
              <a:t>&gt;</a:t>
            </a:r>
            <a:br>
              <a:rPr kumimoji="0" lang="zh-CN" altLang="zh-CN" sz="1900" b="1" i="0" u="none" strike="noStrike" cap="none" normalizeH="0" baseline="0">
                <a:ln>
                  <a:noFill/>
                </a:ln>
                <a:solidFill>
                  <a:srgbClr val="FFFFFF"/>
                </a:solidFill>
                <a:effectLst/>
                <a:latin typeface="宋体" panose="02010600030101010101" pitchFamily="2" charset="-122"/>
                <a:ea typeface="宋体" panose="02010600030101010101" pitchFamily="2" charset="-122"/>
              </a:rPr>
            </a:br>
            <a:r>
              <a:rPr kumimoji="0" lang="zh-CN" altLang="zh-CN" sz="1900" b="1" i="0" u="none" strike="noStrike" cap="none" normalizeH="0" baseline="0">
                <a:ln>
                  <a:noFill/>
                </a:ln>
                <a:solidFill>
                  <a:srgbClr val="FFFFFF"/>
                </a:solidFill>
                <a:effectLst/>
                <a:latin typeface="宋体" panose="02010600030101010101" pitchFamily="2" charset="-122"/>
                <a:ea typeface="宋体" panose="02010600030101010101" pitchFamily="2" charset="-122"/>
              </a:rPr>
              <a:t>    &lt;</a:t>
            </a: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li</a:t>
            </a:r>
            <a:r>
              <a:rPr kumimoji="0" lang="zh-CN" altLang="zh-CN" sz="1900" b="1" i="0" u="none" strike="noStrike" cap="none" normalizeH="0" baseline="0">
                <a:ln>
                  <a:noFill/>
                </a:ln>
                <a:solidFill>
                  <a:srgbClr val="FFFFFF"/>
                </a:solidFill>
                <a:effectLst/>
                <a:latin typeface="宋体" panose="02010600030101010101" pitchFamily="2" charset="-122"/>
                <a:ea typeface="宋体" panose="02010600030101010101" pitchFamily="2" charset="-122"/>
              </a:rPr>
              <a:t>&gt;</a:t>
            </a: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列表标题二</a:t>
            </a:r>
            <a:r>
              <a:rPr kumimoji="0" lang="zh-CN" altLang="zh-CN" sz="1900" b="1" i="0" u="none" strike="noStrike" cap="none" normalizeH="0" baseline="0">
                <a:ln>
                  <a:noFill/>
                </a:ln>
                <a:solidFill>
                  <a:srgbClr val="FFFFFF"/>
                </a:solidFill>
                <a:effectLst/>
                <a:latin typeface="宋体" panose="02010600030101010101" pitchFamily="2" charset="-122"/>
                <a:ea typeface="宋体" panose="02010600030101010101" pitchFamily="2" charset="-122"/>
              </a:rPr>
              <a:t>&lt;/</a:t>
            </a: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li</a:t>
            </a:r>
            <a:r>
              <a:rPr kumimoji="0" lang="zh-CN" altLang="zh-CN" sz="1900" b="1" i="0" u="none" strike="noStrike" cap="none" normalizeH="0" baseline="0">
                <a:ln>
                  <a:noFill/>
                </a:ln>
                <a:solidFill>
                  <a:srgbClr val="FFFFFF"/>
                </a:solidFill>
                <a:effectLst/>
                <a:latin typeface="宋体" panose="02010600030101010101" pitchFamily="2" charset="-122"/>
                <a:ea typeface="宋体" panose="02010600030101010101" pitchFamily="2" charset="-122"/>
              </a:rPr>
              <a:t>&gt;</a:t>
            </a:r>
            <a:br>
              <a:rPr kumimoji="0" lang="zh-CN" altLang="zh-CN" sz="1900" b="1" i="0" u="none" strike="noStrike" cap="none" normalizeH="0" baseline="0">
                <a:ln>
                  <a:noFill/>
                </a:ln>
                <a:solidFill>
                  <a:srgbClr val="FFFFFF"/>
                </a:solidFill>
                <a:effectLst/>
                <a:latin typeface="宋体" panose="02010600030101010101" pitchFamily="2" charset="-122"/>
                <a:ea typeface="宋体" panose="02010600030101010101" pitchFamily="2" charset="-122"/>
              </a:rPr>
            </a:br>
            <a:r>
              <a:rPr kumimoji="0" lang="zh-CN" altLang="zh-CN" sz="1900" b="1" i="0" u="none" strike="noStrike" cap="none" normalizeH="0" baseline="0">
                <a:ln>
                  <a:noFill/>
                </a:ln>
                <a:solidFill>
                  <a:srgbClr val="FFFFFF"/>
                </a:solidFill>
                <a:effectLst/>
                <a:latin typeface="宋体" panose="02010600030101010101" pitchFamily="2" charset="-122"/>
                <a:ea typeface="宋体" panose="02010600030101010101" pitchFamily="2" charset="-122"/>
              </a:rPr>
              <a:t>    &lt;</a:t>
            </a: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li</a:t>
            </a:r>
            <a:r>
              <a:rPr kumimoji="0" lang="zh-CN" altLang="zh-CN" sz="1900" b="1" i="0" u="none" strike="noStrike" cap="none" normalizeH="0" baseline="0">
                <a:ln>
                  <a:noFill/>
                </a:ln>
                <a:solidFill>
                  <a:srgbClr val="FFFFFF"/>
                </a:solidFill>
                <a:effectLst/>
                <a:latin typeface="宋体" panose="02010600030101010101" pitchFamily="2" charset="-122"/>
                <a:ea typeface="宋体" panose="02010600030101010101" pitchFamily="2" charset="-122"/>
              </a:rPr>
              <a:t>&gt;</a:t>
            </a: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列表标题三</a:t>
            </a:r>
            <a:r>
              <a:rPr kumimoji="0" lang="zh-CN" altLang="zh-CN" sz="1900" b="1" i="0" u="none" strike="noStrike" cap="none" normalizeH="0" baseline="0">
                <a:ln>
                  <a:noFill/>
                </a:ln>
                <a:solidFill>
                  <a:srgbClr val="FFFFFF"/>
                </a:solidFill>
                <a:effectLst/>
                <a:latin typeface="宋体" panose="02010600030101010101" pitchFamily="2" charset="-122"/>
                <a:ea typeface="宋体" panose="02010600030101010101" pitchFamily="2" charset="-122"/>
              </a:rPr>
              <a:t>&lt;/</a:t>
            </a: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li</a:t>
            </a:r>
            <a:r>
              <a:rPr kumimoji="0" lang="zh-CN" altLang="zh-CN" sz="1900" b="1" i="0" u="none" strike="noStrike" cap="none" normalizeH="0" baseline="0">
                <a:ln>
                  <a:noFill/>
                </a:ln>
                <a:solidFill>
                  <a:srgbClr val="FFFFFF"/>
                </a:solidFill>
                <a:effectLst/>
                <a:latin typeface="宋体" panose="02010600030101010101" pitchFamily="2" charset="-122"/>
                <a:ea typeface="宋体" panose="02010600030101010101" pitchFamily="2" charset="-122"/>
              </a:rPr>
              <a:t>&gt;</a:t>
            </a:r>
            <a:br>
              <a:rPr kumimoji="0" lang="zh-CN" altLang="zh-CN" sz="1900" b="1" i="0" u="none" strike="noStrike" cap="none" normalizeH="0" baseline="0">
                <a:ln>
                  <a:noFill/>
                </a:ln>
                <a:solidFill>
                  <a:srgbClr val="FFFFFF"/>
                </a:solidFill>
                <a:effectLst/>
                <a:latin typeface="宋体" panose="02010600030101010101" pitchFamily="2" charset="-122"/>
                <a:ea typeface="宋体" panose="02010600030101010101" pitchFamily="2" charset="-122"/>
              </a:rPr>
            </a:br>
            <a:r>
              <a:rPr kumimoji="0" lang="zh-CN" altLang="zh-CN" sz="1900" b="1" i="0" u="none" strike="noStrike" cap="none" normalizeH="0" baseline="0">
                <a:ln>
                  <a:noFill/>
                </a:ln>
                <a:solidFill>
                  <a:srgbClr val="FFFFFF"/>
                </a:solidFill>
                <a:effectLst/>
                <a:latin typeface="宋体" panose="02010600030101010101" pitchFamily="2" charset="-122"/>
                <a:ea typeface="宋体" panose="02010600030101010101" pitchFamily="2" charset="-122"/>
              </a:rPr>
              <a:t>&lt;/</a:t>
            </a: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ul</a:t>
            </a:r>
            <a:r>
              <a:rPr kumimoji="0" lang="zh-CN" altLang="zh-CN" sz="1900" b="1" i="0" u="none" strike="noStrike" cap="none" normalizeH="0" baseline="0">
                <a:ln>
                  <a:noFill/>
                </a:ln>
                <a:solidFill>
                  <a:srgbClr val="FFFFFF"/>
                </a:solidFill>
                <a:effectLst/>
                <a:latin typeface="宋体" panose="02010600030101010101" pitchFamily="2" charset="-122"/>
                <a:ea typeface="宋体" panose="02010600030101010101" pitchFamily="2" charset="-122"/>
              </a:rPr>
              <a:t>&gt;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70255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8649" y="297909"/>
            <a:ext cx="1620957" cy="480131"/>
          </a:xfrm>
          <a:prstGeom prst="rect">
            <a:avLst/>
          </a:prstGeom>
        </p:spPr>
        <p:txBody>
          <a:bodyPr wrap="none">
            <a:spAutoFit/>
          </a:bodyPr>
          <a:lstStyle/>
          <a:p>
            <a:pPr>
              <a:lnSpc>
                <a:spcPct val="90000"/>
              </a:lnSpc>
              <a:spcBef>
                <a:spcPct val="0"/>
              </a:spcBef>
            </a:pPr>
            <a:r>
              <a:rPr lang="zh-CN" altLang="en-US" sz="2800" b="1" i="1">
                <a:ln w="22225">
                  <a:solidFill>
                    <a:schemeClr val="accent2"/>
                  </a:solidFill>
                  <a:prstDash val="solid"/>
                </a:ln>
                <a:solidFill>
                  <a:schemeClr val="accent2">
                    <a:lumMod val="40000"/>
                    <a:lumOff val="60000"/>
                  </a:schemeClr>
                </a:solidFill>
                <a:latin typeface="+mj-lt"/>
                <a:ea typeface="+mj-ea"/>
                <a:cs typeface="+mj-cs"/>
              </a:rPr>
              <a:t>表格标签</a:t>
            </a:r>
          </a:p>
        </p:txBody>
      </p:sp>
      <p:sp>
        <p:nvSpPr>
          <p:cNvPr id="3" name="矩形 2"/>
          <p:cNvSpPr/>
          <p:nvPr/>
        </p:nvSpPr>
        <p:spPr>
          <a:xfrm>
            <a:off x="464128" y="868510"/>
            <a:ext cx="6096000" cy="1569660"/>
          </a:xfrm>
          <a:prstGeom prst="rect">
            <a:avLst/>
          </a:prstGeom>
        </p:spPr>
        <p:txBody>
          <a:bodyPr>
            <a:spAutoFit/>
          </a:bodyPr>
          <a:lstStyle/>
          <a:p>
            <a:pPr marL="342900" indent="-342900">
              <a:buFont typeface="Wingdings" panose="05000000000000000000" pitchFamily="2" charset="2"/>
              <a:buChar char="p"/>
            </a:pPr>
            <a:r>
              <a:rPr lang="en-US" altLang="zh-CN" sz="2400"/>
              <a:t>&lt;table&gt;</a:t>
            </a:r>
            <a:r>
              <a:rPr lang="zh-CN" altLang="en-US" sz="2400"/>
              <a:t>标签：表示一个表格</a:t>
            </a:r>
          </a:p>
          <a:p>
            <a:pPr marL="342900" indent="-342900">
              <a:buFont typeface="Wingdings" panose="05000000000000000000" pitchFamily="2" charset="2"/>
              <a:buChar char="p"/>
            </a:pPr>
            <a:r>
              <a:rPr lang="en-US" altLang="zh-CN" sz="2400"/>
              <a:t>&lt;tr&gt;</a:t>
            </a:r>
            <a:r>
              <a:rPr lang="zh-CN" altLang="en-US" sz="2400"/>
              <a:t>标签：表示表格中的一行</a:t>
            </a:r>
          </a:p>
          <a:p>
            <a:pPr marL="342900" indent="-342900">
              <a:buFont typeface="Wingdings" panose="05000000000000000000" pitchFamily="2" charset="2"/>
              <a:buChar char="p"/>
            </a:pPr>
            <a:r>
              <a:rPr lang="en-US" altLang="zh-CN" sz="2400"/>
              <a:t>&lt;td&gt;</a:t>
            </a:r>
            <a:r>
              <a:rPr lang="zh-CN" altLang="en-US" sz="2400"/>
              <a:t>标签：表示表格中的列</a:t>
            </a:r>
          </a:p>
          <a:p>
            <a:pPr marL="342900" indent="-342900">
              <a:buFont typeface="Wingdings" panose="05000000000000000000" pitchFamily="2" charset="2"/>
              <a:buChar char="p"/>
            </a:pPr>
            <a:r>
              <a:rPr lang="en-US" altLang="zh-CN" sz="2400"/>
              <a:t>&lt;th&gt;</a:t>
            </a:r>
            <a:r>
              <a:rPr lang="zh-CN" altLang="en-US" sz="2400"/>
              <a:t>标签：表示表格中的表头</a:t>
            </a:r>
          </a:p>
        </p:txBody>
      </p:sp>
    </p:spTree>
    <p:extLst>
      <p:ext uri="{BB962C8B-B14F-4D97-AF65-F5344CB8AC3E}">
        <p14:creationId xmlns:p14="http://schemas.microsoft.com/office/powerpoint/2010/main" val="3199439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59528" y="304845"/>
            <a:ext cx="1620957" cy="480131"/>
          </a:xfrm>
          <a:prstGeom prst="rect">
            <a:avLst/>
          </a:prstGeom>
        </p:spPr>
        <p:txBody>
          <a:bodyPr wrap="none">
            <a:spAutoFit/>
          </a:bodyPr>
          <a:lstStyle/>
          <a:p>
            <a:pPr>
              <a:lnSpc>
                <a:spcPct val="90000"/>
              </a:lnSpc>
              <a:spcBef>
                <a:spcPct val="0"/>
              </a:spcBef>
            </a:pPr>
            <a:r>
              <a:rPr lang="zh-CN" altLang="en-US" sz="2800" b="1" i="1">
                <a:ln w="22225">
                  <a:solidFill>
                    <a:schemeClr val="accent2"/>
                  </a:solidFill>
                  <a:prstDash val="solid"/>
                </a:ln>
                <a:solidFill>
                  <a:schemeClr val="accent2">
                    <a:lumMod val="40000"/>
                    <a:lumOff val="60000"/>
                  </a:schemeClr>
                </a:solidFill>
                <a:latin typeface="+mj-lt"/>
                <a:ea typeface="+mj-ea"/>
                <a:cs typeface="+mj-cs"/>
              </a:rPr>
              <a:t>表单标签</a:t>
            </a:r>
          </a:p>
        </p:txBody>
      </p:sp>
      <p:sp>
        <p:nvSpPr>
          <p:cNvPr id="3" name="矩形 2"/>
          <p:cNvSpPr/>
          <p:nvPr/>
        </p:nvSpPr>
        <p:spPr>
          <a:xfrm>
            <a:off x="429490" y="847544"/>
            <a:ext cx="10349345" cy="830997"/>
          </a:xfrm>
          <a:prstGeom prst="rect">
            <a:avLst/>
          </a:prstGeom>
        </p:spPr>
        <p:txBody>
          <a:bodyPr wrap="square">
            <a:spAutoFit/>
          </a:bodyPr>
          <a:lstStyle/>
          <a:p>
            <a:pPr marL="342900" indent="-342900">
              <a:buFont typeface="Wingdings" panose="05000000000000000000" pitchFamily="2" charset="2"/>
              <a:buChar char="p"/>
            </a:pPr>
            <a:r>
              <a:rPr lang="zh-CN" altLang="en-US" sz="2400"/>
              <a:t>表单用于搜集不同类型的用户输入</a:t>
            </a:r>
            <a:r>
              <a:rPr lang="en-US" altLang="zh-CN" sz="2400"/>
              <a:t>(</a:t>
            </a:r>
            <a:r>
              <a:rPr lang="zh-CN" altLang="en-US" sz="2400"/>
              <a:t>用户输入的数据</a:t>
            </a:r>
            <a:r>
              <a:rPr lang="en-US" altLang="zh-CN" sz="2400"/>
              <a:t>)</a:t>
            </a:r>
            <a:r>
              <a:rPr lang="zh-CN" altLang="en-US" sz="2400"/>
              <a:t>，然后可以把用户数据提交到</a:t>
            </a:r>
            <a:r>
              <a:rPr lang="en-US" altLang="zh-CN" sz="2400"/>
              <a:t>web</a:t>
            </a:r>
            <a:r>
              <a:rPr lang="zh-CN" altLang="en-US" sz="2400"/>
              <a:t>服务器 </a:t>
            </a:r>
          </a:p>
        </p:txBody>
      </p:sp>
      <p:sp>
        <p:nvSpPr>
          <p:cNvPr id="4" name="矩形 3"/>
          <p:cNvSpPr/>
          <p:nvPr/>
        </p:nvSpPr>
        <p:spPr>
          <a:xfrm>
            <a:off x="429490" y="1678541"/>
            <a:ext cx="10217728" cy="2677656"/>
          </a:xfrm>
          <a:prstGeom prst="rect">
            <a:avLst/>
          </a:prstGeom>
        </p:spPr>
        <p:txBody>
          <a:bodyPr wrap="square">
            <a:spAutoFit/>
          </a:bodyPr>
          <a:lstStyle/>
          <a:p>
            <a:pPr marL="342900" indent="-342900">
              <a:buFont typeface="Wingdings" panose="05000000000000000000" pitchFamily="2" charset="2"/>
              <a:buChar char="p"/>
            </a:pPr>
            <a:r>
              <a:rPr lang="zh-CN" altLang="en-US" sz="2400"/>
              <a:t>表单标签的作用就是可以把用户输入数据一起提交到</a:t>
            </a:r>
            <a:r>
              <a:rPr lang="en-US" altLang="zh-CN" sz="2400"/>
              <a:t>web</a:t>
            </a:r>
            <a:r>
              <a:rPr lang="zh-CN" altLang="en-US" sz="2400"/>
              <a:t>服务器。</a:t>
            </a:r>
          </a:p>
          <a:p>
            <a:pPr marL="342900" indent="-342900">
              <a:buFont typeface="Wingdings" panose="05000000000000000000" pitchFamily="2" charset="2"/>
              <a:buChar char="p"/>
            </a:pPr>
            <a:r>
              <a:rPr lang="zh-CN" altLang="en-US" sz="2400"/>
              <a:t>表单属性设置</a:t>
            </a:r>
          </a:p>
          <a:p>
            <a:pPr marL="800100" lvl="1" indent="-342900">
              <a:buFont typeface="Wingdings" panose="05000000000000000000" pitchFamily="2" charset="2"/>
              <a:buChar char="n"/>
            </a:pPr>
            <a:r>
              <a:rPr lang="en-US" altLang="zh-CN" sz="2400"/>
              <a:t>action: </a:t>
            </a:r>
            <a:r>
              <a:rPr lang="zh-CN" altLang="en-US" sz="2400"/>
              <a:t>是设置表单数据提交地址</a:t>
            </a:r>
          </a:p>
          <a:p>
            <a:pPr marL="800100" lvl="1" indent="-342900">
              <a:buFont typeface="Wingdings" panose="05000000000000000000" pitchFamily="2" charset="2"/>
              <a:buChar char="n"/>
            </a:pPr>
            <a:r>
              <a:rPr lang="en-US" altLang="zh-CN" sz="2400"/>
              <a:t>method: </a:t>
            </a:r>
            <a:r>
              <a:rPr lang="zh-CN" altLang="en-US" sz="2400"/>
              <a:t>是表单提交方式，提交方式有</a:t>
            </a:r>
            <a:r>
              <a:rPr lang="en-US" altLang="zh-CN" sz="2400"/>
              <a:t>GET</a:t>
            </a:r>
            <a:r>
              <a:rPr lang="zh-CN" altLang="en-US" sz="2400"/>
              <a:t>和</a:t>
            </a:r>
            <a:r>
              <a:rPr lang="en-US" altLang="zh-CN" sz="2400"/>
              <a:t>POST</a:t>
            </a:r>
          </a:p>
          <a:p>
            <a:pPr marL="800100" lvl="1" indent="-342900">
              <a:buFont typeface="Wingdings" panose="05000000000000000000" pitchFamily="2" charset="2"/>
              <a:buChar char="n"/>
            </a:pPr>
            <a:r>
              <a:rPr lang="zh-CN" altLang="en-US" sz="2400"/>
              <a:t>表单元素属性设置</a:t>
            </a:r>
          </a:p>
          <a:p>
            <a:pPr marL="800100" lvl="1" indent="-342900">
              <a:buFont typeface="Wingdings" panose="05000000000000000000" pitchFamily="2" charset="2"/>
              <a:buChar char="n"/>
            </a:pPr>
            <a:r>
              <a:rPr lang="en-US" altLang="zh-CN" sz="2400"/>
              <a:t>name: </a:t>
            </a:r>
            <a:r>
              <a:rPr lang="zh-CN" altLang="en-US" sz="2400"/>
              <a:t>表单元素的名称，用于作为提交表单数据时的参数名</a:t>
            </a:r>
          </a:p>
          <a:p>
            <a:pPr marL="800100" lvl="1" indent="-342900">
              <a:buFont typeface="Wingdings" panose="05000000000000000000" pitchFamily="2" charset="2"/>
              <a:buChar char="n"/>
            </a:pPr>
            <a:r>
              <a:rPr lang="en-US" altLang="zh-CN" sz="2400"/>
              <a:t>value: </a:t>
            </a:r>
            <a:r>
              <a:rPr lang="zh-CN" altLang="en-US" sz="2400"/>
              <a:t>表单元素的值，用于作为提交表单数据时参数名所对应的值</a:t>
            </a:r>
          </a:p>
        </p:txBody>
      </p:sp>
    </p:spTree>
    <p:extLst>
      <p:ext uri="{BB962C8B-B14F-4D97-AF65-F5344CB8AC3E}">
        <p14:creationId xmlns:p14="http://schemas.microsoft.com/office/powerpoint/2010/main" val="2238526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7">
            <a:extLst>
              <a:ext uri="{FF2B5EF4-FFF2-40B4-BE49-F238E27FC236}">
                <a16:creationId xmlns:a16="http://schemas.microsoft.com/office/drawing/2014/main" id="{16682FD0-7CDC-4C17-B75F-EAFAC806E76A}"/>
              </a:ext>
            </a:extLst>
          </p:cNvPr>
          <p:cNvSpPr txBox="1">
            <a:spLocks noChangeArrowheads="1"/>
          </p:cNvSpPr>
          <p:nvPr/>
        </p:nvSpPr>
        <p:spPr>
          <a:xfrm>
            <a:off x="1750348" y="329570"/>
            <a:ext cx="4242324" cy="45725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i="1">
                <a:ln w="22225">
                  <a:solidFill>
                    <a:schemeClr val="accent2"/>
                  </a:solidFill>
                  <a:prstDash val="solid"/>
                </a:ln>
                <a:solidFill>
                  <a:schemeClr val="accent2">
                    <a:lumMod val="40000"/>
                    <a:lumOff val="60000"/>
                  </a:schemeClr>
                </a:solidFill>
              </a:rPr>
              <a:t>font-size:</a:t>
            </a:r>
            <a:r>
              <a:rPr lang="zh-CN" altLang="en-US" sz="2800" b="1" i="1">
                <a:ln w="22225">
                  <a:solidFill>
                    <a:schemeClr val="accent2"/>
                  </a:solidFill>
                  <a:prstDash val="solid"/>
                </a:ln>
                <a:solidFill>
                  <a:schemeClr val="accent2">
                    <a:lumMod val="40000"/>
                    <a:lumOff val="60000"/>
                  </a:schemeClr>
                </a:solidFill>
              </a:rPr>
              <a:t>文本大小</a:t>
            </a:r>
          </a:p>
        </p:txBody>
      </p:sp>
      <p:sp>
        <p:nvSpPr>
          <p:cNvPr id="3" name="矩形 2"/>
          <p:cNvSpPr/>
          <p:nvPr/>
        </p:nvSpPr>
        <p:spPr>
          <a:xfrm>
            <a:off x="353291" y="923790"/>
            <a:ext cx="10917382" cy="1200329"/>
          </a:xfrm>
          <a:prstGeom prst="rect">
            <a:avLst/>
          </a:prstGeom>
        </p:spPr>
        <p:txBody>
          <a:bodyPr wrap="square">
            <a:spAutoFit/>
          </a:bodyPr>
          <a:lstStyle/>
          <a:p>
            <a:r>
              <a:rPr lang="zh-CN" altLang="en-US" sz="2400"/>
              <a:t>单位：</a:t>
            </a:r>
            <a:endParaRPr lang="en-US" altLang="zh-CN" sz="2400"/>
          </a:p>
          <a:p>
            <a:r>
              <a:rPr lang="zh-CN" altLang="en-US" sz="2400"/>
              <a:t>可以使用相对长度单位，也可以使用绝对长度单位。相对长度单位比较常用，推荐使用像素单位</a:t>
            </a:r>
            <a:r>
              <a:rPr lang="en-US" altLang="zh-CN" sz="2400"/>
              <a:t>px</a:t>
            </a:r>
            <a:r>
              <a:rPr lang="zh-CN" altLang="en-US" sz="2400"/>
              <a:t>，绝对长度单位使用较少。</a:t>
            </a:r>
          </a:p>
        </p:txBody>
      </p:sp>
    </p:spTree>
    <p:extLst>
      <p:ext uri="{BB962C8B-B14F-4D97-AF65-F5344CB8AC3E}">
        <p14:creationId xmlns:p14="http://schemas.microsoft.com/office/powerpoint/2010/main" val="3710400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32116" y="302133"/>
            <a:ext cx="2646878" cy="480131"/>
          </a:xfrm>
          <a:prstGeom prst="rect">
            <a:avLst/>
          </a:prstGeom>
        </p:spPr>
        <p:txBody>
          <a:bodyPr wrap="none">
            <a:spAutoFit/>
          </a:bodyPr>
          <a:lstStyle/>
          <a:p>
            <a:pPr>
              <a:lnSpc>
                <a:spcPct val="90000"/>
              </a:lnSpc>
              <a:spcBef>
                <a:spcPct val="0"/>
              </a:spcBef>
            </a:pPr>
            <a:r>
              <a:rPr lang="zh-CN" altLang="en-US" sz="2800" b="1" i="1">
                <a:ln w="22225">
                  <a:solidFill>
                    <a:schemeClr val="accent2"/>
                  </a:solidFill>
                  <a:prstDash val="solid"/>
                </a:ln>
                <a:solidFill>
                  <a:schemeClr val="accent2">
                    <a:lumMod val="40000"/>
                    <a:lumOff val="60000"/>
                  </a:schemeClr>
                </a:solidFill>
                <a:latin typeface="+mj-lt"/>
                <a:ea typeface="+mj-ea"/>
                <a:cs typeface="+mj-cs"/>
              </a:rPr>
              <a:t>font-family:字体</a:t>
            </a:r>
          </a:p>
        </p:txBody>
      </p:sp>
      <p:sp>
        <p:nvSpPr>
          <p:cNvPr id="4" name="矩形 3"/>
          <p:cNvSpPr/>
          <p:nvPr/>
        </p:nvSpPr>
        <p:spPr>
          <a:xfrm>
            <a:off x="360217" y="861536"/>
            <a:ext cx="11145981" cy="1938992"/>
          </a:xfrm>
          <a:prstGeom prst="rect">
            <a:avLst/>
          </a:prstGeom>
        </p:spPr>
        <p:txBody>
          <a:bodyPr wrap="square">
            <a:spAutoFit/>
          </a:bodyPr>
          <a:lstStyle/>
          <a:p>
            <a:r>
              <a:rPr lang="zh-CN" altLang="en-US" sz="2400"/>
              <a:t>网页中常用的字体有宋体、微软雅黑、黑体等，例如将网页中所有段落文本的字体设置为微软雅黑</a:t>
            </a:r>
            <a:endParaRPr lang="en-US" altLang="zh-CN" sz="2400"/>
          </a:p>
          <a:p>
            <a:r>
              <a:rPr lang="zh-CN" altLang="en-US" sz="2400"/>
              <a:t>可以同时指定多个字体，中间以逗号隔开，表示如果浏览器不支持第一个字体，则会尝试下一个，直到找到合适的字体， 如果都没有，则以我们电脑默认的字体为准。</a:t>
            </a:r>
          </a:p>
        </p:txBody>
      </p:sp>
      <p:sp>
        <p:nvSpPr>
          <p:cNvPr id="3" name="Rectangle 1"/>
          <p:cNvSpPr>
            <a:spLocks noChangeArrowheads="1"/>
          </p:cNvSpPr>
          <p:nvPr/>
        </p:nvSpPr>
        <p:spPr bwMode="auto">
          <a:xfrm>
            <a:off x="484910" y="4087110"/>
            <a:ext cx="4973781" cy="2431435"/>
          </a:xfrm>
          <a:prstGeom prst="rect">
            <a:avLst/>
          </a:prstGeom>
          <a:solidFill>
            <a:srgbClr val="4040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900" b="0" i="0" u="none" strike="noStrike" cap="none" normalizeH="0" baseline="0">
                <a:ln>
                  <a:noFill/>
                </a:ln>
                <a:solidFill>
                  <a:srgbClr val="C9A765"/>
                </a:solidFill>
                <a:effectLst/>
                <a:latin typeface="宋体" panose="02010600030101010101" pitchFamily="2" charset="-122"/>
                <a:ea typeface="宋体" panose="02010600030101010101" pitchFamily="2" charset="-122"/>
              </a:rPr>
              <a:t>&lt;</a:t>
            </a:r>
            <a:r>
              <a:rPr kumimoji="0" lang="zh-CN" altLang="zh-CN" sz="1900" b="1" i="0" u="none" strike="noStrike" cap="none" normalizeH="0" baseline="0">
                <a:ln>
                  <a:noFill/>
                </a:ln>
                <a:solidFill>
                  <a:srgbClr val="C69557"/>
                </a:solidFill>
                <a:effectLst/>
                <a:latin typeface="宋体" panose="02010600030101010101" pitchFamily="2" charset="-122"/>
                <a:ea typeface="宋体" panose="02010600030101010101" pitchFamily="2" charset="-122"/>
              </a:rPr>
              <a:t>p</a:t>
            </a:r>
            <a:r>
              <a:rPr kumimoji="0" lang="zh-CN" altLang="zh-CN" sz="1900" b="0" i="0" u="none" strike="noStrike" cap="none" normalizeH="0" baseline="0">
                <a:ln>
                  <a:noFill/>
                </a:ln>
                <a:solidFill>
                  <a:srgbClr val="C9A765"/>
                </a:solidFill>
                <a:effectLst/>
                <a:latin typeface="宋体" panose="02010600030101010101" pitchFamily="2" charset="-122"/>
                <a:ea typeface="宋体" panose="02010600030101010101" pitchFamily="2" charset="-122"/>
              </a:rPr>
              <a:t>&gt;</a:t>
            </a:r>
            <a:br>
              <a:rPr kumimoji="0" lang="zh-CN" altLang="zh-CN" sz="1900" b="0" i="0" u="none" strike="noStrike" cap="none" normalizeH="0" baseline="0">
                <a:ln>
                  <a:noFill/>
                </a:ln>
                <a:solidFill>
                  <a:srgbClr val="C9A765"/>
                </a:solidFill>
                <a:effectLst/>
                <a:latin typeface="宋体" panose="02010600030101010101" pitchFamily="2" charset="-122"/>
                <a:ea typeface="宋体" panose="02010600030101010101" pitchFamily="2" charset="-122"/>
              </a:rPr>
            </a:br>
            <a:r>
              <a:rPr kumimoji="0" lang="zh-CN" altLang="zh-CN" sz="1900" b="0" i="0" u="none" strike="noStrike" cap="none" normalizeH="0" baseline="0">
                <a:ln>
                  <a:noFill/>
                </a:ln>
                <a:solidFill>
                  <a:srgbClr val="C9A765"/>
                </a:solidFill>
                <a:effectLst/>
                <a:latin typeface="宋体" panose="02010600030101010101" pitchFamily="2" charset="-122"/>
                <a:ea typeface="宋体" panose="02010600030101010101" pitchFamily="2" charset="-122"/>
              </a:rPr>
              <a:t>    </a:t>
            </a: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金樽清酒斗十千，玉盘珍羞直万钱。</a:t>
            </a:r>
            <a:b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b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    停杯投箸不能食，拔剑四顾心茫然。</a:t>
            </a:r>
            <a:b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b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    欲渡黄河冰塞川，将登太行雪满山。</a:t>
            </a:r>
            <a:b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b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    闲来垂钓碧溪上，忽复乘舟梦日边。</a:t>
            </a:r>
            <a:b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b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    行路难，行路难，多歧路，今安在？</a:t>
            </a:r>
            <a:b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b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    长风破浪会有时，直挂云帆济沧海。</a:t>
            </a:r>
            <a:b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br>
            <a:r>
              <a:rPr kumimoji="0" lang="zh-CN" altLang="zh-CN" sz="1900" b="0" i="0" u="none" strike="noStrike" cap="none" normalizeH="0" baseline="0">
                <a:ln>
                  <a:noFill/>
                </a:ln>
                <a:solidFill>
                  <a:srgbClr val="C9A765"/>
                </a:solidFill>
                <a:effectLst/>
                <a:latin typeface="宋体" panose="02010600030101010101" pitchFamily="2" charset="-122"/>
                <a:ea typeface="宋体" panose="02010600030101010101" pitchFamily="2" charset="-122"/>
              </a:rPr>
              <a:t>&lt;/</a:t>
            </a:r>
            <a:r>
              <a:rPr kumimoji="0" lang="zh-CN" altLang="zh-CN" sz="1900" b="1" i="0" u="none" strike="noStrike" cap="none" normalizeH="0" baseline="0">
                <a:ln>
                  <a:noFill/>
                </a:ln>
                <a:solidFill>
                  <a:srgbClr val="C69557"/>
                </a:solidFill>
                <a:effectLst/>
                <a:latin typeface="宋体" panose="02010600030101010101" pitchFamily="2" charset="-122"/>
                <a:ea typeface="宋体" panose="02010600030101010101" pitchFamily="2" charset="-122"/>
              </a:rPr>
              <a:t>p</a:t>
            </a:r>
            <a:r>
              <a:rPr kumimoji="0" lang="zh-CN" altLang="zh-CN" sz="1900" b="0" i="0" u="none" strike="noStrike" cap="none" normalizeH="0" baseline="0">
                <a:ln>
                  <a:noFill/>
                </a:ln>
                <a:solidFill>
                  <a:srgbClr val="C9A765"/>
                </a:solidFill>
                <a:effectLst/>
                <a:latin typeface="宋体" panose="02010600030101010101" pitchFamily="2" charset="-122"/>
                <a:ea typeface="宋体" panose="02010600030101010101" pitchFamily="2" charset="-122"/>
              </a:rPr>
              <a:t>&gt;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484910" y="2959071"/>
            <a:ext cx="4973781" cy="969496"/>
          </a:xfrm>
          <a:prstGeom prst="rect">
            <a:avLst/>
          </a:prstGeom>
          <a:solidFill>
            <a:srgbClr val="4040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900" b="1" i="0" u="none" strike="noStrike" cap="none" normalizeH="0" baseline="0">
                <a:ln>
                  <a:noFill/>
                </a:ln>
                <a:solidFill>
                  <a:srgbClr val="C69557"/>
                </a:solidFill>
                <a:effectLst/>
                <a:latin typeface="宋体" panose="02010600030101010101" pitchFamily="2" charset="-122"/>
                <a:ea typeface="宋体" panose="02010600030101010101" pitchFamily="2" charset="-122"/>
              </a:rPr>
              <a:t>p</a:t>
            </a: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a:t>
            </a:r>
            <a:b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b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    </a:t>
            </a:r>
            <a:r>
              <a:rPr kumimoji="0" lang="zh-CN" altLang="zh-CN" sz="1900" b="1" i="0" u="none" strike="noStrike" cap="none" normalizeH="0" baseline="0">
                <a:ln>
                  <a:noFill/>
                </a:ln>
                <a:solidFill>
                  <a:srgbClr val="9BC28E"/>
                </a:solidFill>
                <a:effectLst/>
                <a:latin typeface="宋体" panose="02010600030101010101" pitchFamily="2" charset="-122"/>
                <a:ea typeface="宋体" panose="02010600030101010101" pitchFamily="2" charset="-122"/>
              </a:rPr>
              <a:t>font-family</a:t>
            </a: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 </a:t>
            </a:r>
            <a:r>
              <a:rPr kumimoji="0" lang="zh-CN" altLang="zh-CN" sz="1900" b="1" i="0" u="none" strike="noStrike" cap="none" normalizeH="0" baseline="0">
                <a:ln>
                  <a:noFill/>
                </a:ln>
                <a:solidFill>
                  <a:srgbClr val="21BF21"/>
                </a:solidFill>
                <a:effectLst/>
                <a:latin typeface="宋体" panose="02010600030101010101" pitchFamily="2" charset="-122"/>
                <a:ea typeface="宋体" panose="02010600030101010101" pitchFamily="2" charset="-122"/>
              </a:rPr>
              <a:t>"微软雅黑"</a:t>
            </a:r>
            <a:r>
              <a:rPr kumimoji="0" lang="zh-CN" altLang="zh-CN" sz="1900" b="0" i="0" u="none" strike="noStrike" cap="none" normalizeH="0" baseline="0">
                <a:ln>
                  <a:noFill/>
                </a:ln>
                <a:solidFill>
                  <a:srgbClr val="CC7832"/>
                </a:solidFill>
                <a:effectLst/>
                <a:latin typeface="宋体" panose="02010600030101010101" pitchFamily="2" charset="-122"/>
                <a:ea typeface="宋体" panose="02010600030101010101" pitchFamily="2" charset="-122"/>
              </a:rPr>
              <a:t>;</a:t>
            </a:r>
            <a:br>
              <a:rPr kumimoji="0" lang="zh-CN" altLang="zh-CN" sz="1900" b="0" i="0" u="none" strike="noStrike" cap="none" normalizeH="0" baseline="0">
                <a:ln>
                  <a:noFill/>
                </a:ln>
                <a:solidFill>
                  <a:srgbClr val="CC7832"/>
                </a:solidFill>
                <a:effectLst/>
                <a:latin typeface="宋体" panose="02010600030101010101" pitchFamily="2" charset="-122"/>
                <a:ea typeface="宋体" panose="02010600030101010101" pitchFamily="2" charset="-122"/>
              </a:rPr>
            </a:b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51487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05323" y="314097"/>
            <a:ext cx="2823209" cy="480131"/>
          </a:xfrm>
          <a:prstGeom prst="rect">
            <a:avLst/>
          </a:prstGeom>
        </p:spPr>
        <p:txBody>
          <a:bodyPr wrap="none">
            <a:spAutoFit/>
          </a:bodyPr>
          <a:lstStyle/>
          <a:p>
            <a:pPr>
              <a:lnSpc>
                <a:spcPct val="90000"/>
              </a:lnSpc>
              <a:spcBef>
                <a:spcPct val="0"/>
              </a:spcBef>
            </a:pPr>
            <a:r>
              <a:rPr lang="zh-CN" altLang="en-US" sz="2800" b="1" i="1">
                <a:ln w="22225">
                  <a:solidFill>
                    <a:schemeClr val="accent2"/>
                  </a:solidFill>
                  <a:prstDash val="solid"/>
                </a:ln>
                <a:solidFill>
                  <a:schemeClr val="accent2">
                    <a:lumMod val="40000"/>
                    <a:lumOff val="60000"/>
                  </a:schemeClr>
                </a:solidFill>
                <a:latin typeface="+mj-lt"/>
                <a:ea typeface="+mj-ea"/>
                <a:cs typeface="+mj-cs"/>
              </a:rPr>
              <a:t>CSS Unicode字体</a:t>
            </a:r>
          </a:p>
        </p:txBody>
      </p:sp>
      <p:sp>
        <p:nvSpPr>
          <p:cNvPr id="3" name="矩形 2"/>
          <p:cNvSpPr/>
          <p:nvPr/>
        </p:nvSpPr>
        <p:spPr>
          <a:xfrm>
            <a:off x="484908" y="972511"/>
            <a:ext cx="11346873" cy="3046988"/>
          </a:xfrm>
          <a:prstGeom prst="rect">
            <a:avLst/>
          </a:prstGeom>
        </p:spPr>
        <p:txBody>
          <a:bodyPr wrap="square">
            <a:spAutoFit/>
          </a:bodyPr>
          <a:lstStyle/>
          <a:p>
            <a:pPr marL="342900" indent="-342900">
              <a:buFont typeface="Wingdings" panose="05000000000000000000" pitchFamily="2" charset="2"/>
              <a:buChar char="p"/>
            </a:pPr>
            <a:r>
              <a:rPr lang="zh-CN" altLang="en-US" sz="2400"/>
              <a:t>为什么使用 </a:t>
            </a:r>
            <a:r>
              <a:rPr lang="en-US" altLang="zh-CN" sz="2400"/>
              <a:t>Unicode</a:t>
            </a:r>
            <a:r>
              <a:rPr lang="zh-CN" altLang="en-US" sz="2400"/>
              <a:t>字体  </a:t>
            </a:r>
            <a:endParaRPr lang="en-US" altLang="zh-CN" sz="2400"/>
          </a:p>
          <a:p>
            <a:pPr marL="800100" lvl="1" indent="-342900">
              <a:buFont typeface="Wingdings" panose="05000000000000000000" pitchFamily="2" charset="2"/>
              <a:buChar char="n"/>
            </a:pPr>
            <a:r>
              <a:rPr lang="zh-CN" altLang="en-US" sz="2400"/>
              <a:t>在 </a:t>
            </a:r>
            <a:r>
              <a:rPr lang="en-US" altLang="zh-CN" sz="2400"/>
              <a:t>CSS </a:t>
            </a:r>
            <a:r>
              <a:rPr lang="zh-CN" altLang="en-US" sz="2400"/>
              <a:t>中设置字体名称，直接写中文是可以的。但是在文件编码（</a:t>
            </a:r>
            <a:r>
              <a:rPr lang="en-US" altLang="zh-CN" sz="2400"/>
              <a:t>GB2312</a:t>
            </a:r>
            <a:r>
              <a:rPr lang="zh-CN" altLang="en-US" sz="2400"/>
              <a:t>、</a:t>
            </a:r>
            <a:r>
              <a:rPr lang="en-US" altLang="zh-CN" sz="2400"/>
              <a:t>UTF-8 </a:t>
            </a:r>
            <a:r>
              <a:rPr lang="zh-CN" altLang="en-US" sz="2400"/>
              <a:t>等）不匹配时会产生乱码的错误。  </a:t>
            </a:r>
            <a:endParaRPr lang="en-US" altLang="zh-CN" sz="2400"/>
          </a:p>
          <a:p>
            <a:pPr marL="800100" lvl="1" indent="-342900">
              <a:buFont typeface="Wingdings" panose="05000000000000000000" pitchFamily="2" charset="2"/>
              <a:buChar char="n"/>
            </a:pPr>
            <a:r>
              <a:rPr lang="en-US" altLang="zh-CN" sz="2400"/>
              <a:t>xp </a:t>
            </a:r>
            <a:r>
              <a:rPr lang="zh-CN" altLang="en-US" sz="2400"/>
              <a:t>系统不支持 类似微软雅黑的中文。</a:t>
            </a:r>
            <a:endParaRPr lang="en-US" altLang="zh-CN" sz="2400"/>
          </a:p>
          <a:p>
            <a:pPr marL="457200" indent="-457200">
              <a:buFont typeface="Wingdings" panose="05000000000000000000" pitchFamily="2" charset="2"/>
              <a:buChar char="p"/>
            </a:pPr>
            <a:r>
              <a:rPr lang="zh-CN" altLang="en-US" sz="2400"/>
              <a:t>解决：  </a:t>
            </a:r>
            <a:endParaRPr lang="en-US" altLang="zh-CN" sz="2400"/>
          </a:p>
          <a:p>
            <a:pPr marL="800100" lvl="1" indent="-342900">
              <a:buFont typeface="Wingdings" panose="05000000000000000000" pitchFamily="2" charset="2"/>
              <a:buChar char="n"/>
            </a:pPr>
            <a:r>
              <a:rPr lang="zh-CN" altLang="en-US" sz="2400"/>
              <a:t>方案一： 你可以使用英文来替代。 比如</a:t>
            </a:r>
            <a:r>
              <a:rPr lang="en-US" altLang="zh-CN" sz="2400"/>
              <a:t>font-family:"Microsoft Yahei"</a:t>
            </a:r>
            <a:r>
              <a:rPr lang="zh-CN" altLang="en-US" sz="2400"/>
              <a:t>。  </a:t>
            </a:r>
            <a:endParaRPr lang="en-US" altLang="zh-CN" sz="2400"/>
          </a:p>
          <a:p>
            <a:pPr marL="800100" lvl="1" indent="-342900">
              <a:buFont typeface="Wingdings" panose="05000000000000000000" pitchFamily="2" charset="2"/>
              <a:buChar char="n"/>
            </a:pPr>
            <a:r>
              <a:rPr lang="zh-CN" altLang="en-US" sz="2400"/>
              <a:t>方案二： 在 </a:t>
            </a:r>
            <a:r>
              <a:rPr lang="en-US" altLang="zh-CN" sz="2400"/>
              <a:t>CSS </a:t>
            </a:r>
            <a:r>
              <a:rPr lang="zh-CN" altLang="en-US" sz="2400"/>
              <a:t>直接使用 </a:t>
            </a:r>
            <a:r>
              <a:rPr lang="en-US" altLang="zh-CN" sz="2400"/>
              <a:t>Unicode </a:t>
            </a:r>
            <a:r>
              <a:rPr lang="zh-CN" altLang="en-US" sz="2400"/>
              <a:t>编码来写字体名称可以避免这些错误。使用 </a:t>
            </a:r>
            <a:r>
              <a:rPr lang="en-US" altLang="zh-CN" sz="2400"/>
              <a:t>Unicode </a:t>
            </a:r>
            <a:r>
              <a:rPr lang="zh-CN" altLang="en-US" sz="2400"/>
              <a:t>写中文字体名称，浏览器是可以正确的解析的。</a:t>
            </a:r>
          </a:p>
        </p:txBody>
      </p:sp>
    </p:spTree>
    <p:extLst>
      <p:ext uri="{BB962C8B-B14F-4D97-AF65-F5344CB8AC3E}">
        <p14:creationId xmlns:p14="http://schemas.microsoft.com/office/powerpoint/2010/main" val="1805898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12251" y="307170"/>
            <a:ext cx="2823209" cy="480131"/>
          </a:xfrm>
          <a:prstGeom prst="rect">
            <a:avLst/>
          </a:prstGeom>
        </p:spPr>
        <p:txBody>
          <a:bodyPr wrap="none">
            <a:spAutoFit/>
          </a:bodyPr>
          <a:lstStyle/>
          <a:p>
            <a:pPr>
              <a:lnSpc>
                <a:spcPct val="90000"/>
              </a:lnSpc>
              <a:spcBef>
                <a:spcPct val="0"/>
              </a:spcBef>
            </a:pPr>
            <a:r>
              <a:rPr lang="zh-CN" altLang="en-US" sz="2800" b="1" i="1">
                <a:ln w="22225">
                  <a:solidFill>
                    <a:schemeClr val="accent2"/>
                  </a:solidFill>
                  <a:prstDash val="solid"/>
                </a:ln>
                <a:solidFill>
                  <a:schemeClr val="accent2">
                    <a:lumMod val="40000"/>
                    <a:lumOff val="60000"/>
                  </a:schemeClr>
                </a:solidFill>
                <a:latin typeface="+mj-lt"/>
                <a:ea typeface="+mj-ea"/>
                <a:cs typeface="+mj-cs"/>
              </a:rPr>
              <a:t>CSS Unicode字体</a:t>
            </a:r>
          </a:p>
        </p:txBody>
      </p:sp>
      <p:pic>
        <p:nvPicPr>
          <p:cNvPr id="4" name="图片 3"/>
          <p:cNvPicPr>
            <a:picLocks noChangeAspect="1"/>
          </p:cNvPicPr>
          <p:nvPr/>
        </p:nvPicPr>
        <p:blipFill>
          <a:blip r:embed="rId2"/>
          <a:stretch>
            <a:fillRect/>
          </a:stretch>
        </p:blipFill>
        <p:spPr>
          <a:xfrm>
            <a:off x="555395" y="878908"/>
            <a:ext cx="10420867" cy="5048672"/>
          </a:xfrm>
          <a:prstGeom prst="rect">
            <a:avLst/>
          </a:prstGeom>
        </p:spPr>
      </p:pic>
    </p:spTree>
    <p:extLst>
      <p:ext uri="{BB962C8B-B14F-4D97-AF65-F5344CB8AC3E}">
        <p14:creationId xmlns:p14="http://schemas.microsoft.com/office/powerpoint/2010/main" val="3419696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4519" y="293315"/>
            <a:ext cx="3482043" cy="480131"/>
          </a:xfrm>
          <a:prstGeom prst="rect">
            <a:avLst/>
          </a:prstGeom>
        </p:spPr>
        <p:txBody>
          <a:bodyPr wrap="none">
            <a:spAutoFit/>
          </a:bodyPr>
          <a:lstStyle/>
          <a:p>
            <a:pPr>
              <a:lnSpc>
                <a:spcPct val="90000"/>
              </a:lnSpc>
              <a:spcBef>
                <a:spcPct val="0"/>
              </a:spcBef>
            </a:pPr>
            <a:r>
              <a:rPr lang="en-US" altLang="zh-CN" sz="2800" b="1" i="1">
                <a:ln w="22225">
                  <a:solidFill>
                    <a:schemeClr val="accent2"/>
                  </a:solidFill>
                  <a:prstDash val="solid"/>
                </a:ln>
                <a:solidFill>
                  <a:schemeClr val="accent2">
                    <a:lumMod val="40000"/>
                    <a:lumOff val="60000"/>
                  </a:schemeClr>
                </a:solidFill>
                <a:latin typeface="+mj-lt"/>
                <a:ea typeface="+mj-ea"/>
                <a:cs typeface="+mj-cs"/>
              </a:rPr>
              <a:t>font-weight:</a:t>
            </a:r>
            <a:r>
              <a:rPr lang="zh-CN" altLang="en-US" sz="2800" b="1" i="1">
                <a:ln w="22225">
                  <a:solidFill>
                    <a:schemeClr val="accent2"/>
                  </a:solidFill>
                  <a:prstDash val="solid"/>
                </a:ln>
                <a:solidFill>
                  <a:schemeClr val="accent2">
                    <a:lumMod val="40000"/>
                    <a:lumOff val="60000"/>
                  </a:schemeClr>
                </a:solidFill>
                <a:latin typeface="+mj-lt"/>
                <a:ea typeface="+mj-ea"/>
                <a:cs typeface="+mj-cs"/>
              </a:rPr>
              <a:t>字体粗细</a:t>
            </a:r>
          </a:p>
        </p:txBody>
      </p:sp>
      <p:pic>
        <p:nvPicPr>
          <p:cNvPr id="3" name="图片 2"/>
          <p:cNvPicPr>
            <a:picLocks noChangeAspect="1"/>
          </p:cNvPicPr>
          <p:nvPr/>
        </p:nvPicPr>
        <p:blipFill>
          <a:blip r:embed="rId2"/>
          <a:stretch>
            <a:fillRect/>
          </a:stretch>
        </p:blipFill>
        <p:spPr>
          <a:xfrm>
            <a:off x="398318" y="942542"/>
            <a:ext cx="7696200" cy="2257425"/>
          </a:xfrm>
          <a:prstGeom prst="rect">
            <a:avLst/>
          </a:prstGeom>
        </p:spPr>
      </p:pic>
    </p:spTree>
    <p:extLst>
      <p:ext uri="{BB962C8B-B14F-4D97-AF65-F5344CB8AC3E}">
        <p14:creationId xmlns:p14="http://schemas.microsoft.com/office/powerpoint/2010/main" val="3923960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79636" y="307170"/>
            <a:ext cx="3147015" cy="480131"/>
          </a:xfrm>
          <a:prstGeom prst="rect">
            <a:avLst/>
          </a:prstGeom>
        </p:spPr>
        <p:txBody>
          <a:bodyPr wrap="none">
            <a:spAutoFit/>
          </a:bodyPr>
          <a:lstStyle/>
          <a:p>
            <a:pPr>
              <a:lnSpc>
                <a:spcPct val="90000"/>
              </a:lnSpc>
              <a:spcBef>
                <a:spcPct val="0"/>
              </a:spcBef>
            </a:pPr>
            <a:r>
              <a:rPr lang="zh-CN" altLang="en-US" sz="2800" b="1" i="1">
                <a:ln w="22225">
                  <a:solidFill>
                    <a:schemeClr val="accent2"/>
                  </a:solidFill>
                  <a:prstDash val="solid"/>
                </a:ln>
                <a:solidFill>
                  <a:schemeClr val="accent2">
                    <a:lumMod val="40000"/>
                    <a:lumOff val="60000"/>
                  </a:schemeClr>
                </a:solidFill>
                <a:latin typeface="+mj-lt"/>
                <a:ea typeface="+mj-ea"/>
                <a:cs typeface="+mj-cs"/>
              </a:rPr>
              <a:t>font-style:字体风格</a:t>
            </a:r>
          </a:p>
        </p:txBody>
      </p:sp>
      <p:pic>
        <p:nvPicPr>
          <p:cNvPr id="3" name="图片 2"/>
          <p:cNvPicPr>
            <a:picLocks noChangeAspect="1"/>
          </p:cNvPicPr>
          <p:nvPr/>
        </p:nvPicPr>
        <p:blipFill>
          <a:blip r:embed="rId2"/>
          <a:stretch>
            <a:fillRect/>
          </a:stretch>
        </p:blipFill>
        <p:spPr>
          <a:xfrm>
            <a:off x="406977" y="877599"/>
            <a:ext cx="8343900" cy="1819275"/>
          </a:xfrm>
          <a:prstGeom prst="rect">
            <a:avLst/>
          </a:prstGeom>
        </p:spPr>
      </p:pic>
    </p:spTree>
    <p:extLst>
      <p:ext uri="{BB962C8B-B14F-4D97-AF65-F5344CB8AC3E}">
        <p14:creationId xmlns:p14="http://schemas.microsoft.com/office/powerpoint/2010/main" val="1239480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28682" y="339704"/>
            <a:ext cx="3558988" cy="480131"/>
          </a:xfrm>
          <a:prstGeom prst="rect">
            <a:avLst/>
          </a:prstGeom>
        </p:spPr>
        <p:txBody>
          <a:bodyPr wrap="none">
            <a:spAutoFit/>
          </a:bodyPr>
          <a:lstStyle/>
          <a:p>
            <a:pPr>
              <a:lnSpc>
                <a:spcPct val="90000"/>
              </a:lnSpc>
              <a:spcBef>
                <a:spcPct val="0"/>
              </a:spcBef>
            </a:pPr>
            <a:r>
              <a:rPr lang="zh-CN" altLang="en-US" sz="2800" b="1" i="1">
                <a:ln w="22225">
                  <a:solidFill>
                    <a:schemeClr val="accent2"/>
                  </a:solidFill>
                  <a:prstDash val="solid"/>
                </a:ln>
                <a:solidFill>
                  <a:schemeClr val="accent2">
                    <a:lumMod val="40000"/>
                    <a:lumOff val="60000"/>
                  </a:schemeClr>
                </a:solidFill>
                <a:latin typeface="+mj-lt"/>
                <a:ea typeface="+mj-ea"/>
                <a:cs typeface="+mj-cs"/>
              </a:rPr>
              <a:t>预格式化文本pre标签</a:t>
            </a:r>
          </a:p>
        </p:txBody>
      </p:sp>
      <p:sp>
        <p:nvSpPr>
          <p:cNvPr id="3" name="矩形 2"/>
          <p:cNvSpPr/>
          <p:nvPr/>
        </p:nvSpPr>
        <p:spPr>
          <a:xfrm>
            <a:off x="408708" y="819835"/>
            <a:ext cx="10293927" cy="830997"/>
          </a:xfrm>
          <a:prstGeom prst="rect">
            <a:avLst/>
          </a:prstGeom>
        </p:spPr>
        <p:txBody>
          <a:bodyPr wrap="square">
            <a:spAutoFit/>
          </a:bodyPr>
          <a:lstStyle/>
          <a:p>
            <a:r>
              <a:rPr lang="zh-CN" altLang="en-US" sz="2400"/>
              <a:t>被包围在 </a:t>
            </a:r>
            <a:r>
              <a:rPr lang="en-US" altLang="zh-CN" sz="2400"/>
              <a:t>&lt;pre&gt; </a:t>
            </a:r>
            <a:r>
              <a:rPr lang="zh-CN" altLang="en-US" sz="2400"/>
              <a:t>标签 元素中的文本通常会保留空格和换行符。而文本也会呈现为等宽字体。</a:t>
            </a:r>
          </a:p>
        </p:txBody>
      </p:sp>
      <p:sp>
        <p:nvSpPr>
          <p:cNvPr id="4" name="Rectangle 1"/>
          <p:cNvSpPr>
            <a:spLocks noChangeArrowheads="1"/>
          </p:cNvSpPr>
          <p:nvPr/>
        </p:nvSpPr>
        <p:spPr bwMode="auto">
          <a:xfrm>
            <a:off x="540327" y="1870381"/>
            <a:ext cx="4301837" cy="2431435"/>
          </a:xfrm>
          <a:prstGeom prst="rect">
            <a:avLst/>
          </a:prstGeom>
          <a:solidFill>
            <a:srgbClr val="4040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900" b="0" i="0" u="none" strike="noStrike" cap="none" normalizeH="0" baseline="0">
                <a:ln>
                  <a:noFill/>
                </a:ln>
                <a:solidFill>
                  <a:srgbClr val="C9A765"/>
                </a:solidFill>
                <a:effectLst/>
                <a:latin typeface="宋体" panose="02010600030101010101" pitchFamily="2" charset="-122"/>
                <a:ea typeface="宋体" panose="02010600030101010101" pitchFamily="2" charset="-122"/>
              </a:rPr>
              <a:t>&lt;</a:t>
            </a:r>
            <a:r>
              <a:rPr kumimoji="0" lang="zh-CN" altLang="zh-CN" sz="1900" b="1" i="0" u="none" strike="noStrike" cap="none" normalizeH="0" baseline="0">
                <a:ln>
                  <a:noFill/>
                </a:ln>
                <a:solidFill>
                  <a:srgbClr val="C69557"/>
                </a:solidFill>
                <a:effectLst/>
                <a:latin typeface="宋体" panose="02010600030101010101" pitchFamily="2" charset="-122"/>
                <a:ea typeface="宋体" panose="02010600030101010101" pitchFamily="2" charset="-122"/>
              </a:rPr>
              <a:t>pre</a:t>
            </a:r>
            <a:r>
              <a:rPr kumimoji="0" lang="zh-CN" altLang="zh-CN" sz="1900" b="0" i="0" u="none" strike="noStrike" cap="none" normalizeH="0" baseline="0">
                <a:ln>
                  <a:noFill/>
                </a:ln>
                <a:solidFill>
                  <a:srgbClr val="C9A765"/>
                </a:solidFill>
                <a:effectLst/>
                <a:latin typeface="宋体" panose="02010600030101010101" pitchFamily="2" charset="-122"/>
                <a:ea typeface="宋体" panose="02010600030101010101" pitchFamily="2" charset="-122"/>
              </a:rPr>
              <a:t>&gt;</a:t>
            </a:r>
            <a:br>
              <a:rPr kumimoji="0" lang="zh-CN" altLang="zh-CN" sz="1900" b="0" i="0" u="none" strike="noStrike" cap="none" normalizeH="0" baseline="0">
                <a:ln>
                  <a:noFill/>
                </a:ln>
                <a:solidFill>
                  <a:srgbClr val="C9A765"/>
                </a:solidFill>
                <a:effectLst/>
                <a:latin typeface="宋体" panose="02010600030101010101" pitchFamily="2" charset="-122"/>
                <a:ea typeface="宋体" panose="02010600030101010101" pitchFamily="2" charset="-122"/>
              </a:rPr>
            </a:br>
            <a:br>
              <a:rPr kumimoji="0" lang="zh-CN" altLang="zh-CN" sz="1900" b="0" i="0" u="none" strike="noStrike" cap="none" normalizeH="0" baseline="0">
                <a:ln>
                  <a:noFill/>
                </a:ln>
                <a:solidFill>
                  <a:srgbClr val="C9A765"/>
                </a:solidFill>
                <a:effectLst/>
                <a:latin typeface="宋体" panose="02010600030101010101" pitchFamily="2" charset="-122"/>
                <a:ea typeface="宋体" panose="02010600030101010101" pitchFamily="2" charset="-122"/>
              </a:rPr>
            </a:br>
            <a:r>
              <a:rPr kumimoji="0" lang="zh-CN" altLang="zh-CN" sz="1900" b="0" i="0" u="none" strike="noStrike" cap="none" normalizeH="0" baseline="0">
                <a:ln>
                  <a:noFill/>
                </a:ln>
                <a:solidFill>
                  <a:srgbClr val="C9A765"/>
                </a:solidFill>
                <a:effectLst/>
                <a:latin typeface="宋体" panose="02010600030101010101" pitchFamily="2" charset="-122"/>
                <a:ea typeface="宋体" panose="02010600030101010101" pitchFamily="2" charset="-122"/>
              </a:rPr>
              <a:t>    </a:t>
            </a: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int main(){</a:t>
            </a:r>
            <a:b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b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        cout &lt;&lt; "hello w</a:t>
            </a:r>
            <a:r>
              <a:rPr kumimoji="0" lang="en-US"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o</a:t>
            </a: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rld!";</a:t>
            </a:r>
            <a:b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b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        return 0;</a:t>
            </a:r>
            <a:b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br>
            <a: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t>    }</a:t>
            </a:r>
            <a:b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br>
            <a:br>
              <a:rPr kumimoji="0" lang="zh-CN" altLang="zh-CN" sz="1900" b="0" i="0" u="none" strike="noStrike" cap="none" normalizeH="0" baseline="0">
                <a:ln>
                  <a:noFill/>
                </a:ln>
                <a:solidFill>
                  <a:srgbClr val="9BC28E"/>
                </a:solidFill>
                <a:effectLst/>
                <a:latin typeface="宋体" panose="02010600030101010101" pitchFamily="2" charset="-122"/>
                <a:ea typeface="宋体" panose="02010600030101010101" pitchFamily="2" charset="-122"/>
              </a:rPr>
            </a:br>
            <a:r>
              <a:rPr kumimoji="0" lang="zh-CN" altLang="zh-CN" sz="1900" b="0" i="0" u="none" strike="noStrike" cap="none" normalizeH="0" baseline="0">
                <a:ln>
                  <a:noFill/>
                </a:ln>
                <a:solidFill>
                  <a:srgbClr val="C9A765"/>
                </a:solidFill>
                <a:effectLst/>
                <a:latin typeface="宋体" panose="02010600030101010101" pitchFamily="2" charset="-122"/>
                <a:ea typeface="宋体" panose="02010600030101010101" pitchFamily="2" charset="-122"/>
              </a:rPr>
              <a:t>&lt;/</a:t>
            </a:r>
            <a:r>
              <a:rPr kumimoji="0" lang="zh-CN" altLang="zh-CN" sz="1900" b="1" i="0" u="none" strike="noStrike" cap="none" normalizeH="0" baseline="0">
                <a:ln>
                  <a:noFill/>
                </a:ln>
                <a:solidFill>
                  <a:srgbClr val="C69557"/>
                </a:solidFill>
                <a:effectLst/>
                <a:latin typeface="宋体" panose="02010600030101010101" pitchFamily="2" charset="-122"/>
                <a:ea typeface="宋体" panose="02010600030101010101" pitchFamily="2" charset="-122"/>
              </a:rPr>
              <a:t>pre</a:t>
            </a:r>
            <a:r>
              <a:rPr kumimoji="0" lang="zh-CN" altLang="zh-CN" sz="1900" b="0" i="0" u="none" strike="noStrike" cap="none" normalizeH="0" baseline="0">
                <a:ln>
                  <a:noFill/>
                </a:ln>
                <a:solidFill>
                  <a:srgbClr val="C9A765"/>
                </a:solidFill>
                <a:effectLst/>
                <a:latin typeface="宋体" panose="02010600030101010101" pitchFamily="2" charset="-122"/>
                <a:ea typeface="宋体" panose="02010600030101010101" pitchFamily="2" charset="-122"/>
              </a:rPr>
              <a:t>&gt;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75681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35610" y="293315"/>
            <a:ext cx="1620957" cy="480131"/>
          </a:xfrm>
          <a:prstGeom prst="rect">
            <a:avLst/>
          </a:prstGeom>
        </p:spPr>
        <p:txBody>
          <a:bodyPr wrap="none">
            <a:spAutoFit/>
          </a:bodyPr>
          <a:lstStyle/>
          <a:p>
            <a:pPr>
              <a:lnSpc>
                <a:spcPct val="90000"/>
              </a:lnSpc>
              <a:spcBef>
                <a:spcPct val="0"/>
              </a:spcBef>
            </a:pPr>
            <a:r>
              <a:rPr lang="zh-CN" altLang="en-US" sz="2800" b="1" i="1">
                <a:ln w="22225">
                  <a:solidFill>
                    <a:schemeClr val="accent2"/>
                  </a:solidFill>
                  <a:prstDash val="solid"/>
                </a:ln>
                <a:solidFill>
                  <a:schemeClr val="accent2">
                    <a:lumMod val="40000"/>
                    <a:lumOff val="60000"/>
                  </a:schemeClr>
                </a:solidFill>
                <a:latin typeface="+mj-lt"/>
                <a:ea typeface="+mj-ea"/>
                <a:cs typeface="+mj-cs"/>
              </a:rPr>
              <a:t>特殊字符</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723" y="938645"/>
            <a:ext cx="10782300" cy="5257800"/>
          </a:xfrm>
          <a:prstGeom prst="rect">
            <a:avLst/>
          </a:prstGeom>
        </p:spPr>
      </p:pic>
    </p:spTree>
    <p:extLst>
      <p:ext uri="{BB962C8B-B14F-4D97-AF65-F5344CB8AC3E}">
        <p14:creationId xmlns:p14="http://schemas.microsoft.com/office/powerpoint/2010/main" val="392428910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375</TotalTime>
  <Words>932</Words>
  <Application>Microsoft Office PowerPoint</Application>
  <PresentationFormat>宽屏</PresentationFormat>
  <Paragraphs>66</Paragraphs>
  <Slides>18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Hannotate SC Bold</vt:lpstr>
      <vt:lpstr>Helvetica Neue</vt:lpstr>
      <vt:lpstr>等线</vt:lpstr>
      <vt:lpstr>等线 Light</vt:lpstr>
      <vt:lpstr>宋体</vt:lpstr>
      <vt:lpstr>Arial</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徐筵彭</dc:creator>
  <cp:lastModifiedBy>Cat</cp:lastModifiedBy>
  <cp:revision>97</cp:revision>
  <dcterms:created xsi:type="dcterms:W3CDTF">2020-10-12T01:38:58Z</dcterms:created>
  <dcterms:modified xsi:type="dcterms:W3CDTF">2021-12-31T10:13:17Z</dcterms:modified>
</cp:coreProperties>
</file>