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5" r:id="rId6"/>
    <p:sldId id="260" r:id="rId7"/>
    <p:sldId id="261" r:id="rId8"/>
    <p:sldId id="267" r:id="rId9"/>
    <p:sldId id="262" r:id="rId10"/>
    <p:sldId id="263" r:id="rId11"/>
    <p:sldId id="264" r:id="rId12"/>
    <p:sldId id="266"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817ED257-0977-4B0A-8123-50EF9C4B2749}">
          <p14:sldIdLst>
            <p14:sldId id="256"/>
            <p14:sldId id="257"/>
            <p14:sldId id="258"/>
            <p14:sldId id="259"/>
            <p14:sldId id="265"/>
            <p14:sldId id="260"/>
            <p14:sldId id="261"/>
            <p14:sldId id="267"/>
            <p14:sldId id="262"/>
            <p14:sldId id="263"/>
            <p14:sldId id="264"/>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5234CA-A51C-4733-86E4-A44862605BB6}" type="datetimeFigureOut">
              <a:rPr kumimoji="1" lang="ja-JP" altLang="en-US" smtClean="0"/>
              <a:t>2017/10/27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C03948-0385-4AE4-810B-1638B3B41D6E}" type="slidenum">
              <a:rPr kumimoji="1" lang="ja-JP" altLang="en-US" smtClean="0"/>
              <a:t>‹#›</a:t>
            </a:fld>
            <a:endParaRPr kumimoji="1" lang="ja-JP" altLang="en-US"/>
          </a:p>
        </p:txBody>
      </p:sp>
    </p:spTree>
    <p:extLst>
      <p:ext uri="{BB962C8B-B14F-4D97-AF65-F5344CB8AC3E}">
        <p14:creationId xmlns:p14="http://schemas.microsoft.com/office/powerpoint/2010/main" val="41429726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重要と考えたポイント</a:t>
            </a:r>
            <a:r>
              <a:rPr kumimoji="1" lang="en-US" altLang="ja-JP" dirty="0" smtClean="0"/>
              <a:t>】</a:t>
            </a:r>
            <a:r>
              <a:rPr kumimoji="1" lang="ja-JP" altLang="en-US" dirty="0" smtClean="0"/>
              <a:t>１．初めて使い人でも迷わないこと　２．緊急時など慌ててしまっていても使いやすい</a:t>
            </a:r>
            <a:endParaRPr kumimoji="1" lang="ja-JP" altLang="en-US" dirty="0"/>
          </a:p>
        </p:txBody>
      </p:sp>
      <p:sp>
        <p:nvSpPr>
          <p:cNvPr id="4" name="スライド番号プレースホルダー 3"/>
          <p:cNvSpPr>
            <a:spLocks noGrp="1"/>
          </p:cNvSpPr>
          <p:nvPr>
            <p:ph type="sldNum" sz="quarter" idx="10"/>
          </p:nvPr>
        </p:nvSpPr>
        <p:spPr/>
        <p:txBody>
          <a:bodyPr/>
          <a:lstStyle/>
          <a:p>
            <a:fld id="{B7C03948-0385-4AE4-810B-1638B3B41D6E}" type="slidenum">
              <a:rPr kumimoji="1" lang="ja-JP" altLang="en-US" smtClean="0"/>
              <a:t>4</a:t>
            </a:fld>
            <a:endParaRPr kumimoji="1" lang="ja-JP" altLang="en-US"/>
          </a:p>
        </p:txBody>
      </p:sp>
    </p:spTree>
    <p:extLst>
      <p:ext uri="{BB962C8B-B14F-4D97-AF65-F5344CB8AC3E}">
        <p14:creationId xmlns:p14="http://schemas.microsoft.com/office/powerpoint/2010/main" val="82300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grpSp>
        <p:nvGrpSpPr>
          <p:cNvPr id="3" name="グループ化 2"/>
          <p:cNvGrpSpPr/>
          <p:nvPr/>
        </p:nvGrpSpPr>
        <p:grpSpPr>
          <a:xfrm>
            <a:off x="-3461" y="0"/>
            <a:ext cx="9147461" cy="6858000"/>
            <a:chOff x="-3461" y="0"/>
            <a:chExt cx="9147461" cy="6858000"/>
          </a:xfrm>
        </p:grpSpPr>
        <p:sp>
          <p:nvSpPr>
            <p:cNvPr id="10" name="フリーフォーム 9"/>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フリーフォーム 13"/>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5" name="フリーフォーム 14"/>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フリーフォーム 15"/>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9" name="フリーフォーム 18"/>
          <p:cNvSpPr>
            <a:spLocks/>
          </p:cNvSpPr>
          <p:nvPr/>
        </p:nvSpPr>
        <p:spPr bwMode="auto">
          <a:xfrm>
            <a:off x="9526" y="5715017"/>
            <a:ext cx="9134475"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alpha val="59000"/>
            </a:srgbClr>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2" name="タイトル 1"/>
          <p:cNvSpPr>
            <a:spLocks noGrp="1"/>
          </p:cNvSpPr>
          <p:nvPr>
            <p:ph type="ctrTitle"/>
          </p:nvPr>
        </p:nvSpPr>
        <p:spPr>
          <a:xfrm>
            <a:off x="685800" y="2130425"/>
            <a:ext cx="7772400" cy="1470025"/>
          </a:xfrm>
        </p:spPr>
        <p:txBody>
          <a:bodyPr/>
          <a:lstStyle>
            <a:lvl1pPr algn="ctr">
              <a:defRPr b="1"/>
            </a:lvl1pPr>
          </a:lstStyle>
          <a:p>
            <a:r>
              <a:rPr kumimoji="0" lang="ja-JP" altLang="en-US" smtClean="0"/>
              <a:t>マスター タイトルの書式設定</a:t>
            </a:r>
            <a:endParaRPr kumimoji="0" lang="en-US"/>
          </a:p>
        </p:txBody>
      </p:sp>
      <p:sp>
        <p:nvSpPr>
          <p:cNvPr id="8" name="サブタイトル 7"/>
          <p:cNvSpPr>
            <a:spLocks noGrp="1"/>
          </p:cNvSpPr>
          <p:nvPr>
            <p:ph type="subTitle" idx="1"/>
          </p:nvPr>
        </p:nvSpPr>
        <p:spPr>
          <a:xfrm>
            <a:off x="1371600" y="3886200"/>
            <a:ext cx="6400800" cy="1752600"/>
          </a:xfrm>
        </p:spPr>
        <p:txBody>
          <a:bodyPr/>
          <a:lstStyle>
            <a:lvl1pPr marL="0" indent="0" algn="ctr">
              <a:buNone/>
              <a:defRPr baseline="0">
                <a:solidFill>
                  <a:schemeClr val="tx1">
                    <a:tint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12" name="日付プレースホルダー 11"/>
          <p:cNvSpPr>
            <a:spLocks noGrp="1"/>
          </p:cNvSpPr>
          <p:nvPr>
            <p:ph type="dt" sz="half" idx="10"/>
          </p:nvPr>
        </p:nvSpPr>
        <p:spPr/>
        <p:txBody>
          <a:bodyPr/>
          <a:lstStyle>
            <a:lvl1pPr>
              <a:defRPr>
                <a:solidFill>
                  <a:schemeClr val="tx1"/>
                </a:solidFill>
              </a:defRPr>
            </a:lvl1pPr>
          </a:lstStyle>
          <a:p>
            <a:fld id="{724E8183-2F60-400B-B5F7-69CA26162DDD}" type="datetimeFigureOut">
              <a:rPr kumimoji="1" lang="ja-JP" altLang="en-US" smtClean="0"/>
              <a:t>2017/10/27</a:t>
            </a:fld>
            <a:endParaRPr kumimoji="1" lang="ja-JP" altLang="en-US"/>
          </a:p>
        </p:txBody>
      </p:sp>
      <p:sp>
        <p:nvSpPr>
          <p:cNvPr id="11" name="フッター プレースホルダー 10"/>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18" name="スライド番号プレースホルダー 17"/>
          <p:cNvSpPr>
            <a:spLocks noGrp="1"/>
          </p:cNvSpPr>
          <p:nvPr>
            <p:ph type="sldNum" sz="quarter" idx="12"/>
          </p:nvPr>
        </p:nvSpPr>
        <p:spPr/>
        <p:txBody>
          <a:bodyPr/>
          <a:lstStyle>
            <a:lvl1pPr>
              <a:defRPr>
                <a:solidFill>
                  <a:schemeClr val="tx1"/>
                </a:solidFill>
              </a:defRPr>
            </a:lvl1pPr>
          </a:lstStyle>
          <a:p>
            <a:fld id="{C1DFF3DE-3CAA-43BD-88FD-12B85BE6608B}"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13" name="フリーフォーム 12"/>
          <p:cNvSpPr>
            <a:spLocks/>
          </p:cNvSpPr>
          <p:nvPr/>
        </p:nvSpPr>
        <p:spPr bwMode="auto">
          <a:xfrm rot="5400000">
            <a:off x="3306482" y="2907281"/>
            <a:ext cx="6855280" cy="1038095"/>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dirty="0"/>
          </a:p>
        </p:txBody>
      </p:sp>
      <p:grpSp>
        <p:nvGrpSpPr>
          <p:cNvPr id="7" name="グループ化 6"/>
          <p:cNvGrpSpPr/>
          <p:nvPr/>
        </p:nvGrpSpPr>
        <p:grpSpPr>
          <a:xfrm>
            <a:off x="-3461" y="0"/>
            <a:ext cx="9147461"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a:off x="-142908" y="0"/>
            <a:ext cx="7072362" cy="6858000"/>
          </a:xfrm>
          <a:prstGeom prst="rect">
            <a:avLst/>
          </a:prstGeom>
          <a:gradFill>
            <a:gsLst>
              <a:gs pos="93000">
                <a:srgbClr val="FFFFFF"/>
              </a:gs>
              <a:gs pos="100000">
                <a:srgbClr val="FFFFFF">
                  <a:alpha val="0"/>
                </a:srgbClr>
              </a:gs>
            </a:gsLst>
            <a:lin ang="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縦書きタイトル 1"/>
          <p:cNvSpPr>
            <a:spLocks noGrp="1"/>
          </p:cNvSpPr>
          <p:nvPr>
            <p:ph type="title" orient="vert"/>
          </p:nvPr>
        </p:nvSpPr>
        <p:spPr>
          <a:xfrm>
            <a:off x="7143768" y="274640"/>
            <a:ext cx="1543032"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9"/>
            <a:ext cx="590075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5" name="フリーフォーム 14"/>
          <p:cNvSpPr>
            <a:spLocks/>
          </p:cNvSpPr>
          <p:nvPr/>
        </p:nvSpPr>
        <p:spPr bwMode="auto">
          <a:xfrm flipV="1">
            <a:off x="9526" y="4295805"/>
            <a:ext cx="9134475"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grpSp>
        <p:nvGrpSpPr>
          <p:cNvPr id="7" name="グループ化 6"/>
          <p:cNvGrpSpPr/>
          <p:nvPr/>
        </p:nvGrpSpPr>
        <p:grpSpPr>
          <a:xfrm>
            <a:off x="-3461" y="0"/>
            <a:ext cx="9147461"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flipV="1">
            <a:off x="0" y="-24"/>
            <a:ext cx="9144000" cy="514346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722313" y="5286388"/>
            <a:ext cx="7772400" cy="808050"/>
          </a:xfrm>
        </p:spPr>
        <p:txBody>
          <a:bodyPr anchor="t"/>
          <a:lstStyle>
            <a:lvl1pPr algn="ctr">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286124"/>
            <a:ext cx="7772400" cy="1500187"/>
          </a:xfrm>
        </p:spPr>
        <p:txBody>
          <a:bodyPr anchor="b"/>
          <a:lstStyle>
            <a:lvl1pPr marL="0" indent="0">
              <a:buNone/>
              <a:defRPr sz="2000" baseline="0">
                <a:solidFill>
                  <a:schemeClr val="tx2">
                    <a:tint val="90000"/>
                  </a:schemeClr>
                </a:solidFill>
              </a:defRPr>
            </a:lvl1pPr>
            <a:lvl2pPr marL="457200" indent="0">
              <a:buNone/>
              <a:defRPr sz="1800">
                <a:solidFill>
                  <a:schemeClr val="tx2">
                    <a:tint val="90000"/>
                  </a:schemeClr>
                </a:solidFill>
              </a:defRPr>
            </a:lvl2pPr>
            <a:lvl3pPr marL="914400" indent="0">
              <a:buNone/>
              <a:defRPr sz="1600">
                <a:solidFill>
                  <a:schemeClr val="tx2">
                    <a:tint val="90000"/>
                  </a:schemeClr>
                </a:solidFill>
              </a:defRPr>
            </a:lvl3pPr>
            <a:lvl4pPr marL="1371600" indent="0">
              <a:buNone/>
              <a:defRPr sz="1400">
                <a:solidFill>
                  <a:schemeClr val="tx2">
                    <a:tint val="90000"/>
                  </a:schemeClr>
                </a:solidFill>
              </a:defRPr>
            </a:lvl4pPr>
            <a:lvl5pPr marL="1828800" indent="0">
              <a:buNone/>
              <a:defRPr sz="1400">
                <a:solidFill>
                  <a:schemeClr val="tx2">
                    <a:tint val="90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lvl1pPr>
              <a:defRPr>
                <a:solidFill>
                  <a:schemeClr val="tx1"/>
                </a:solidFill>
              </a:defRPr>
            </a:lvl1pPr>
          </a:lstStyle>
          <a:p>
            <a:fld id="{724E8183-2F60-400B-B5F7-69CA26162DDD}" type="datetimeFigureOut">
              <a:rPr kumimoji="1" lang="ja-JP" altLang="en-US" smtClean="0"/>
              <a:t>2017/10/27</a:t>
            </a:fld>
            <a:endParaRPr kumimoji="1" lang="ja-JP" altLang="en-US"/>
          </a:p>
        </p:txBody>
      </p:sp>
      <p:sp>
        <p:nvSpPr>
          <p:cNvPr id="5" name="フッター プレースホルダー 4"/>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8258202" cy="798496"/>
          </a:xfrm>
        </p:spPr>
        <p:txBody>
          <a:bodyPr anchor="b">
            <a:normAutofit/>
          </a:bodyPr>
          <a:lstStyle>
            <a:lvl1pPr algn="l">
              <a:defRPr sz="36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3575050" y="1571613"/>
            <a:ext cx="5111750" cy="45545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457202" y="1571613"/>
            <a:ext cx="3008313" cy="4554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8" name="グループ化 7"/>
          <p:cNvGrpSpPr/>
          <p:nvPr/>
        </p:nvGrpSpPr>
        <p:grpSpPr>
          <a:xfrm>
            <a:off x="-3461" y="0"/>
            <a:ext cx="9147461" cy="6858000"/>
            <a:chOff x="-3461" y="0"/>
            <a:chExt cx="9147461" cy="6858000"/>
          </a:xfrm>
        </p:grpSpPr>
        <p:sp>
          <p:nvSpPr>
            <p:cNvPr id="9" name="フリーフォーム 8"/>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pic>
        <p:nvPicPr>
          <p:cNvPr id="14" name="図 13"/>
          <p:cNvPicPr>
            <a:picLocks noChangeAspect="1"/>
          </p:cNvPicPr>
          <p:nvPr/>
        </p:nvPicPr>
        <p:blipFill>
          <a:blip r:embed="rId2"/>
          <a:stretch>
            <a:fillRect/>
          </a:stretch>
        </p:blipFill>
        <p:spPr>
          <a:xfrm>
            <a:off x="0" y="3143248"/>
            <a:ext cx="9144000" cy="1430123"/>
          </a:xfrm>
          <a:prstGeom prst="rect">
            <a:avLst/>
          </a:prstGeom>
          <a:noFill/>
          <a:ln>
            <a:noFill/>
          </a:ln>
        </p:spPr>
      </p:pic>
      <p:sp>
        <p:nvSpPr>
          <p:cNvPr id="15" name="正方形/長方形 14"/>
          <p:cNvSpPr/>
          <p:nvPr/>
        </p:nvSpPr>
        <p:spPr bwMode="auto">
          <a:xfrm>
            <a:off x="0" y="3857628"/>
            <a:ext cx="9144000" cy="3000372"/>
          </a:xfrm>
          <a:prstGeom prst="rect">
            <a:avLst/>
          </a:prstGeom>
          <a:gradFill>
            <a:gsLst>
              <a:gs pos="0">
                <a:schemeClr val="bg1">
                  <a:alpha val="0"/>
                </a:schemeClr>
              </a:gs>
              <a:gs pos="15000">
                <a:schemeClr val="bg1"/>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1792288" y="4800600"/>
            <a:ext cx="5486400" cy="566738"/>
          </a:xfrm>
        </p:spPr>
        <p:txBody>
          <a:bodyPr anchor="b"/>
          <a:lstStyle>
            <a:lvl1pPr algn="l">
              <a:defRPr sz="2000" b="1">
                <a:gradFill>
                  <a:gsLst>
                    <a:gs pos="20000">
                      <a:schemeClr val="accent4"/>
                    </a:gs>
                    <a:gs pos="100000">
                      <a:schemeClr val="bg2"/>
                    </a:gs>
                  </a:gsLst>
                  <a:lin ang="5400000" scaled="1"/>
                </a:gradFill>
                <a:effectLst/>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792288" y="612775"/>
            <a:ext cx="5486400" cy="4114800"/>
          </a:xfrm>
          <a:solidFill>
            <a:schemeClr val="bg1"/>
          </a:solidFill>
          <a:ln w="76200" cap="sq">
            <a:solidFill>
              <a:srgbClr val="FFFFFF"/>
            </a:solidFill>
            <a:miter lim="800000"/>
          </a:ln>
          <a:effectLst>
            <a:outerShdw blurRad="76200" dist="76200" dir="27000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724E8183-2F60-400B-B5F7-69CA26162DDD}" type="datetimeFigureOut">
              <a:rPr kumimoji="1" lang="ja-JP" altLang="en-US" smtClean="0"/>
              <a:t>2017/10/27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DFF3DE-3CAA-43BD-88FD-12B85BE6608B}"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5" name="フリーフォーム 14"/>
          <p:cNvSpPr>
            <a:spLocks/>
          </p:cNvSpPr>
          <p:nvPr/>
        </p:nvSpPr>
        <p:spPr bwMode="auto">
          <a:xfrm>
            <a:off x="2" y="714356"/>
            <a:ext cx="9143999"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0" y="0"/>
            <a:ext cx="9144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2" name="グループ化 1"/>
          <p:cNvGrpSpPr/>
          <p:nvPr/>
        </p:nvGrpSpPr>
        <p:grpSpPr>
          <a:xfrm>
            <a:off x="-3461" y="0"/>
            <a:ext cx="9147461"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正方形/長方形 15"/>
          <p:cNvSpPr/>
          <p:nvPr/>
        </p:nvSpPr>
        <p:spPr bwMode="auto">
          <a:xfrm>
            <a:off x="0" y="1071546"/>
            <a:ext cx="9144000" cy="578645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2" name="タイトル プレースホルダー 21"/>
          <p:cNvSpPr>
            <a:spLocks noGrp="1"/>
          </p:cNvSpPr>
          <p:nvPr>
            <p:ph type="title"/>
          </p:nvPr>
        </p:nvSpPr>
        <p:spPr>
          <a:xfrm>
            <a:off x="428596" y="214290"/>
            <a:ext cx="8229600" cy="785818"/>
          </a:xfrm>
          <a:prstGeom prst="rect">
            <a:avLst/>
          </a:prstGeom>
        </p:spPr>
        <p:txBody>
          <a:bodyPr vert="horz" rtlCol="0" anchor="ctr">
            <a:normAutofit/>
          </a:bodyPr>
          <a:lstStyle/>
          <a:p>
            <a:r>
              <a:rPr kumimoji="0" lang="ja-JP" altLang="en-US" smtClean="0"/>
              <a:t>マスター タイトルの書式設定</a:t>
            </a:r>
            <a:endParaRPr kumimoji="0" lang="en-US"/>
          </a:p>
        </p:txBody>
      </p:sp>
      <p:sp>
        <p:nvSpPr>
          <p:cNvPr id="18" name="テキスト プレースホルダー 17"/>
          <p:cNvSpPr>
            <a:spLocks noGrp="1"/>
          </p:cNvSpPr>
          <p:nvPr>
            <p:ph type="body" idx="1"/>
          </p:nvPr>
        </p:nvSpPr>
        <p:spPr>
          <a:xfrm>
            <a:off x="457200" y="1500175"/>
            <a:ext cx="8229600" cy="4625991"/>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9" name="日付プレースホルダー 28"/>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rgbClr val="080808"/>
                </a:solidFill>
              </a:defRPr>
            </a:lvl1pPr>
          </a:lstStyle>
          <a:p>
            <a:fld id="{724E8183-2F60-400B-B5F7-69CA26162DDD}" type="datetimeFigureOut">
              <a:rPr kumimoji="1" lang="ja-JP" altLang="en-US" smtClean="0"/>
              <a:t>2017/10/27</a:t>
            </a:fld>
            <a:endParaRPr kumimoji="1" lang="ja-JP" altLang="en-US"/>
          </a:p>
        </p:txBody>
      </p:sp>
      <p:sp>
        <p:nvSpPr>
          <p:cNvPr id="4" name="フッター プレースホルダー 3"/>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rgbClr val="080808"/>
                </a:solidFill>
              </a:defRPr>
            </a:lvl1pPr>
          </a:lstStyle>
          <a:p>
            <a:endParaRPr kumimoji="1" lang="ja-JP" altLang="en-US"/>
          </a:p>
        </p:txBody>
      </p:sp>
      <p:sp>
        <p:nvSpPr>
          <p:cNvPr id="10" name="スライド番号プレースホルダー 9"/>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rgbClr val="080808"/>
                </a:solidFill>
              </a:defRPr>
            </a:lvl1pPr>
          </a:lstStyle>
          <a:p>
            <a:fld id="{C1DFF3DE-3CAA-43BD-88FD-12B85BE6608B}"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400" baseline="0">
          <a:ln w="3175">
            <a:noFill/>
            <a:prstDash val="solid"/>
          </a:ln>
          <a:gradFill>
            <a:gsLst>
              <a:gs pos="0">
                <a:schemeClr val="accent3">
                  <a:lumMod val="40000"/>
                  <a:lumOff val="60000"/>
                </a:schemeClr>
              </a:gs>
              <a:gs pos="100000">
                <a:schemeClr val="accent3">
                  <a:lumMod val="60000"/>
                  <a:lumOff val="40000"/>
                </a:schemeClr>
              </a:gs>
            </a:gsLst>
            <a:lin ang="5400000" scaled="1"/>
          </a:gradFill>
          <a:effectLst>
            <a:outerShdw blurRad="127000" algn="tl" rotWithShape="0">
              <a:schemeClr val="tx1">
                <a:alpha val="70000"/>
              </a:schemeClr>
            </a:outerShdw>
          </a:effectLst>
          <a:latin typeface="+mj-lt"/>
          <a:ea typeface="+mj-ea"/>
          <a:cs typeface="+mj-cs"/>
        </a:defRPr>
      </a:lvl1pPr>
    </p:titleStyle>
    <p:bodyStyle>
      <a:lvl1pPr marL="342900" indent="-342900" algn="l" rtl="0" eaLnBrk="1" latinLnBrk="0" hangingPunct="1">
        <a:spcBef>
          <a:spcPct val="20000"/>
        </a:spcBef>
        <a:buClr>
          <a:schemeClr val="accent1"/>
        </a:buClr>
        <a:buSzPct val="75000"/>
        <a:buFont typeface="Wingdings"/>
        <a:buChar char="p"/>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accent3"/>
        </a:buClr>
        <a:buSzPct val="65000"/>
        <a:buFont typeface="Wingdings"/>
        <a:buChar char="p"/>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buClr>
        <a:buSzPct val="65000"/>
        <a:buFont typeface="Wingdings"/>
        <a:buChar char="p"/>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5"/>
        </a:buClr>
        <a:buSzPct val="65000"/>
        <a:buFont typeface="Wingdings"/>
        <a:buChar char="p"/>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2"/>
        </a:buClr>
        <a:buSzPct val="65000"/>
        <a:buFont typeface="Wingdings"/>
        <a:buChar char="p"/>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bg2"/>
        </a:buClr>
        <a:buSzPct val="55000"/>
        <a:buFont typeface="Wingdings"/>
        <a:buChar char="p"/>
        <a:defRPr kumimoji="1" sz="2000">
          <a:solidFill>
            <a:schemeClr val="tx1"/>
          </a:solidFill>
          <a:latin typeface="+mn-lt"/>
          <a:ea typeface="+mn-ea"/>
          <a:cs typeface="+mn-cs"/>
        </a:defRPr>
      </a:lvl6pPr>
      <a:lvl7pPr marL="2971800" indent="-228600" algn="l" rtl="0" eaLnBrk="1" latinLnBrk="0" hangingPunct="1">
        <a:spcBef>
          <a:spcPct val="20000"/>
        </a:spcBef>
        <a:buClr>
          <a:schemeClr val="accent6"/>
        </a:buClr>
        <a:buSzPct val="55000"/>
        <a:buFont typeface="Wingdings"/>
        <a:buChar char="p"/>
        <a:defRPr kumimoji="1" sz="2000">
          <a:solidFill>
            <a:schemeClr val="tx1"/>
          </a:solidFill>
          <a:latin typeface="+mn-lt"/>
          <a:ea typeface="+mn-ea"/>
          <a:cs typeface="+mn-cs"/>
        </a:defRPr>
      </a:lvl7pPr>
      <a:lvl8pPr marL="3429000" indent="-228600" algn="l" rtl="0" eaLnBrk="1" latinLnBrk="0" hangingPunct="1">
        <a:spcBef>
          <a:spcPct val="20000"/>
        </a:spcBef>
        <a:buClr>
          <a:schemeClr val="accent1">
            <a:tint val="60000"/>
          </a:schemeClr>
        </a:buClr>
        <a:buSzPct val="55000"/>
        <a:buFont typeface="Wingdings"/>
        <a:buChar char="p"/>
        <a:defRPr kumimoji="1" sz="2000">
          <a:solidFill>
            <a:schemeClr val="tx1"/>
          </a:solidFill>
          <a:latin typeface="+mn-lt"/>
          <a:ea typeface="+mn-ea"/>
          <a:cs typeface="+mn-cs"/>
        </a:defRPr>
      </a:lvl8pPr>
      <a:lvl9pPr marL="3886200" indent="-228600" algn="l" rtl="0" eaLnBrk="1" latinLnBrk="0" hangingPunct="1">
        <a:spcBef>
          <a:spcPct val="20000"/>
        </a:spcBef>
        <a:buClr>
          <a:schemeClr val="bg2">
            <a:tint val="60000"/>
          </a:schemeClr>
        </a:buClr>
        <a:buSzPct val="55000"/>
        <a:buFont typeface="Wingdings"/>
        <a:buChar char="p"/>
        <a:defRPr kumimoji="1" sz="2000">
          <a:solidFill>
            <a:schemeClr val="tx1"/>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96753"/>
            <a:ext cx="7772400" cy="2403698"/>
          </a:xfrm>
        </p:spPr>
        <p:txBody>
          <a:bodyPr>
            <a:normAutofit/>
          </a:bodyPr>
          <a:lstStyle/>
          <a:p>
            <a:r>
              <a:rPr lang="ja-JP" altLang="en-US" sz="7200" dirty="0" smtClean="0"/>
              <a:t>よこはま防災</a:t>
            </a:r>
            <a:r>
              <a:rPr lang="en-US" altLang="ja-JP" dirty="0" smtClean="0"/>
              <a:t/>
            </a:r>
            <a:br>
              <a:rPr lang="en-US" altLang="ja-JP" dirty="0" smtClean="0"/>
            </a:br>
            <a:r>
              <a:rPr lang="en-US" altLang="ja-JP" sz="4000" dirty="0" smtClean="0"/>
              <a:t>Yokohama Disaster Prevention</a:t>
            </a:r>
            <a:endParaRPr kumimoji="1" lang="ja-JP" altLang="en-US" sz="4000" dirty="0"/>
          </a:p>
        </p:txBody>
      </p:sp>
      <p:sp>
        <p:nvSpPr>
          <p:cNvPr id="3" name="サブタイトル 2"/>
          <p:cNvSpPr>
            <a:spLocks noGrp="1"/>
          </p:cNvSpPr>
          <p:nvPr>
            <p:ph type="subTitle" idx="1"/>
          </p:nvPr>
        </p:nvSpPr>
        <p:spPr/>
        <p:txBody>
          <a:bodyPr/>
          <a:lstStyle/>
          <a:p>
            <a:r>
              <a:rPr kumimoji="1" lang="ja-JP" altLang="en-US" dirty="0" smtClean="0"/>
              <a:t>チーム　</a:t>
            </a:r>
            <a:r>
              <a:rPr lang="en-US" altLang="ja-JP" dirty="0" err="1" smtClean="0"/>
              <a:t>BlackCatYamaToo</a:t>
            </a:r>
            <a:endParaRPr kumimoji="1" lang="ja-JP" altLang="en-US" dirty="0"/>
          </a:p>
        </p:txBody>
      </p:sp>
    </p:spTree>
    <p:extLst>
      <p:ext uri="{BB962C8B-B14F-4D97-AF65-F5344CB8AC3E}">
        <p14:creationId xmlns:p14="http://schemas.microsoft.com/office/powerpoint/2010/main" val="653679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飯塚感想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GｺﾞｼｯｸM" pitchFamily="49" charset="-128"/>
                <a:ea typeface="HGｺﾞｼｯｸM" pitchFamily="49" charset="-128"/>
              </a:rPr>
              <a:t>初期段階のデータベースとＣＳＳを担当</a:t>
            </a:r>
            <a:r>
              <a:rPr kumimoji="1" lang="ja-JP" altLang="en-US" dirty="0" smtClean="0">
                <a:latin typeface="HGｺﾞｼｯｸM" pitchFamily="49" charset="-128"/>
                <a:ea typeface="HGｺﾞｼｯｸM" pitchFamily="49" charset="-128"/>
              </a:rPr>
              <a:t>しました。分からないところなどをちゃんと相談して出来たので良かったです。</a:t>
            </a:r>
            <a:endParaRPr kumimoji="1" lang="en-US" altLang="ja-JP" dirty="0" smtClean="0">
              <a:latin typeface="HGｺﾞｼｯｸM" pitchFamily="49" charset="-128"/>
              <a:ea typeface="HGｺﾞｼｯｸM" pitchFamily="49" charset="-128"/>
            </a:endParaRPr>
          </a:p>
          <a:p>
            <a:endParaRPr kumimoji="1" lang="en-US" altLang="ja-JP" dirty="0" smtClean="0">
              <a:latin typeface="HGｺﾞｼｯｸM" pitchFamily="49" charset="-128"/>
              <a:ea typeface="HGｺﾞｼｯｸM" pitchFamily="49" charset="-128"/>
            </a:endParaRPr>
          </a:p>
          <a:p>
            <a:r>
              <a:rPr lang="ja-JP" altLang="en-US" dirty="0" smtClean="0">
                <a:latin typeface="HGｺﾞｼｯｸM" pitchFamily="49" charset="-128"/>
                <a:ea typeface="HGｺﾞｼｯｸM" pitchFamily="49" charset="-128"/>
              </a:rPr>
              <a:t>あまり知識面でチームに貢献出来なかったので、もっと知識を付けていきたいです。</a:t>
            </a:r>
            <a:endParaRPr kumimoji="1" lang="ja-JP" altLang="en-US"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3234162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近藤感想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GｺﾞｼｯｸM" pitchFamily="49" charset="-128"/>
                <a:ea typeface="HGｺﾞｼｯｸM" pitchFamily="49" charset="-128"/>
              </a:rPr>
              <a:t>デザイン面では前回に引き続きレスポンシブデザインに取り組みました。苦労しましたが、良い経験になったと思います。</a:t>
            </a:r>
            <a:endParaRPr kumimoji="1" lang="en-US" altLang="ja-JP" dirty="0" smtClean="0">
              <a:latin typeface="HGｺﾞｼｯｸM" pitchFamily="49" charset="-128"/>
              <a:ea typeface="HGｺﾞｼｯｸM" pitchFamily="49" charset="-128"/>
            </a:endParaRPr>
          </a:p>
          <a:p>
            <a:endParaRPr lang="en-US" altLang="ja-JP" dirty="0" smtClean="0">
              <a:latin typeface="HGｺﾞｼｯｸM" pitchFamily="49" charset="-128"/>
              <a:ea typeface="HGｺﾞｼｯｸM" pitchFamily="49" charset="-128"/>
            </a:endParaRPr>
          </a:p>
          <a:p>
            <a:r>
              <a:rPr kumimoji="1" lang="ja-JP" altLang="en-US" dirty="0" smtClean="0">
                <a:latin typeface="HGｺﾞｼｯｸM" pitchFamily="49" charset="-128"/>
                <a:ea typeface="HGｺﾞｼｯｸM" pitchFamily="49" charset="-128"/>
              </a:rPr>
              <a:t>微力ながらもチームに貢献できたと思います。</a:t>
            </a:r>
            <a:endParaRPr kumimoji="1" lang="ja-JP" altLang="en-US"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2728617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15816" y="3429000"/>
            <a:ext cx="8229600" cy="785818"/>
          </a:xfrm>
        </p:spPr>
        <p:txBody>
          <a:bodyPr>
            <a:noAutofit/>
          </a:bodyPr>
          <a:lstStyle/>
          <a:p>
            <a:r>
              <a:rPr kumimoji="1" lang="ja-JP" altLang="en-US" sz="7200" dirty="0" smtClean="0"/>
              <a:t>終わり</a:t>
            </a:r>
            <a:endParaRPr kumimoji="1" lang="ja-JP" altLang="en-US" sz="7200" dirty="0"/>
          </a:p>
        </p:txBody>
      </p:sp>
    </p:spTree>
    <p:extLst>
      <p:ext uri="{BB962C8B-B14F-4D97-AF65-F5344CB8AC3E}">
        <p14:creationId xmlns:p14="http://schemas.microsoft.com/office/powerpoint/2010/main" val="2572576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a:xfrm>
            <a:off x="467544" y="2232009"/>
            <a:ext cx="8229600" cy="4625991"/>
          </a:xfrm>
        </p:spPr>
        <p:txBody>
          <a:bodyPr/>
          <a:lstStyle/>
          <a:p>
            <a:r>
              <a:rPr lang="ja-JP" altLang="en-US" dirty="0">
                <a:latin typeface="HGｺﾞｼｯｸM" pitchFamily="49" charset="-128"/>
                <a:ea typeface="HGｺﾞｼｯｸM" pitchFamily="49" charset="-128"/>
              </a:rPr>
              <a:t>よこはま</a:t>
            </a:r>
            <a:r>
              <a:rPr lang="ja-JP" altLang="en-US" dirty="0" smtClean="0">
                <a:latin typeface="HGｺﾞｼｯｸM" pitchFamily="49" charset="-128"/>
                <a:ea typeface="HGｺﾞｼｯｸM" pitchFamily="49" charset="-128"/>
              </a:rPr>
              <a:t>防災は、横浜市のいろいろな防災情報がわかる</a:t>
            </a:r>
            <a:r>
              <a:rPr lang="en-US" altLang="ja-JP" dirty="0" smtClean="0">
                <a:latin typeface="HGｺﾞｼｯｸM" pitchFamily="49" charset="-128"/>
                <a:ea typeface="HGｺﾞｼｯｸM" pitchFamily="49" charset="-128"/>
              </a:rPr>
              <a:t>Web</a:t>
            </a:r>
            <a:r>
              <a:rPr lang="ja-JP" altLang="en-US" dirty="0">
                <a:latin typeface="HGｺﾞｼｯｸM" pitchFamily="49" charset="-128"/>
                <a:ea typeface="HGｺﾞｼｯｸM" pitchFamily="49" charset="-128"/>
              </a:rPr>
              <a:t>アプリ</a:t>
            </a:r>
            <a:r>
              <a:rPr lang="ja-JP" altLang="en-US" dirty="0" smtClean="0">
                <a:latin typeface="HGｺﾞｼｯｸM" pitchFamily="49" charset="-128"/>
                <a:ea typeface="HGｺﾞｼｯｸM" pitchFamily="49" charset="-128"/>
              </a:rPr>
              <a:t>です。</a:t>
            </a:r>
            <a:endParaRPr lang="en-US" altLang="ja-JP" dirty="0" smtClean="0">
              <a:latin typeface="HGｺﾞｼｯｸM" pitchFamily="49" charset="-128"/>
              <a:ea typeface="HGｺﾞｼｯｸM" pitchFamily="49" charset="-128"/>
            </a:endParaRPr>
          </a:p>
          <a:p>
            <a:endParaRPr lang="en-US" altLang="ja-JP" dirty="0" smtClean="0">
              <a:latin typeface="HGｺﾞｼｯｸM" pitchFamily="49" charset="-128"/>
              <a:ea typeface="HGｺﾞｼｯｸM" pitchFamily="49" charset="-128"/>
            </a:endParaRPr>
          </a:p>
          <a:p>
            <a:r>
              <a:rPr kumimoji="1" lang="ja-JP" altLang="en-US" dirty="0" smtClean="0">
                <a:latin typeface="HGｺﾞｼｯｸM" pitchFamily="49" charset="-128"/>
                <a:ea typeface="HGｺﾞｼｯｸM" pitchFamily="49" charset="-128"/>
              </a:rPr>
              <a:t>横浜市に住んでいる方や、観光で訪れている方など、もしものときに横浜市に滞在している方を対象としています。</a:t>
            </a:r>
            <a:endParaRPr kumimoji="1" lang="ja-JP" altLang="en-US"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3588143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主な機能</a:t>
            </a:r>
            <a:endParaRPr kumimoji="1" lang="ja-JP" altLang="en-US" dirty="0"/>
          </a:p>
        </p:txBody>
      </p:sp>
      <p:sp>
        <p:nvSpPr>
          <p:cNvPr id="3" name="コンテンツ プレースホルダー 2"/>
          <p:cNvSpPr>
            <a:spLocks noGrp="1"/>
          </p:cNvSpPr>
          <p:nvPr>
            <p:ph idx="1"/>
          </p:nvPr>
        </p:nvSpPr>
        <p:spPr>
          <a:xfrm>
            <a:off x="539552" y="1988840"/>
            <a:ext cx="8229600" cy="4625991"/>
          </a:xfrm>
        </p:spPr>
        <p:txBody>
          <a:bodyPr/>
          <a:lstStyle/>
          <a:p>
            <a:r>
              <a:rPr kumimoji="1" lang="ja-JP" altLang="en-US" dirty="0" smtClean="0">
                <a:latin typeface="HGｺﾞｼｯｸM" pitchFamily="49" charset="-128"/>
                <a:ea typeface="HGｺﾞｼｯｸM" pitchFamily="49" charset="-128"/>
              </a:rPr>
              <a:t>避難所など、もしもの時に頼りたい施設の情報がわかる。</a:t>
            </a:r>
            <a:endParaRPr kumimoji="1" lang="en-US" altLang="ja-JP" dirty="0" smtClean="0">
              <a:latin typeface="HGｺﾞｼｯｸM" pitchFamily="49" charset="-128"/>
              <a:ea typeface="HGｺﾞｼｯｸM" pitchFamily="49" charset="-128"/>
            </a:endParaRPr>
          </a:p>
          <a:p>
            <a:endParaRPr kumimoji="1" lang="en-US" altLang="ja-JP" dirty="0" smtClean="0">
              <a:latin typeface="HGｺﾞｼｯｸM" pitchFamily="49" charset="-128"/>
              <a:ea typeface="HGｺﾞｼｯｸM" pitchFamily="49" charset="-128"/>
            </a:endParaRPr>
          </a:p>
          <a:p>
            <a:r>
              <a:rPr lang="ja-JP" altLang="en-US" dirty="0" smtClean="0">
                <a:latin typeface="HGｺﾞｼｯｸM" pitchFamily="49" charset="-128"/>
                <a:ea typeface="HGｺﾞｼｯｸM" pitchFamily="49" charset="-128"/>
              </a:rPr>
              <a:t>チュートリアルで緊急時の避難方法や、けがの応急処置などが学べる。</a:t>
            </a:r>
            <a:endParaRPr lang="en-US" altLang="ja-JP" dirty="0" smtClean="0">
              <a:latin typeface="HGｺﾞｼｯｸM" pitchFamily="49" charset="-128"/>
              <a:ea typeface="HGｺﾞｼｯｸM" pitchFamily="49" charset="-128"/>
            </a:endParaRPr>
          </a:p>
          <a:p>
            <a:endParaRPr lang="en-US" altLang="ja-JP" dirty="0" smtClean="0">
              <a:latin typeface="HGｺﾞｼｯｸM" pitchFamily="49" charset="-128"/>
              <a:ea typeface="HGｺﾞｼｯｸM" pitchFamily="49" charset="-128"/>
            </a:endParaRPr>
          </a:p>
          <a:p>
            <a:r>
              <a:rPr kumimoji="1" lang="ja-JP" altLang="en-US" dirty="0" smtClean="0">
                <a:latin typeface="HGｺﾞｼｯｸM" pitchFamily="49" charset="-128"/>
                <a:ea typeface="HGｺﾞｼｯｸM" pitchFamily="49" charset="-128"/>
              </a:rPr>
              <a:t>横浜市域の警報・注意報や、横浜市総務局危機管理室のツイッターが見れる</a:t>
            </a:r>
            <a:r>
              <a:rPr lang="ja-JP" altLang="en-US" dirty="0" smtClean="0">
                <a:latin typeface="HGｺﾞｼｯｸM" pitchFamily="49" charset="-128"/>
                <a:ea typeface="HGｺﾞｼｯｸM" pitchFamily="49" charset="-128"/>
              </a:rPr>
              <a:t>。</a:t>
            </a:r>
            <a:endParaRPr kumimoji="1" lang="en-US" altLang="ja-JP" dirty="0" smtClean="0">
              <a:latin typeface="HGｺﾞｼｯｸM" pitchFamily="49" charset="-128"/>
              <a:ea typeface="HGｺﾞｼｯｸM" pitchFamily="49" charset="-128"/>
            </a:endParaRPr>
          </a:p>
        </p:txBody>
      </p:sp>
    </p:spTree>
    <p:extLst>
      <p:ext uri="{BB962C8B-B14F-4D97-AF65-F5344CB8AC3E}">
        <p14:creationId xmlns:p14="http://schemas.microsoft.com/office/powerpoint/2010/main" val="4283167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重要と考えたポイント</a:t>
            </a:r>
            <a:endParaRPr kumimoji="1" lang="ja-JP" altLang="en-US" dirty="0"/>
          </a:p>
        </p:txBody>
      </p:sp>
      <p:sp>
        <p:nvSpPr>
          <p:cNvPr id="3" name="コンテンツ プレースホルダー 2"/>
          <p:cNvSpPr>
            <a:spLocks noGrp="1"/>
          </p:cNvSpPr>
          <p:nvPr>
            <p:ph idx="1"/>
          </p:nvPr>
        </p:nvSpPr>
        <p:spPr>
          <a:xfrm>
            <a:off x="457200" y="4869160"/>
            <a:ext cx="8229600" cy="1257006"/>
          </a:xfrm>
        </p:spPr>
        <p:txBody>
          <a:bodyPr/>
          <a:lstStyle/>
          <a:p>
            <a:pPr marL="0" indent="0">
              <a:buNone/>
            </a:pPr>
            <a:endParaRPr kumimoji="1" lang="en-US" altLang="ja-JP" dirty="0" smtClean="0"/>
          </a:p>
        </p:txBody>
      </p:sp>
      <p:sp>
        <p:nvSpPr>
          <p:cNvPr id="4" name="テキスト ボックス 3"/>
          <p:cNvSpPr txBox="1"/>
          <p:nvPr/>
        </p:nvSpPr>
        <p:spPr>
          <a:xfrm>
            <a:off x="323528" y="2636912"/>
            <a:ext cx="8568952" cy="1107996"/>
          </a:xfrm>
          <a:prstGeom prst="rect">
            <a:avLst/>
          </a:prstGeom>
          <a:noFill/>
        </p:spPr>
        <p:txBody>
          <a:bodyPr wrap="square" rtlCol="0">
            <a:spAutoFit/>
          </a:bodyPr>
          <a:lstStyle/>
          <a:p>
            <a:r>
              <a:rPr kumimoji="1" lang="ja-JP" altLang="en-US" sz="6600" dirty="0" smtClean="0">
                <a:latin typeface="HGｺﾞｼｯｸM" pitchFamily="49" charset="-128"/>
                <a:ea typeface="HGｺﾞｼｯｸM" pitchFamily="49" charset="-128"/>
              </a:rPr>
              <a:t>「わかりやすいこと」</a:t>
            </a:r>
            <a:endParaRPr kumimoji="1" lang="ja-JP" altLang="en-US" sz="6600"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3061866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539552" y="2636912"/>
            <a:ext cx="8229600" cy="4625991"/>
          </a:xfrm>
        </p:spPr>
        <p:txBody>
          <a:bodyPr/>
          <a:lstStyle/>
          <a:p>
            <a:r>
              <a:rPr kumimoji="1" lang="ja-JP" altLang="en-US" sz="5400" dirty="0" smtClean="0">
                <a:latin typeface="HGｺﾞｼｯｸM" pitchFamily="49" charset="-128"/>
                <a:ea typeface="HGｺﾞｼｯｸM" pitchFamily="49" charset="-128"/>
              </a:rPr>
              <a:t>画像で直感的に探せる</a:t>
            </a:r>
            <a:endParaRPr kumimoji="1" lang="en-US" altLang="ja-JP" sz="5400" dirty="0" smtClean="0">
              <a:latin typeface="HGｺﾞｼｯｸM" pitchFamily="49" charset="-128"/>
              <a:ea typeface="HGｺﾞｼｯｸM" pitchFamily="49" charset="-128"/>
            </a:endParaRPr>
          </a:p>
          <a:p>
            <a:endParaRPr kumimoji="1" lang="en-US" altLang="ja-JP" sz="5400" dirty="0" smtClean="0">
              <a:latin typeface="HGｺﾞｼｯｸM" pitchFamily="49" charset="-128"/>
              <a:ea typeface="HGｺﾞｼｯｸM" pitchFamily="49" charset="-128"/>
            </a:endParaRPr>
          </a:p>
          <a:p>
            <a:r>
              <a:rPr lang="ja-JP" altLang="en-US" sz="5400" dirty="0" smtClean="0">
                <a:latin typeface="HGｺﾞｼｯｸM" pitchFamily="49" charset="-128"/>
                <a:ea typeface="HGｺﾞｼｯｸM" pitchFamily="49" charset="-128"/>
              </a:rPr>
              <a:t>ページ構成の簡略化</a:t>
            </a:r>
            <a:endParaRPr lang="en-US" altLang="ja-JP" sz="5400" dirty="0" smtClean="0">
              <a:latin typeface="HGｺﾞｼｯｸM" pitchFamily="49" charset="-128"/>
              <a:ea typeface="HGｺﾞｼｯｸM" pitchFamily="49" charset="-128"/>
            </a:endParaRPr>
          </a:p>
          <a:p>
            <a:pPr marL="0" indent="0">
              <a:buNone/>
            </a:pPr>
            <a:endParaRPr kumimoji="1" lang="en-US" altLang="ja-JP" dirty="0" smtClean="0"/>
          </a:p>
          <a:p>
            <a:endParaRPr kumimoji="1" lang="ja-JP" altLang="en-US" dirty="0"/>
          </a:p>
        </p:txBody>
      </p:sp>
    </p:spTree>
    <p:extLst>
      <p:ext uri="{BB962C8B-B14F-4D97-AF65-F5344CB8AC3E}">
        <p14:creationId xmlns:p14="http://schemas.microsoft.com/office/powerpoint/2010/main" val="801956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使い方（トップページ）</a:t>
            </a:r>
            <a:endParaRPr kumimoji="1" lang="ja-JP" altLang="en-US" dirty="0"/>
          </a:p>
        </p:txBody>
      </p:sp>
      <p:sp>
        <p:nvSpPr>
          <p:cNvPr id="3" name="コンテンツ プレースホルダー 2"/>
          <p:cNvSpPr>
            <a:spLocks noGrp="1"/>
          </p:cNvSpPr>
          <p:nvPr>
            <p:ph idx="1"/>
          </p:nvPr>
        </p:nvSpPr>
        <p:spPr>
          <a:xfrm>
            <a:off x="395536" y="5085184"/>
            <a:ext cx="8229600" cy="1656184"/>
          </a:xfrm>
        </p:spPr>
        <p:txBody>
          <a:bodyPr>
            <a:normAutofit fontScale="92500"/>
          </a:bodyPr>
          <a:lstStyle/>
          <a:p>
            <a:r>
              <a:rPr kumimoji="1" lang="ja-JP" altLang="en-US" dirty="0" smtClean="0">
                <a:latin typeface="HGｺﾞｼｯｸM" pitchFamily="49" charset="-128"/>
                <a:ea typeface="HGｺﾞｼｯｸM" pitchFamily="49" charset="-128"/>
              </a:rPr>
              <a:t>トップページでは、警報・注意報や防災情報の</a:t>
            </a:r>
            <a:r>
              <a:rPr lang="ja-JP" altLang="en-US" dirty="0" smtClean="0">
                <a:latin typeface="HGｺﾞｼｯｸM" pitchFamily="49" charset="-128"/>
                <a:ea typeface="HGｺﾞｼｯｸM" pitchFamily="49" charset="-128"/>
              </a:rPr>
              <a:t>ツイッターが見れます。</a:t>
            </a:r>
            <a:endParaRPr lang="en-US" altLang="ja-JP" dirty="0" smtClean="0">
              <a:latin typeface="HGｺﾞｼｯｸM" pitchFamily="49" charset="-128"/>
              <a:ea typeface="HGｺﾞｼｯｸM" pitchFamily="49" charset="-128"/>
            </a:endParaRPr>
          </a:p>
          <a:p>
            <a:r>
              <a:rPr kumimoji="1" lang="ja-JP" altLang="en-US" dirty="0">
                <a:latin typeface="HGｺﾞｼｯｸM" pitchFamily="49" charset="-128"/>
                <a:ea typeface="HGｺﾞｼｯｸM" pitchFamily="49" charset="-128"/>
              </a:rPr>
              <a:t>中央</a:t>
            </a:r>
            <a:r>
              <a:rPr kumimoji="1" lang="ja-JP" altLang="en-US" dirty="0" smtClean="0">
                <a:latin typeface="HGｺﾞｼｯｸM" pitchFamily="49" charset="-128"/>
                <a:ea typeface="HGｺﾞｼｯｸM" pitchFamily="49" charset="-128"/>
              </a:rPr>
              <a:t>のメニューから各ページへ移動できます。</a:t>
            </a:r>
            <a:endParaRPr kumimoji="1" lang="ja-JP" altLang="en-US" dirty="0">
              <a:latin typeface="HGｺﾞｼｯｸM" pitchFamily="49" charset="-128"/>
              <a:ea typeface="HGｺﾞｼｯｸM" pitchFamily="49" charset="-128"/>
            </a:endParaRPr>
          </a:p>
        </p:txBody>
      </p:sp>
      <p:pic>
        <p:nvPicPr>
          <p:cNvPr id="5" name="図 4" descr="横浜防災案内-Yokohama Disaster Prevention - Google Chr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484784"/>
            <a:ext cx="6427958" cy="3609256"/>
          </a:xfrm>
          <a:prstGeom prst="rect">
            <a:avLst/>
          </a:prstGeom>
          <a:ln>
            <a:solidFill>
              <a:schemeClr val="tx1"/>
            </a:solidFill>
          </a:ln>
        </p:spPr>
      </p:pic>
    </p:spTree>
    <p:extLst>
      <p:ext uri="{BB962C8B-B14F-4D97-AF65-F5344CB8AC3E}">
        <p14:creationId xmlns:p14="http://schemas.microsoft.com/office/powerpoint/2010/main" val="77067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使い方</a:t>
            </a:r>
            <a:r>
              <a:rPr lang="ja-JP" altLang="en-US" dirty="0" smtClean="0"/>
              <a:t>（施設情報）</a:t>
            </a:r>
            <a:endParaRPr kumimoji="1" lang="ja-JP" altLang="en-US" dirty="0"/>
          </a:p>
        </p:txBody>
      </p:sp>
      <p:sp>
        <p:nvSpPr>
          <p:cNvPr id="3" name="コンテンツ プレースホルダー 2"/>
          <p:cNvSpPr>
            <a:spLocks noGrp="1"/>
          </p:cNvSpPr>
          <p:nvPr>
            <p:ph idx="1"/>
          </p:nvPr>
        </p:nvSpPr>
        <p:spPr>
          <a:xfrm>
            <a:off x="457200" y="5013176"/>
            <a:ext cx="8229600" cy="1656184"/>
          </a:xfrm>
        </p:spPr>
        <p:txBody>
          <a:bodyPr>
            <a:normAutofit fontScale="85000" lnSpcReduction="10000"/>
          </a:bodyPr>
          <a:lstStyle/>
          <a:p>
            <a:r>
              <a:rPr lang="ja-JP" altLang="en-US" dirty="0">
                <a:latin typeface="HGｺﾞｼｯｸM" pitchFamily="49" charset="-128"/>
                <a:ea typeface="HGｺﾞｼｯｸM" pitchFamily="49" charset="-128"/>
              </a:rPr>
              <a:t>地域防災</a:t>
            </a:r>
            <a:r>
              <a:rPr lang="ja-JP" altLang="en-US" dirty="0" smtClean="0">
                <a:latin typeface="HGｺﾞｼｯｸM" pitchFamily="49" charset="-128"/>
                <a:ea typeface="HGｺﾞｼｯｸM" pitchFamily="49" charset="-128"/>
              </a:rPr>
              <a:t>拠点、津波避難施設、帰宅困難者一時滞在施設の</a:t>
            </a:r>
            <a:r>
              <a:rPr lang="ja-JP" altLang="en-US" dirty="0">
                <a:latin typeface="HGｺﾞｼｯｸM" pitchFamily="49" charset="-128"/>
                <a:ea typeface="HGｺﾞｼｯｸM" pitchFamily="49" charset="-128"/>
              </a:rPr>
              <a:t>一覧</a:t>
            </a:r>
            <a:r>
              <a:rPr lang="ja-JP" altLang="en-US" dirty="0" smtClean="0">
                <a:latin typeface="HGｺﾞｼｯｸM" pitchFamily="49" charset="-128"/>
                <a:ea typeface="HGｺﾞｼｯｸM" pitchFamily="49" charset="-128"/>
              </a:rPr>
              <a:t>がページ別で見ることが出来ます。</a:t>
            </a:r>
            <a:endParaRPr lang="en-US" altLang="ja-JP" dirty="0" smtClean="0">
              <a:latin typeface="HGｺﾞｼｯｸM" pitchFamily="49" charset="-128"/>
              <a:ea typeface="HGｺﾞｼｯｸM" pitchFamily="49" charset="-128"/>
            </a:endParaRPr>
          </a:p>
          <a:p>
            <a:r>
              <a:rPr kumimoji="1" lang="ja-JP" altLang="en-US" dirty="0">
                <a:latin typeface="HGｺﾞｼｯｸM" pitchFamily="49" charset="-128"/>
                <a:ea typeface="HGｺﾞｼｯｸM" pitchFamily="49" charset="-128"/>
              </a:rPr>
              <a:t>さらに</a:t>
            </a:r>
            <a:r>
              <a:rPr kumimoji="1" lang="ja-JP" altLang="en-US" dirty="0" smtClean="0">
                <a:latin typeface="HGｺﾞｼｯｸM" pitchFamily="49" charset="-128"/>
                <a:ea typeface="HGｺﾞｼｯｸM" pitchFamily="49" charset="-128"/>
              </a:rPr>
              <a:t>、一覧から施設を選択して、その施設の詳細を知ることが出来ます。</a:t>
            </a:r>
            <a:endParaRPr kumimoji="1" lang="ja-JP" altLang="en-US"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512182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使い方（ＭＡＰ）</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760249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阿部感想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GｺﾞｼｯｸM" pitchFamily="49" charset="-128"/>
                <a:ea typeface="HGｺﾞｼｯｸM" pitchFamily="49" charset="-128"/>
              </a:rPr>
              <a:t>今回初めて</a:t>
            </a:r>
            <a:r>
              <a:rPr kumimoji="1" lang="en-US" altLang="ja-JP" dirty="0" err="1" smtClean="0">
                <a:latin typeface="HGｺﾞｼｯｸM" pitchFamily="49" charset="-128"/>
                <a:ea typeface="HGｺﾞｼｯｸM" pitchFamily="49" charset="-128"/>
              </a:rPr>
              <a:t>Git</a:t>
            </a:r>
            <a:r>
              <a:rPr kumimoji="1" lang="ja-JP" altLang="en-US" dirty="0" smtClean="0">
                <a:latin typeface="HGｺﾞｼｯｸM" pitchFamily="49" charset="-128"/>
                <a:ea typeface="HGｺﾞｼｯｸM" pitchFamily="49" charset="-128"/>
              </a:rPr>
              <a:t>を使用して開発に挑みました。</a:t>
            </a:r>
            <a:endParaRPr kumimoji="1" lang="en-US" altLang="ja-JP" dirty="0" smtClean="0">
              <a:latin typeface="HGｺﾞｼｯｸM" pitchFamily="49" charset="-128"/>
              <a:ea typeface="HGｺﾞｼｯｸM" pitchFamily="49" charset="-128"/>
            </a:endParaRPr>
          </a:p>
          <a:p>
            <a:endParaRPr kumimoji="1" lang="en-US" altLang="ja-JP" dirty="0" smtClean="0">
              <a:latin typeface="HGｺﾞｼｯｸM" pitchFamily="49" charset="-128"/>
              <a:ea typeface="HGｺﾞｼｯｸM" pitchFamily="49" charset="-128"/>
            </a:endParaRPr>
          </a:p>
          <a:p>
            <a:r>
              <a:rPr lang="ja-JP" altLang="en-US" dirty="0" smtClean="0">
                <a:latin typeface="HGｺﾞｼｯｸM" pitchFamily="49" charset="-128"/>
                <a:ea typeface="HGｺﾞｼｯｸM" pitchFamily="49" charset="-128"/>
              </a:rPr>
              <a:t>リーダー</a:t>
            </a:r>
            <a:r>
              <a:rPr lang="ja-JP" altLang="en-US" dirty="0">
                <a:latin typeface="HGｺﾞｼｯｸM" pitchFamily="49" charset="-128"/>
                <a:ea typeface="HGｺﾞｼｯｸM" pitchFamily="49" charset="-128"/>
              </a:rPr>
              <a:t>らしいこと</a:t>
            </a:r>
            <a:r>
              <a:rPr lang="ja-JP" altLang="en-US" dirty="0" smtClean="0">
                <a:latin typeface="HGｺﾞｼｯｸM" pitchFamily="49" charset="-128"/>
                <a:ea typeface="HGｺﾞｼｯｸM" pitchFamily="49" charset="-128"/>
              </a:rPr>
              <a:t>が出来ていたかは不安でしたが、積極的にチームとの進捗を確認するように心がけていたので、望み通りの作品が完成出来ました！</a:t>
            </a:r>
            <a:endParaRPr kumimoji="1" lang="ja-JP" altLang="en-US" dirty="0">
              <a:latin typeface="HGｺﾞｼｯｸM" pitchFamily="49" charset="-128"/>
              <a:ea typeface="HGｺﾞｼｯｸM" pitchFamily="49" charset="-128"/>
            </a:endParaRPr>
          </a:p>
        </p:txBody>
      </p:sp>
    </p:spTree>
    <p:extLst>
      <p:ext uri="{BB962C8B-B14F-4D97-AF65-F5344CB8AC3E}">
        <p14:creationId xmlns:p14="http://schemas.microsoft.com/office/powerpoint/2010/main" val="1492329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松風">
  <a:themeElements>
    <a:clrScheme name="松風">
      <a:dk1>
        <a:sysClr val="windowText" lastClr="000000"/>
      </a:dk1>
      <a:lt1>
        <a:sysClr val="window" lastClr="FFFFFF"/>
      </a:lt1>
      <a:dk2>
        <a:srgbClr val="0F2305"/>
      </a:dk2>
      <a:lt2>
        <a:srgbClr val="7DAA50"/>
      </a:lt2>
      <a:accent1>
        <a:srgbClr val="B94B2D"/>
      </a:accent1>
      <a:accent2>
        <a:srgbClr val="B95F91"/>
      </a:accent2>
      <a:accent3>
        <a:srgbClr val="C8AF3C"/>
      </a:accent3>
      <a:accent4>
        <a:srgbClr val="3C643C"/>
      </a:accent4>
      <a:accent5>
        <a:srgbClr val="8264AA"/>
      </a:accent5>
      <a:accent6>
        <a:srgbClr val="D29B46"/>
      </a:accent6>
      <a:hlink>
        <a:srgbClr val="0000FE"/>
      </a:hlink>
      <a:folHlink>
        <a:srgbClr val="800080"/>
      </a:folHlink>
    </a:clrScheme>
    <a:fontScheme name="松風">
      <a:majorFont>
        <a:latin typeface="Gill Sans MT"/>
        <a:ea typeface=""/>
        <a:cs typeface=""/>
        <a:font script="Jpan" typeface="HGｺﾞｼｯｸE"/>
        <a:font script="Hang" typeface="HY헤드라인 M"/>
        <a:font script="Hans" typeface="方正姚体"/>
        <a:font script="Hant" typeface="標楷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nsolas"/>
        <a:ea typeface=""/>
        <a:cs typeface=""/>
        <a:font script="Jpan" typeface="HGｺﾞｼｯｸE"/>
        <a:font script="Hang" typeface="맑은 고딕"/>
        <a:font script="Hans" typeface="宋体"/>
        <a:font script="Hant" typeface="新細明體"/>
        <a:font script="Arab" typeface="Tahoma"/>
        <a:font script="Hebr" typeface="Tahoma"/>
        <a:font script="Thai" typeface="Dillen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松風">
      <a:fillStyleLst>
        <a:solidFill>
          <a:schemeClr val="phClr">
            <a:tint val="100000"/>
          </a:schemeClr>
        </a:solidFill>
        <a:gradFill>
          <a:gsLst>
            <a:gs pos="0">
              <a:schemeClr val="phClr">
                <a:sat val="38000"/>
                <a:lum val="92000"/>
              </a:schemeClr>
            </a:gs>
            <a:gs pos="20000">
              <a:schemeClr val="phClr">
                <a:sat val="44000"/>
                <a:lum val="80000"/>
              </a:schemeClr>
            </a:gs>
            <a:gs pos="100000">
              <a:schemeClr val="phClr">
                <a:sat val="56000"/>
                <a:lum val="54000"/>
              </a:schemeClr>
            </a:gs>
          </a:gsLst>
          <a:lin ang="16200000" scaled="1"/>
        </a:gradFill>
        <a:blipFill>
          <a:blip xmlns:r="http://schemas.openxmlformats.org/officeDocument/2006/relationships" r:embed="rId1">
            <a:duotone>
              <a:srgbClr val="000000"/>
              <a:schemeClr val="phClr">
                <a:tint val="100000"/>
              </a:schemeClr>
            </a:duotone>
          </a:blip>
        </a:blipFill>
      </a:fillStyleLst>
      <a:lnStyleLst>
        <a:ln w="6350" cap="flat" cmpd="sng" algn="ctr">
          <a:solidFill>
            <a:schemeClr val="phClr">
              <a:alpha val="100000"/>
            </a:schemeClr>
          </a:solidFill>
          <a:prstDash val="solid"/>
        </a:ln>
        <a:ln w="16350" cap="flat" cmpd="sng" algn="ctr">
          <a:solidFill>
            <a:schemeClr val="phClr">
              <a:alpha val="100000"/>
            </a:schemeClr>
          </a:solidFill>
          <a:prstDash val="solid"/>
        </a:ln>
        <a:ln w="28575" cap="flat" cmpd="sng" algn="ctr">
          <a:solidFill>
            <a:schemeClr val="phClr">
              <a:alpha val="100000"/>
            </a:schemeClr>
          </a:solidFill>
          <a:prstDash val="solid"/>
        </a:ln>
      </a:lnStyleLst>
      <a:effectStyleLst>
        <a:effectStyle>
          <a:effectLst/>
        </a:effectStyle>
        <a:effectStyle>
          <a:effectLst>
            <a:outerShdw blurRad="50800" dist="50800" dir="5400000" algn="tl">
              <a:srgbClr val="000000">
                <a:alpha val="65000"/>
              </a:srgbClr>
            </a:outerShdw>
          </a:effectLst>
          <a:scene3d>
            <a:camera prst="orthographicFront"/>
            <a:lightRig rig="soft" dir="t">
              <a:rot lat="0" lon="0" rev="0"/>
            </a:lightRig>
          </a:scene3d>
          <a:sp3d>
            <a:bevelT w="304800" h="44450"/>
            <a:bevelB w="304800" h="44450"/>
            <a:contourClr>
              <a:schemeClr val="phClr">
                <a:shade val="60000"/>
                <a:satMod val="110000"/>
              </a:schemeClr>
            </a:contourClr>
          </a:sp3d>
        </a:effectStyle>
        <a:effectStyle>
          <a:effectLst>
            <a:outerShdw blurRad="50800" dist="50800" dir="5400000" algn="tl" rotWithShape="0">
              <a:srgbClr val="000000">
                <a:alpha val="65000"/>
              </a:srgbClr>
            </a:outerShdw>
          </a:effectLst>
          <a:scene3d>
            <a:camera prst="orthographicFront"/>
            <a:lightRig rig="soft" dir="t">
              <a:rot lat="0" lon="0" rev="17100000"/>
            </a:lightRig>
          </a:scene3d>
          <a:sp3d>
            <a:bevelT w="165100" h="254000"/>
            <a:bevelB w="165100" h="254000"/>
            <a:contourClr>
              <a:schemeClr val="phClr">
                <a:shade val="60000"/>
                <a:satMod val="110000"/>
              </a:schemeClr>
            </a:contourClr>
          </a:sp3d>
        </a:effectStyle>
      </a:effectStyleLst>
      <a:bgFillStyleLst>
        <a:solidFill>
          <a:schemeClr val="phClr">
            <a:tint val="100000"/>
          </a:schemeClr>
        </a:solidFill>
        <a:gradFill>
          <a:gsLst>
            <a:gs pos="0">
              <a:schemeClr val="phClr">
                <a:tint val="40000"/>
              </a:schemeClr>
            </a:gs>
            <a:gs pos="53000">
              <a:schemeClr val="phClr">
                <a:shade val="50000"/>
              </a:schemeClr>
            </a:gs>
          </a:gsLst>
          <a:lin ang="16200000" scaled="1"/>
        </a:gradFill>
        <a:blipFill rotWithShape="0">
          <a:blip xmlns:r="http://schemas.openxmlformats.org/officeDocument/2006/relationships" r:embed="rId2">
            <a:duotone>
              <a:schemeClr val="phClr">
                <a:shade val="27000"/>
                <a:satMod val="160000"/>
              </a:schemeClr>
              <a:schemeClr val="phClr">
                <a:tint val="95000"/>
                <a:satMod val="10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 in the Pines</Template>
  <TotalTime>182</TotalTime>
  <Words>332</Words>
  <Application>Microsoft Office PowerPoint</Application>
  <PresentationFormat>画面に合わせる (4:3)</PresentationFormat>
  <Paragraphs>39</Paragraphs>
  <Slides>12</Slides>
  <Notes>1</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松風</vt:lpstr>
      <vt:lpstr>よこはま防災 Yokohama Disaster Prevention</vt:lpstr>
      <vt:lpstr>概要</vt:lpstr>
      <vt:lpstr>主な機能</vt:lpstr>
      <vt:lpstr>重要と考えたポイント</vt:lpstr>
      <vt:lpstr>PowerPoint プレゼンテーション</vt:lpstr>
      <vt:lpstr>使い方（トップページ）</vt:lpstr>
      <vt:lpstr>使い方（施設情報）</vt:lpstr>
      <vt:lpstr>使い方（ＭＡＰ）</vt:lpstr>
      <vt:lpstr>阿部感想</vt:lpstr>
      <vt:lpstr>飯塚感想</vt:lpstr>
      <vt:lpstr>近藤感想</vt:lpstr>
      <vt:lpstr>終わり</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YDP Yokohama Disaster Prevention</dc:title>
  <dc:creator>K168009</dc:creator>
  <cp:lastModifiedBy>K168004</cp:lastModifiedBy>
  <cp:revision>38</cp:revision>
  <dcterms:created xsi:type="dcterms:W3CDTF">2017-10-17T01:41:05Z</dcterms:created>
  <dcterms:modified xsi:type="dcterms:W3CDTF">2017-10-27T00:17:08Z</dcterms:modified>
</cp:coreProperties>
</file>