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8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9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12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88A10-D031-9E77-35FC-BE34950F5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4379" y="75208"/>
            <a:ext cx="6953073" cy="13116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500" kern="1200" dirty="0">
                <a:solidFill>
                  <a:schemeClr val="tx1"/>
                </a:solidFill>
                <a:latin typeface="Aptos" panose="020B0004020202020204" pitchFamily="34" charset="0"/>
              </a:rPr>
              <a:t>Non-Invasive Fish Species Classification Using Deep Learning</a:t>
            </a:r>
            <a:r>
              <a:rPr lang="en-US" altLang="zh-CN" sz="2500" kern="1200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  <a:br>
              <a:rPr lang="en-US" altLang="zh-CN" sz="2500" kern="1200" dirty="0">
                <a:solidFill>
                  <a:schemeClr val="tx1"/>
                </a:solidFill>
                <a:latin typeface="Aptos" panose="020B0004020202020204" pitchFamily="34" charset="0"/>
              </a:rPr>
            </a:br>
            <a:r>
              <a:rPr lang="en-US" sz="2500" kern="1200" dirty="0">
                <a:solidFill>
                  <a:schemeClr val="tx1"/>
                </a:solidFill>
                <a:latin typeface="Aptos" panose="020B0004020202020204" pitchFamily="34" charset="0"/>
              </a:rPr>
              <a:t>A Hydroacoustic Approach for Sustainable Ecological Monitoring</a:t>
            </a:r>
          </a:p>
        </p:txBody>
      </p:sp>
      <p:pic>
        <p:nvPicPr>
          <p:cNvPr id="4" name="Picture 3" descr="Schools of fishes underwater">
            <a:extLst>
              <a:ext uri="{FF2B5EF4-FFF2-40B4-BE49-F238E27FC236}">
                <a16:creationId xmlns:a16="http://schemas.microsoft.com/office/drawing/2014/main" id="{99600E81-AF21-9FEF-9A91-48848554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261" r="9946" b="-1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F1CC815-631F-8B04-E2F6-FB8F3F3EF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378" y="1709289"/>
            <a:ext cx="7197622" cy="5148711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Aptos" panose="020B0004020202020204" pitchFamily="34" charset="0"/>
              </a:rPr>
              <a:t>Problem:</a:t>
            </a:r>
            <a:endParaRPr lang="en-US" dirty="0">
              <a:latin typeface="Aptos" panose="020B0004020202020204" pitchFamily="34" charset="0"/>
            </a:endParaRPr>
          </a:p>
          <a:p>
            <a:pPr marL="85725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Invasive traditional methods harm ecosystems</a:t>
            </a:r>
          </a:p>
          <a:p>
            <a:pPr marL="85725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hydroacoustic data lacks species classification tools.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altLang="zh-CN" i="0" dirty="0">
                <a:effectLst/>
                <a:latin typeface="Aptos" panose="020B0004020202020204" pitchFamily="34" charset="0"/>
              </a:rPr>
              <a:t>Target</a:t>
            </a:r>
            <a:r>
              <a:rPr lang="en-US" i="0" dirty="0">
                <a:effectLst/>
                <a:latin typeface="Aptos" panose="020B0004020202020204" pitchFamily="34" charset="0"/>
              </a:rPr>
              <a:t>: 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LSTM model to classify Lake Trout </a:t>
            </a:r>
            <a:r>
              <a:rPr lang="en-US" i="0" dirty="0" err="1">
                <a:effectLst/>
                <a:latin typeface="Aptos" panose="020B0004020202020204" pitchFamily="34" charset="0"/>
              </a:rPr>
              <a:t>v</a:t>
            </a:r>
            <a:r>
              <a:rPr lang="en-US" altLang="zh-CN" i="0" dirty="0" err="1">
                <a:effectLst/>
                <a:latin typeface="Aptos" panose="020B0004020202020204" pitchFamily="34" charset="0"/>
              </a:rPr>
              <a:t>.</a:t>
            </a:r>
            <a:r>
              <a:rPr lang="en-US" i="0" dirty="0" err="1">
                <a:effectLst/>
                <a:latin typeface="Aptos" panose="020B0004020202020204" pitchFamily="34" charset="0"/>
              </a:rPr>
              <a:t>s</a:t>
            </a:r>
            <a:r>
              <a:rPr lang="en-US" i="0" dirty="0">
                <a:effectLst/>
                <a:latin typeface="Aptos" panose="020B0004020202020204" pitchFamily="34" charset="0"/>
              </a:rPr>
              <a:t>. Smallmouth Bass using frequency responses (45–260 Hz).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i="0" dirty="0">
                <a:effectLst/>
                <a:latin typeface="Aptos" panose="020B0004020202020204" pitchFamily="34" charset="0"/>
              </a:rPr>
              <a:t>Key Steps: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Preprocessing:</a:t>
            </a:r>
          </a:p>
          <a:p>
            <a:pPr marL="1314450" lvl="1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ptos" panose="020B0004020202020204" pitchFamily="34" charset="0"/>
              </a:rPr>
              <a:t>Cleaned 6,085 recordings (16 fish).</a:t>
            </a:r>
          </a:p>
          <a:p>
            <a:pPr marL="1314450" lvl="1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ptos" panose="020B0004020202020204" pitchFamily="34" charset="0"/>
              </a:rPr>
              <a:t>Explored PCA/RF (10 key features identified but not used in LSTM).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Modeling:</a:t>
            </a:r>
          </a:p>
          <a:p>
            <a:pPr marL="1314450" lvl="1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ptos" panose="020B0004020202020204" pitchFamily="34" charset="0"/>
              </a:rPr>
              <a:t>Trained LSTM on raw 426-feature sequences (2-layer, masking, Adam).</a:t>
            </a:r>
          </a:p>
          <a:p>
            <a:pPr marL="1314450" lvl="1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ptos" panose="020B0004020202020204" pitchFamily="34" charset="0"/>
              </a:rPr>
              <a:t>Validated with Leave-One-Fish-Out and Stratified K-fold.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Result:</a:t>
            </a:r>
          </a:p>
          <a:p>
            <a:pPr marL="1314450" lvl="1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ptos" panose="020B0004020202020204" pitchFamily="34" charset="0"/>
              </a:rPr>
              <a:t>73.8% accuracy (vs. </a:t>
            </a:r>
            <a:r>
              <a:rPr lang="en-US" sz="1800" i="0" dirty="0" err="1">
                <a:effectLst/>
                <a:latin typeface="Aptos" panose="020B0004020202020204" pitchFamily="34" charset="0"/>
              </a:rPr>
              <a:t>XGBoost’s</a:t>
            </a:r>
            <a:r>
              <a:rPr lang="en-US" sz="1800" i="0" dirty="0">
                <a:effectLst/>
                <a:latin typeface="Aptos" panose="020B0004020202020204" pitchFamily="34" charset="0"/>
              </a:rPr>
              <a:t> 72.8% with PCA features).</a:t>
            </a:r>
            <a:r>
              <a:rPr lang="en-US" altLang="zh-CN" sz="1800" i="0" dirty="0">
                <a:effectLst/>
                <a:latin typeface="Aptos" panose="020B0004020202020204" pitchFamily="34" charset="0"/>
              </a:rPr>
              <a:t>Contribution</a:t>
            </a:r>
            <a:r>
              <a:rPr lang="en-US" sz="1800" i="0" dirty="0">
                <a:effectLst/>
                <a:latin typeface="Aptos" panose="020B0004020202020204" pitchFamily="34" charset="0"/>
              </a:rPr>
              <a:t>: </a:t>
            </a:r>
          </a:p>
          <a:p>
            <a:pPr marL="1314450" lvl="1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ptos" panose="020B0004020202020204" pitchFamily="34" charset="0"/>
              </a:rPr>
              <a:t>Non-invasive framework for scalable ecological monitoring.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i="0" dirty="0">
                <a:effectLst/>
                <a:latin typeface="Aptos" panose="020B0004020202020204" pitchFamily="34" charset="0"/>
              </a:rPr>
              <a:t>Future</a:t>
            </a:r>
            <a:r>
              <a:rPr lang="en-US" altLang="zh-CN" dirty="0">
                <a:latin typeface="Aptos" panose="020B0004020202020204" pitchFamily="34" charset="0"/>
              </a:rPr>
              <a:t> Work</a:t>
            </a:r>
            <a:r>
              <a:rPr lang="en-US" i="0" dirty="0">
                <a:effectLst/>
                <a:latin typeface="Aptos" panose="020B0004020202020204" pitchFamily="34" charset="0"/>
              </a:rPr>
              <a:t>: 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Expand dataset</a:t>
            </a:r>
            <a:r>
              <a:rPr lang="en-US" altLang="zh-CN" i="0" dirty="0">
                <a:effectLst/>
                <a:latin typeface="Aptos" panose="020B0004020202020204" pitchFamily="34" charset="0"/>
              </a:rPr>
              <a:t>.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ptos" panose="020B0004020202020204" pitchFamily="34" charset="0"/>
              </a:rPr>
              <a:t>T</a:t>
            </a:r>
            <a:r>
              <a:rPr lang="en-US" i="0" dirty="0">
                <a:effectLst/>
                <a:latin typeface="Aptos" panose="020B0004020202020204" pitchFamily="34" charset="0"/>
              </a:rPr>
              <a:t>est transformers</a:t>
            </a:r>
            <a:r>
              <a:rPr lang="en-US" altLang="zh-CN" i="0" dirty="0">
                <a:effectLst/>
                <a:latin typeface="Aptos" panose="020B0004020202020204" pitchFamily="34" charset="0"/>
              </a:rPr>
              <a:t>.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ptos" panose="020B0004020202020204" pitchFamily="34" charset="0"/>
              </a:rPr>
              <a:t>F</a:t>
            </a:r>
            <a:r>
              <a:rPr lang="en-US" i="0" dirty="0">
                <a:effectLst/>
                <a:latin typeface="Aptos" panose="020B0004020202020204" pitchFamily="34" charset="0"/>
              </a:rPr>
              <a:t>ield validation.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4EE74-4ADA-F843-2685-6E6DCD2CA313}"/>
              </a:ext>
            </a:extLst>
          </p:cNvPr>
          <p:cNvSpPr txBox="1"/>
          <p:nvPr/>
        </p:nvSpPr>
        <p:spPr>
          <a:xfrm>
            <a:off x="4991911" y="1308159"/>
            <a:ext cx="2372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STA2453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–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Scarlett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Yang</a:t>
            </a:r>
            <a:endParaRPr lang="en-CA" sz="1400" i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130AB9-99C0-C0B7-08BE-C78CD6348196}"/>
              </a:ext>
            </a:extLst>
          </p:cNvPr>
          <p:cNvCxnSpPr>
            <a:cxnSpLocks/>
          </p:cNvCxnSpPr>
          <p:nvPr/>
        </p:nvCxnSpPr>
        <p:spPr>
          <a:xfrm>
            <a:off x="4991911" y="1615936"/>
            <a:ext cx="71079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324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140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Neue Haas Grotesk Text Pro</vt:lpstr>
      <vt:lpstr>VanillaVTI</vt:lpstr>
      <vt:lpstr>Non-Invasive Fish Species Classification Using Deep Learning: A Hydroacoustic Approach for Sustainable Ecological 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Scarlett Yang</dc:creator>
  <cp:lastModifiedBy>Scarlett Yang</cp:lastModifiedBy>
  <cp:revision>4</cp:revision>
  <dcterms:created xsi:type="dcterms:W3CDTF">2025-03-28T20:26:12Z</dcterms:created>
  <dcterms:modified xsi:type="dcterms:W3CDTF">2025-03-28T20:59:43Z</dcterms:modified>
</cp:coreProperties>
</file>