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5"/>
  </p:notesMasterIdLst>
  <p:handoutMasterIdLst>
    <p:handoutMasterId r:id="rId26"/>
  </p:handoutMasterIdLst>
  <p:sldIdLst>
    <p:sldId id="356" r:id="rId2"/>
    <p:sldId id="357" r:id="rId3"/>
    <p:sldId id="358" r:id="rId4"/>
    <p:sldId id="431" r:id="rId5"/>
    <p:sldId id="434" r:id="rId6"/>
    <p:sldId id="457" r:id="rId7"/>
    <p:sldId id="437" r:id="rId8"/>
    <p:sldId id="438" r:id="rId9"/>
    <p:sldId id="439" r:id="rId10"/>
    <p:sldId id="440" r:id="rId11"/>
    <p:sldId id="367" r:id="rId12"/>
    <p:sldId id="441" r:id="rId13"/>
    <p:sldId id="442" r:id="rId14"/>
    <p:sldId id="393" r:id="rId15"/>
    <p:sldId id="455" r:id="rId16"/>
    <p:sldId id="447" r:id="rId17"/>
    <p:sldId id="448" r:id="rId18"/>
    <p:sldId id="449" r:id="rId19"/>
    <p:sldId id="451" r:id="rId20"/>
    <p:sldId id="452" r:id="rId21"/>
    <p:sldId id="453" r:id="rId22"/>
    <p:sldId id="454" r:id="rId23"/>
    <p:sldId id="430" r:id="rId24"/>
  </p:sldIdLst>
  <p:sldSz cx="9144000" cy="6858000" type="screen4x3"/>
  <p:notesSz cx="6858000" cy="9144000"/>
  <p:custDataLst>
    <p:tags r:id="rId27"/>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tech" initials="A" lastIdx="45" clrIdx="0"/>
  <p:cmAuthor id="1" name="n.bami" initials="n"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1828"/>
    <a:srgbClr val="FFFF99"/>
    <a:srgbClr val="0036A2"/>
    <a:srgbClr val="007E39"/>
    <a:srgbClr val="4411D5"/>
    <a:srgbClr val="C0007B"/>
    <a:srgbClr val="AC1418"/>
    <a:srgbClr val="FFCC00"/>
    <a:srgbClr val="004E4C"/>
    <a:srgbClr val="6B8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7" autoAdjust="0"/>
    <p:restoredTop sz="80856" autoAdjust="0"/>
  </p:normalViewPr>
  <p:slideViewPr>
    <p:cSldViewPr>
      <p:cViewPr varScale="1">
        <p:scale>
          <a:sx n="59" d="100"/>
          <a:sy n="59" d="100"/>
        </p:scale>
        <p:origin x="139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US"/>
        </a:p>
      </dgm:t>
    </dgm:pt>
    <dgm:pt modelId="{4E1CD5B7-2CF3-44AA-979B-6F420433627D}">
      <dgm:prSet phldrT="[Text]"/>
      <dgm:spPr>
        <a:solidFill>
          <a:schemeClr val="accent2">
            <a:lumMod val="60000"/>
            <a:lumOff val="40000"/>
          </a:schemeClr>
        </a:solidFill>
      </dgm:spPr>
      <dgm:t>
        <a:bodyPr/>
        <a:lstStyle/>
        <a:p>
          <a:r>
            <a:rPr lang="en-US" dirty="0"/>
            <a:t>Hypertext Markup Language was introduced in 1990.</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dgm:spPr/>
      <dgm:t>
        <a:bodyPr/>
        <a:lstStyle/>
        <a:p>
          <a:r>
            <a:rPr lang="en-US" dirty="0"/>
            <a:t>HTML 5 was recommended as a standard by W3C in 1997.</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32F9483E-A135-41CD-9B8E-5BB23FE4E385}">
      <dgm:prSet phldrT="[Text]" custT="1"/>
      <dgm:spPr>
        <a:solidFill>
          <a:schemeClr val="tx2">
            <a:lumMod val="40000"/>
            <a:lumOff val="60000"/>
          </a:schemeClr>
        </a:solidFill>
      </dgm:spPr>
      <dgm:t>
        <a:bodyPr/>
        <a:lstStyle/>
        <a:p>
          <a:r>
            <a:rPr lang="en-US" sz="2400" dirty="0"/>
            <a:t>Majority of the browsers support HTML 5 element and Application Programming Interface (API).</a:t>
          </a:r>
        </a:p>
      </dgm:t>
    </dgm:pt>
    <dgm:pt modelId="{8400DE60-AB66-4C74-B12F-ABCFD84D948C}" type="parTrans" cxnId="{19D9F5E3-0714-4425-B1DF-ED5653129A86}">
      <dgm:prSet/>
      <dgm:spPr/>
      <dgm:t>
        <a:bodyPr/>
        <a:lstStyle/>
        <a:p>
          <a:endParaRPr lang="en-US">
            <a:solidFill>
              <a:schemeClr val="tx1"/>
            </a:solidFill>
          </a:endParaRPr>
        </a:p>
      </dgm:t>
    </dgm:pt>
    <dgm:pt modelId="{07212A5D-CEB0-4CF0-BA2B-9599A2004670}" type="sibTrans" cxnId="{19D9F5E3-0714-4425-B1DF-ED5653129A86}">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3" custScaleY="39645" custLinFactY="-24855" custLinFactNeighborY="-100000">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3" custScaleY="39182" custLinFactNeighborY="-45318">
        <dgm:presLayoutVars>
          <dgm:chMax val="0"/>
          <dgm:bulletEnabled val="1"/>
        </dgm:presLayoutVars>
      </dgm:prSet>
      <dgm:spPr/>
    </dgm:pt>
    <dgm:pt modelId="{C88DBDBC-73BA-40D4-ACAA-61468FA8920B}" type="pres">
      <dgm:prSet presAssocID="{D600FDB0-EB0D-494C-8ECC-EFA51A794305}" presName="spacer" presStyleCnt="0"/>
      <dgm:spPr/>
    </dgm:pt>
    <dgm:pt modelId="{02F157C3-4AF0-4564-919C-72DA0052C758}" type="pres">
      <dgm:prSet presAssocID="{32F9483E-A135-41CD-9B8E-5BB23FE4E385}" presName="parentText" presStyleLbl="node1" presStyleIdx="2" presStyleCnt="3" custScaleY="46331" custLinFactNeighborY="34953">
        <dgm:presLayoutVars>
          <dgm:chMax val="0"/>
          <dgm:bulletEnabled val="1"/>
        </dgm:presLayoutVars>
      </dgm:prSet>
      <dgm:spPr/>
    </dgm:pt>
  </dgm:ptLst>
  <dgm:cxnLst>
    <dgm:cxn modelId="{2E46F766-50E7-4015-83C1-FEF6484316BF}" srcId="{D32F8FCF-EDF2-4321-B49C-D5DF3D295B52}" destId="{FC2A7E5C-B22A-46C4-9AFD-A55CEAE725CE}" srcOrd="1" destOrd="0" parTransId="{4321AB2E-56BE-4B81-A95D-78D0C600BF84}" sibTransId="{D600FDB0-EB0D-494C-8ECC-EFA51A794305}"/>
    <dgm:cxn modelId="{FA9ACFDB-7F48-4228-AB09-439F85061F70}" type="presOf" srcId="{FC2A7E5C-B22A-46C4-9AFD-A55CEAE725CE}" destId="{0256FAD6-365E-4CAB-8266-8CECC71F7F52}" srcOrd="0" destOrd="0" presId="urn:microsoft.com/office/officeart/2005/8/layout/vList2"/>
    <dgm:cxn modelId="{C6644357-9CD6-47F1-BBCB-6B2A454485CC}" type="presOf" srcId="{32F9483E-A135-41CD-9B8E-5BB23FE4E385}" destId="{02F157C3-4AF0-4564-919C-72DA0052C758}" srcOrd="0" destOrd="0" presId="urn:microsoft.com/office/officeart/2005/8/layout/vList2"/>
    <dgm:cxn modelId="{C2C21B58-1035-4811-9D99-467FA42C9B5C}"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25576631-81ED-4463-9345-3043D4AF8CB1}" type="presOf" srcId="{4E1CD5B7-2CF3-44AA-979B-6F420433627D}" destId="{388723AB-37EB-4EC2-B7B0-759657273835}" srcOrd="0" destOrd="0" presId="urn:microsoft.com/office/officeart/2005/8/layout/vList2"/>
    <dgm:cxn modelId="{19D9F5E3-0714-4425-B1DF-ED5653129A86}" srcId="{D32F8FCF-EDF2-4321-B49C-D5DF3D295B52}" destId="{32F9483E-A135-41CD-9B8E-5BB23FE4E385}" srcOrd="2" destOrd="0" parTransId="{8400DE60-AB66-4C74-B12F-ABCFD84D948C}" sibTransId="{07212A5D-CEB0-4CF0-BA2B-9599A2004670}"/>
    <dgm:cxn modelId="{66A55B97-354F-49C9-8D14-D83A4B3BBFE1}" type="presParOf" srcId="{9FF9BD46-DE44-4B30-80ED-AC3A9E213A06}" destId="{388723AB-37EB-4EC2-B7B0-759657273835}" srcOrd="0" destOrd="0" presId="urn:microsoft.com/office/officeart/2005/8/layout/vList2"/>
    <dgm:cxn modelId="{7EF83FF0-B51E-4FA3-A304-1CDC76F20F9E}" type="presParOf" srcId="{9FF9BD46-DE44-4B30-80ED-AC3A9E213A06}" destId="{D877BAB3-7DBF-46AB-A039-BE8C107F0C8C}" srcOrd="1" destOrd="0" presId="urn:microsoft.com/office/officeart/2005/8/layout/vList2"/>
    <dgm:cxn modelId="{F67DA5BC-9E53-431A-873A-040454BE6D18}" type="presParOf" srcId="{9FF9BD46-DE44-4B30-80ED-AC3A9E213A06}" destId="{0256FAD6-365E-4CAB-8266-8CECC71F7F52}" srcOrd="2" destOrd="0" presId="urn:microsoft.com/office/officeart/2005/8/layout/vList2"/>
    <dgm:cxn modelId="{A9363E30-C000-4B21-BD35-177FB24629A4}" type="presParOf" srcId="{9FF9BD46-DE44-4B30-80ED-AC3A9E213A06}" destId="{C88DBDBC-73BA-40D4-ACAA-61468FA8920B}" srcOrd="3" destOrd="0" presId="urn:microsoft.com/office/officeart/2005/8/layout/vList2"/>
    <dgm:cxn modelId="{D97BB2CB-CC1E-4060-B6C9-23558CE53D77}" type="presParOf" srcId="{9FF9BD46-DE44-4B30-80ED-AC3A9E213A06}" destId="{02F157C3-4AF0-4564-919C-72DA0052C75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en-US" sz="2400" dirty="0"/>
            <a:t>Computing started by using stand-alone computers to perform different computing operations.</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2400" kern="1200" dirty="0">
              <a:solidFill>
                <a:schemeClr val="tx1"/>
              </a:solidFill>
              <a:latin typeface="+mn-lt"/>
              <a:ea typeface="+mn-ea"/>
              <a:cs typeface="+mn-cs"/>
            </a:rPr>
            <a:t>Later organizations began to connect their computers to share data.</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dgm:spPr>
        <a:solidFill>
          <a:schemeClr val="accent4">
            <a:lumMod val="60000"/>
            <a:lumOff val="40000"/>
          </a:schemeClr>
        </a:solidFill>
      </dgm:spPr>
      <dgm:t>
        <a:bodyPr/>
        <a:lstStyle/>
        <a:p>
          <a:r>
            <a:rPr lang="en-US" dirty="0"/>
            <a:t>Different types of networks are as follows:</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3" custScaleY="62337" custLinFactY="-13176" custLinFactNeighborY="-100000">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3" custScaleY="73577" custLinFactNeighborX="-909" custLinFactNeighborY="-7756">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3" custScaleY="41639" custLinFactNeighborX="689" custLinFactNeighborY="74523">
        <dgm:presLayoutVars>
          <dgm:chMax val="0"/>
          <dgm:bulletEnabled val="1"/>
        </dgm:presLayoutVars>
      </dgm:prSet>
      <dgm:spPr/>
    </dgm:pt>
  </dgm:ptLst>
  <dgm:cxnLst>
    <dgm:cxn modelId="{2E46F766-50E7-4015-83C1-FEF6484316BF}" srcId="{D32F8FCF-EDF2-4321-B49C-D5DF3D295B52}" destId="{FC2A7E5C-B22A-46C4-9AFD-A55CEAE725CE}" srcOrd="1" destOrd="0" parTransId="{4321AB2E-56BE-4B81-A95D-78D0C600BF84}" sibTransId="{D600FDB0-EB0D-494C-8ECC-EFA51A794305}"/>
    <dgm:cxn modelId="{B7B12220-A7D6-4EDD-B94E-7B1376B228E6}" type="presOf" srcId="{FC2A7E5C-B22A-46C4-9AFD-A55CEAE725CE}" destId="{0256FAD6-365E-4CAB-8266-8CECC71F7F52}" srcOrd="0" destOrd="0" presId="urn:microsoft.com/office/officeart/2005/8/layout/vList2"/>
    <dgm:cxn modelId="{B59F5FFF-3A77-400A-8278-44F1613CD550}"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180AB635-94A9-47B2-951E-80F8104FAA57}" type="presOf" srcId="{4E1CD5B7-2CF3-44AA-979B-6F420433627D}" destId="{388723AB-37EB-4EC2-B7B0-759657273835}"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B6F08EE4-107A-4CBE-91EE-851997C0306A}" type="presOf" srcId="{562882C0-AB97-4E3B-8D46-8E574B04BE56}" destId="{A6445519-E36D-458F-8F29-D286534B965D}" srcOrd="0" destOrd="0" presId="urn:microsoft.com/office/officeart/2005/8/layout/vList2"/>
    <dgm:cxn modelId="{E2D239F8-EABF-4881-84DD-5440D4865F19}" type="presParOf" srcId="{9FF9BD46-DE44-4B30-80ED-AC3A9E213A06}" destId="{388723AB-37EB-4EC2-B7B0-759657273835}" srcOrd="0" destOrd="0" presId="urn:microsoft.com/office/officeart/2005/8/layout/vList2"/>
    <dgm:cxn modelId="{3CC3407F-37E7-496E-BB7A-39EEC44DFD9F}" type="presParOf" srcId="{9FF9BD46-DE44-4B30-80ED-AC3A9E213A06}" destId="{D877BAB3-7DBF-46AB-A039-BE8C107F0C8C}" srcOrd="1" destOrd="0" presId="urn:microsoft.com/office/officeart/2005/8/layout/vList2"/>
    <dgm:cxn modelId="{235E4363-8BDF-4044-9FFC-AB405C447C16}" type="presParOf" srcId="{9FF9BD46-DE44-4B30-80ED-AC3A9E213A06}" destId="{0256FAD6-365E-4CAB-8266-8CECC71F7F52}" srcOrd="2" destOrd="0" presId="urn:microsoft.com/office/officeart/2005/8/layout/vList2"/>
    <dgm:cxn modelId="{4882051A-8511-4D18-A3D3-B47AA4B06A93}" type="presParOf" srcId="{9FF9BD46-DE44-4B30-80ED-AC3A9E213A06}" destId="{C88DBDBC-73BA-40D4-ACAA-61468FA8920B}" srcOrd="3" destOrd="0" presId="urn:microsoft.com/office/officeart/2005/8/layout/vList2"/>
    <dgm:cxn modelId="{D31B10E6-761E-4619-83C9-81F9F1103C69}"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en-US" sz="2000" dirty="0">
              <a:solidFill>
                <a:schemeClr val="tx1"/>
              </a:solidFill>
            </a:rPr>
            <a:t>JavaScript, a scripting language.</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CSS specifies the formatting of a Web page for both static and dynamic Web pages. </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Extensible HTML when used with JavaScript, displays the required user-defined data each time the Web page is loaded in the browser. </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2F9483E-A135-41CD-9B8E-5BB23FE4E385}">
      <dgm:prSet phldrT="[Text]" custT="1"/>
      <dgm:spPr>
        <a:solidFill>
          <a:schemeClr val="tx2">
            <a:lumMod val="40000"/>
            <a:lumOff val="60000"/>
          </a:schemeClr>
        </a:solidFill>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Dynamic HTML uses JavaScript and CSS to make dynamic Web pages and transform the look and feel of the Web pages.</a:t>
          </a:r>
        </a:p>
      </dgm:t>
    </dgm:pt>
    <dgm:pt modelId="{8400DE60-AB66-4C74-B12F-ABCFD84D948C}" type="parTrans" cxnId="{19D9F5E3-0714-4425-B1DF-ED5653129A86}">
      <dgm:prSet/>
      <dgm:spPr/>
      <dgm:t>
        <a:bodyPr/>
        <a:lstStyle/>
        <a:p>
          <a:endParaRPr lang="en-US">
            <a:solidFill>
              <a:schemeClr val="tx1"/>
            </a:solidFill>
          </a:endParaRPr>
        </a:p>
      </dgm:t>
    </dgm:pt>
    <dgm:pt modelId="{07212A5D-CEB0-4CF0-BA2B-9599A2004670}" type="sibTrans" cxnId="{19D9F5E3-0714-4425-B1DF-ED5653129A86}">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4" custScaleY="49398" custLinFactNeighborY="-61140">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4" custScaleY="50114" custLinFactNeighborY="-41772">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4" custScaleY="57618" custLinFactNeighborY="15334">
        <dgm:presLayoutVars>
          <dgm:chMax val="0"/>
          <dgm:bulletEnabled val="1"/>
        </dgm:presLayoutVars>
      </dgm:prSet>
      <dgm:spPr/>
    </dgm:pt>
    <dgm:pt modelId="{A2EE26A5-691E-4C3F-B7EF-20DE69EA838D}" type="pres">
      <dgm:prSet presAssocID="{7363CEF2-942E-416F-BE41-E1618140DA9E}" presName="spacer" presStyleCnt="0"/>
      <dgm:spPr/>
    </dgm:pt>
    <dgm:pt modelId="{02F157C3-4AF0-4564-919C-72DA0052C758}" type="pres">
      <dgm:prSet presAssocID="{32F9483E-A135-41CD-9B8E-5BB23FE4E385}" presName="parentText" presStyleLbl="node1" presStyleIdx="3" presStyleCnt="4" custScaleY="56718" custLinFactNeighborY="53351">
        <dgm:presLayoutVars>
          <dgm:chMax val="0"/>
          <dgm:bulletEnabled val="1"/>
        </dgm:presLayoutVars>
      </dgm:prSet>
      <dgm:spPr/>
    </dgm:pt>
  </dgm:ptLst>
  <dgm:cxnLst>
    <dgm:cxn modelId="{2E46F766-50E7-4015-83C1-FEF6484316BF}" srcId="{D32F8FCF-EDF2-4321-B49C-D5DF3D295B52}" destId="{FC2A7E5C-B22A-46C4-9AFD-A55CEAE725CE}" srcOrd="1" destOrd="0" parTransId="{4321AB2E-56BE-4B81-A95D-78D0C600BF84}" sibTransId="{D600FDB0-EB0D-494C-8ECC-EFA51A794305}"/>
    <dgm:cxn modelId="{DCC0E565-092C-485B-97A2-0F2E07D35D66}" type="presOf" srcId="{FC2A7E5C-B22A-46C4-9AFD-A55CEAE725CE}" destId="{0256FAD6-365E-4CAB-8266-8CECC71F7F52}"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2C555B4C-BD44-4B7A-BD99-6EA1FBCA674D}" type="presOf" srcId="{562882C0-AB97-4E3B-8D46-8E574B04BE56}" destId="{A6445519-E36D-458F-8F29-D286534B965D}" srcOrd="0" destOrd="0" presId="urn:microsoft.com/office/officeart/2005/8/layout/vList2"/>
    <dgm:cxn modelId="{E0ADF644-B14E-4F7E-8917-814EBB460C5B}" type="presOf" srcId="{D32F8FCF-EDF2-4321-B49C-D5DF3D295B52}" destId="{9FF9BD46-DE44-4B30-80ED-AC3A9E213A06}"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76F3F38A-5B40-4324-B1E8-2D7FA1B45144}" type="presOf" srcId="{32F9483E-A135-41CD-9B8E-5BB23FE4E385}" destId="{02F157C3-4AF0-4564-919C-72DA0052C758}" srcOrd="0" destOrd="0" presId="urn:microsoft.com/office/officeart/2005/8/layout/vList2"/>
    <dgm:cxn modelId="{19D9F5E3-0714-4425-B1DF-ED5653129A86}" srcId="{D32F8FCF-EDF2-4321-B49C-D5DF3D295B52}" destId="{32F9483E-A135-41CD-9B8E-5BB23FE4E385}" srcOrd="3" destOrd="0" parTransId="{8400DE60-AB66-4C74-B12F-ABCFD84D948C}" sibTransId="{07212A5D-CEB0-4CF0-BA2B-9599A2004670}"/>
    <dgm:cxn modelId="{0A561E1E-A88A-47C9-86FD-FC8782478B93}" type="presOf" srcId="{4E1CD5B7-2CF3-44AA-979B-6F420433627D}" destId="{388723AB-37EB-4EC2-B7B0-759657273835}" srcOrd="0" destOrd="0" presId="urn:microsoft.com/office/officeart/2005/8/layout/vList2"/>
    <dgm:cxn modelId="{C88422B1-FB6D-430E-ACEF-35DBA542F136}" type="presParOf" srcId="{9FF9BD46-DE44-4B30-80ED-AC3A9E213A06}" destId="{388723AB-37EB-4EC2-B7B0-759657273835}" srcOrd="0" destOrd="0" presId="urn:microsoft.com/office/officeart/2005/8/layout/vList2"/>
    <dgm:cxn modelId="{473F56F5-2DB0-42A3-B694-339E3169DF38}" type="presParOf" srcId="{9FF9BD46-DE44-4B30-80ED-AC3A9E213A06}" destId="{D877BAB3-7DBF-46AB-A039-BE8C107F0C8C}" srcOrd="1" destOrd="0" presId="urn:microsoft.com/office/officeart/2005/8/layout/vList2"/>
    <dgm:cxn modelId="{DA71EEC1-6188-44C0-BB3A-6A753EB1AD30}" type="presParOf" srcId="{9FF9BD46-DE44-4B30-80ED-AC3A9E213A06}" destId="{0256FAD6-365E-4CAB-8266-8CECC71F7F52}" srcOrd="2" destOrd="0" presId="urn:microsoft.com/office/officeart/2005/8/layout/vList2"/>
    <dgm:cxn modelId="{BD7C24F3-1B40-44A7-AFF7-48B5CE84A0B3}" type="presParOf" srcId="{9FF9BD46-DE44-4B30-80ED-AC3A9E213A06}" destId="{C88DBDBC-73BA-40D4-ACAA-61468FA8920B}" srcOrd="3" destOrd="0" presId="urn:microsoft.com/office/officeart/2005/8/layout/vList2"/>
    <dgm:cxn modelId="{51392574-6541-4E47-9EB5-3FA6C9BC76C1}" type="presParOf" srcId="{9FF9BD46-DE44-4B30-80ED-AC3A9E213A06}" destId="{A6445519-E36D-458F-8F29-D286534B965D}" srcOrd="4" destOrd="0" presId="urn:microsoft.com/office/officeart/2005/8/layout/vList2"/>
    <dgm:cxn modelId="{ED72D0E1-46B8-415D-9C34-342F4D3EC81C}" type="presParOf" srcId="{9FF9BD46-DE44-4B30-80ED-AC3A9E213A06}" destId="{A2EE26A5-691E-4C3F-B7EF-20DE69EA838D}" srcOrd="5" destOrd="0" presId="urn:microsoft.com/office/officeart/2005/8/layout/vList2"/>
    <dgm:cxn modelId="{A2852240-CB2D-4F05-B25D-2DF7C9DDC484}" type="presParOf" srcId="{9FF9BD46-DE44-4B30-80ED-AC3A9E213A06}" destId="{02F157C3-4AF0-4564-919C-72DA0052C75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21CF63-244E-4F1C-BA45-3A692CB8685E}" type="doc">
      <dgm:prSet loTypeId="urn:microsoft.com/office/officeart/2005/8/layout/arrow2" loCatId="process" qsTypeId="urn:microsoft.com/office/officeart/2005/8/quickstyle/simple1" qsCatId="simple" csTypeId="urn:microsoft.com/office/officeart/2005/8/colors/accent1_2" csCatId="accent1" phldr="1"/>
      <dgm:spPr/>
    </dgm:pt>
    <dgm:pt modelId="{BB089504-804A-4C21-A2A3-931CDD32B8CF}">
      <dgm:prSet phldrT="[Text]"/>
      <dgm:spPr/>
      <dgm:t>
        <a:bodyPr/>
        <a:lstStyle/>
        <a:p>
          <a:r>
            <a:rPr lang="en-US" dirty="0"/>
            <a:t>HTML 3.0</a:t>
          </a:r>
        </a:p>
      </dgm:t>
    </dgm:pt>
    <dgm:pt modelId="{1A63C5ED-C054-4809-8DAB-54C78EA425AE}" type="parTrans" cxnId="{C0ECD773-67A4-4363-ABF8-C5E663099E19}">
      <dgm:prSet/>
      <dgm:spPr/>
      <dgm:t>
        <a:bodyPr/>
        <a:lstStyle/>
        <a:p>
          <a:endParaRPr lang="en-US"/>
        </a:p>
      </dgm:t>
    </dgm:pt>
    <dgm:pt modelId="{BB467781-6A19-4408-AE6F-3B1D714A981E}" type="sibTrans" cxnId="{C0ECD773-67A4-4363-ABF8-C5E663099E19}">
      <dgm:prSet/>
      <dgm:spPr/>
      <dgm:t>
        <a:bodyPr/>
        <a:lstStyle/>
        <a:p>
          <a:endParaRPr lang="en-US"/>
        </a:p>
      </dgm:t>
    </dgm:pt>
    <dgm:pt modelId="{48925D1F-4F6A-4683-ACE6-5AD3ED6D9EEA}">
      <dgm:prSet phldrT="[Text]"/>
      <dgm:spPr/>
      <dgm:t>
        <a:bodyPr/>
        <a:lstStyle/>
        <a:p>
          <a:r>
            <a:rPr lang="en-US" dirty="0"/>
            <a:t>HTML 3.2</a:t>
          </a:r>
        </a:p>
      </dgm:t>
    </dgm:pt>
    <dgm:pt modelId="{9B2196D4-F1E9-4B7A-84A9-0CCAADF3328D}" type="parTrans" cxnId="{1432BFFE-2C50-45DF-9260-C643184E518C}">
      <dgm:prSet/>
      <dgm:spPr/>
      <dgm:t>
        <a:bodyPr/>
        <a:lstStyle/>
        <a:p>
          <a:endParaRPr lang="en-US"/>
        </a:p>
      </dgm:t>
    </dgm:pt>
    <dgm:pt modelId="{55837132-2EDA-40A2-9F43-6A3E0EDA4D43}" type="sibTrans" cxnId="{1432BFFE-2C50-45DF-9260-C643184E518C}">
      <dgm:prSet/>
      <dgm:spPr/>
      <dgm:t>
        <a:bodyPr/>
        <a:lstStyle/>
        <a:p>
          <a:endParaRPr lang="en-US"/>
        </a:p>
      </dgm:t>
    </dgm:pt>
    <dgm:pt modelId="{56774E31-944A-4ACA-A248-B3B33D234A1F}">
      <dgm:prSet phldrT="[Text]"/>
      <dgm:spPr/>
      <dgm:t>
        <a:bodyPr/>
        <a:lstStyle/>
        <a:p>
          <a:r>
            <a:rPr lang="en-US" dirty="0"/>
            <a:t>HTML 4.0</a:t>
          </a:r>
        </a:p>
      </dgm:t>
    </dgm:pt>
    <dgm:pt modelId="{EC1CC308-6E7D-49F7-8D29-03E06DC6564D}" type="parTrans" cxnId="{F0025CC3-541B-4685-8EF6-08F82C2FE68A}">
      <dgm:prSet/>
      <dgm:spPr/>
      <dgm:t>
        <a:bodyPr/>
        <a:lstStyle/>
        <a:p>
          <a:endParaRPr lang="en-US"/>
        </a:p>
      </dgm:t>
    </dgm:pt>
    <dgm:pt modelId="{7269D0DE-C363-44CA-9D1C-D51B31A40CE0}" type="sibTrans" cxnId="{F0025CC3-541B-4685-8EF6-08F82C2FE68A}">
      <dgm:prSet/>
      <dgm:spPr/>
      <dgm:t>
        <a:bodyPr/>
        <a:lstStyle/>
        <a:p>
          <a:endParaRPr lang="en-US"/>
        </a:p>
      </dgm:t>
    </dgm:pt>
    <dgm:pt modelId="{7858457A-2A53-45BE-BFD0-BE9D63813567}">
      <dgm:prSet phldrT="[Text]"/>
      <dgm:spPr/>
      <dgm:t>
        <a:bodyPr/>
        <a:lstStyle/>
        <a:p>
          <a:r>
            <a:rPr lang="en-US" dirty="0"/>
            <a:t>HTML 5.0</a:t>
          </a:r>
        </a:p>
      </dgm:t>
    </dgm:pt>
    <dgm:pt modelId="{F62D6CD6-AFA1-45CD-9E12-E377E210E808}" type="parTrans" cxnId="{C5F3BC78-5418-4331-9B7F-4999B150E74F}">
      <dgm:prSet/>
      <dgm:spPr/>
      <dgm:t>
        <a:bodyPr/>
        <a:lstStyle/>
        <a:p>
          <a:endParaRPr lang="en-US"/>
        </a:p>
      </dgm:t>
    </dgm:pt>
    <dgm:pt modelId="{245CFA18-1DD1-42C2-9263-715AAC3E100E}" type="sibTrans" cxnId="{C5F3BC78-5418-4331-9B7F-4999B150E74F}">
      <dgm:prSet/>
      <dgm:spPr/>
      <dgm:t>
        <a:bodyPr/>
        <a:lstStyle/>
        <a:p>
          <a:endParaRPr lang="en-US"/>
        </a:p>
      </dgm:t>
    </dgm:pt>
    <dgm:pt modelId="{EC029DEA-96B1-4644-9463-8FF6F9ABA097}" type="pres">
      <dgm:prSet presAssocID="{E621CF63-244E-4F1C-BA45-3A692CB8685E}" presName="arrowDiagram" presStyleCnt="0">
        <dgm:presLayoutVars>
          <dgm:chMax val="5"/>
          <dgm:dir/>
          <dgm:resizeHandles val="exact"/>
        </dgm:presLayoutVars>
      </dgm:prSet>
      <dgm:spPr/>
    </dgm:pt>
    <dgm:pt modelId="{3475C7B8-BA52-4037-9EE2-8A52A708083D}" type="pres">
      <dgm:prSet presAssocID="{E621CF63-244E-4F1C-BA45-3A692CB8685E}" presName="arrow" presStyleLbl="bgShp" presStyleIdx="0" presStyleCnt="1" custLinFactNeighborX="-2500" custLinFactNeighborY="14000"/>
      <dgm:spPr>
        <a:solidFill>
          <a:schemeClr val="accent6">
            <a:lumMod val="75000"/>
          </a:schemeClr>
        </a:solidFill>
      </dgm:spPr>
    </dgm:pt>
    <dgm:pt modelId="{CD55B398-A24D-4806-AEE0-539C1CCD2BC1}" type="pres">
      <dgm:prSet presAssocID="{E621CF63-244E-4F1C-BA45-3A692CB8685E}" presName="arrowDiagram4" presStyleCnt="0"/>
      <dgm:spPr/>
    </dgm:pt>
    <dgm:pt modelId="{42586F91-F331-4879-8741-D44B49D9C80E}" type="pres">
      <dgm:prSet presAssocID="{BB089504-804A-4C21-A2A3-931CDD32B8CF}" presName="bullet4a" presStyleLbl="node1" presStyleIdx="0" presStyleCnt="4"/>
      <dgm:spPr>
        <a:solidFill>
          <a:srgbClr val="FFFF00"/>
        </a:solidFill>
      </dgm:spPr>
    </dgm:pt>
    <dgm:pt modelId="{076FA9F2-B7FB-4BED-9499-A6462ABF6640}" type="pres">
      <dgm:prSet presAssocID="{BB089504-804A-4C21-A2A3-931CDD32B8CF}" presName="textBox4a" presStyleLbl="revTx" presStyleIdx="0" presStyleCnt="4">
        <dgm:presLayoutVars>
          <dgm:bulletEnabled val="1"/>
        </dgm:presLayoutVars>
      </dgm:prSet>
      <dgm:spPr/>
    </dgm:pt>
    <dgm:pt modelId="{11A546B0-49FD-4D88-8AD1-D65EE0298ACC}" type="pres">
      <dgm:prSet presAssocID="{48925D1F-4F6A-4683-ACE6-5AD3ED6D9EEA}" presName="bullet4b" presStyleLbl="node1" presStyleIdx="1" presStyleCnt="4"/>
      <dgm:spPr>
        <a:solidFill>
          <a:srgbClr val="FFFF00"/>
        </a:solidFill>
      </dgm:spPr>
    </dgm:pt>
    <dgm:pt modelId="{D82C0DF7-F4FB-4959-AF29-D94CF060E69D}" type="pres">
      <dgm:prSet presAssocID="{48925D1F-4F6A-4683-ACE6-5AD3ED6D9EEA}" presName="textBox4b" presStyleLbl="revTx" presStyleIdx="1" presStyleCnt="4">
        <dgm:presLayoutVars>
          <dgm:bulletEnabled val="1"/>
        </dgm:presLayoutVars>
      </dgm:prSet>
      <dgm:spPr/>
    </dgm:pt>
    <dgm:pt modelId="{D4E6CF70-E7A8-4610-B6EE-9E3B9E192D4F}" type="pres">
      <dgm:prSet presAssocID="{56774E31-944A-4ACA-A248-B3B33D234A1F}" presName="bullet4c" presStyleLbl="node1" presStyleIdx="2" presStyleCnt="4"/>
      <dgm:spPr>
        <a:solidFill>
          <a:srgbClr val="FFFF00"/>
        </a:solidFill>
      </dgm:spPr>
    </dgm:pt>
    <dgm:pt modelId="{7DBC3F1F-94C4-43B1-A4A7-945E9792F3A2}" type="pres">
      <dgm:prSet presAssocID="{56774E31-944A-4ACA-A248-B3B33D234A1F}" presName="textBox4c" presStyleLbl="revTx" presStyleIdx="2" presStyleCnt="4">
        <dgm:presLayoutVars>
          <dgm:bulletEnabled val="1"/>
        </dgm:presLayoutVars>
      </dgm:prSet>
      <dgm:spPr/>
    </dgm:pt>
    <dgm:pt modelId="{70212629-B415-4E53-BF4E-8F42334D22E9}" type="pres">
      <dgm:prSet presAssocID="{7858457A-2A53-45BE-BFD0-BE9D63813567}" presName="bullet4d" presStyleLbl="node1" presStyleIdx="3" presStyleCnt="4"/>
      <dgm:spPr>
        <a:solidFill>
          <a:srgbClr val="FFFF00"/>
        </a:solidFill>
      </dgm:spPr>
    </dgm:pt>
    <dgm:pt modelId="{11B14108-AE48-497E-B64A-7E6619CAC2ED}" type="pres">
      <dgm:prSet presAssocID="{7858457A-2A53-45BE-BFD0-BE9D63813567}" presName="textBox4d" presStyleLbl="revTx" presStyleIdx="3" presStyleCnt="4">
        <dgm:presLayoutVars>
          <dgm:bulletEnabled val="1"/>
        </dgm:presLayoutVars>
      </dgm:prSet>
      <dgm:spPr/>
    </dgm:pt>
  </dgm:ptLst>
  <dgm:cxnLst>
    <dgm:cxn modelId="{C5F3BC78-5418-4331-9B7F-4999B150E74F}" srcId="{E621CF63-244E-4F1C-BA45-3A692CB8685E}" destId="{7858457A-2A53-45BE-BFD0-BE9D63813567}" srcOrd="3" destOrd="0" parTransId="{F62D6CD6-AFA1-45CD-9E12-E377E210E808}" sibTransId="{245CFA18-1DD1-42C2-9263-715AAC3E100E}"/>
    <dgm:cxn modelId="{7CF3819E-6A92-4D54-A3CC-C95262045F5F}" type="presOf" srcId="{E621CF63-244E-4F1C-BA45-3A692CB8685E}" destId="{EC029DEA-96B1-4644-9463-8FF6F9ABA097}" srcOrd="0" destOrd="0" presId="urn:microsoft.com/office/officeart/2005/8/layout/arrow2"/>
    <dgm:cxn modelId="{6DFDCB93-6CB1-43A2-8B07-FBB515A2337A}" type="presOf" srcId="{56774E31-944A-4ACA-A248-B3B33D234A1F}" destId="{7DBC3F1F-94C4-43B1-A4A7-945E9792F3A2}" srcOrd="0" destOrd="0" presId="urn:microsoft.com/office/officeart/2005/8/layout/arrow2"/>
    <dgm:cxn modelId="{8FBE9ABD-02ED-4369-8189-4527368E087F}" type="presOf" srcId="{48925D1F-4F6A-4683-ACE6-5AD3ED6D9EEA}" destId="{D82C0DF7-F4FB-4959-AF29-D94CF060E69D}" srcOrd="0" destOrd="0" presId="urn:microsoft.com/office/officeart/2005/8/layout/arrow2"/>
    <dgm:cxn modelId="{44170D15-5A82-41E6-AB14-CF4EC5EBFB4D}" type="presOf" srcId="{BB089504-804A-4C21-A2A3-931CDD32B8CF}" destId="{076FA9F2-B7FB-4BED-9499-A6462ABF6640}" srcOrd="0" destOrd="0" presId="urn:microsoft.com/office/officeart/2005/8/layout/arrow2"/>
    <dgm:cxn modelId="{051E0024-08D2-4045-ADCA-67E15D78C26F}" type="presOf" srcId="{7858457A-2A53-45BE-BFD0-BE9D63813567}" destId="{11B14108-AE48-497E-B64A-7E6619CAC2ED}" srcOrd="0" destOrd="0" presId="urn:microsoft.com/office/officeart/2005/8/layout/arrow2"/>
    <dgm:cxn modelId="{F0025CC3-541B-4685-8EF6-08F82C2FE68A}" srcId="{E621CF63-244E-4F1C-BA45-3A692CB8685E}" destId="{56774E31-944A-4ACA-A248-B3B33D234A1F}" srcOrd="2" destOrd="0" parTransId="{EC1CC308-6E7D-49F7-8D29-03E06DC6564D}" sibTransId="{7269D0DE-C363-44CA-9D1C-D51B31A40CE0}"/>
    <dgm:cxn modelId="{C0ECD773-67A4-4363-ABF8-C5E663099E19}" srcId="{E621CF63-244E-4F1C-BA45-3A692CB8685E}" destId="{BB089504-804A-4C21-A2A3-931CDD32B8CF}" srcOrd="0" destOrd="0" parTransId="{1A63C5ED-C054-4809-8DAB-54C78EA425AE}" sibTransId="{BB467781-6A19-4408-AE6F-3B1D714A981E}"/>
    <dgm:cxn modelId="{1432BFFE-2C50-45DF-9260-C643184E518C}" srcId="{E621CF63-244E-4F1C-BA45-3A692CB8685E}" destId="{48925D1F-4F6A-4683-ACE6-5AD3ED6D9EEA}" srcOrd="1" destOrd="0" parTransId="{9B2196D4-F1E9-4B7A-84A9-0CCAADF3328D}" sibTransId="{55837132-2EDA-40A2-9F43-6A3E0EDA4D43}"/>
    <dgm:cxn modelId="{0C47F7AC-A167-488D-8C87-04AD74E232A2}" type="presParOf" srcId="{EC029DEA-96B1-4644-9463-8FF6F9ABA097}" destId="{3475C7B8-BA52-4037-9EE2-8A52A708083D}" srcOrd="0" destOrd="0" presId="urn:microsoft.com/office/officeart/2005/8/layout/arrow2"/>
    <dgm:cxn modelId="{7C218379-6A73-4716-A8BD-FA091BEEEAE2}" type="presParOf" srcId="{EC029DEA-96B1-4644-9463-8FF6F9ABA097}" destId="{CD55B398-A24D-4806-AEE0-539C1CCD2BC1}" srcOrd="1" destOrd="0" presId="urn:microsoft.com/office/officeart/2005/8/layout/arrow2"/>
    <dgm:cxn modelId="{02225D01-5148-4F2A-A032-C56BB88E8C26}" type="presParOf" srcId="{CD55B398-A24D-4806-AEE0-539C1CCD2BC1}" destId="{42586F91-F331-4879-8741-D44B49D9C80E}" srcOrd="0" destOrd="0" presId="urn:microsoft.com/office/officeart/2005/8/layout/arrow2"/>
    <dgm:cxn modelId="{6A5A54A1-1A17-46E0-B715-6CD0DEF865BA}" type="presParOf" srcId="{CD55B398-A24D-4806-AEE0-539C1CCD2BC1}" destId="{076FA9F2-B7FB-4BED-9499-A6462ABF6640}" srcOrd="1" destOrd="0" presId="urn:microsoft.com/office/officeart/2005/8/layout/arrow2"/>
    <dgm:cxn modelId="{3302C451-BB4B-42B9-95BC-489E222B124B}" type="presParOf" srcId="{CD55B398-A24D-4806-AEE0-539C1CCD2BC1}" destId="{11A546B0-49FD-4D88-8AD1-D65EE0298ACC}" srcOrd="2" destOrd="0" presId="urn:microsoft.com/office/officeart/2005/8/layout/arrow2"/>
    <dgm:cxn modelId="{9566F5E2-A79C-4392-9223-A3391A42E5D6}" type="presParOf" srcId="{CD55B398-A24D-4806-AEE0-539C1CCD2BC1}" destId="{D82C0DF7-F4FB-4959-AF29-D94CF060E69D}" srcOrd="3" destOrd="0" presId="urn:microsoft.com/office/officeart/2005/8/layout/arrow2"/>
    <dgm:cxn modelId="{6BADC32A-B8E8-4C89-AA6F-C55D3764FAA0}" type="presParOf" srcId="{CD55B398-A24D-4806-AEE0-539C1CCD2BC1}" destId="{D4E6CF70-E7A8-4610-B6EE-9E3B9E192D4F}" srcOrd="4" destOrd="0" presId="urn:microsoft.com/office/officeart/2005/8/layout/arrow2"/>
    <dgm:cxn modelId="{752DB2AD-E6E0-4F5E-A462-CFAE2C889E2F}" type="presParOf" srcId="{CD55B398-A24D-4806-AEE0-539C1CCD2BC1}" destId="{7DBC3F1F-94C4-43B1-A4A7-945E9792F3A2}" srcOrd="5" destOrd="0" presId="urn:microsoft.com/office/officeart/2005/8/layout/arrow2"/>
    <dgm:cxn modelId="{83534111-AF43-485A-9F3A-E64AEC84CD81}" type="presParOf" srcId="{CD55B398-A24D-4806-AEE0-539C1CCD2BC1}" destId="{70212629-B415-4E53-BF4E-8F42334D22E9}" srcOrd="6" destOrd="0" presId="urn:microsoft.com/office/officeart/2005/8/layout/arrow2"/>
    <dgm:cxn modelId="{B584C087-293A-480B-A86A-55682E35F494}" type="presParOf" srcId="{CD55B398-A24D-4806-AEE0-539C1CCD2BC1}" destId="{11B14108-AE48-497E-B64A-7E6619CAC2ED}"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en-US" sz="2000" dirty="0">
              <a:solidFill>
                <a:schemeClr val="tx1"/>
              </a:solidFill>
            </a:rPr>
            <a:t>Introduction to new features should be based on HTML, CSS, DOM, and JavaScript.</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More markup to be used to replace scripting. </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Must be device independent. </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2F9483E-A135-41CD-9B8E-5BB23FE4E385}">
      <dgm:prSet phldrT="[Text]" custT="1"/>
      <dgm:spPr>
        <a:solidFill>
          <a:schemeClr val="tx2">
            <a:lumMod val="40000"/>
            <a:lumOff val="60000"/>
          </a:schemeClr>
        </a:solidFill>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Need for external plug-in to be reduced.</a:t>
          </a:r>
        </a:p>
      </dgm:t>
    </dgm:pt>
    <dgm:pt modelId="{8400DE60-AB66-4C74-B12F-ABCFD84D948C}" type="parTrans" cxnId="{19D9F5E3-0714-4425-B1DF-ED5653129A86}">
      <dgm:prSet/>
      <dgm:spPr/>
      <dgm:t>
        <a:bodyPr/>
        <a:lstStyle/>
        <a:p>
          <a:endParaRPr lang="en-US">
            <a:solidFill>
              <a:schemeClr val="tx1"/>
            </a:solidFill>
          </a:endParaRPr>
        </a:p>
      </dgm:t>
    </dgm:pt>
    <dgm:pt modelId="{07212A5D-CEB0-4CF0-BA2B-9599A2004670}" type="sibTrans" cxnId="{19D9F5E3-0714-4425-B1DF-ED5653129A86}">
      <dgm:prSet/>
      <dgm:spPr/>
      <dgm:t>
        <a:bodyPr/>
        <a:lstStyle/>
        <a:p>
          <a:endParaRPr lang="en-US">
            <a:solidFill>
              <a:schemeClr val="tx1"/>
            </a:solidFill>
          </a:endParaRPr>
        </a:p>
      </dgm:t>
    </dgm:pt>
    <dgm:pt modelId="{FF2132BF-F09B-49F5-AB31-99E7CE70E1C7}">
      <dgm:prSet phldrT="[Text]" custT="1"/>
      <dgm:spPr>
        <a:solidFill>
          <a:schemeClr val="accent6">
            <a:lumMod val="60000"/>
            <a:lumOff val="40000"/>
          </a:schemeClr>
        </a:solidFill>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Better error handling capabilities. </a:t>
          </a:r>
        </a:p>
      </dgm:t>
    </dgm:pt>
    <dgm:pt modelId="{67247185-BB54-4129-8A20-6808698D348F}" type="parTrans" cxnId="{0BD0C4EB-F750-420E-910C-14F6B2C3678A}">
      <dgm:prSet/>
      <dgm:spPr/>
      <dgm:t>
        <a:bodyPr/>
        <a:lstStyle/>
        <a:p>
          <a:endParaRPr lang="en-US"/>
        </a:p>
      </dgm:t>
    </dgm:pt>
    <dgm:pt modelId="{3AA164DC-391F-4CDC-8793-ABEF635916E8}" type="sibTrans" cxnId="{0BD0C4EB-F750-420E-910C-14F6B2C3678A}">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5" custScaleY="49398" custLinFactNeighborY="-61140">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5" custScaleY="50114" custLinFactNeighborY="-41772">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5" custScaleY="57618" custLinFactNeighborY="15334">
        <dgm:presLayoutVars>
          <dgm:chMax val="0"/>
          <dgm:bulletEnabled val="1"/>
        </dgm:presLayoutVars>
      </dgm:prSet>
      <dgm:spPr/>
    </dgm:pt>
    <dgm:pt modelId="{A2EE26A5-691E-4C3F-B7EF-20DE69EA838D}" type="pres">
      <dgm:prSet presAssocID="{7363CEF2-942E-416F-BE41-E1618140DA9E}" presName="spacer" presStyleCnt="0"/>
      <dgm:spPr/>
    </dgm:pt>
    <dgm:pt modelId="{02F157C3-4AF0-4564-919C-72DA0052C758}" type="pres">
      <dgm:prSet presAssocID="{32F9483E-A135-41CD-9B8E-5BB23FE4E385}" presName="parentText" presStyleLbl="node1" presStyleIdx="3" presStyleCnt="5" custScaleY="56718" custLinFactNeighborY="53351">
        <dgm:presLayoutVars>
          <dgm:chMax val="0"/>
          <dgm:bulletEnabled val="1"/>
        </dgm:presLayoutVars>
      </dgm:prSet>
      <dgm:spPr/>
    </dgm:pt>
    <dgm:pt modelId="{3C7DB9C2-B0E1-49BC-BB9B-F7C0921C4DD2}" type="pres">
      <dgm:prSet presAssocID="{07212A5D-CEB0-4CF0-BA2B-9599A2004670}" presName="spacer" presStyleCnt="0"/>
      <dgm:spPr/>
    </dgm:pt>
    <dgm:pt modelId="{2EB7D3FA-250E-4F56-A9B0-C5AA0134E3BB}" type="pres">
      <dgm:prSet presAssocID="{FF2132BF-F09B-49F5-AB31-99E7CE70E1C7}" presName="parentText" presStyleLbl="node1" presStyleIdx="4" presStyleCnt="5" custScaleY="49543" custLinFactNeighborY="80861">
        <dgm:presLayoutVars>
          <dgm:chMax val="0"/>
          <dgm:bulletEnabled val="1"/>
        </dgm:presLayoutVars>
      </dgm:prSet>
      <dgm:spPr/>
    </dgm:pt>
  </dgm:ptLst>
  <dgm:cxnLst>
    <dgm:cxn modelId="{2E46F766-50E7-4015-83C1-FEF6484316BF}" srcId="{D32F8FCF-EDF2-4321-B49C-D5DF3D295B52}" destId="{FC2A7E5C-B22A-46C4-9AFD-A55CEAE725CE}" srcOrd="1" destOrd="0" parTransId="{4321AB2E-56BE-4B81-A95D-78D0C600BF84}" sibTransId="{D600FDB0-EB0D-494C-8ECC-EFA51A794305}"/>
    <dgm:cxn modelId="{0BD0C4EB-F750-420E-910C-14F6B2C3678A}" srcId="{D32F8FCF-EDF2-4321-B49C-D5DF3D295B52}" destId="{FF2132BF-F09B-49F5-AB31-99E7CE70E1C7}" srcOrd="4" destOrd="0" parTransId="{67247185-BB54-4129-8A20-6808698D348F}" sibTransId="{3AA164DC-391F-4CDC-8793-ABEF635916E8}"/>
    <dgm:cxn modelId="{7517EE8A-8CEB-40E2-877E-AA080F815702}" type="presOf" srcId="{D32F8FCF-EDF2-4321-B49C-D5DF3D295B52}" destId="{9FF9BD46-DE44-4B30-80ED-AC3A9E213A06}" srcOrd="0" destOrd="0" presId="urn:microsoft.com/office/officeart/2005/8/layout/vList2"/>
    <dgm:cxn modelId="{9CA00824-7C13-4330-AAE5-985B1F46B284}" type="presOf" srcId="{32F9483E-A135-41CD-9B8E-5BB23FE4E385}" destId="{02F157C3-4AF0-4564-919C-72DA0052C758}"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2DC5D21C-AC89-498A-888D-B620DD9CACF0}" type="presOf" srcId="{4E1CD5B7-2CF3-44AA-979B-6F420433627D}" destId="{388723AB-37EB-4EC2-B7B0-759657273835}"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FBC04C40-6FD9-47C4-AD8D-B20350E796E9}" type="presOf" srcId="{FF2132BF-F09B-49F5-AB31-99E7CE70E1C7}" destId="{2EB7D3FA-250E-4F56-A9B0-C5AA0134E3BB}" srcOrd="0" destOrd="0" presId="urn:microsoft.com/office/officeart/2005/8/layout/vList2"/>
    <dgm:cxn modelId="{DFA0DB8B-129F-4EA1-A533-9D72F5EA8E69}" type="presOf" srcId="{FC2A7E5C-B22A-46C4-9AFD-A55CEAE725CE}" destId="{0256FAD6-365E-4CAB-8266-8CECC71F7F52}" srcOrd="0" destOrd="0" presId="urn:microsoft.com/office/officeart/2005/8/layout/vList2"/>
    <dgm:cxn modelId="{19D9F5E3-0714-4425-B1DF-ED5653129A86}" srcId="{D32F8FCF-EDF2-4321-B49C-D5DF3D295B52}" destId="{32F9483E-A135-41CD-9B8E-5BB23FE4E385}" srcOrd="3" destOrd="0" parTransId="{8400DE60-AB66-4C74-B12F-ABCFD84D948C}" sibTransId="{07212A5D-CEB0-4CF0-BA2B-9599A2004670}"/>
    <dgm:cxn modelId="{B48FE2A0-AAF3-4E1C-9E9F-8D388B490B60}" type="presOf" srcId="{562882C0-AB97-4E3B-8D46-8E574B04BE56}" destId="{A6445519-E36D-458F-8F29-D286534B965D}" srcOrd="0" destOrd="0" presId="urn:microsoft.com/office/officeart/2005/8/layout/vList2"/>
    <dgm:cxn modelId="{AE45710A-40FD-404F-AB96-046C69F5A4D6}" type="presParOf" srcId="{9FF9BD46-DE44-4B30-80ED-AC3A9E213A06}" destId="{388723AB-37EB-4EC2-B7B0-759657273835}" srcOrd="0" destOrd="0" presId="urn:microsoft.com/office/officeart/2005/8/layout/vList2"/>
    <dgm:cxn modelId="{2A7E9C73-CB23-4A73-9FB1-2C14CF4F4CAA}" type="presParOf" srcId="{9FF9BD46-DE44-4B30-80ED-AC3A9E213A06}" destId="{D877BAB3-7DBF-46AB-A039-BE8C107F0C8C}" srcOrd="1" destOrd="0" presId="urn:microsoft.com/office/officeart/2005/8/layout/vList2"/>
    <dgm:cxn modelId="{277F54E5-6116-4D16-B2EB-B703CA8A726D}" type="presParOf" srcId="{9FF9BD46-DE44-4B30-80ED-AC3A9E213A06}" destId="{0256FAD6-365E-4CAB-8266-8CECC71F7F52}" srcOrd="2" destOrd="0" presId="urn:microsoft.com/office/officeart/2005/8/layout/vList2"/>
    <dgm:cxn modelId="{54CEACF1-3E9E-485E-A3D4-5A5E7A07DE58}" type="presParOf" srcId="{9FF9BD46-DE44-4B30-80ED-AC3A9E213A06}" destId="{C88DBDBC-73BA-40D4-ACAA-61468FA8920B}" srcOrd="3" destOrd="0" presId="urn:microsoft.com/office/officeart/2005/8/layout/vList2"/>
    <dgm:cxn modelId="{678E7382-3A18-4C1E-9863-761FDAEF2308}" type="presParOf" srcId="{9FF9BD46-DE44-4B30-80ED-AC3A9E213A06}" destId="{A6445519-E36D-458F-8F29-D286534B965D}" srcOrd="4" destOrd="0" presId="urn:microsoft.com/office/officeart/2005/8/layout/vList2"/>
    <dgm:cxn modelId="{21D839DB-882F-4CD4-83D1-14E417F75235}" type="presParOf" srcId="{9FF9BD46-DE44-4B30-80ED-AC3A9E213A06}" destId="{A2EE26A5-691E-4C3F-B7EF-20DE69EA838D}" srcOrd="5" destOrd="0" presId="urn:microsoft.com/office/officeart/2005/8/layout/vList2"/>
    <dgm:cxn modelId="{1DA50058-44B8-4FDE-9CE4-91525AB3422C}" type="presParOf" srcId="{9FF9BD46-DE44-4B30-80ED-AC3A9E213A06}" destId="{02F157C3-4AF0-4564-919C-72DA0052C758}" srcOrd="6" destOrd="0" presId="urn:microsoft.com/office/officeart/2005/8/layout/vList2"/>
    <dgm:cxn modelId="{2071749A-A19D-41C7-8CF8-B08A54998B52}" type="presParOf" srcId="{9FF9BD46-DE44-4B30-80ED-AC3A9E213A06}" destId="{3C7DB9C2-B0E1-49BC-BB9B-F7C0921C4DD2}" srcOrd="7" destOrd="0" presId="urn:microsoft.com/office/officeart/2005/8/layout/vList2"/>
    <dgm:cxn modelId="{DB05522A-7BBE-4A83-BE8A-69628BA888B2}" type="presParOf" srcId="{9FF9BD46-DE44-4B30-80ED-AC3A9E213A06}" destId="{2EB7D3FA-250E-4F56-A9B0-C5AA0134E3B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1#3" csCatId="colorful" phldr="1"/>
      <dgm:spPr/>
      <dgm:t>
        <a:bodyPr/>
        <a:lstStyle/>
        <a:p>
          <a:endParaRPr lang="en-US"/>
        </a:p>
      </dgm:t>
    </dgm:pt>
    <dgm:pt modelId="{4E1CD5B7-2CF3-44AA-979B-6F420433627D}">
      <dgm:prSet phldrT="[Text]" custT="1"/>
      <dgm:spPr/>
      <dgm:t>
        <a:bodyPr/>
        <a:lstStyle/>
        <a:p>
          <a:pPr>
            <a:lnSpc>
              <a:spcPct val="100000"/>
            </a:lnSpc>
          </a:pPr>
          <a:r>
            <a:rPr lang="en-US" sz="2000" kern="1200" dirty="0">
              <a:solidFill>
                <a:prstClr val="black"/>
              </a:solidFill>
              <a:latin typeface="+mn-lt"/>
              <a:ea typeface="+mn-ea"/>
              <a:cs typeface="+mn-cs"/>
            </a:rPr>
            <a:t>HTML 5 contains a head section containing the unseen elements and the body section containing the visible elements of the document.</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pPr marL="0" lvl="0" indent="0" algn="l" defTabSz="889000">
            <a:lnSpc>
              <a:spcPct val="100000"/>
            </a:lnSpc>
            <a:spcBef>
              <a:spcPct val="0"/>
            </a:spcBef>
            <a:spcAft>
              <a:spcPct val="35000"/>
            </a:spcAft>
            <a:buNone/>
          </a:pPr>
          <a:r>
            <a:rPr lang="en-US" sz="2000" kern="1200" dirty="0">
              <a:solidFill>
                <a:prstClr val="black"/>
              </a:solidFill>
              <a:latin typeface="+mn-lt"/>
              <a:ea typeface="+mn-ea"/>
              <a:cs typeface="+mn-cs"/>
            </a:rPr>
            <a:t>Earlier HTML provided different tags to build and organize the content in the body of the document. </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pPr marL="0" lvl="0" indent="0" algn="l" defTabSz="889000">
            <a:lnSpc>
              <a:spcPct val="100000"/>
            </a:lnSpc>
            <a:spcBef>
              <a:spcPct val="0"/>
            </a:spcBef>
            <a:spcAft>
              <a:spcPct val="35000"/>
            </a:spcAft>
            <a:buNone/>
          </a:pPr>
          <a:r>
            <a:rPr lang="en-US" sz="2000" kern="1200" dirty="0">
              <a:solidFill>
                <a:prstClr val="black"/>
              </a:solidFill>
              <a:latin typeface="+mn-lt"/>
              <a:ea typeface="+mn-ea"/>
              <a:cs typeface="+mn-cs"/>
            </a:rPr>
            <a:t>The &lt;table&gt; tag was an element often used to present the data in an organized manner. </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2F9483E-A135-41CD-9B8E-5BB23FE4E385}">
      <dgm:prSet phldrT="[Text]" custT="1"/>
      <dgm:spPr/>
      <dgm:t>
        <a:bodyPr/>
        <a:lstStyle/>
        <a:p>
          <a:pPr marL="0" lvl="0" indent="0" algn="l" defTabSz="889000">
            <a:lnSpc>
              <a:spcPct val="100000"/>
            </a:lnSpc>
            <a:spcBef>
              <a:spcPct val="0"/>
            </a:spcBef>
            <a:spcAft>
              <a:spcPct val="35000"/>
            </a:spcAft>
            <a:buNone/>
          </a:pPr>
          <a:r>
            <a:rPr lang="en-US" sz="2000" kern="1200" dirty="0">
              <a:solidFill>
                <a:prstClr val="black"/>
              </a:solidFill>
              <a:latin typeface="+mn-lt"/>
              <a:ea typeface="+mn-ea"/>
              <a:cs typeface="+mn-cs"/>
            </a:rPr>
            <a:t>The &lt;div&gt; tag was used to display contents such as images, links, text, menus, forms, and so on.</a:t>
          </a:r>
        </a:p>
      </dgm:t>
    </dgm:pt>
    <dgm:pt modelId="{8400DE60-AB66-4C74-B12F-ABCFD84D948C}" type="parTrans" cxnId="{19D9F5E3-0714-4425-B1DF-ED5653129A86}">
      <dgm:prSet/>
      <dgm:spPr/>
      <dgm:t>
        <a:bodyPr/>
        <a:lstStyle/>
        <a:p>
          <a:endParaRPr lang="en-US">
            <a:solidFill>
              <a:schemeClr val="tx1"/>
            </a:solidFill>
          </a:endParaRPr>
        </a:p>
      </dgm:t>
    </dgm:pt>
    <dgm:pt modelId="{07212A5D-CEB0-4CF0-BA2B-9599A2004670}" type="sibTrans" cxnId="{19D9F5E3-0714-4425-B1DF-ED5653129A86}">
      <dgm:prSet/>
      <dgm:spPr/>
      <dgm:t>
        <a:bodyPr/>
        <a:lstStyle/>
        <a:p>
          <a:endParaRPr lang="en-US">
            <a:solidFill>
              <a:schemeClr val="tx1"/>
            </a:solidFill>
          </a:endParaRPr>
        </a:p>
      </dgm:t>
    </dgm:pt>
    <dgm:pt modelId="{FF2132BF-F09B-49F5-AB31-99E7CE70E1C7}">
      <dgm:prSet phldrT="[Text]" custT="1"/>
      <dgm:spPr/>
      <dgm:t>
        <a:bodyPr/>
        <a:lstStyle/>
        <a:p>
          <a:pPr marL="0" lvl="0" indent="0" algn="l" defTabSz="889000">
            <a:lnSpc>
              <a:spcPct val="100000"/>
            </a:lnSpc>
            <a:spcBef>
              <a:spcPct val="0"/>
            </a:spcBef>
            <a:spcAft>
              <a:spcPct val="35000"/>
            </a:spcAft>
            <a:buNone/>
          </a:pPr>
          <a:r>
            <a:rPr lang="en-US" sz="2000" kern="1200" dirty="0">
              <a:solidFill>
                <a:prstClr val="black"/>
              </a:solidFill>
              <a:latin typeface="+mn-lt"/>
              <a:ea typeface="+mn-ea"/>
              <a:cs typeface="+mn-cs"/>
            </a:rPr>
            <a:t>HTML 5 includes new elements that identify and organize each part of the document body. </a:t>
          </a:r>
        </a:p>
      </dgm:t>
    </dgm:pt>
    <dgm:pt modelId="{67247185-BB54-4129-8A20-6808698D348F}" type="parTrans" cxnId="{0BD0C4EB-F750-420E-910C-14F6B2C3678A}">
      <dgm:prSet/>
      <dgm:spPr/>
      <dgm:t>
        <a:bodyPr/>
        <a:lstStyle/>
        <a:p>
          <a:endParaRPr lang="en-US"/>
        </a:p>
      </dgm:t>
    </dgm:pt>
    <dgm:pt modelId="{3AA164DC-391F-4CDC-8793-ABEF635916E8}" type="sibTrans" cxnId="{0BD0C4EB-F750-420E-910C-14F6B2C3678A}">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5" custScaleY="49398" custLinFactNeighborY="-61140">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5" custScaleY="50114" custLinFactNeighborY="-41772">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5" custScaleY="57618" custLinFactNeighborY="15334">
        <dgm:presLayoutVars>
          <dgm:chMax val="0"/>
          <dgm:bulletEnabled val="1"/>
        </dgm:presLayoutVars>
      </dgm:prSet>
      <dgm:spPr/>
    </dgm:pt>
    <dgm:pt modelId="{A2EE26A5-691E-4C3F-B7EF-20DE69EA838D}" type="pres">
      <dgm:prSet presAssocID="{7363CEF2-942E-416F-BE41-E1618140DA9E}" presName="spacer" presStyleCnt="0"/>
      <dgm:spPr/>
    </dgm:pt>
    <dgm:pt modelId="{02F157C3-4AF0-4564-919C-72DA0052C758}" type="pres">
      <dgm:prSet presAssocID="{32F9483E-A135-41CD-9B8E-5BB23FE4E385}" presName="parentText" presStyleLbl="node1" presStyleIdx="3" presStyleCnt="5" custScaleY="56718" custLinFactNeighborY="53351">
        <dgm:presLayoutVars>
          <dgm:chMax val="0"/>
          <dgm:bulletEnabled val="1"/>
        </dgm:presLayoutVars>
      </dgm:prSet>
      <dgm:spPr/>
    </dgm:pt>
    <dgm:pt modelId="{3C7DB9C2-B0E1-49BC-BB9B-F7C0921C4DD2}" type="pres">
      <dgm:prSet presAssocID="{07212A5D-CEB0-4CF0-BA2B-9599A2004670}" presName="spacer" presStyleCnt="0"/>
      <dgm:spPr/>
    </dgm:pt>
    <dgm:pt modelId="{2EB7D3FA-250E-4F56-A9B0-C5AA0134E3BB}" type="pres">
      <dgm:prSet presAssocID="{FF2132BF-F09B-49F5-AB31-99E7CE70E1C7}" presName="parentText" presStyleLbl="node1" presStyleIdx="4" presStyleCnt="5" custScaleY="62263" custLinFactNeighborY="80861">
        <dgm:presLayoutVars>
          <dgm:chMax val="0"/>
          <dgm:bulletEnabled val="1"/>
        </dgm:presLayoutVars>
      </dgm:prSet>
      <dgm:spPr/>
    </dgm:pt>
  </dgm:ptLst>
  <dgm:cxnLst>
    <dgm:cxn modelId="{2E46F766-50E7-4015-83C1-FEF6484316BF}" srcId="{D32F8FCF-EDF2-4321-B49C-D5DF3D295B52}" destId="{FC2A7E5C-B22A-46C4-9AFD-A55CEAE725CE}" srcOrd="1" destOrd="0" parTransId="{4321AB2E-56BE-4B81-A95D-78D0C600BF84}" sibTransId="{D600FDB0-EB0D-494C-8ECC-EFA51A794305}"/>
    <dgm:cxn modelId="{46EC68F0-4AFE-46B6-BB13-5057F016765E}" type="presOf" srcId="{4E1CD5B7-2CF3-44AA-979B-6F420433627D}" destId="{388723AB-37EB-4EC2-B7B0-759657273835}" srcOrd="0" destOrd="0" presId="urn:microsoft.com/office/officeart/2005/8/layout/vList2"/>
    <dgm:cxn modelId="{1B03E45F-7D9B-4B33-8AF6-98898449FB1A}" type="presOf" srcId="{562882C0-AB97-4E3B-8D46-8E574B04BE56}" destId="{A6445519-E36D-458F-8F29-D286534B965D}" srcOrd="0" destOrd="0" presId="urn:microsoft.com/office/officeart/2005/8/layout/vList2"/>
    <dgm:cxn modelId="{0BD0C4EB-F750-420E-910C-14F6B2C3678A}" srcId="{D32F8FCF-EDF2-4321-B49C-D5DF3D295B52}" destId="{FF2132BF-F09B-49F5-AB31-99E7CE70E1C7}" srcOrd="4" destOrd="0" parTransId="{67247185-BB54-4129-8A20-6808698D348F}" sibTransId="{3AA164DC-391F-4CDC-8793-ABEF635916E8}"/>
    <dgm:cxn modelId="{5377EAA9-B455-4ECD-8097-77D42A766AD1}" type="presOf" srcId="{FC2A7E5C-B22A-46C4-9AFD-A55CEAE725CE}" destId="{0256FAD6-365E-4CAB-8266-8CECC71F7F52}" srcOrd="0" destOrd="0" presId="urn:microsoft.com/office/officeart/2005/8/layout/vList2"/>
    <dgm:cxn modelId="{9C71E3F7-CBAB-414A-90E0-62A5F7CB4511}" type="presOf" srcId="{32F9483E-A135-41CD-9B8E-5BB23FE4E385}" destId="{02F157C3-4AF0-4564-919C-72DA0052C758}"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E8D95785-E9E4-4618-B268-C90282AF6172}" srcId="{D32F8FCF-EDF2-4321-B49C-D5DF3D295B52}" destId="{562882C0-AB97-4E3B-8D46-8E574B04BE56}" srcOrd="2" destOrd="0" parTransId="{22DAB85A-2AC9-4DDD-B986-E5A7070B9054}" sibTransId="{7363CEF2-942E-416F-BE41-E1618140DA9E}"/>
    <dgm:cxn modelId="{69B4ACA8-2501-43F4-9A99-1A4261499D43}" type="presOf" srcId="{FF2132BF-F09B-49F5-AB31-99E7CE70E1C7}" destId="{2EB7D3FA-250E-4F56-A9B0-C5AA0134E3BB}" srcOrd="0" destOrd="0" presId="urn:microsoft.com/office/officeart/2005/8/layout/vList2"/>
    <dgm:cxn modelId="{EB1ED0C5-7FB5-4CE7-979A-BF8D210E2457}" type="presOf" srcId="{D32F8FCF-EDF2-4321-B49C-D5DF3D295B52}" destId="{9FF9BD46-DE44-4B30-80ED-AC3A9E213A06}" srcOrd="0" destOrd="0" presId="urn:microsoft.com/office/officeart/2005/8/layout/vList2"/>
    <dgm:cxn modelId="{19D9F5E3-0714-4425-B1DF-ED5653129A86}" srcId="{D32F8FCF-EDF2-4321-B49C-D5DF3D295B52}" destId="{32F9483E-A135-41CD-9B8E-5BB23FE4E385}" srcOrd="3" destOrd="0" parTransId="{8400DE60-AB66-4C74-B12F-ABCFD84D948C}" sibTransId="{07212A5D-CEB0-4CF0-BA2B-9599A2004670}"/>
    <dgm:cxn modelId="{E20577FC-7EC9-409F-8B94-513B1BC11201}" type="presParOf" srcId="{9FF9BD46-DE44-4B30-80ED-AC3A9E213A06}" destId="{388723AB-37EB-4EC2-B7B0-759657273835}" srcOrd="0" destOrd="0" presId="urn:microsoft.com/office/officeart/2005/8/layout/vList2"/>
    <dgm:cxn modelId="{68AF87AC-FC5B-4071-9325-6B7356AAFD7D}" type="presParOf" srcId="{9FF9BD46-DE44-4B30-80ED-AC3A9E213A06}" destId="{D877BAB3-7DBF-46AB-A039-BE8C107F0C8C}" srcOrd="1" destOrd="0" presId="urn:microsoft.com/office/officeart/2005/8/layout/vList2"/>
    <dgm:cxn modelId="{1A4D1070-83DA-4F11-AB02-85F69C2B992A}" type="presParOf" srcId="{9FF9BD46-DE44-4B30-80ED-AC3A9E213A06}" destId="{0256FAD6-365E-4CAB-8266-8CECC71F7F52}" srcOrd="2" destOrd="0" presId="urn:microsoft.com/office/officeart/2005/8/layout/vList2"/>
    <dgm:cxn modelId="{22D937DD-FD54-429C-A5A2-686CA59E979C}" type="presParOf" srcId="{9FF9BD46-DE44-4B30-80ED-AC3A9E213A06}" destId="{C88DBDBC-73BA-40D4-ACAA-61468FA8920B}" srcOrd="3" destOrd="0" presId="urn:microsoft.com/office/officeart/2005/8/layout/vList2"/>
    <dgm:cxn modelId="{729B6B29-6550-475F-BCEB-6FB049A3A5DF}" type="presParOf" srcId="{9FF9BD46-DE44-4B30-80ED-AC3A9E213A06}" destId="{A6445519-E36D-458F-8F29-D286534B965D}" srcOrd="4" destOrd="0" presId="urn:microsoft.com/office/officeart/2005/8/layout/vList2"/>
    <dgm:cxn modelId="{248FF341-6457-4AC1-86ED-FA9C81784C19}" type="presParOf" srcId="{9FF9BD46-DE44-4B30-80ED-AC3A9E213A06}" destId="{A2EE26A5-691E-4C3F-B7EF-20DE69EA838D}" srcOrd="5" destOrd="0" presId="urn:microsoft.com/office/officeart/2005/8/layout/vList2"/>
    <dgm:cxn modelId="{A29364D5-2F87-467E-B72D-6E3543A87834}" type="presParOf" srcId="{9FF9BD46-DE44-4B30-80ED-AC3A9E213A06}" destId="{02F157C3-4AF0-4564-919C-72DA0052C758}" srcOrd="6" destOrd="0" presId="urn:microsoft.com/office/officeart/2005/8/layout/vList2"/>
    <dgm:cxn modelId="{27A73369-620C-405A-9971-0D7E8CDD9372}" type="presParOf" srcId="{9FF9BD46-DE44-4B30-80ED-AC3A9E213A06}" destId="{3C7DB9C2-B0E1-49BC-BB9B-F7C0921C4DD2}" srcOrd="7" destOrd="0" presId="urn:microsoft.com/office/officeart/2005/8/layout/vList2"/>
    <dgm:cxn modelId="{C1A9F95C-802D-4319-B5D2-A630036E3380}" type="presParOf" srcId="{9FF9BD46-DE44-4B30-80ED-AC3A9E213A06}" destId="{2EB7D3FA-250E-4F56-A9B0-C5AA0134E3B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en-US" sz="2000" dirty="0">
              <a:solidFill>
                <a:schemeClr val="tx1"/>
              </a:solidFill>
            </a:rPr>
            <a:t>Works along with HTML to provide visual styles to document elements.</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Is a rule based language that specifies the formatting instructions for content in an HTML document. </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Purpose is to separate content from its formatting. </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2F9483E-A135-41CD-9B8E-5BB23FE4E385}">
      <dgm:prSet phldrT="[Text]" custT="1"/>
      <dgm:spPr>
        <a:solidFill>
          <a:schemeClr val="tx2">
            <a:lumMod val="40000"/>
            <a:lumOff val="60000"/>
          </a:schemeClr>
        </a:solidFill>
      </dgm:spPr>
      <dgm: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Can define the layout and formatting of content in a separate file with a .</a:t>
          </a:r>
          <a:r>
            <a:rPr lang="en-US" sz="2000" kern="1200" dirty="0" err="1">
              <a:solidFill>
                <a:prstClr val="black"/>
              </a:solidFill>
              <a:latin typeface="+mn-lt"/>
              <a:ea typeface="+mn-ea"/>
              <a:cs typeface="+mn-cs"/>
            </a:rPr>
            <a:t>css</a:t>
          </a:r>
          <a:r>
            <a:rPr lang="en-US" sz="2000" kern="1200" dirty="0">
              <a:solidFill>
                <a:prstClr val="black"/>
              </a:solidFill>
              <a:latin typeface="+mn-lt"/>
              <a:ea typeface="+mn-ea"/>
              <a:cs typeface="+mn-cs"/>
            </a:rPr>
            <a:t> extension.</a:t>
          </a:r>
        </a:p>
      </dgm:t>
    </dgm:pt>
    <dgm:pt modelId="{8400DE60-AB66-4C74-B12F-ABCFD84D948C}" type="parTrans" cxnId="{19D9F5E3-0714-4425-B1DF-ED5653129A86}">
      <dgm:prSet/>
      <dgm:spPr/>
      <dgm:t>
        <a:bodyPr/>
        <a:lstStyle/>
        <a:p>
          <a:endParaRPr lang="en-US">
            <a:solidFill>
              <a:schemeClr val="tx1"/>
            </a:solidFill>
          </a:endParaRPr>
        </a:p>
      </dgm:t>
    </dgm:pt>
    <dgm:pt modelId="{07212A5D-CEB0-4CF0-BA2B-9599A2004670}" type="sibTrans" cxnId="{19D9F5E3-0714-4425-B1DF-ED5653129A86}">
      <dgm:prSet/>
      <dgm:spPr/>
      <dgm:t>
        <a:bodyPr/>
        <a:lstStyle/>
        <a:p>
          <a:endParaRPr lang="en-US">
            <a:solidFill>
              <a:schemeClr val="tx1"/>
            </a:solidFill>
          </a:endParaRPr>
        </a:p>
      </dgm:t>
    </dgm:pt>
    <dgm:pt modelId="{FF2132BF-F09B-49F5-AB31-99E7CE70E1C7}">
      <dgm:prSet phldrT="[Text]" custT="1"/>
      <dgm:spPr>
        <a:solidFill>
          <a:schemeClr val="accent6">
            <a:lumMod val="60000"/>
            <a:lumOff val="40000"/>
          </a:schemeClr>
        </a:solidFill>
      </dgm:spPr>
      <dgm:t>
        <a:bodyPr/>
        <a:lstStyle/>
        <a:p>
          <a:r>
            <a:rPr lang="en-US" sz="2000" kern="1200" dirty="0">
              <a:solidFill>
                <a:prstClr val="black"/>
              </a:solidFill>
              <a:latin typeface="+mn-lt"/>
              <a:ea typeface="+mn-ea"/>
              <a:cs typeface="+mn-cs"/>
            </a:rPr>
            <a:t>Allows rules from different .</a:t>
          </a:r>
          <a:r>
            <a:rPr lang="en-US" sz="2000" kern="1200" dirty="0" err="1">
              <a:solidFill>
                <a:prstClr val="black"/>
              </a:solidFill>
              <a:latin typeface="+mn-lt"/>
              <a:ea typeface="+mn-ea"/>
              <a:cs typeface="+mn-cs"/>
            </a:rPr>
            <a:t>css</a:t>
          </a:r>
          <a:r>
            <a:rPr lang="en-US" sz="2000" kern="1200" dirty="0">
              <a:solidFill>
                <a:prstClr val="black"/>
              </a:solidFill>
              <a:latin typeface="+mn-lt"/>
              <a:ea typeface="+mn-ea"/>
              <a:cs typeface="+mn-cs"/>
            </a:rPr>
            <a:t> files to be merged or edited. </a:t>
          </a:r>
        </a:p>
      </dgm:t>
    </dgm:pt>
    <dgm:pt modelId="{67247185-BB54-4129-8A20-6808698D348F}" type="parTrans" cxnId="{0BD0C4EB-F750-420E-910C-14F6B2C3678A}">
      <dgm:prSet/>
      <dgm:spPr/>
      <dgm:t>
        <a:bodyPr/>
        <a:lstStyle/>
        <a:p>
          <a:endParaRPr lang="en-US"/>
        </a:p>
      </dgm:t>
    </dgm:pt>
    <dgm:pt modelId="{3AA164DC-391F-4CDC-8793-ABEF635916E8}" type="sibTrans" cxnId="{0BD0C4EB-F750-420E-910C-14F6B2C3678A}">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5" custScaleY="49398" custLinFactNeighborY="-61140">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5" custScaleY="50114" custLinFactNeighborY="-41772">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5" custScaleY="57618" custLinFactNeighborY="15334">
        <dgm:presLayoutVars>
          <dgm:chMax val="0"/>
          <dgm:bulletEnabled val="1"/>
        </dgm:presLayoutVars>
      </dgm:prSet>
      <dgm:spPr/>
    </dgm:pt>
    <dgm:pt modelId="{A2EE26A5-691E-4C3F-B7EF-20DE69EA838D}" type="pres">
      <dgm:prSet presAssocID="{7363CEF2-942E-416F-BE41-E1618140DA9E}" presName="spacer" presStyleCnt="0"/>
      <dgm:spPr/>
    </dgm:pt>
    <dgm:pt modelId="{02F157C3-4AF0-4564-919C-72DA0052C758}" type="pres">
      <dgm:prSet presAssocID="{32F9483E-A135-41CD-9B8E-5BB23FE4E385}" presName="parentText" presStyleLbl="node1" presStyleIdx="3" presStyleCnt="5" custScaleY="56718" custLinFactNeighborY="53351">
        <dgm:presLayoutVars>
          <dgm:chMax val="0"/>
          <dgm:bulletEnabled val="1"/>
        </dgm:presLayoutVars>
      </dgm:prSet>
      <dgm:spPr/>
    </dgm:pt>
    <dgm:pt modelId="{3C7DB9C2-B0E1-49BC-BB9B-F7C0921C4DD2}" type="pres">
      <dgm:prSet presAssocID="{07212A5D-CEB0-4CF0-BA2B-9599A2004670}" presName="spacer" presStyleCnt="0"/>
      <dgm:spPr/>
    </dgm:pt>
    <dgm:pt modelId="{2EB7D3FA-250E-4F56-A9B0-C5AA0134E3BB}" type="pres">
      <dgm:prSet presAssocID="{FF2132BF-F09B-49F5-AB31-99E7CE70E1C7}" presName="parentText" presStyleLbl="node1" presStyleIdx="4" presStyleCnt="5" custScaleY="62263" custLinFactNeighborX="-882" custLinFactNeighborY="77450">
        <dgm:presLayoutVars>
          <dgm:chMax val="0"/>
          <dgm:bulletEnabled val="1"/>
        </dgm:presLayoutVars>
      </dgm:prSet>
      <dgm:spPr/>
    </dgm:pt>
  </dgm:ptLst>
  <dgm:cxnLst>
    <dgm:cxn modelId="{E8D95785-E9E4-4618-B268-C90282AF6172}" srcId="{D32F8FCF-EDF2-4321-B49C-D5DF3D295B52}" destId="{562882C0-AB97-4E3B-8D46-8E574B04BE56}" srcOrd="2" destOrd="0" parTransId="{22DAB85A-2AC9-4DDD-B986-E5A7070B9054}" sibTransId="{7363CEF2-942E-416F-BE41-E1618140DA9E}"/>
    <dgm:cxn modelId="{B9B9C9F8-025F-4978-9D72-EC540964602C}" type="presOf" srcId="{4E1CD5B7-2CF3-44AA-979B-6F420433627D}" destId="{388723AB-37EB-4EC2-B7B0-759657273835}" srcOrd="0" destOrd="0" presId="urn:microsoft.com/office/officeart/2005/8/layout/vList2"/>
    <dgm:cxn modelId="{2AEBF2EA-7550-4CEC-BD6A-2B222F4C0448}" type="presOf" srcId="{562882C0-AB97-4E3B-8D46-8E574B04BE56}" destId="{A6445519-E36D-458F-8F29-D286534B965D}" srcOrd="0" destOrd="0" presId="urn:microsoft.com/office/officeart/2005/8/layout/vList2"/>
    <dgm:cxn modelId="{1A7C454C-6EE0-4E13-8E8B-5EB5DC8F66B8}"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19D9F5E3-0714-4425-B1DF-ED5653129A86}" srcId="{D32F8FCF-EDF2-4321-B49C-D5DF3D295B52}" destId="{32F9483E-A135-41CD-9B8E-5BB23FE4E385}" srcOrd="3" destOrd="0" parTransId="{8400DE60-AB66-4C74-B12F-ABCFD84D948C}" sibTransId="{07212A5D-CEB0-4CF0-BA2B-9599A2004670}"/>
    <dgm:cxn modelId="{70DCD67D-ECCA-4129-B0FA-843E043E27F1}" type="presOf" srcId="{32F9483E-A135-41CD-9B8E-5BB23FE4E385}" destId="{02F157C3-4AF0-4564-919C-72DA0052C758}" srcOrd="0" destOrd="0" presId="urn:microsoft.com/office/officeart/2005/8/layout/vList2"/>
    <dgm:cxn modelId="{DCEDFE63-A440-4C10-9E36-E3A44E7D3246}" type="presOf" srcId="{FF2132BF-F09B-49F5-AB31-99E7CE70E1C7}" destId="{2EB7D3FA-250E-4F56-A9B0-C5AA0134E3BB}" srcOrd="0" destOrd="0" presId="urn:microsoft.com/office/officeart/2005/8/layout/vList2"/>
    <dgm:cxn modelId="{0BD0C4EB-F750-420E-910C-14F6B2C3678A}" srcId="{D32F8FCF-EDF2-4321-B49C-D5DF3D295B52}" destId="{FF2132BF-F09B-49F5-AB31-99E7CE70E1C7}" srcOrd="4" destOrd="0" parTransId="{67247185-BB54-4129-8A20-6808698D348F}" sibTransId="{3AA164DC-391F-4CDC-8793-ABEF635916E8}"/>
    <dgm:cxn modelId="{2E46F766-50E7-4015-83C1-FEF6484316BF}" srcId="{D32F8FCF-EDF2-4321-B49C-D5DF3D295B52}" destId="{FC2A7E5C-B22A-46C4-9AFD-A55CEAE725CE}" srcOrd="1" destOrd="0" parTransId="{4321AB2E-56BE-4B81-A95D-78D0C600BF84}" sibTransId="{D600FDB0-EB0D-494C-8ECC-EFA51A794305}"/>
    <dgm:cxn modelId="{0F4206A3-572A-4DC0-9C33-AF97E7A8AC49}" type="presOf" srcId="{FC2A7E5C-B22A-46C4-9AFD-A55CEAE725CE}" destId="{0256FAD6-365E-4CAB-8266-8CECC71F7F52}" srcOrd="0" destOrd="0" presId="urn:microsoft.com/office/officeart/2005/8/layout/vList2"/>
    <dgm:cxn modelId="{D9E94525-85CD-453F-AC03-A980A294211B}" type="presParOf" srcId="{9FF9BD46-DE44-4B30-80ED-AC3A9E213A06}" destId="{388723AB-37EB-4EC2-B7B0-759657273835}" srcOrd="0" destOrd="0" presId="urn:microsoft.com/office/officeart/2005/8/layout/vList2"/>
    <dgm:cxn modelId="{9E29E907-D439-426B-BAA0-BEEEF6F0CB17}" type="presParOf" srcId="{9FF9BD46-DE44-4B30-80ED-AC3A9E213A06}" destId="{D877BAB3-7DBF-46AB-A039-BE8C107F0C8C}" srcOrd="1" destOrd="0" presId="urn:microsoft.com/office/officeart/2005/8/layout/vList2"/>
    <dgm:cxn modelId="{7D144024-BD1A-48B4-967D-228E6F64E17D}" type="presParOf" srcId="{9FF9BD46-DE44-4B30-80ED-AC3A9E213A06}" destId="{0256FAD6-365E-4CAB-8266-8CECC71F7F52}" srcOrd="2" destOrd="0" presId="urn:microsoft.com/office/officeart/2005/8/layout/vList2"/>
    <dgm:cxn modelId="{A4AA2FB3-720E-4F4D-9E50-D137AAA83E54}" type="presParOf" srcId="{9FF9BD46-DE44-4B30-80ED-AC3A9E213A06}" destId="{C88DBDBC-73BA-40D4-ACAA-61468FA8920B}" srcOrd="3" destOrd="0" presId="urn:microsoft.com/office/officeart/2005/8/layout/vList2"/>
    <dgm:cxn modelId="{6D2C67D2-4DC6-439B-A1FA-8DFCBCCABCCD}" type="presParOf" srcId="{9FF9BD46-DE44-4B30-80ED-AC3A9E213A06}" destId="{A6445519-E36D-458F-8F29-D286534B965D}" srcOrd="4" destOrd="0" presId="urn:microsoft.com/office/officeart/2005/8/layout/vList2"/>
    <dgm:cxn modelId="{E423F9D8-59DE-4E69-84ED-6DD06F3BEA35}" type="presParOf" srcId="{9FF9BD46-DE44-4B30-80ED-AC3A9E213A06}" destId="{A2EE26A5-691E-4C3F-B7EF-20DE69EA838D}" srcOrd="5" destOrd="0" presId="urn:microsoft.com/office/officeart/2005/8/layout/vList2"/>
    <dgm:cxn modelId="{EC34299B-9D05-4EDA-ABE0-086299BD0C54}" type="presParOf" srcId="{9FF9BD46-DE44-4B30-80ED-AC3A9E213A06}" destId="{02F157C3-4AF0-4564-919C-72DA0052C758}" srcOrd="6" destOrd="0" presId="urn:microsoft.com/office/officeart/2005/8/layout/vList2"/>
    <dgm:cxn modelId="{442D66E2-09AC-42B5-8F23-CAD6CFD8278D}" type="presParOf" srcId="{9FF9BD46-DE44-4B30-80ED-AC3A9E213A06}" destId="{3C7DB9C2-B0E1-49BC-BB9B-F7C0921C4DD2}" srcOrd="7" destOrd="0" presId="urn:microsoft.com/office/officeart/2005/8/layout/vList2"/>
    <dgm:cxn modelId="{D646CD1A-7AD4-4A1B-9C5A-AF66BB9B2687}" type="presParOf" srcId="{9FF9BD46-DE44-4B30-80ED-AC3A9E213A06}" destId="{2EB7D3FA-250E-4F56-A9B0-C5AA0134E3B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688812"/>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Hypertext Markup Language was introduced in 1990.</a:t>
          </a:r>
        </a:p>
      </dsp:txBody>
      <dsp:txXfrm>
        <a:off x="33625" y="33625"/>
        <a:ext cx="8314750" cy="621562"/>
      </dsp:txXfrm>
    </dsp:sp>
    <dsp:sp modelId="{0256FAD6-365E-4CAB-8266-8CECC71F7F52}">
      <dsp:nvSpPr>
        <dsp:cNvPr id="0" name=""/>
        <dsp:cNvSpPr/>
      </dsp:nvSpPr>
      <dsp:spPr>
        <a:xfrm>
          <a:off x="0" y="914401"/>
          <a:ext cx="8382000" cy="68076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HTML 5 was recommended as a standard by W3C in 1997.</a:t>
          </a:r>
        </a:p>
      </dsp:txBody>
      <dsp:txXfrm>
        <a:off x="33232" y="947633"/>
        <a:ext cx="8315536" cy="614303"/>
      </dsp:txXfrm>
    </dsp:sp>
    <dsp:sp modelId="{02F157C3-4AF0-4564-919C-72DA0052C758}">
      <dsp:nvSpPr>
        <dsp:cNvPr id="0" name=""/>
        <dsp:cNvSpPr/>
      </dsp:nvSpPr>
      <dsp:spPr>
        <a:xfrm>
          <a:off x="0" y="1828799"/>
          <a:ext cx="8382000" cy="804977"/>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Majority of the browsers support HTML 5 element and Application Programming Interface (API).</a:t>
          </a:r>
        </a:p>
      </dsp:txBody>
      <dsp:txXfrm>
        <a:off x="39296" y="1868095"/>
        <a:ext cx="8303408" cy="726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923997"/>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Computing started by using stand-alone computers to perform different computing operations.</a:t>
          </a:r>
        </a:p>
      </dsp:txBody>
      <dsp:txXfrm>
        <a:off x="45106" y="45106"/>
        <a:ext cx="8291788" cy="833785"/>
      </dsp:txXfrm>
    </dsp:sp>
    <dsp:sp modelId="{0256FAD6-365E-4CAB-8266-8CECC71F7F52}">
      <dsp:nvSpPr>
        <dsp:cNvPr id="0" name=""/>
        <dsp:cNvSpPr/>
      </dsp:nvSpPr>
      <dsp:spPr>
        <a:xfrm>
          <a:off x="0" y="1047185"/>
          <a:ext cx="8382000" cy="109060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mn-lt"/>
              <a:ea typeface="+mn-ea"/>
              <a:cs typeface="+mn-cs"/>
            </a:rPr>
            <a:t>Later organizations began to connect their computers to share data.</a:t>
          </a:r>
        </a:p>
      </dsp:txBody>
      <dsp:txXfrm>
        <a:off x="53239" y="1100424"/>
        <a:ext cx="8275522" cy="984125"/>
      </dsp:txXfrm>
    </dsp:sp>
    <dsp:sp modelId="{A6445519-E36D-458F-8F29-D286534B965D}">
      <dsp:nvSpPr>
        <dsp:cNvPr id="0" name=""/>
        <dsp:cNvSpPr/>
      </dsp:nvSpPr>
      <dsp:spPr>
        <a:xfrm>
          <a:off x="0" y="2278400"/>
          <a:ext cx="8382000" cy="617199"/>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Different types of networks are as follows:</a:t>
          </a:r>
        </a:p>
      </dsp:txBody>
      <dsp:txXfrm>
        <a:off x="30129" y="2308529"/>
        <a:ext cx="8321742" cy="5569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263836"/>
          <a:ext cx="8382000" cy="591827"/>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JavaScript, a scripting language.</a:t>
          </a:r>
        </a:p>
      </dsp:txBody>
      <dsp:txXfrm>
        <a:off x="28891" y="292727"/>
        <a:ext cx="8324218" cy="534045"/>
      </dsp:txXfrm>
    </dsp:sp>
    <dsp:sp modelId="{0256FAD6-365E-4CAB-8266-8CECC71F7F52}">
      <dsp:nvSpPr>
        <dsp:cNvPr id="0" name=""/>
        <dsp:cNvSpPr/>
      </dsp:nvSpPr>
      <dsp:spPr>
        <a:xfrm>
          <a:off x="0" y="1075682"/>
          <a:ext cx="8382000" cy="60040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CSS specifies the formatting of a Web page for both static and dynamic Web pages. </a:t>
          </a:r>
        </a:p>
      </dsp:txBody>
      <dsp:txXfrm>
        <a:off x="29309" y="1104991"/>
        <a:ext cx="8323382" cy="541787"/>
      </dsp:txXfrm>
    </dsp:sp>
    <dsp:sp modelId="{A6445519-E36D-458F-8F29-D286534B965D}">
      <dsp:nvSpPr>
        <dsp:cNvPr id="0" name=""/>
        <dsp:cNvSpPr/>
      </dsp:nvSpPr>
      <dsp:spPr>
        <a:xfrm>
          <a:off x="0" y="1965666"/>
          <a:ext cx="8382000" cy="690309"/>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Extensible HTML when used with JavaScript, displays the required user-defined data each time the Web page is loaded in the browser. </a:t>
          </a:r>
        </a:p>
      </dsp:txBody>
      <dsp:txXfrm>
        <a:off x="33698" y="1999364"/>
        <a:ext cx="8314604" cy="622913"/>
      </dsp:txXfrm>
    </dsp:sp>
    <dsp:sp modelId="{02F157C3-4AF0-4564-919C-72DA0052C758}">
      <dsp:nvSpPr>
        <dsp:cNvPr id="0" name=""/>
        <dsp:cNvSpPr/>
      </dsp:nvSpPr>
      <dsp:spPr>
        <a:xfrm>
          <a:off x="0" y="2910369"/>
          <a:ext cx="8382000" cy="679527"/>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Dynamic HTML uses JavaScript and CSS to make dynamic Web pages and transform the look and feel of the Web pages.</a:t>
          </a:r>
        </a:p>
      </dsp:txBody>
      <dsp:txXfrm>
        <a:off x="33172" y="2943541"/>
        <a:ext cx="8315656" cy="6131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5C7B8-BA52-4037-9EE2-8A52A708083D}">
      <dsp:nvSpPr>
        <dsp:cNvPr id="0" name=""/>
        <dsp:cNvSpPr/>
      </dsp:nvSpPr>
      <dsp:spPr>
        <a:xfrm>
          <a:off x="0" y="254000"/>
          <a:ext cx="6096000" cy="3810000"/>
        </a:xfrm>
        <a:prstGeom prst="swooshArrow">
          <a:avLst>
            <a:gd name="adj1" fmla="val 25000"/>
            <a:gd name="adj2" fmla="val 25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42586F91-F331-4879-8741-D44B49D9C80E}">
      <dsp:nvSpPr>
        <dsp:cNvPr id="0" name=""/>
        <dsp:cNvSpPr/>
      </dsp:nvSpPr>
      <dsp:spPr>
        <a:xfrm>
          <a:off x="600456" y="2960116"/>
          <a:ext cx="140208" cy="140208"/>
        </a:xfrm>
        <a:prstGeom prst="ellipse">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6FA9F2-B7FB-4BED-9499-A6462ABF6640}">
      <dsp:nvSpPr>
        <dsp:cNvPr id="0" name=""/>
        <dsp:cNvSpPr/>
      </dsp:nvSpPr>
      <dsp:spPr>
        <a:xfrm>
          <a:off x="670560" y="3030220"/>
          <a:ext cx="1042416" cy="9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3" tIns="0" rIns="0" bIns="0" numCol="1" spcCol="1270" anchor="t" anchorCtr="0">
          <a:noAutofit/>
        </a:bodyPr>
        <a:lstStyle/>
        <a:p>
          <a:pPr marL="0" lvl="0" indent="0" algn="l" defTabSz="1244600">
            <a:lnSpc>
              <a:spcPct val="90000"/>
            </a:lnSpc>
            <a:spcBef>
              <a:spcPct val="0"/>
            </a:spcBef>
            <a:spcAft>
              <a:spcPct val="35000"/>
            </a:spcAft>
            <a:buNone/>
          </a:pPr>
          <a:r>
            <a:rPr lang="en-US" sz="2800" kern="1200" dirty="0"/>
            <a:t>HTML 3.0</a:t>
          </a:r>
        </a:p>
      </dsp:txBody>
      <dsp:txXfrm>
        <a:off x="670560" y="3030220"/>
        <a:ext cx="1042416" cy="906780"/>
      </dsp:txXfrm>
    </dsp:sp>
    <dsp:sp modelId="{11A546B0-49FD-4D88-8AD1-D65EE0298ACC}">
      <dsp:nvSpPr>
        <dsp:cNvPr id="0" name=""/>
        <dsp:cNvSpPr/>
      </dsp:nvSpPr>
      <dsp:spPr>
        <a:xfrm>
          <a:off x="1591056" y="2073909"/>
          <a:ext cx="243840" cy="243840"/>
        </a:xfrm>
        <a:prstGeom prst="ellipse">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2C0DF7-F4FB-4959-AF29-D94CF060E69D}">
      <dsp:nvSpPr>
        <dsp:cNvPr id="0" name=""/>
        <dsp:cNvSpPr/>
      </dsp:nvSpPr>
      <dsp:spPr>
        <a:xfrm>
          <a:off x="1712976" y="2195829"/>
          <a:ext cx="1280160" cy="1741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206" tIns="0" rIns="0" bIns="0" numCol="1" spcCol="1270" anchor="t" anchorCtr="0">
          <a:noAutofit/>
        </a:bodyPr>
        <a:lstStyle/>
        <a:p>
          <a:pPr marL="0" lvl="0" indent="0" algn="l" defTabSz="1244600">
            <a:lnSpc>
              <a:spcPct val="90000"/>
            </a:lnSpc>
            <a:spcBef>
              <a:spcPct val="0"/>
            </a:spcBef>
            <a:spcAft>
              <a:spcPct val="35000"/>
            </a:spcAft>
            <a:buNone/>
          </a:pPr>
          <a:r>
            <a:rPr lang="en-US" sz="2800" kern="1200" dirty="0"/>
            <a:t>HTML 3.2</a:t>
          </a:r>
        </a:p>
      </dsp:txBody>
      <dsp:txXfrm>
        <a:off x="1712976" y="2195829"/>
        <a:ext cx="1280160" cy="1741170"/>
      </dsp:txXfrm>
    </dsp:sp>
    <dsp:sp modelId="{D4E6CF70-E7A8-4610-B6EE-9E3B9E192D4F}">
      <dsp:nvSpPr>
        <dsp:cNvPr id="0" name=""/>
        <dsp:cNvSpPr/>
      </dsp:nvSpPr>
      <dsp:spPr>
        <a:xfrm>
          <a:off x="2855976" y="1420875"/>
          <a:ext cx="323088" cy="323088"/>
        </a:xfrm>
        <a:prstGeom prst="ellipse">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C3F1F-94C4-43B1-A4A7-945E9792F3A2}">
      <dsp:nvSpPr>
        <dsp:cNvPr id="0" name=""/>
        <dsp:cNvSpPr/>
      </dsp:nvSpPr>
      <dsp:spPr>
        <a:xfrm>
          <a:off x="3017520" y="1582419"/>
          <a:ext cx="1280160" cy="2354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98" tIns="0" rIns="0" bIns="0" numCol="1" spcCol="1270" anchor="t" anchorCtr="0">
          <a:noAutofit/>
        </a:bodyPr>
        <a:lstStyle/>
        <a:p>
          <a:pPr marL="0" lvl="0" indent="0" algn="l" defTabSz="1244600">
            <a:lnSpc>
              <a:spcPct val="90000"/>
            </a:lnSpc>
            <a:spcBef>
              <a:spcPct val="0"/>
            </a:spcBef>
            <a:spcAft>
              <a:spcPct val="35000"/>
            </a:spcAft>
            <a:buNone/>
          </a:pPr>
          <a:r>
            <a:rPr lang="en-US" sz="2800" kern="1200" dirty="0"/>
            <a:t>HTML 4.0</a:t>
          </a:r>
        </a:p>
      </dsp:txBody>
      <dsp:txXfrm>
        <a:off x="3017520" y="1582419"/>
        <a:ext cx="1280160" cy="2354580"/>
      </dsp:txXfrm>
    </dsp:sp>
    <dsp:sp modelId="{70212629-B415-4E53-BF4E-8F42334D22E9}">
      <dsp:nvSpPr>
        <dsp:cNvPr id="0" name=""/>
        <dsp:cNvSpPr/>
      </dsp:nvSpPr>
      <dsp:spPr>
        <a:xfrm>
          <a:off x="4233672" y="988821"/>
          <a:ext cx="432816" cy="432816"/>
        </a:xfrm>
        <a:prstGeom prst="ellipse">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14108-AE48-497E-B64A-7E6619CAC2ED}">
      <dsp:nvSpPr>
        <dsp:cNvPr id="0" name=""/>
        <dsp:cNvSpPr/>
      </dsp:nvSpPr>
      <dsp:spPr>
        <a:xfrm>
          <a:off x="4450080" y="1205229"/>
          <a:ext cx="1280160" cy="273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340" tIns="0" rIns="0" bIns="0" numCol="1" spcCol="1270" anchor="t" anchorCtr="0">
          <a:noAutofit/>
        </a:bodyPr>
        <a:lstStyle/>
        <a:p>
          <a:pPr marL="0" lvl="0" indent="0" algn="l" defTabSz="1244600">
            <a:lnSpc>
              <a:spcPct val="90000"/>
            </a:lnSpc>
            <a:spcBef>
              <a:spcPct val="0"/>
            </a:spcBef>
            <a:spcAft>
              <a:spcPct val="35000"/>
            </a:spcAft>
            <a:buNone/>
          </a:pPr>
          <a:r>
            <a:rPr lang="en-US" sz="2800" kern="1200" dirty="0"/>
            <a:t>HTML 5.0</a:t>
          </a:r>
        </a:p>
      </dsp:txBody>
      <dsp:txXfrm>
        <a:off x="4450080" y="1205229"/>
        <a:ext cx="1280160" cy="27317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88749"/>
          <a:ext cx="8382000" cy="591827"/>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Introduction to new features should be based on HTML, CSS, DOM, and JavaScript.</a:t>
          </a:r>
        </a:p>
      </dsp:txBody>
      <dsp:txXfrm>
        <a:off x="28891" y="217640"/>
        <a:ext cx="8324218" cy="534045"/>
      </dsp:txXfrm>
    </dsp:sp>
    <dsp:sp modelId="{0256FAD6-365E-4CAB-8266-8CECC71F7F52}">
      <dsp:nvSpPr>
        <dsp:cNvPr id="0" name=""/>
        <dsp:cNvSpPr/>
      </dsp:nvSpPr>
      <dsp:spPr>
        <a:xfrm>
          <a:off x="0" y="1000595"/>
          <a:ext cx="8382000" cy="60040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More markup to be used to replace scripting. </a:t>
          </a:r>
        </a:p>
      </dsp:txBody>
      <dsp:txXfrm>
        <a:off x="29309" y="1029904"/>
        <a:ext cx="8323382" cy="541787"/>
      </dsp:txXfrm>
    </dsp:sp>
    <dsp:sp modelId="{A6445519-E36D-458F-8F29-D286534B965D}">
      <dsp:nvSpPr>
        <dsp:cNvPr id="0" name=""/>
        <dsp:cNvSpPr/>
      </dsp:nvSpPr>
      <dsp:spPr>
        <a:xfrm>
          <a:off x="0" y="1890579"/>
          <a:ext cx="8382000" cy="690309"/>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Must be device independent. </a:t>
          </a:r>
        </a:p>
      </dsp:txBody>
      <dsp:txXfrm>
        <a:off x="33698" y="1924277"/>
        <a:ext cx="8314604" cy="622913"/>
      </dsp:txXfrm>
    </dsp:sp>
    <dsp:sp modelId="{02F157C3-4AF0-4564-919C-72DA0052C758}">
      <dsp:nvSpPr>
        <dsp:cNvPr id="0" name=""/>
        <dsp:cNvSpPr/>
      </dsp:nvSpPr>
      <dsp:spPr>
        <a:xfrm>
          <a:off x="0" y="2835282"/>
          <a:ext cx="8382000" cy="679527"/>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Need for external plug-in to be reduced.</a:t>
          </a:r>
        </a:p>
      </dsp:txBody>
      <dsp:txXfrm>
        <a:off x="33172" y="2868454"/>
        <a:ext cx="8315656" cy="613183"/>
      </dsp:txXfrm>
    </dsp:sp>
    <dsp:sp modelId="{2EB7D3FA-250E-4F56-A9B0-C5AA0134E3BB}">
      <dsp:nvSpPr>
        <dsp:cNvPr id="0" name=""/>
        <dsp:cNvSpPr/>
      </dsp:nvSpPr>
      <dsp:spPr>
        <a:xfrm>
          <a:off x="0" y="3749835"/>
          <a:ext cx="8382000" cy="593564"/>
        </a:xfrm>
        <a:prstGeom prst="round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Better error handling capabilities. </a:t>
          </a:r>
        </a:p>
      </dsp:txBody>
      <dsp:txXfrm>
        <a:off x="28975" y="3778810"/>
        <a:ext cx="8324050" cy="5356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12551"/>
          <a:ext cx="8382000" cy="591827"/>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black"/>
              </a:solidFill>
              <a:latin typeface="+mn-lt"/>
              <a:ea typeface="+mn-ea"/>
              <a:cs typeface="+mn-cs"/>
            </a:rPr>
            <a:t>HTML 5 contains a head section containing the unseen elements and the body section containing the visible elements of the document.</a:t>
          </a:r>
        </a:p>
      </dsp:txBody>
      <dsp:txXfrm>
        <a:off x="28891" y="141442"/>
        <a:ext cx="8324218" cy="534045"/>
      </dsp:txXfrm>
    </dsp:sp>
    <dsp:sp modelId="{0256FAD6-365E-4CAB-8266-8CECC71F7F52}">
      <dsp:nvSpPr>
        <dsp:cNvPr id="0" name=""/>
        <dsp:cNvSpPr/>
      </dsp:nvSpPr>
      <dsp:spPr>
        <a:xfrm>
          <a:off x="0" y="924398"/>
          <a:ext cx="8382000" cy="60040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black"/>
              </a:solidFill>
              <a:latin typeface="+mn-lt"/>
              <a:ea typeface="+mn-ea"/>
              <a:cs typeface="+mn-cs"/>
            </a:rPr>
            <a:t>Earlier HTML provided different tags to build and organize the content in the body of the document. </a:t>
          </a:r>
        </a:p>
      </dsp:txBody>
      <dsp:txXfrm>
        <a:off x="29309" y="953707"/>
        <a:ext cx="8323382" cy="541787"/>
      </dsp:txXfrm>
    </dsp:sp>
    <dsp:sp modelId="{A6445519-E36D-458F-8F29-D286534B965D}">
      <dsp:nvSpPr>
        <dsp:cNvPr id="0" name=""/>
        <dsp:cNvSpPr/>
      </dsp:nvSpPr>
      <dsp:spPr>
        <a:xfrm>
          <a:off x="0" y="1814381"/>
          <a:ext cx="8382000" cy="69030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black"/>
              </a:solidFill>
              <a:latin typeface="+mn-lt"/>
              <a:ea typeface="+mn-ea"/>
              <a:cs typeface="+mn-cs"/>
            </a:rPr>
            <a:t>The &lt;table&gt; tag was an element often used to present the data in an organized manner. </a:t>
          </a:r>
        </a:p>
      </dsp:txBody>
      <dsp:txXfrm>
        <a:off x="33698" y="1848079"/>
        <a:ext cx="8314604" cy="622913"/>
      </dsp:txXfrm>
    </dsp:sp>
    <dsp:sp modelId="{02F157C3-4AF0-4564-919C-72DA0052C758}">
      <dsp:nvSpPr>
        <dsp:cNvPr id="0" name=""/>
        <dsp:cNvSpPr/>
      </dsp:nvSpPr>
      <dsp:spPr>
        <a:xfrm>
          <a:off x="0" y="2759084"/>
          <a:ext cx="8382000" cy="679527"/>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black"/>
              </a:solidFill>
              <a:latin typeface="+mn-lt"/>
              <a:ea typeface="+mn-ea"/>
              <a:cs typeface="+mn-cs"/>
            </a:rPr>
            <a:t>The &lt;div&gt; tag was used to display contents such as images, links, text, menus, forms, and so on.</a:t>
          </a:r>
        </a:p>
      </dsp:txBody>
      <dsp:txXfrm>
        <a:off x="33172" y="2792256"/>
        <a:ext cx="8315656" cy="613183"/>
      </dsp:txXfrm>
    </dsp:sp>
    <dsp:sp modelId="{2EB7D3FA-250E-4F56-A9B0-C5AA0134E3BB}">
      <dsp:nvSpPr>
        <dsp:cNvPr id="0" name=""/>
        <dsp:cNvSpPr/>
      </dsp:nvSpPr>
      <dsp:spPr>
        <a:xfrm>
          <a:off x="0" y="3673637"/>
          <a:ext cx="8382000" cy="745960"/>
        </a:xfrm>
        <a:prstGeom prst="round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black"/>
              </a:solidFill>
              <a:latin typeface="+mn-lt"/>
              <a:ea typeface="+mn-ea"/>
              <a:cs typeface="+mn-cs"/>
            </a:rPr>
            <a:t>HTML 5 includes new elements that identify and organize each part of the document body. </a:t>
          </a:r>
        </a:p>
      </dsp:txBody>
      <dsp:txXfrm>
        <a:off x="36415" y="3710052"/>
        <a:ext cx="8309170" cy="6731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12551"/>
          <a:ext cx="8382000" cy="591827"/>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Works along with HTML to provide visual styles to document elements.</a:t>
          </a:r>
        </a:p>
      </dsp:txBody>
      <dsp:txXfrm>
        <a:off x="28891" y="141442"/>
        <a:ext cx="8324218" cy="534045"/>
      </dsp:txXfrm>
    </dsp:sp>
    <dsp:sp modelId="{0256FAD6-365E-4CAB-8266-8CECC71F7F52}">
      <dsp:nvSpPr>
        <dsp:cNvPr id="0" name=""/>
        <dsp:cNvSpPr/>
      </dsp:nvSpPr>
      <dsp:spPr>
        <a:xfrm>
          <a:off x="0" y="924398"/>
          <a:ext cx="8382000" cy="60040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Is a rule based language that specifies the formatting instructions for content in an HTML document. </a:t>
          </a:r>
        </a:p>
      </dsp:txBody>
      <dsp:txXfrm>
        <a:off x="29309" y="953707"/>
        <a:ext cx="8323382" cy="541787"/>
      </dsp:txXfrm>
    </dsp:sp>
    <dsp:sp modelId="{A6445519-E36D-458F-8F29-D286534B965D}">
      <dsp:nvSpPr>
        <dsp:cNvPr id="0" name=""/>
        <dsp:cNvSpPr/>
      </dsp:nvSpPr>
      <dsp:spPr>
        <a:xfrm>
          <a:off x="0" y="1814381"/>
          <a:ext cx="8382000" cy="690309"/>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Purpose is to separate content from its formatting. </a:t>
          </a:r>
        </a:p>
      </dsp:txBody>
      <dsp:txXfrm>
        <a:off x="33698" y="1848079"/>
        <a:ext cx="8314604" cy="622913"/>
      </dsp:txXfrm>
    </dsp:sp>
    <dsp:sp modelId="{02F157C3-4AF0-4564-919C-72DA0052C758}">
      <dsp:nvSpPr>
        <dsp:cNvPr id="0" name=""/>
        <dsp:cNvSpPr/>
      </dsp:nvSpPr>
      <dsp:spPr>
        <a:xfrm>
          <a:off x="0" y="2759084"/>
          <a:ext cx="8382000" cy="679527"/>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Can define the layout and formatting of content in a separate file with a .</a:t>
          </a:r>
          <a:r>
            <a:rPr lang="en-US" sz="2000" kern="1200" dirty="0" err="1">
              <a:solidFill>
                <a:prstClr val="black"/>
              </a:solidFill>
              <a:latin typeface="+mn-lt"/>
              <a:ea typeface="+mn-ea"/>
              <a:cs typeface="+mn-cs"/>
            </a:rPr>
            <a:t>css</a:t>
          </a:r>
          <a:r>
            <a:rPr lang="en-US" sz="2000" kern="1200" dirty="0">
              <a:solidFill>
                <a:prstClr val="black"/>
              </a:solidFill>
              <a:latin typeface="+mn-lt"/>
              <a:ea typeface="+mn-ea"/>
              <a:cs typeface="+mn-cs"/>
            </a:rPr>
            <a:t> extension.</a:t>
          </a:r>
        </a:p>
      </dsp:txBody>
      <dsp:txXfrm>
        <a:off x="33172" y="2792256"/>
        <a:ext cx="8315656" cy="613183"/>
      </dsp:txXfrm>
    </dsp:sp>
    <dsp:sp modelId="{2EB7D3FA-250E-4F56-A9B0-C5AA0134E3BB}">
      <dsp:nvSpPr>
        <dsp:cNvPr id="0" name=""/>
        <dsp:cNvSpPr/>
      </dsp:nvSpPr>
      <dsp:spPr>
        <a:xfrm>
          <a:off x="0" y="3667350"/>
          <a:ext cx="8382000" cy="745960"/>
        </a:xfrm>
        <a:prstGeom prst="round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prstClr val="black"/>
              </a:solidFill>
              <a:latin typeface="+mn-lt"/>
              <a:ea typeface="+mn-ea"/>
              <a:cs typeface="+mn-cs"/>
            </a:rPr>
            <a:t>Allows rules from different .</a:t>
          </a:r>
          <a:r>
            <a:rPr lang="en-US" sz="2000" kern="1200" dirty="0" err="1">
              <a:solidFill>
                <a:prstClr val="black"/>
              </a:solidFill>
              <a:latin typeface="+mn-lt"/>
              <a:ea typeface="+mn-ea"/>
              <a:cs typeface="+mn-cs"/>
            </a:rPr>
            <a:t>css</a:t>
          </a:r>
          <a:r>
            <a:rPr lang="en-US" sz="2000" kern="1200" dirty="0">
              <a:solidFill>
                <a:prstClr val="black"/>
              </a:solidFill>
              <a:latin typeface="+mn-lt"/>
              <a:ea typeface="+mn-ea"/>
              <a:cs typeface="+mn-cs"/>
            </a:rPr>
            <a:t> files to be merged or edited. </a:t>
          </a:r>
        </a:p>
      </dsp:txBody>
      <dsp:txXfrm>
        <a:off x="36415" y="3703765"/>
        <a:ext cx="8309170" cy="6731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70DF8904-1D84-4BB6-AAF3-D34F7B9FEE91}" type="datetime1">
              <a:rPr lang="en-US"/>
              <a:pPr>
                <a:defRPr/>
              </a:pPr>
              <a:t>5/16/2018</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2AF2A2C3-5D27-492F-B00E-8D3B8595EC96}" type="slidenum">
              <a:rPr lang="en-US"/>
              <a:pPr>
                <a:defRPr/>
              </a:pPr>
              <a:t>‹#›</a:t>
            </a:fld>
            <a:endParaRPr lang="en-US" dirty="0"/>
          </a:p>
        </p:txBody>
      </p:sp>
    </p:spTree>
    <p:extLst>
      <p:ext uri="{BB962C8B-B14F-4D97-AF65-F5344CB8AC3E}">
        <p14:creationId xmlns:p14="http://schemas.microsoft.com/office/powerpoint/2010/main" val="1952538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A3474123-3793-4D37-AE19-75C97A7D4EB3}" type="datetime1">
              <a:rPr lang="en-US"/>
              <a:pPr>
                <a:defRPr/>
              </a:pPr>
              <a:t>5/16/2018</a:t>
            </a:fld>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6AE1F710-3F4D-4CB2-B8EF-AD2B0CD37885}" type="slidenum">
              <a:rPr lang="en-US"/>
              <a:pPr>
                <a:defRPr/>
              </a:pPr>
              <a:t>‹#›</a:t>
            </a:fld>
            <a:endParaRPr lang="en-US" dirty="0"/>
          </a:p>
        </p:txBody>
      </p:sp>
    </p:spTree>
    <p:extLst>
      <p:ext uri="{BB962C8B-B14F-4D97-AF65-F5344CB8AC3E}">
        <p14:creationId xmlns:p14="http://schemas.microsoft.com/office/powerpoint/2010/main" val="1535509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vi.wikipedia.org/wiki/Internet" TargetMode="External"/><Relationship Id="rId7" Type="http://schemas.openxmlformats.org/officeDocument/2006/relationships/hyperlink" Target="https://vi.wikipedia.org/wiki/HTM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vi.wikipedia.org/wiki/Hypertext_Transfer_Protocol" TargetMode="External"/><Relationship Id="rId5" Type="http://schemas.openxmlformats.org/officeDocument/2006/relationships/hyperlink" Target="https://vi.wikipedia.org/wiki/Tim_Berners-Lee" TargetMode="External"/><Relationship Id="rId4" Type="http://schemas.openxmlformats.org/officeDocument/2006/relationships/hyperlink" Target="https://vi.wikipedia.org/wiki/World_Wide_Web"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Evolution: qua </a:t>
            </a:r>
            <a:r>
              <a:rPr lang="en-US" dirty="0" err="1"/>
              <a:t>trinh</a:t>
            </a:r>
            <a:r>
              <a:rPr lang="en-US" dirty="0"/>
              <a:t> </a:t>
            </a:r>
            <a:r>
              <a:rPr lang="en-US" dirty="0" err="1"/>
              <a:t>phat</a:t>
            </a:r>
            <a:r>
              <a:rPr lang="en-US" dirty="0"/>
              <a:t> </a:t>
            </a:r>
            <a:r>
              <a:rPr lang="en-US" dirty="0" err="1"/>
              <a:t>trien</a:t>
            </a:r>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2</a:t>
            </a:fld>
            <a:endParaRPr lang="en-US" dirty="0"/>
          </a:p>
        </p:txBody>
      </p:sp>
    </p:spTree>
    <p:extLst>
      <p:ext uri="{BB962C8B-B14F-4D97-AF65-F5344CB8AC3E}">
        <p14:creationId xmlns:p14="http://schemas.microsoft.com/office/powerpoint/2010/main" val="265221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 “ </a:t>
            </a:r>
            <a:r>
              <a:rPr lang="en-US" dirty="0" err="1"/>
              <a:t>gioi</a:t>
            </a:r>
            <a:r>
              <a:rPr lang="en-US" baseline="0" dirty="0"/>
              <a:t> </a:t>
            </a:r>
            <a:r>
              <a:rPr lang="en-US" baseline="0" dirty="0" err="1"/>
              <a:t>thieu</a:t>
            </a:r>
            <a:endParaRPr lang="en-US" baseline="0" dirty="0"/>
          </a:p>
          <a:p>
            <a:r>
              <a:rPr lang="en-US" baseline="0" dirty="0"/>
              <a:t>Consortium </a:t>
            </a:r>
            <a:r>
              <a:rPr lang="en-US" sz="1200" b="0" i="0" kern="1200" dirty="0">
                <a:solidFill>
                  <a:schemeClr val="tx1"/>
                </a:solidFill>
                <a:effectLst/>
                <a:latin typeface="Calibri" pitchFamily="34" charset="0"/>
                <a:ea typeface="+mn-ea"/>
                <a:cs typeface="+mn-cs"/>
              </a:rPr>
              <a:t>/</a:t>
            </a:r>
            <a:r>
              <a:rPr lang="en-US" sz="1200" b="0" i="0" kern="1200" dirty="0" err="1">
                <a:solidFill>
                  <a:schemeClr val="tx1"/>
                </a:solidFill>
                <a:effectLst/>
                <a:latin typeface="Calibri" pitchFamily="34" charset="0"/>
                <a:ea typeface="+mn-ea"/>
                <a:cs typeface="+mn-cs"/>
              </a:rPr>
              <a:t>kənˈsɔːrtiəm</a:t>
            </a:r>
            <a:r>
              <a:rPr lang="en-US" sz="1200" b="0" i="0" kern="1200" dirty="0">
                <a:solidFill>
                  <a:schemeClr val="tx1"/>
                </a:solidFill>
                <a:effectLst/>
                <a:latin typeface="Calibri" pitchFamily="34" charset="0"/>
                <a:ea typeface="+mn-ea"/>
                <a:cs typeface="+mn-cs"/>
              </a:rPr>
              <a:t>/ : </a:t>
            </a:r>
            <a:r>
              <a:rPr lang="en-US" sz="1200" b="0" i="0" kern="1200" dirty="0" err="1">
                <a:solidFill>
                  <a:schemeClr val="tx1"/>
                </a:solidFill>
                <a:effectLst/>
                <a:latin typeface="Calibri" pitchFamily="34" charset="0"/>
                <a:ea typeface="+mn-ea"/>
                <a:cs typeface="+mn-cs"/>
              </a:rPr>
              <a:t>hiep</a:t>
            </a:r>
            <a:r>
              <a:rPr lang="en-US" sz="1200" b="0" i="0" kern="1200" baseline="0" dirty="0">
                <a:solidFill>
                  <a:schemeClr val="tx1"/>
                </a:solidFill>
                <a:effectLst/>
                <a:latin typeface="Calibri" pitchFamily="34" charset="0"/>
                <a:ea typeface="+mn-ea"/>
                <a:cs typeface="+mn-cs"/>
              </a:rPr>
              <a:t> hoi</a:t>
            </a:r>
          </a:p>
          <a:p>
            <a:endParaRPr lang="en-US" baseline="0" dirty="0"/>
          </a:p>
          <a:p>
            <a:r>
              <a:rPr lang="vi-VN" sz="1200" b="1" i="0" kern="1200" dirty="0">
                <a:solidFill>
                  <a:schemeClr val="tx1"/>
                </a:solidFill>
                <a:effectLst/>
                <a:latin typeface="Calibri" pitchFamily="34" charset="0"/>
                <a:ea typeface="+mn-ea"/>
                <a:cs typeface="+mn-cs"/>
              </a:rPr>
              <a:t>World Wide Web Consortium</a:t>
            </a:r>
            <a:r>
              <a:rPr lang="vi-VN" sz="1200" b="0" i="0" kern="1200" dirty="0">
                <a:solidFill>
                  <a:schemeClr val="tx1"/>
                </a:solidFill>
                <a:effectLst/>
                <a:latin typeface="Calibri" pitchFamily="34" charset="0"/>
                <a:ea typeface="+mn-ea"/>
                <a:cs typeface="+mn-cs"/>
              </a:rPr>
              <a:t>, viết tắt </a:t>
            </a:r>
            <a:r>
              <a:rPr lang="vi-VN" sz="1200" b="1" i="0" kern="1200" dirty="0">
                <a:solidFill>
                  <a:schemeClr val="tx1"/>
                </a:solidFill>
                <a:effectLst/>
                <a:latin typeface="Calibri" pitchFamily="34" charset="0"/>
                <a:ea typeface="+mn-ea"/>
                <a:cs typeface="+mn-cs"/>
              </a:rPr>
              <a:t>W3C</a:t>
            </a:r>
            <a:r>
              <a:rPr lang="vi-VN" sz="1200" b="0" i="0" kern="1200" dirty="0">
                <a:solidFill>
                  <a:schemeClr val="tx1"/>
                </a:solidFill>
                <a:effectLst/>
                <a:latin typeface="Calibri" pitchFamily="34" charset="0"/>
                <a:ea typeface="+mn-ea"/>
                <a:cs typeface="+mn-cs"/>
              </a:rPr>
              <a:t>, là một </a:t>
            </a:r>
            <a:r>
              <a:rPr lang="en-US" sz="1200" b="0" i="0" u="none" strike="noStrike" kern="1200" dirty="0" err="1">
                <a:solidFill>
                  <a:schemeClr val="tx1"/>
                </a:solidFill>
                <a:effectLst/>
                <a:latin typeface="Calibri" pitchFamily="34" charset="0"/>
                <a:ea typeface="+mn-ea"/>
                <a:cs typeface="+mn-cs"/>
              </a:rPr>
              <a:t>hiep</a:t>
            </a:r>
            <a:r>
              <a:rPr lang="en-US" sz="1200" b="0" i="0" u="none" strike="noStrike" kern="1200" dirty="0">
                <a:solidFill>
                  <a:schemeClr val="tx1"/>
                </a:solidFill>
                <a:effectLst/>
                <a:latin typeface="Calibri" pitchFamily="34" charset="0"/>
                <a:ea typeface="+mn-ea"/>
                <a:cs typeface="+mn-cs"/>
              </a:rPr>
              <a:t> hoi – to </a:t>
            </a:r>
            <a:r>
              <a:rPr lang="en-US" sz="1200" b="0" i="0" u="none" strike="noStrike" kern="1200" dirty="0" err="1">
                <a:solidFill>
                  <a:schemeClr val="tx1"/>
                </a:solidFill>
                <a:effectLst/>
                <a:latin typeface="Calibri" pitchFamily="34" charset="0"/>
                <a:ea typeface="+mn-ea"/>
                <a:cs typeface="+mn-cs"/>
              </a:rPr>
              <a:t>chuc</a:t>
            </a:r>
            <a:r>
              <a:rPr lang="vi-VN" sz="1200" b="0" i="0" kern="1200" dirty="0">
                <a:solidFill>
                  <a:schemeClr val="tx1"/>
                </a:solidFill>
                <a:effectLst/>
                <a:latin typeface="Calibri" pitchFamily="34" charset="0"/>
                <a:ea typeface="+mn-ea"/>
                <a:cs typeface="+mn-cs"/>
              </a:rPr>
              <a:t> lập ra các chuẩn cho </a:t>
            </a:r>
            <a:r>
              <a:rPr lang="vi-VN" sz="1200" b="0" i="0" u="none" strike="noStrike" kern="1200" dirty="0">
                <a:solidFill>
                  <a:schemeClr val="tx1"/>
                </a:solidFill>
                <a:effectLst/>
                <a:latin typeface="Calibri" pitchFamily="34" charset="0"/>
                <a:ea typeface="+mn-ea"/>
                <a:cs typeface="+mn-cs"/>
                <a:hlinkClick r:id="rId3" tooltip="Internet"/>
              </a:rPr>
              <a:t>Internet</a:t>
            </a:r>
            <a:r>
              <a:rPr lang="vi-VN" sz="1200" b="0" i="0" kern="1200" dirty="0">
                <a:solidFill>
                  <a:schemeClr val="tx1"/>
                </a:solidFill>
                <a:effectLst/>
                <a:latin typeface="Calibri" pitchFamily="34" charset="0"/>
                <a:ea typeface="+mn-ea"/>
                <a:cs typeface="+mn-cs"/>
              </a:rPr>
              <a:t>, nhất là cho </a:t>
            </a:r>
            <a:r>
              <a:rPr lang="vi-VN" sz="1200" b="0" i="0" u="none" strike="noStrike" kern="1200" dirty="0">
                <a:solidFill>
                  <a:schemeClr val="tx1"/>
                </a:solidFill>
                <a:effectLst/>
                <a:latin typeface="Calibri" pitchFamily="34" charset="0"/>
                <a:ea typeface="+mn-ea"/>
                <a:cs typeface="+mn-cs"/>
                <a:hlinkClick r:id="rId4" tooltip="World Wide Web"/>
              </a:rPr>
              <a:t>World Wide Web</a:t>
            </a:r>
            <a:r>
              <a:rPr lang="vi-VN" sz="1200" b="0" i="0" kern="1200" dirty="0">
                <a:solidFill>
                  <a:schemeClr val="tx1"/>
                </a:solidFill>
                <a:effectLst/>
                <a:latin typeface="Calibri" pitchFamily="34" charset="0"/>
                <a:ea typeface="+mn-ea"/>
                <a:cs typeface="+mn-cs"/>
              </a:rPr>
              <a:t>. </a:t>
            </a:r>
            <a:endParaRPr lang="en-US" sz="1200" b="0" i="0" kern="1200" dirty="0">
              <a:solidFill>
                <a:schemeClr val="tx1"/>
              </a:solidFill>
              <a:effectLst/>
              <a:latin typeface="Calibri" pitchFamily="34" charset="0"/>
              <a:ea typeface="+mn-ea"/>
              <a:cs typeface="+mn-cs"/>
            </a:endParaRPr>
          </a:p>
          <a:p>
            <a:r>
              <a:rPr lang="vi-VN" sz="1200" b="0" i="0" kern="1200" dirty="0">
                <a:solidFill>
                  <a:schemeClr val="tx1"/>
                </a:solidFill>
                <a:effectLst/>
                <a:latin typeface="Calibri" pitchFamily="34" charset="0"/>
                <a:ea typeface="+mn-ea"/>
                <a:cs typeface="+mn-cs"/>
              </a:rPr>
              <a:t>Chủ tịch của W3C là Ngài </a:t>
            </a:r>
            <a:r>
              <a:rPr lang="vi-VN" sz="1200" b="0" i="0" u="none" strike="noStrike" kern="1200" dirty="0">
                <a:solidFill>
                  <a:schemeClr val="tx1"/>
                </a:solidFill>
                <a:effectLst/>
                <a:latin typeface="Calibri" pitchFamily="34" charset="0"/>
                <a:ea typeface="+mn-ea"/>
                <a:cs typeface="+mn-cs"/>
                <a:hlinkClick r:id="rId5" tooltip="Tim Berners-Lee"/>
              </a:rPr>
              <a:t>Tim Berners-Lee</a:t>
            </a:r>
            <a:r>
              <a:rPr lang="vi-VN" sz="1200" b="0" i="0" kern="1200" dirty="0">
                <a:solidFill>
                  <a:schemeClr val="tx1"/>
                </a:solidFill>
                <a:effectLst/>
                <a:latin typeface="Calibri" pitchFamily="34" charset="0"/>
                <a:ea typeface="+mn-ea"/>
                <a:cs typeface="+mn-cs"/>
              </a:rPr>
              <a:t>, người sáng tạo ra </a:t>
            </a:r>
            <a:r>
              <a:rPr lang="vi-VN" sz="1200" b="0" i="0" u="none" strike="noStrike" kern="1200" dirty="0">
                <a:solidFill>
                  <a:schemeClr val="tx1"/>
                </a:solidFill>
                <a:effectLst/>
                <a:latin typeface="Calibri" pitchFamily="34" charset="0"/>
                <a:ea typeface="+mn-ea"/>
                <a:cs typeface="+mn-cs"/>
                <a:hlinkClick r:id="rId6" tooltip="Hypertext Transfer Protocol"/>
              </a:rPr>
              <a:t>HTTP</a:t>
            </a:r>
            <a:r>
              <a:rPr lang="vi-VN" sz="1200" b="0" i="0" kern="1200" dirty="0">
                <a:solidFill>
                  <a:schemeClr val="tx1"/>
                </a:solidFill>
                <a:effectLst/>
                <a:latin typeface="Calibri" pitchFamily="34" charset="0"/>
                <a:ea typeface="+mn-ea"/>
                <a:cs typeface="+mn-cs"/>
              </a:rPr>
              <a:t> (</a:t>
            </a:r>
            <a:r>
              <a:rPr lang="vi-VN" sz="1200" b="0" i="1" kern="1200" dirty="0">
                <a:solidFill>
                  <a:schemeClr val="tx1"/>
                </a:solidFill>
                <a:effectLst/>
                <a:latin typeface="Calibri" pitchFamily="34" charset="0"/>
                <a:ea typeface="+mn-ea"/>
                <a:cs typeface="+mn-cs"/>
              </a:rPr>
              <a:t>HyperText Transfer Protocol</a:t>
            </a:r>
            <a:r>
              <a:rPr lang="vi-VN" sz="1200" b="0" i="0" kern="1200" dirty="0">
                <a:solidFill>
                  <a:schemeClr val="tx1"/>
                </a:solidFill>
                <a:effectLst/>
                <a:latin typeface="Calibri" pitchFamily="34" charset="0"/>
                <a:ea typeface="+mn-ea"/>
                <a:cs typeface="+mn-cs"/>
              </a:rPr>
              <a:t>) và </a:t>
            </a:r>
            <a:r>
              <a:rPr lang="vi-VN" sz="1200" b="0" i="0" u="none" strike="noStrike" kern="1200" dirty="0">
                <a:solidFill>
                  <a:schemeClr val="tx1"/>
                </a:solidFill>
                <a:effectLst/>
                <a:latin typeface="Calibri" pitchFamily="34" charset="0"/>
                <a:ea typeface="+mn-ea"/>
                <a:cs typeface="+mn-cs"/>
                <a:hlinkClick r:id="rId7" tooltip="HTML"/>
              </a:rPr>
              <a:t>HTML</a:t>
            </a:r>
            <a:r>
              <a:rPr lang="vi-VN" sz="1200" b="0" i="0" kern="1200" dirty="0">
                <a:solidFill>
                  <a:schemeClr val="tx1"/>
                </a:solidFill>
                <a:effectLst/>
                <a:latin typeface="Calibri" pitchFamily="34" charset="0"/>
                <a:ea typeface="+mn-ea"/>
                <a:cs typeface="+mn-cs"/>
              </a:rPr>
              <a:t>(</a:t>
            </a:r>
            <a:r>
              <a:rPr lang="vi-VN" sz="1200" b="0" i="1" kern="1200" dirty="0">
                <a:solidFill>
                  <a:schemeClr val="tx1"/>
                </a:solidFill>
                <a:effectLst/>
                <a:latin typeface="Calibri" pitchFamily="34" charset="0"/>
                <a:ea typeface="+mn-ea"/>
                <a:cs typeface="+mn-cs"/>
              </a:rPr>
              <a:t>HyperText Markup Language</a:t>
            </a:r>
            <a:r>
              <a:rPr lang="vi-VN" sz="1200" b="0" i="0" kern="1200" dirty="0">
                <a:solidFill>
                  <a:schemeClr val="tx1"/>
                </a:solidFill>
                <a:effectLst/>
                <a:latin typeface="Calibri" pitchFamily="34" charset="0"/>
                <a:ea typeface="+mn-ea"/>
                <a:cs typeface="+mn-cs"/>
              </a:rPr>
              <a:t>). </a:t>
            </a:r>
            <a:endParaRPr lang="en-US" sz="1200" b="0" i="0" kern="1200" dirty="0">
              <a:solidFill>
                <a:schemeClr val="tx1"/>
              </a:solidFill>
              <a:effectLst/>
              <a:latin typeface="Calibri" pitchFamily="34" charset="0"/>
              <a:ea typeface="+mn-ea"/>
              <a:cs typeface="+mn-cs"/>
            </a:endParaRPr>
          </a:p>
          <a:p>
            <a:r>
              <a:rPr lang="vi-VN" sz="1200" b="0" i="0" kern="1200" dirty="0">
                <a:solidFill>
                  <a:schemeClr val="tx1"/>
                </a:solidFill>
                <a:effectLst/>
                <a:latin typeface="Calibri" pitchFamily="34" charset="0"/>
                <a:ea typeface="+mn-ea"/>
                <a:cs typeface="+mn-cs"/>
              </a:rPr>
              <a:t>Internet dựa trên các kỹ thuật đó.</a:t>
            </a:r>
          </a:p>
          <a:p>
            <a:r>
              <a:rPr lang="vi-VN" sz="1200" b="0" i="0" kern="1200" dirty="0">
                <a:solidFill>
                  <a:schemeClr val="tx1"/>
                </a:solidFill>
                <a:effectLst/>
                <a:latin typeface="Calibri" pitchFamily="34" charset="0"/>
                <a:ea typeface="+mn-ea"/>
                <a:cs typeface="+mn-cs"/>
              </a:rPr>
              <a:t>Mỗi tiêu chuẩn đi qua bốn giai đoạn: Phác thảo (</a:t>
            </a:r>
            <a:r>
              <a:rPr lang="vi-VN" sz="1200" b="0" i="1" kern="1200" dirty="0">
                <a:solidFill>
                  <a:schemeClr val="tx1"/>
                </a:solidFill>
                <a:effectLst/>
                <a:latin typeface="Calibri" pitchFamily="34" charset="0"/>
                <a:ea typeface="+mn-ea"/>
                <a:cs typeface="+mn-cs"/>
              </a:rPr>
              <a:t>Working Draft</a:t>
            </a:r>
            <a:r>
              <a:rPr lang="vi-VN" sz="1200" b="0" i="0" kern="1200" dirty="0">
                <a:solidFill>
                  <a:schemeClr val="tx1"/>
                </a:solidFill>
                <a:effectLst/>
                <a:latin typeface="Calibri" pitchFamily="34" charset="0"/>
                <a:ea typeface="+mn-ea"/>
                <a:cs typeface="+mn-cs"/>
              </a:rPr>
              <a:t>), Chỉnh sửa Cuối cùng (</a:t>
            </a:r>
            <a:r>
              <a:rPr lang="vi-VN" sz="1200" b="0" i="1" kern="1200" dirty="0">
                <a:solidFill>
                  <a:schemeClr val="tx1"/>
                </a:solidFill>
                <a:effectLst/>
                <a:latin typeface="Calibri" pitchFamily="34" charset="0"/>
                <a:ea typeface="+mn-ea"/>
                <a:cs typeface="+mn-cs"/>
              </a:rPr>
              <a:t>Last Call</a:t>
            </a:r>
            <a:r>
              <a:rPr lang="vi-VN" sz="1200" b="0" i="0" kern="1200" dirty="0">
                <a:solidFill>
                  <a:schemeClr val="tx1"/>
                </a:solidFill>
                <a:effectLst/>
                <a:latin typeface="Calibri" pitchFamily="34" charset="0"/>
                <a:ea typeface="+mn-ea"/>
                <a:cs typeface="+mn-cs"/>
              </a:rPr>
              <a:t>), Trình chuẩn (</a:t>
            </a:r>
            <a:r>
              <a:rPr lang="vi-VN" sz="1200" b="0" i="1" kern="1200" dirty="0">
                <a:solidFill>
                  <a:schemeClr val="tx1"/>
                </a:solidFill>
                <a:effectLst/>
                <a:latin typeface="Calibri" pitchFamily="34" charset="0"/>
                <a:ea typeface="+mn-ea"/>
                <a:cs typeface="+mn-cs"/>
              </a:rPr>
              <a:t>Proposed Recommendation</a:t>
            </a:r>
            <a:r>
              <a:rPr lang="vi-VN" sz="1200" b="0" i="0" kern="1200" dirty="0">
                <a:solidFill>
                  <a:schemeClr val="tx1"/>
                </a:solidFill>
                <a:effectLst/>
                <a:latin typeface="Calibri" pitchFamily="34" charset="0"/>
                <a:ea typeface="+mn-ea"/>
                <a:cs typeface="+mn-cs"/>
              </a:rPr>
              <a:t>) và Chuẩn đủ Tư cách Ứng cử (</a:t>
            </a:r>
            <a:r>
              <a:rPr lang="vi-VN" sz="1200" b="0" i="1" kern="1200" dirty="0">
                <a:solidFill>
                  <a:schemeClr val="tx1"/>
                </a:solidFill>
                <a:effectLst/>
                <a:latin typeface="Calibri" pitchFamily="34" charset="0"/>
                <a:ea typeface="+mn-ea"/>
                <a:cs typeface="+mn-cs"/>
              </a:rPr>
              <a:t>Candidate Recommendation</a:t>
            </a:r>
            <a:r>
              <a:rPr lang="vi-VN" sz="1200" b="0" i="0" kern="1200" dirty="0">
                <a:solidFill>
                  <a:schemeClr val="tx1"/>
                </a:solidFill>
                <a:effectLst/>
                <a:latin typeface="Calibri" pitchFamily="34" charset="0"/>
                <a:ea typeface="+mn-ea"/>
                <a:cs typeface="+mn-cs"/>
              </a:rPr>
              <a:t>), trước khi được gọi là Chuẩn Chính thức (</a:t>
            </a:r>
            <a:r>
              <a:rPr lang="vi-VN" sz="1200" b="0" i="1" kern="1200" dirty="0">
                <a:solidFill>
                  <a:schemeClr val="tx1"/>
                </a:solidFill>
                <a:effectLst/>
                <a:latin typeface="Calibri" pitchFamily="34" charset="0"/>
                <a:ea typeface="+mn-ea"/>
                <a:cs typeface="+mn-cs"/>
              </a:rPr>
              <a:t>Recommendation</a:t>
            </a:r>
            <a:r>
              <a:rPr lang="vi-VN" sz="1200" b="0" i="0" kern="1200" dirty="0">
                <a:solidFill>
                  <a:schemeClr val="tx1"/>
                </a:solidFill>
                <a:effectLst/>
                <a:latin typeface="Calibri" pitchFamily="34" charset="0"/>
                <a:ea typeface="+mn-ea"/>
                <a:cs typeface="+mn-cs"/>
              </a:rPr>
              <a:t>). </a:t>
            </a:r>
            <a:endParaRPr lang="en-US" b="1" dirty="0"/>
          </a:p>
          <a:p>
            <a:endParaRPr lang="en-US" b="1" dirty="0"/>
          </a:p>
          <a:p>
            <a:r>
              <a:rPr lang="vi-VN" b="1" dirty="0"/>
              <a:t>Tiêu chuẩn thiết kế web cho các người xem theo các trình duyệt web</a:t>
            </a:r>
            <a:endParaRPr lang="vi-VN" dirty="0"/>
          </a:p>
          <a:p>
            <a:r>
              <a:rPr lang="vi-VN" dirty="0"/>
              <a:t>Website </a:t>
            </a:r>
            <a:r>
              <a:rPr lang="en-US" dirty="0" err="1"/>
              <a:t>khi</a:t>
            </a:r>
            <a:r>
              <a:rPr lang="en-US" baseline="0" dirty="0"/>
              <a:t> </a:t>
            </a:r>
            <a:r>
              <a:rPr lang="vi-VN" dirty="0"/>
              <a:t>thiết kế</a:t>
            </a:r>
            <a:r>
              <a:rPr lang="en-US" dirty="0"/>
              <a:t>,</a:t>
            </a:r>
            <a:r>
              <a:rPr lang="vi-VN" dirty="0"/>
              <a:t> </a:t>
            </a:r>
            <a:r>
              <a:rPr lang="en-US" dirty="0" err="1"/>
              <a:t>neu</a:t>
            </a:r>
            <a:r>
              <a:rPr lang="en-US" dirty="0"/>
              <a:t> </a:t>
            </a:r>
            <a:r>
              <a:rPr lang="vi-VN" dirty="0"/>
              <a:t>tuân thủ tiêu chuẩn của w3c</a:t>
            </a:r>
            <a:r>
              <a:rPr lang="en-US" dirty="0"/>
              <a:t> =&gt;</a:t>
            </a:r>
            <a:r>
              <a:rPr lang="vi-VN" dirty="0"/>
              <a:t> mang lại sự ổn định</a:t>
            </a:r>
            <a:r>
              <a:rPr lang="en-US" dirty="0"/>
              <a:t>:</a:t>
            </a:r>
            <a:r>
              <a:rPr lang="vi-VN" dirty="0"/>
              <a:t> </a:t>
            </a:r>
            <a:r>
              <a:rPr lang="en-US" dirty="0"/>
              <a:t>website </a:t>
            </a:r>
            <a:r>
              <a:rPr lang="vi-VN" dirty="0"/>
              <a:t>xem </a:t>
            </a:r>
            <a:r>
              <a:rPr lang="en-US" dirty="0"/>
              <a:t>bang </a:t>
            </a:r>
            <a:r>
              <a:rPr lang="vi-VN" dirty="0"/>
              <a:t>trình duyệt gì </a:t>
            </a:r>
            <a:r>
              <a:rPr lang="en-US" dirty="0" err="1"/>
              <a:t>cung</a:t>
            </a:r>
            <a:r>
              <a:rPr lang="en-US" dirty="0"/>
              <a:t> </a:t>
            </a:r>
            <a:r>
              <a:rPr lang="en-US" dirty="0" err="1"/>
              <a:t>duoc</a:t>
            </a:r>
            <a:r>
              <a:rPr lang="en-US" dirty="0"/>
              <a:t> </a:t>
            </a:r>
            <a:r>
              <a:rPr lang="vi-VN" dirty="0"/>
              <a:t>(IE, Firefox, Chrome, Opera ,..)</a:t>
            </a:r>
            <a:endParaRPr lang="en-US" dirty="0"/>
          </a:p>
          <a:p>
            <a:endParaRPr lang="vi-VN" dirty="0"/>
          </a:p>
          <a:p>
            <a:r>
              <a:rPr lang="vi-VN" b="1" dirty="0"/>
              <a:t>Thiết kế website chuẩn SEO </a:t>
            </a:r>
            <a:r>
              <a:rPr lang="vi-VN" dirty="0"/>
              <a:t>(tối ưu máy tìm kiếm – quảng cáo google)</a:t>
            </a:r>
          </a:p>
          <a:p>
            <a:r>
              <a:rPr lang="vi-VN" dirty="0"/>
              <a:t>Các máy tìm kiếm đọc web tuân theo cấu trúc w3c</a:t>
            </a:r>
            <a:r>
              <a:rPr lang="en-US" dirty="0"/>
              <a:t>,</a:t>
            </a:r>
            <a:r>
              <a:rPr lang="vi-VN" dirty="0"/>
              <a:t> vì thế khi thiết kế website việc tuân thủ w3c là yếu tố đầu tiên nhằm tối ưu hóa bộ máy tìm kiếm. Tạo hiệu quả cao cho việc quảng bá mà cụ thể là quảng cáo google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3</a:t>
            </a:fld>
            <a:endParaRPr lang="en-US" dirty="0"/>
          </a:p>
        </p:txBody>
      </p:sp>
    </p:spTree>
    <p:extLst>
      <p:ext uri="{BB962C8B-B14F-4D97-AF65-F5344CB8AC3E}">
        <p14:creationId xmlns:p14="http://schemas.microsoft.com/office/powerpoint/2010/main" val="130262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Evolution</a:t>
            </a:r>
            <a:r>
              <a:rPr lang="en-US" baseline="0" dirty="0"/>
              <a:t> : phat </a:t>
            </a:r>
            <a:r>
              <a:rPr lang="en-US" baseline="0" dirty="0" err="1"/>
              <a:t>trien</a:t>
            </a:r>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4</a:t>
            </a:fld>
            <a:endParaRPr lang="en-US" dirty="0"/>
          </a:p>
        </p:txBody>
      </p:sp>
    </p:spTree>
    <p:extLst>
      <p:ext uri="{BB962C8B-B14F-4D97-AF65-F5344CB8AC3E}">
        <p14:creationId xmlns:p14="http://schemas.microsoft.com/office/powerpoint/2010/main" val="97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Evolve </a:t>
            </a:r>
            <a:r>
              <a:rPr lang="en-US" sz="1200" b="0" i="0" kern="1200" dirty="0">
                <a:solidFill>
                  <a:schemeClr val="tx1"/>
                </a:solidFill>
                <a:effectLst/>
                <a:latin typeface="Calibri" pitchFamily="34" charset="0"/>
                <a:ea typeface="+mn-ea"/>
                <a:cs typeface="+mn-cs"/>
              </a:rPr>
              <a:t>/</a:t>
            </a:r>
            <a:r>
              <a:rPr lang="en-US" sz="1200" b="0" i="0" kern="1200" dirty="0" err="1">
                <a:solidFill>
                  <a:schemeClr val="tx1"/>
                </a:solidFill>
                <a:effectLst/>
                <a:latin typeface="Calibri" pitchFamily="34" charset="0"/>
                <a:ea typeface="+mn-ea"/>
                <a:cs typeface="+mn-cs"/>
              </a:rPr>
              <a:t>iˈvɑːlv</a:t>
            </a:r>
            <a:r>
              <a:rPr lang="en-US" sz="1200" b="0" i="0" kern="1200" dirty="0">
                <a:solidFill>
                  <a:schemeClr val="tx1"/>
                </a:solidFill>
                <a:effectLst/>
                <a:latin typeface="Calibri" pitchFamily="34" charset="0"/>
                <a:ea typeface="+mn-ea"/>
                <a:cs typeface="+mn-cs"/>
              </a:rPr>
              <a:t>/ : phat </a:t>
            </a:r>
            <a:r>
              <a:rPr lang="en-US" sz="1200" b="0" i="0" kern="1200" dirty="0" err="1">
                <a:solidFill>
                  <a:schemeClr val="tx1"/>
                </a:solidFill>
                <a:effectLst/>
                <a:latin typeface="Calibri" pitchFamily="34" charset="0"/>
                <a:ea typeface="+mn-ea"/>
                <a:cs typeface="+mn-cs"/>
              </a:rPr>
              <a:t>trien</a:t>
            </a:r>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10</a:t>
            </a:fld>
            <a:endParaRPr lang="en-US" dirty="0"/>
          </a:p>
        </p:txBody>
      </p:sp>
    </p:spTree>
    <p:extLst>
      <p:ext uri="{BB962C8B-B14F-4D97-AF65-F5344CB8AC3E}">
        <p14:creationId xmlns:p14="http://schemas.microsoft.com/office/powerpoint/2010/main" val="207877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Approach</a:t>
            </a:r>
            <a:r>
              <a:rPr lang="en-US" baseline="0" dirty="0"/>
              <a:t> : </a:t>
            </a:r>
            <a:r>
              <a:rPr lang="en-US" baseline="0" dirty="0" err="1"/>
              <a:t>tiep</a:t>
            </a:r>
            <a:r>
              <a:rPr lang="en-US" baseline="0" dirty="0"/>
              <a:t> can</a:t>
            </a:r>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14</a:t>
            </a:fld>
            <a:endParaRPr lang="en-US" dirty="0"/>
          </a:p>
        </p:txBody>
      </p:sp>
    </p:spTree>
    <p:extLst>
      <p:ext uri="{BB962C8B-B14F-4D97-AF65-F5344CB8AC3E}">
        <p14:creationId xmlns:p14="http://schemas.microsoft.com/office/powerpoint/2010/main" val="257460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Box 13"/>
          <p:cNvSpPr txBox="1">
            <a:spLocks noChangeArrowheads="1"/>
          </p:cNvSpPr>
          <p:nvPr userDrawn="1"/>
        </p:nvSpPr>
        <p:spPr bwMode="auto">
          <a:xfrm>
            <a:off x="1752600" y="3657600"/>
            <a:ext cx="1828800" cy="523220"/>
          </a:xfrm>
          <a:prstGeom prst="rect">
            <a:avLst/>
          </a:prstGeom>
          <a:noFill/>
          <a:ln w="9525">
            <a:noFill/>
            <a:miter lim="800000"/>
            <a:headEnd/>
            <a:tailEnd/>
          </a:ln>
          <a:effectLst/>
        </p:spPr>
        <p:txBody>
          <a:bodyPr wrap="square">
            <a:spAutoFit/>
          </a:bodyPr>
          <a:lstStyle/>
          <a:p>
            <a:pPr algn="r">
              <a:lnSpc>
                <a:spcPct val="100000"/>
              </a:lnSpc>
              <a:defRPr/>
            </a:pPr>
            <a:r>
              <a:rPr lang="en-US" sz="2800" b="1" dirty="0">
                <a:latin typeface="Book Antiqua" pitchFamily="18" charset="0"/>
              </a:rPr>
              <a:t>Session: 1</a:t>
            </a:r>
          </a:p>
        </p:txBody>
      </p:sp>
      <p:sp>
        <p:nvSpPr>
          <p:cNvPr id="18" name="Text Box 11"/>
          <p:cNvSpPr txBox="1">
            <a:spLocks noChangeArrowheads="1"/>
          </p:cNvSpPr>
          <p:nvPr userDrawn="1"/>
        </p:nvSpPr>
        <p:spPr bwMode="auto">
          <a:xfrm>
            <a:off x="914400" y="4419600"/>
            <a:ext cx="7315200" cy="784830"/>
          </a:xfrm>
          <a:prstGeom prst="rect">
            <a:avLst/>
          </a:prstGeom>
          <a:noFill/>
          <a:ln w="9525">
            <a:noFill/>
            <a:miter lim="800000"/>
            <a:headEnd/>
            <a:tailEnd/>
          </a:ln>
          <a:effectLst/>
        </p:spPr>
        <p:txBody>
          <a:bodyPr wrap="square">
            <a:spAutoFit/>
          </a:bodyPr>
          <a:lstStyle/>
          <a:p>
            <a:pPr algn="ctr">
              <a:lnSpc>
                <a:spcPct val="100000"/>
              </a:lnSpc>
              <a:defRPr/>
            </a:pPr>
            <a:r>
              <a:rPr lang="en-US" sz="4500" b="1" i="1" dirty="0">
                <a:effectLst>
                  <a:reflection blurRad="6350" stA="55000" endA="300" endPos="45500" dir="5400000" sy="-100000" algn="bl" rotWithShape="0"/>
                </a:effectLst>
                <a:latin typeface="Book Antiqua" pitchFamily="18" charset="0"/>
              </a:rPr>
              <a:t>Introduction to the Web</a:t>
            </a:r>
          </a:p>
        </p:txBody>
      </p:sp>
      <p:sp>
        <p:nvSpPr>
          <p:cNvPr id="22" name="Rectangle 21"/>
          <p:cNvSpPr/>
          <p:nvPr userDrawn="1"/>
        </p:nvSpPr>
        <p:spPr>
          <a:xfrm>
            <a:off x="0" y="0"/>
            <a:ext cx="685800" cy="6858000"/>
          </a:xfrm>
          <a:prstGeom prst="rect">
            <a:avLst/>
          </a:prstGeom>
          <a:gradFill>
            <a:gsLst>
              <a:gs pos="0">
                <a:schemeClr val="accent6">
                  <a:lumMod val="75000"/>
                </a:schemeClr>
              </a:gs>
              <a:gs pos="50000">
                <a:schemeClr val="accent6">
                  <a:lumMod val="75000"/>
                </a:schemeClr>
              </a:gs>
              <a:gs pos="100000">
                <a:schemeClr val="tx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noChangeArrowheads="1"/>
          </p:cNvPicPr>
          <p:nvPr userDrawn="1"/>
        </p:nvPicPr>
        <p:blipFill>
          <a:blip r:embed="rId2" cstate="print"/>
          <a:srcRect l="3556"/>
          <a:stretch>
            <a:fillRect/>
          </a:stretch>
        </p:blipFill>
        <p:spPr bwMode="auto">
          <a:xfrm>
            <a:off x="7040033" y="2143384"/>
            <a:ext cx="656167" cy="762000"/>
          </a:xfrm>
          <a:prstGeom prst="rect">
            <a:avLst/>
          </a:prstGeom>
          <a:noFill/>
          <a:ln w="9525">
            <a:noFill/>
            <a:miter lim="800000"/>
            <a:headEnd/>
            <a:tailEnd/>
          </a:ln>
          <a:effectLst/>
        </p:spPr>
      </p:pic>
      <p:pic>
        <p:nvPicPr>
          <p:cNvPr id="21" name="Picture 20" descr="Internet_Explorer_7_Logo-150x150.png"/>
          <p:cNvPicPr>
            <a:picLocks noChangeAspect="1"/>
          </p:cNvPicPr>
          <p:nvPr userDrawn="1"/>
        </p:nvPicPr>
        <p:blipFill>
          <a:blip r:embed="rId3"/>
          <a:stretch>
            <a:fillRect/>
          </a:stretch>
        </p:blipFill>
        <p:spPr>
          <a:xfrm>
            <a:off x="7010400" y="847984"/>
            <a:ext cx="609600" cy="609600"/>
          </a:xfrm>
          <a:prstGeom prst="rect">
            <a:avLst/>
          </a:prstGeom>
        </p:spPr>
      </p:pic>
      <p:pic>
        <p:nvPicPr>
          <p:cNvPr id="23" name="Picture 22" descr="images.jpg"/>
          <p:cNvPicPr>
            <a:picLocks noChangeAspect="1"/>
          </p:cNvPicPr>
          <p:nvPr userDrawn="1"/>
        </p:nvPicPr>
        <p:blipFill>
          <a:blip r:embed="rId4"/>
          <a:stretch>
            <a:fillRect/>
          </a:stretch>
        </p:blipFill>
        <p:spPr>
          <a:xfrm rot="20511007">
            <a:off x="988434" y="719267"/>
            <a:ext cx="2466975" cy="1847850"/>
          </a:xfrm>
          <a:prstGeom prst="rect">
            <a:avLst/>
          </a:prstGeom>
        </p:spPr>
      </p:pic>
      <p:sp>
        <p:nvSpPr>
          <p:cNvPr id="24" name="Rectangle 23"/>
          <p:cNvSpPr/>
          <p:nvPr userDrawn="1"/>
        </p:nvSpPr>
        <p:spPr>
          <a:xfrm>
            <a:off x="228600" y="1305184"/>
            <a:ext cx="7109639"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algn="l">
              <a:lnSpc>
                <a:spcPct val="100000"/>
              </a:lnSpc>
              <a:spcBef>
                <a:spcPts val="0"/>
              </a:spcBef>
            </a:pPr>
            <a:r>
              <a:rPr lang="en-US" sz="60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NexTGen Web</a:t>
            </a:r>
            <a:endParaRPr lang="en-US" sz="6000" b="1" cap="none" spc="0" dirty="0">
              <a:ln w="11430"/>
              <a:gradFill>
                <a:gsLst>
                  <a:gs pos="0">
                    <a:schemeClr val="accent4">
                      <a:lumMod val="75000"/>
                    </a:schemeClr>
                  </a:gs>
                  <a:gs pos="49000">
                    <a:schemeClr val="accent2">
                      <a:tint val="90000"/>
                      <a:shade val="60000"/>
                      <a:satMod val="240000"/>
                    </a:schemeClr>
                  </a:gs>
                  <a:gs pos="100000">
                    <a:schemeClr val="tx2">
                      <a:lumMod val="20000"/>
                      <a:lumOff val="80000"/>
                    </a:schemeClr>
                  </a:gs>
                </a:gsLst>
                <a:lin ang="5400000" scaled="0"/>
              </a:gradFill>
              <a:effectLst>
                <a:outerShdw blurRad="50800" dist="39000" dir="5460000" algn="tl">
                  <a:srgbClr val="000000">
                    <a:alpha val="38000"/>
                  </a:srgbClr>
                </a:outerShdw>
              </a:effectLst>
            </a:endParaRPr>
          </a:p>
        </p:txBody>
      </p:sp>
      <p:pic>
        <p:nvPicPr>
          <p:cNvPr id="25" name="Picture 24"/>
          <p:cNvPicPr>
            <a:picLocks noChangeAspect="1" noChangeArrowheads="1"/>
          </p:cNvPicPr>
          <p:nvPr userDrawn="1"/>
        </p:nvPicPr>
        <p:blipFill>
          <a:blip r:embed="rId5" cstate="print"/>
          <a:srcRect t="3540"/>
          <a:stretch>
            <a:fillRect/>
          </a:stretch>
        </p:blipFill>
        <p:spPr bwMode="auto">
          <a:xfrm>
            <a:off x="5943600" y="2219584"/>
            <a:ext cx="762000" cy="646365"/>
          </a:xfrm>
          <a:prstGeom prst="rect">
            <a:avLst/>
          </a:prstGeom>
          <a:noFill/>
          <a:ln w="9525">
            <a:noFill/>
            <a:miter lim="800000"/>
            <a:headEnd/>
            <a:tailEnd/>
          </a:ln>
          <a:effectLst/>
        </p:spPr>
      </p:pic>
      <p:pic>
        <p:nvPicPr>
          <p:cNvPr id="26" name="Picture 25"/>
          <p:cNvPicPr>
            <a:picLocks noChangeAspect="1" noChangeArrowheads="1"/>
          </p:cNvPicPr>
          <p:nvPr userDrawn="1"/>
        </p:nvPicPr>
        <p:blipFill>
          <a:blip r:embed="rId6"/>
          <a:srcRect/>
          <a:stretch>
            <a:fillRect/>
          </a:stretch>
        </p:blipFill>
        <p:spPr bwMode="auto">
          <a:xfrm>
            <a:off x="6009901" y="847984"/>
            <a:ext cx="619499" cy="590550"/>
          </a:xfrm>
          <a:prstGeom prst="rect">
            <a:avLst/>
          </a:prstGeom>
          <a:noFill/>
          <a:ln w="9525">
            <a:noFill/>
            <a:miter lim="800000"/>
            <a:headEnd/>
            <a:tailEnd/>
          </a:ln>
          <a:effectLst/>
        </p:spPr>
      </p:pic>
      <p:pic>
        <p:nvPicPr>
          <p:cNvPr id="27" name="Picture 26" descr="256px-Chrome_Logo.svg_.png"/>
          <p:cNvPicPr>
            <a:picLocks noChangeAspect="1"/>
          </p:cNvPicPr>
          <p:nvPr userDrawn="1"/>
        </p:nvPicPr>
        <p:blipFill>
          <a:blip r:embed="rId7" cstate="print"/>
          <a:stretch>
            <a:fillRect/>
          </a:stretch>
        </p:blipFill>
        <p:spPr>
          <a:xfrm>
            <a:off x="7772400" y="1533784"/>
            <a:ext cx="609600" cy="60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0">
              <a:schemeClr val="accent6">
                <a:lumMod val="60000"/>
                <a:lumOff val="40000"/>
              </a:schemeClr>
            </a:gs>
            <a:gs pos="50000">
              <a:schemeClr val="accent3">
                <a:lumMod val="40000"/>
                <a:lumOff val="60000"/>
              </a:schemeClr>
            </a:gs>
            <a:gs pos="100000">
              <a:schemeClr val="tx2">
                <a:lumMod val="20000"/>
                <a:lumOff val="80000"/>
              </a:schemeClr>
            </a:gs>
          </a:gsLst>
          <a:lin ang="16200000" scaled="0"/>
        </a:gra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a:t>Introduction to the Web / Session 1 </a:t>
            </a:r>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a:t>Click to add title</a:t>
            </a:r>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350838"/>
            <a:ext cx="82296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3"/>
          </p:nvPr>
        </p:nvSpPr>
        <p:spPr>
          <a:xfrm>
            <a:off x="2286000" y="6613525"/>
            <a:ext cx="6019800"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smtClean="0">
                <a:solidFill>
                  <a:schemeClr val="tx1"/>
                </a:solidFill>
                <a:latin typeface="Calibri" pitchFamily="34" charset="0"/>
              </a:defRPr>
            </a:lvl1pPr>
          </a:lstStyle>
          <a:p>
            <a:pPr>
              <a:defRPr/>
            </a:pPr>
            <a:r>
              <a:rPr lang="en-US"/>
              <a:t>Sharing and Maintaining Workbook / Session 1 </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solidFill>
                  <a:schemeClr val="bg1"/>
                </a:solidFill>
                <a:latin typeface="Calibri" pitchFamily="34" charset="0"/>
              </a:defRPr>
            </a:lvl1pPr>
          </a:lstStyle>
          <a:p>
            <a:pPr>
              <a:defRPr/>
            </a:pPr>
            <a:fld id="{FDB8DBC7-0BCB-4E12-A641-EF030C31DE2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Lst>
  <p:hf hdr="0" dt="0"/>
  <p:txStyles>
    <p:titleStyle>
      <a:lvl1pPr algn="r" rtl="0" eaLnBrk="0" fontAlgn="base" hangingPunct="0">
        <a:spcBef>
          <a:spcPct val="0"/>
        </a:spcBef>
        <a:spcAft>
          <a:spcPct val="0"/>
        </a:spcAft>
        <a:defRPr sz="2500" b="1" kern="1200">
          <a:solidFill>
            <a:schemeClr val="bg1"/>
          </a:solidFill>
          <a:latin typeface="Arial" charset="0"/>
          <a:ea typeface="+mj-ea"/>
          <a:cs typeface="+mj-cs"/>
        </a:defRPr>
      </a:lvl1pPr>
      <a:lvl2pPr algn="r" rtl="0" eaLnBrk="0" fontAlgn="base" hangingPunct="0">
        <a:spcBef>
          <a:spcPct val="0"/>
        </a:spcBef>
        <a:spcAft>
          <a:spcPct val="0"/>
        </a:spcAft>
        <a:defRPr sz="2500" b="1">
          <a:solidFill>
            <a:schemeClr val="bg1"/>
          </a:solidFill>
          <a:latin typeface="Arial" charset="0"/>
        </a:defRPr>
      </a:lvl2pPr>
      <a:lvl3pPr algn="r" rtl="0" eaLnBrk="0" fontAlgn="base" hangingPunct="0">
        <a:spcBef>
          <a:spcPct val="0"/>
        </a:spcBef>
        <a:spcAft>
          <a:spcPct val="0"/>
        </a:spcAft>
        <a:defRPr sz="2500" b="1">
          <a:solidFill>
            <a:schemeClr val="bg1"/>
          </a:solidFill>
          <a:latin typeface="Arial" charset="0"/>
        </a:defRPr>
      </a:lvl3pPr>
      <a:lvl4pPr algn="r" rtl="0" eaLnBrk="0" fontAlgn="base" hangingPunct="0">
        <a:spcBef>
          <a:spcPct val="0"/>
        </a:spcBef>
        <a:spcAft>
          <a:spcPct val="0"/>
        </a:spcAft>
        <a:defRPr sz="2500" b="1">
          <a:solidFill>
            <a:schemeClr val="bg1"/>
          </a:solidFill>
          <a:latin typeface="Arial" charset="0"/>
        </a:defRPr>
      </a:lvl4pPr>
      <a:lvl5pPr algn="r" rtl="0" eaLnBrk="0" fontAlgn="base" hangingPunct="0">
        <a:spcBef>
          <a:spcPct val="0"/>
        </a:spcBef>
        <a:spcAft>
          <a:spcPct val="0"/>
        </a:spcAft>
        <a:defRPr sz="2500" b="1">
          <a:solidFill>
            <a:schemeClr val="bg1"/>
          </a:solidFill>
          <a:latin typeface="Arial" charset="0"/>
        </a:defRPr>
      </a:lvl5pPr>
      <a:lvl6pPr marL="457200" algn="r" rtl="0" fontAlgn="base">
        <a:spcBef>
          <a:spcPct val="0"/>
        </a:spcBef>
        <a:spcAft>
          <a:spcPct val="0"/>
        </a:spcAft>
        <a:defRPr sz="2500" b="1">
          <a:solidFill>
            <a:schemeClr val="bg1"/>
          </a:solidFill>
          <a:latin typeface="Calibri" pitchFamily="34" charset="0"/>
        </a:defRPr>
      </a:lvl6pPr>
      <a:lvl7pPr marL="914400" algn="r" rtl="0" fontAlgn="base">
        <a:spcBef>
          <a:spcPct val="0"/>
        </a:spcBef>
        <a:spcAft>
          <a:spcPct val="0"/>
        </a:spcAft>
        <a:defRPr sz="2500" b="1">
          <a:solidFill>
            <a:schemeClr val="bg1"/>
          </a:solidFill>
          <a:latin typeface="Calibri" pitchFamily="34" charset="0"/>
        </a:defRPr>
      </a:lvl7pPr>
      <a:lvl8pPr marL="1371600" algn="r" rtl="0" fontAlgn="base">
        <a:spcBef>
          <a:spcPct val="0"/>
        </a:spcBef>
        <a:spcAft>
          <a:spcPct val="0"/>
        </a:spcAft>
        <a:defRPr sz="2500" b="1">
          <a:solidFill>
            <a:schemeClr val="bg1"/>
          </a:solidFill>
          <a:latin typeface="Calibri" pitchFamily="34" charset="0"/>
        </a:defRPr>
      </a:lvl8pPr>
      <a:lvl9pPr marL="1828800" algn="r"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4E4C"/>
        </a:buClr>
        <a:buSzPct val="50000"/>
        <a:buFont typeface="Wingdings" pitchFamily="2" charset="2"/>
        <a:buChar char="u"/>
        <a:defRPr sz="28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6666"/>
        </a:buClr>
        <a:buSzPct val="50000"/>
        <a:buFont typeface="Wingdings 2" pitchFamily="18" charset="2"/>
        <a:buChar char="²"/>
        <a:defRPr sz="24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Clr>
          <a:srgbClr val="006666"/>
        </a:buClr>
        <a:buSzPct val="40000"/>
        <a:buFont typeface="Wingdings 2" pitchFamily="18" charset="2"/>
        <a:buChar char="³"/>
        <a:defRPr sz="20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10</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History 1-2</a:t>
            </a:r>
          </a:p>
        </p:txBody>
      </p:sp>
      <p:graphicFrame>
        <p:nvGraphicFramePr>
          <p:cNvPr id="5" name="Diagram 4"/>
          <p:cNvGraphicFramePr/>
          <p:nvPr>
            <p:extLst>
              <p:ext uri="{D42A27DB-BD31-4B8C-83A1-F6EECF244321}">
                <p14:modId xmlns:p14="http://schemas.microsoft.com/office/powerpoint/2010/main" val="3945857464"/>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81000" y="981501"/>
            <a:ext cx="8534400" cy="83099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HTML has evolved over the years with the introduction of improved set of standards and specifications.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11</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History 2-2</a:t>
            </a:r>
          </a:p>
        </p:txBody>
      </p:sp>
      <p:graphicFrame>
        <p:nvGraphicFramePr>
          <p:cNvPr id="7" name="Diagram 6"/>
          <p:cNvGraphicFramePr/>
          <p:nvPr>
            <p:extLst>
              <p:ext uri="{D42A27DB-BD31-4B8C-83A1-F6EECF244321}">
                <p14:modId xmlns:p14="http://schemas.microsoft.com/office/powerpoint/2010/main" val="1371141682"/>
              </p:ext>
            </p:extLst>
          </p:nvPr>
        </p:nvGraphicFramePr>
        <p:xfrm>
          <a:off x="304800" y="1295400"/>
          <a:ext cx="8382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14400"/>
            <a:ext cx="8534400" cy="461665"/>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Basic rules for HTML5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graphicEl>
                                              <a:dgm id="{388723AB-37EB-4EC2-B7B0-759657273835}"/>
                                            </p:graphicEl>
                                          </p:spTgt>
                                        </p:tgtEl>
                                        <p:attrNameLst>
                                          <p:attrName>style.visibility</p:attrName>
                                        </p:attrNameLst>
                                      </p:cBhvr>
                                      <p:to>
                                        <p:strVal val="visible"/>
                                      </p:to>
                                    </p:set>
                                    <p:animEffect transition="in" filter="wipe(left)">
                                      <p:cBhvr>
                                        <p:cTn id="7" dur="1000"/>
                                        <p:tgtEl>
                                          <p:spTgt spid="7">
                                            <p:graphicEl>
                                              <a:dgm id="{388723AB-37EB-4EC2-B7B0-759657273835}"/>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graphicEl>
                                              <a:dgm id="{0256FAD6-365E-4CAB-8266-8CECC71F7F52}"/>
                                            </p:graphicEl>
                                          </p:spTgt>
                                        </p:tgtEl>
                                        <p:attrNameLst>
                                          <p:attrName>style.visibility</p:attrName>
                                        </p:attrNameLst>
                                      </p:cBhvr>
                                      <p:to>
                                        <p:strVal val="visible"/>
                                      </p:to>
                                    </p:set>
                                    <p:animEffect transition="in" filter="wipe(left)">
                                      <p:cBhvr>
                                        <p:cTn id="11" dur="1000"/>
                                        <p:tgtEl>
                                          <p:spTgt spid="7">
                                            <p:graphicEl>
                                              <a:dgm id="{0256FAD6-365E-4CAB-8266-8CECC71F7F52}"/>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7">
                                            <p:graphicEl>
                                              <a:dgm id="{A6445519-E36D-458F-8F29-D286534B965D}"/>
                                            </p:graphicEl>
                                          </p:spTgt>
                                        </p:tgtEl>
                                        <p:attrNameLst>
                                          <p:attrName>style.visibility</p:attrName>
                                        </p:attrNameLst>
                                      </p:cBhvr>
                                      <p:to>
                                        <p:strVal val="visible"/>
                                      </p:to>
                                    </p:set>
                                    <p:animEffect transition="in" filter="wipe(left)">
                                      <p:cBhvr>
                                        <p:cTn id="15" dur="1000"/>
                                        <p:tgtEl>
                                          <p:spTgt spid="7">
                                            <p:graphicEl>
                                              <a:dgm id="{A6445519-E36D-458F-8F29-D286534B965D}"/>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7">
                                            <p:graphicEl>
                                              <a:dgm id="{02F157C3-4AF0-4564-919C-72DA0052C758}"/>
                                            </p:graphicEl>
                                          </p:spTgt>
                                        </p:tgtEl>
                                        <p:attrNameLst>
                                          <p:attrName>style.visibility</p:attrName>
                                        </p:attrNameLst>
                                      </p:cBhvr>
                                      <p:to>
                                        <p:strVal val="visible"/>
                                      </p:to>
                                    </p:set>
                                    <p:animEffect transition="in" filter="wipe(left)">
                                      <p:cBhvr>
                                        <p:cTn id="19" dur="1000"/>
                                        <p:tgtEl>
                                          <p:spTgt spid="7">
                                            <p:graphicEl>
                                              <a:dgm id="{02F157C3-4AF0-4564-919C-72DA0052C758}"/>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7">
                                            <p:graphicEl>
                                              <a:dgm id="{2EB7D3FA-250E-4F56-A9B0-C5AA0134E3BB}"/>
                                            </p:graphicEl>
                                          </p:spTgt>
                                        </p:tgtEl>
                                        <p:attrNameLst>
                                          <p:attrName>style.visibility</p:attrName>
                                        </p:attrNameLst>
                                      </p:cBhvr>
                                      <p:to>
                                        <p:strVal val="visible"/>
                                      </p:to>
                                    </p:set>
                                    <p:animEffect transition="in" filter="wipe(left)">
                                      <p:cBhvr>
                                        <p:cTn id="23" dur="1000"/>
                                        <p:tgtEl>
                                          <p:spTgt spid="7">
                                            <p:graphicEl>
                                              <a:dgm id="{2EB7D3FA-250E-4F56-A9B0-C5AA0134E3B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12</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Layout of a Page in HTML 5   1-2</a:t>
            </a:r>
          </a:p>
        </p:txBody>
      </p:sp>
      <p:graphicFrame>
        <p:nvGraphicFramePr>
          <p:cNvPr id="7" name="Diagram 6"/>
          <p:cNvGraphicFramePr/>
          <p:nvPr>
            <p:extLst>
              <p:ext uri="{D42A27DB-BD31-4B8C-83A1-F6EECF244321}">
                <p14:modId xmlns:p14="http://schemas.microsoft.com/office/powerpoint/2010/main" val="2121524792"/>
              </p:ext>
            </p:extLst>
          </p:nvPr>
        </p:nvGraphicFramePr>
        <p:xfrm>
          <a:off x="304800" y="1143000"/>
          <a:ext cx="8382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graphicEl>
                                              <a:dgm id="{388723AB-37EB-4EC2-B7B0-759657273835}"/>
                                            </p:graphicEl>
                                          </p:spTgt>
                                        </p:tgtEl>
                                        <p:attrNameLst>
                                          <p:attrName>style.visibility</p:attrName>
                                        </p:attrNameLst>
                                      </p:cBhvr>
                                      <p:to>
                                        <p:strVal val="visible"/>
                                      </p:to>
                                    </p:set>
                                    <p:animEffect transition="in" filter="wipe(left)">
                                      <p:cBhvr>
                                        <p:cTn id="7" dur="1000"/>
                                        <p:tgtEl>
                                          <p:spTgt spid="7">
                                            <p:graphicEl>
                                              <a:dgm id="{388723AB-37EB-4EC2-B7B0-759657273835}"/>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graphicEl>
                                              <a:dgm id="{0256FAD6-365E-4CAB-8266-8CECC71F7F52}"/>
                                            </p:graphicEl>
                                          </p:spTgt>
                                        </p:tgtEl>
                                        <p:attrNameLst>
                                          <p:attrName>style.visibility</p:attrName>
                                        </p:attrNameLst>
                                      </p:cBhvr>
                                      <p:to>
                                        <p:strVal val="visible"/>
                                      </p:to>
                                    </p:set>
                                    <p:animEffect transition="in" filter="wipe(left)">
                                      <p:cBhvr>
                                        <p:cTn id="11" dur="1000"/>
                                        <p:tgtEl>
                                          <p:spTgt spid="7">
                                            <p:graphicEl>
                                              <a:dgm id="{0256FAD6-365E-4CAB-8266-8CECC71F7F52}"/>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7">
                                            <p:graphicEl>
                                              <a:dgm id="{A6445519-E36D-458F-8F29-D286534B965D}"/>
                                            </p:graphicEl>
                                          </p:spTgt>
                                        </p:tgtEl>
                                        <p:attrNameLst>
                                          <p:attrName>style.visibility</p:attrName>
                                        </p:attrNameLst>
                                      </p:cBhvr>
                                      <p:to>
                                        <p:strVal val="visible"/>
                                      </p:to>
                                    </p:set>
                                    <p:animEffect transition="in" filter="wipe(left)">
                                      <p:cBhvr>
                                        <p:cTn id="15" dur="1000"/>
                                        <p:tgtEl>
                                          <p:spTgt spid="7">
                                            <p:graphicEl>
                                              <a:dgm id="{A6445519-E36D-458F-8F29-D286534B965D}"/>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7">
                                            <p:graphicEl>
                                              <a:dgm id="{02F157C3-4AF0-4564-919C-72DA0052C758}"/>
                                            </p:graphicEl>
                                          </p:spTgt>
                                        </p:tgtEl>
                                        <p:attrNameLst>
                                          <p:attrName>style.visibility</p:attrName>
                                        </p:attrNameLst>
                                      </p:cBhvr>
                                      <p:to>
                                        <p:strVal val="visible"/>
                                      </p:to>
                                    </p:set>
                                    <p:animEffect transition="in" filter="wipe(left)">
                                      <p:cBhvr>
                                        <p:cTn id="19" dur="1000"/>
                                        <p:tgtEl>
                                          <p:spTgt spid="7">
                                            <p:graphicEl>
                                              <a:dgm id="{02F157C3-4AF0-4564-919C-72DA0052C758}"/>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7">
                                            <p:graphicEl>
                                              <a:dgm id="{2EB7D3FA-250E-4F56-A9B0-C5AA0134E3BB}"/>
                                            </p:graphicEl>
                                          </p:spTgt>
                                        </p:tgtEl>
                                        <p:attrNameLst>
                                          <p:attrName>style.visibility</p:attrName>
                                        </p:attrNameLst>
                                      </p:cBhvr>
                                      <p:to>
                                        <p:strVal val="visible"/>
                                      </p:to>
                                    </p:set>
                                    <p:animEffect transition="in" filter="wipe(left)">
                                      <p:cBhvr>
                                        <p:cTn id="23" dur="1000"/>
                                        <p:tgtEl>
                                          <p:spTgt spid="7">
                                            <p:graphicEl>
                                              <a:dgm id="{2EB7D3FA-250E-4F56-A9B0-C5AA0134E3B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2904900" y="1752600"/>
            <a:ext cx="3572100" cy="2971800"/>
          </a:xfrm>
          <a:prstGeom prst="rect">
            <a:avLst/>
          </a:prstGeom>
          <a:noFill/>
          <a:ln w="9525">
            <a:noFill/>
            <a:miter lim="800000"/>
            <a:headEnd/>
            <a:tailEnd/>
          </a:ln>
          <a:effectLst/>
        </p:spPr>
      </p:pic>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13</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a:xfrm>
            <a:off x="533400" y="198438"/>
            <a:ext cx="7620000" cy="411162"/>
          </a:xfrm>
        </p:spPr>
        <p:txBody>
          <a:bodyPr/>
          <a:lstStyle/>
          <a:p>
            <a:r>
              <a:rPr lang="en-US" dirty="0"/>
              <a:t>Layout of a Page in HTML 5   2-2</a:t>
            </a:r>
          </a:p>
        </p:txBody>
      </p:sp>
      <p:sp>
        <p:nvSpPr>
          <p:cNvPr id="12" name="Rectangular Callout 11"/>
          <p:cNvSpPr/>
          <p:nvPr/>
        </p:nvSpPr>
        <p:spPr>
          <a:xfrm>
            <a:off x="546132" y="989302"/>
            <a:ext cx="2265218" cy="1143000"/>
          </a:xfrm>
          <a:prstGeom prst="wedgeRectCallout">
            <a:avLst>
              <a:gd name="adj1" fmla="val 83919"/>
              <a:gd name="adj2" fmla="val 33532"/>
            </a:avLst>
          </a:prstGeom>
          <a:solidFill>
            <a:schemeClr val="accent4">
              <a:lumMod val="75000"/>
            </a:schemeClr>
          </a:solidFill>
          <a:effectLst>
            <a:outerShdw blurRad="495300" dist="50800" dir="5400000" algn="ctr" rotWithShape="0">
              <a:srgbClr val="FFFF00">
                <a:alpha val="67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Has logo, name, subtitles, and short description of the Web page</a:t>
            </a:r>
          </a:p>
        </p:txBody>
      </p:sp>
      <p:sp>
        <p:nvSpPr>
          <p:cNvPr id="13" name="Rectangular Callout 12"/>
          <p:cNvSpPr/>
          <p:nvPr/>
        </p:nvSpPr>
        <p:spPr>
          <a:xfrm flipH="1">
            <a:off x="6873825" y="3048000"/>
            <a:ext cx="2193974" cy="2133599"/>
          </a:xfrm>
          <a:prstGeom prst="wedgeRectCallout">
            <a:avLst>
              <a:gd name="adj1" fmla="val 76749"/>
              <a:gd name="adj2" fmla="val -32149"/>
            </a:avLst>
          </a:prstGeom>
          <a:solidFill>
            <a:schemeClr val="accent5">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spcBef>
                <a:spcPts val="600"/>
              </a:spcBef>
            </a:pPr>
            <a:r>
              <a:rPr lang="en-US" sz="1800" b="1" dirty="0"/>
              <a:t>Contains links that lead to certain item present internally on the Web site or an external link </a:t>
            </a:r>
          </a:p>
        </p:txBody>
      </p:sp>
      <p:sp>
        <p:nvSpPr>
          <p:cNvPr id="14" name="Rectangular Callout 13"/>
          <p:cNvSpPr/>
          <p:nvPr/>
        </p:nvSpPr>
        <p:spPr>
          <a:xfrm>
            <a:off x="3196165" y="5232400"/>
            <a:ext cx="3677661" cy="1143000"/>
          </a:xfrm>
          <a:prstGeom prst="wedgeRectCallout">
            <a:avLst>
              <a:gd name="adj1" fmla="val -6977"/>
              <a:gd name="adj2" fmla="val -104248"/>
            </a:avLst>
          </a:prstGeom>
          <a:solidFill>
            <a:schemeClr val="accent3">
              <a:lumMod val="50000"/>
            </a:schemeClr>
          </a:solidFill>
          <a:effectLst>
            <a:outerShdw blurRad="508000" dist="50800" dir="5400000" algn="ctr" rotWithShape="0">
              <a:srgbClr val="FFFF00">
                <a:alpha val="53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Includes author or company name, links regarding rules, terms and conditions, location maps and other data</a:t>
            </a:r>
          </a:p>
        </p:txBody>
      </p:sp>
      <p:sp>
        <p:nvSpPr>
          <p:cNvPr id="10" name="Rectangular Callout 9"/>
          <p:cNvSpPr/>
          <p:nvPr/>
        </p:nvSpPr>
        <p:spPr>
          <a:xfrm flipH="1">
            <a:off x="6901537" y="1435100"/>
            <a:ext cx="2048933" cy="1000125"/>
          </a:xfrm>
          <a:prstGeom prst="wedgeRectCallout">
            <a:avLst>
              <a:gd name="adj1" fmla="val 76749"/>
              <a:gd name="adj2" fmla="val 27310"/>
            </a:avLst>
          </a:prstGeom>
          <a:solidFill>
            <a:schemeClr val="accent6">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Contains links for navigation</a:t>
            </a:r>
          </a:p>
        </p:txBody>
      </p:sp>
      <p:sp>
        <p:nvSpPr>
          <p:cNvPr id="15" name="Rectangular Callout 14"/>
          <p:cNvSpPr/>
          <p:nvPr/>
        </p:nvSpPr>
        <p:spPr>
          <a:xfrm>
            <a:off x="448363" y="3048001"/>
            <a:ext cx="2032000" cy="1803400"/>
          </a:xfrm>
          <a:prstGeom prst="wedgeRectCallout">
            <a:avLst>
              <a:gd name="adj1" fmla="val 104692"/>
              <a:gd name="adj2" fmla="val -36863"/>
            </a:avLst>
          </a:prstGeom>
          <a:solidFill>
            <a:schemeClr val="accent2">
              <a:lumMod val="75000"/>
            </a:schemeClr>
          </a:solidFill>
          <a:effectLst>
            <a:outerShdw blurRad="495300" dist="50800" dir="5400000" algn="ctr" rotWithShape="0">
              <a:srgbClr val="FFFF00">
                <a:alpha val="67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600"/>
              </a:spcBef>
            </a:pPr>
            <a:r>
              <a:rPr lang="en-US" sz="1800" b="1" dirty="0"/>
              <a:t>Contains product lists, description of products, blogs or any other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0"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14</a:t>
            </a:fld>
            <a:endParaRPr lang="en-US"/>
          </a:p>
        </p:txBody>
      </p:sp>
      <p:sp>
        <p:nvSpPr>
          <p:cNvPr id="3" name="Footer Placeholder 2"/>
          <p:cNvSpPr>
            <a:spLocks noGrp="1"/>
          </p:cNvSpPr>
          <p:nvPr>
            <p:ph type="ftr" sz="quarter" idx="11"/>
          </p:nvPr>
        </p:nvSpPr>
        <p:spPr>
          <a:xfrm>
            <a:off x="2509044" y="6519067"/>
            <a:ext cx="6019800" cy="168275"/>
          </a:xfrm>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New and Flexible Approach of HTML5</a:t>
            </a:r>
          </a:p>
        </p:txBody>
      </p:sp>
      <p:sp>
        <p:nvSpPr>
          <p:cNvPr id="11" name="Rounded Rectangle 10"/>
          <p:cNvSpPr/>
          <p:nvPr/>
        </p:nvSpPr>
        <p:spPr>
          <a:xfrm>
            <a:off x="3352800" y="2895600"/>
            <a:ext cx="1676400" cy="1295400"/>
          </a:xfrm>
          <a:prstGeom prst="roundRect">
            <a:avLst/>
          </a:prstGeom>
          <a:solidFill>
            <a:srgbClr val="C00000"/>
          </a:solidFill>
          <a:effectLst>
            <a:outerShdw blurRad="393700" dist="50800" dir="5400000" algn="ctr" rotWithShape="0">
              <a:srgbClr val="FFFF00">
                <a:alpha val="82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HTML 5</a:t>
            </a:r>
          </a:p>
        </p:txBody>
      </p:sp>
      <p:sp>
        <p:nvSpPr>
          <p:cNvPr id="12" name="Rectangular Callout 11"/>
          <p:cNvSpPr/>
          <p:nvPr/>
        </p:nvSpPr>
        <p:spPr>
          <a:xfrm>
            <a:off x="380999" y="4114800"/>
            <a:ext cx="2489201" cy="1295400"/>
          </a:xfrm>
          <a:prstGeom prst="wedgeRectCallout">
            <a:avLst>
              <a:gd name="adj1" fmla="val 68970"/>
              <a:gd name="adj2" fmla="val -55916"/>
            </a:avLst>
          </a:prstGeom>
          <a:solidFill>
            <a:schemeClr val="accent4">
              <a:lumMod val="75000"/>
            </a:schemeClr>
          </a:solidFill>
          <a:effectLst>
            <a:outerShdw blurRad="495300" dist="50800" dir="5400000" algn="ctr" rotWithShape="0">
              <a:srgbClr val="FFFF00">
                <a:alpha val="67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Gets rid of plug-in and uses native support for audio and video</a:t>
            </a:r>
          </a:p>
        </p:txBody>
      </p:sp>
      <p:sp>
        <p:nvSpPr>
          <p:cNvPr id="13" name="Rectangular Callout 12"/>
          <p:cNvSpPr/>
          <p:nvPr/>
        </p:nvSpPr>
        <p:spPr>
          <a:xfrm flipH="1">
            <a:off x="5715001" y="3736984"/>
            <a:ext cx="3048000" cy="1274761"/>
          </a:xfrm>
          <a:prstGeom prst="wedgeRectCallout">
            <a:avLst>
              <a:gd name="adj1" fmla="val 70020"/>
              <a:gd name="adj2" fmla="val -48618"/>
            </a:avLst>
          </a:prstGeom>
          <a:solidFill>
            <a:schemeClr val="accent5">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Helps to create rich Internet clients using plug-ins such as Flash</a:t>
            </a:r>
          </a:p>
        </p:txBody>
      </p:sp>
      <p:sp>
        <p:nvSpPr>
          <p:cNvPr id="14" name="Rectangular Callout 13"/>
          <p:cNvSpPr/>
          <p:nvPr/>
        </p:nvSpPr>
        <p:spPr>
          <a:xfrm>
            <a:off x="2980672" y="5457429"/>
            <a:ext cx="2552700" cy="1014409"/>
          </a:xfrm>
          <a:prstGeom prst="wedgeRectCallout">
            <a:avLst>
              <a:gd name="adj1" fmla="val -4273"/>
              <a:gd name="adj2" fmla="val -175466"/>
            </a:avLst>
          </a:prstGeom>
          <a:solidFill>
            <a:schemeClr val="accent3">
              <a:lumMod val="50000"/>
            </a:schemeClr>
          </a:solidFill>
          <a:effectLst>
            <a:outerShdw blurRad="508000" dist="50800" dir="5400000" algn="ctr" rotWithShape="0">
              <a:srgbClr val="FFFF00">
                <a:alpha val="53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Provides descriptive semantics</a:t>
            </a:r>
          </a:p>
        </p:txBody>
      </p:sp>
      <p:sp>
        <p:nvSpPr>
          <p:cNvPr id="9" name="Rectangular Callout 8"/>
          <p:cNvSpPr/>
          <p:nvPr/>
        </p:nvSpPr>
        <p:spPr>
          <a:xfrm flipH="1">
            <a:off x="5791200" y="2545556"/>
            <a:ext cx="2971801" cy="1000125"/>
          </a:xfrm>
          <a:prstGeom prst="wedgeRectCallout">
            <a:avLst>
              <a:gd name="adj1" fmla="val 73978"/>
              <a:gd name="adj2" fmla="val 26509"/>
            </a:avLst>
          </a:prstGeom>
          <a:solidFill>
            <a:schemeClr val="accent6">
              <a:lumMod val="75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Uses the Web worker feature to make JavaScript efficient</a:t>
            </a:r>
          </a:p>
        </p:txBody>
      </p:sp>
      <p:sp>
        <p:nvSpPr>
          <p:cNvPr id="10" name="Rectangular Callout 9"/>
          <p:cNvSpPr/>
          <p:nvPr/>
        </p:nvSpPr>
        <p:spPr>
          <a:xfrm flipH="1">
            <a:off x="4495800" y="1205707"/>
            <a:ext cx="3276600" cy="950912"/>
          </a:xfrm>
          <a:prstGeom prst="wedgeRectCallout">
            <a:avLst>
              <a:gd name="adj1" fmla="val 53449"/>
              <a:gd name="adj2" fmla="val 125677"/>
            </a:avLst>
          </a:prstGeom>
          <a:solidFill>
            <a:schemeClr val="accent2">
              <a:lumMod val="75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Provides client-side storage and caching functionality</a:t>
            </a:r>
          </a:p>
        </p:txBody>
      </p:sp>
      <p:sp>
        <p:nvSpPr>
          <p:cNvPr id="15" name="Rectangular Callout 14"/>
          <p:cNvSpPr/>
          <p:nvPr/>
        </p:nvSpPr>
        <p:spPr>
          <a:xfrm flipH="1">
            <a:off x="380999" y="863997"/>
            <a:ext cx="3352801" cy="1152525"/>
          </a:xfrm>
          <a:prstGeom prst="wedgeRectCallout">
            <a:avLst>
              <a:gd name="adj1" fmla="val -59213"/>
              <a:gd name="adj2" fmla="val 126368"/>
            </a:avLst>
          </a:prstGeom>
          <a:solidFill>
            <a:schemeClr val="bg2">
              <a:lumMod val="25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Provides new features in CSS such as advanced selectors, drop-shadows and so on</a:t>
            </a:r>
          </a:p>
        </p:txBody>
      </p:sp>
      <p:sp>
        <p:nvSpPr>
          <p:cNvPr id="16" name="Rectangular Callout 15"/>
          <p:cNvSpPr/>
          <p:nvPr/>
        </p:nvSpPr>
        <p:spPr>
          <a:xfrm flipH="1">
            <a:off x="279401" y="2590800"/>
            <a:ext cx="2590799" cy="1143000"/>
          </a:xfrm>
          <a:prstGeom prst="wedgeRectCallout">
            <a:avLst>
              <a:gd name="adj1" fmla="val -66440"/>
              <a:gd name="adj2" fmla="val 20198"/>
            </a:avLst>
          </a:prstGeom>
          <a:solidFill>
            <a:schemeClr val="accent5">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Provides new features for mobile applications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9" grpId="0" animBg="1"/>
      <p:bldP spid="10"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15</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grpSp>
        <p:nvGrpSpPr>
          <p:cNvPr id="5" name="Group 4"/>
          <p:cNvGrpSpPr/>
          <p:nvPr/>
        </p:nvGrpSpPr>
        <p:grpSpPr>
          <a:xfrm>
            <a:off x="228600" y="914400"/>
            <a:ext cx="7467600" cy="1066800"/>
            <a:chOff x="2209800" y="304800"/>
            <a:chExt cx="2274698" cy="909879"/>
          </a:xfrm>
          <a:scene3d>
            <a:camera prst="orthographicFront"/>
            <a:lightRig rig="threePt" dir="t">
              <a:rot lat="0" lon="0" rev="7500000"/>
            </a:lightRig>
          </a:scene3d>
        </p:grpSpPr>
        <p:sp>
          <p:nvSpPr>
            <p:cNvPr id="6" name="Chevron 5"/>
            <p:cNvSpPr/>
            <p:nvPr/>
          </p:nvSpPr>
          <p:spPr>
            <a:xfrm>
              <a:off x="2209800" y="304800"/>
              <a:ext cx="2274698" cy="909879"/>
            </a:xfrm>
            <a:prstGeom prst="chevron">
              <a:avLst/>
            </a:prstGeom>
            <a:solidFill>
              <a:schemeClr val="accent2">
                <a:lumMod val="75000"/>
              </a:schemeClr>
            </a:solidFill>
            <a:sp3d prstMaterial="plastic">
              <a:bevelT w="127000" h="25400" prst="relaxedInset"/>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7" name="Chevron 4"/>
            <p:cNvSpPr/>
            <p:nvPr/>
          </p:nvSpPr>
          <p:spPr>
            <a:xfrm>
              <a:off x="2439826" y="304800"/>
              <a:ext cx="1865763" cy="90987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l" defTabSz="800100">
                <a:lnSpc>
                  <a:spcPct val="90000"/>
                </a:lnSpc>
                <a:spcBef>
                  <a:spcPct val="0"/>
                </a:spcBef>
                <a:spcAft>
                  <a:spcPct val="35000"/>
                </a:spcAft>
              </a:pPr>
              <a:r>
                <a:rPr lang="en-US" sz="2000" kern="1200" dirty="0"/>
                <a:t>Browser loads the document which includes HTML markup and CSS style </a:t>
              </a:r>
            </a:p>
          </p:txBody>
        </p:sp>
      </p:grpSp>
      <p:grpSp>
        <p:nvGrpSpPr>
          <p:cNvPr id="8" name="Group 7"/>
          <p:cNvGrpSpPr/>
          <p:nvPr/>
        </p:nvGrpSpPr>
        <p:grpSpPr>
          <a:xfrm>
            <a:off x="673100" y="2412759"/>
            <a:ext cx="7467600" cy="909879"/>
            <a:chOff x="1371600" y="1913469"/>
            <a:chExt cx="2274698" cy="909879"/>
          </a:xfrm>
          <a:scene3d>
            <a:camera prst="orthographicFront"/>
            <a:lightRig rig="threePt" dir="t">
              <a:rot lat="0" lon="0" rev="7500000"/>
            </a:lightRig>
          </a:scene3d>
        </p:grpSpPr>
        <p:sp>
          <p:nvSpPr>
            <p:cNvPr id="9" name="Chevron 8"/>
            <p:cNvSpPr/>
            <p:nvPr/>
          </p:nvSpPr>
          <p:spPr>
            <a:xfrm>
              <a:off x="1371600" y="1913469"/>
              <a:ext cx="2274698" cy="909879"/>
            </a:xfrm>
            <a:prstGeom prst="chevron">
              <a:avLst/>
            </a:prstGeom>
            <a:solidFill>
              <a:schemeClr val="accent3">
                <a:lumMod val="75000"/>
              </a:schemeClr>
            </a:solidFill>
            <a:sp3d prstMaterial="plastic">
              <a:bevelT w="127000" h="25400" prst="relaxedInset"/>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 name="Chevron 4"/>
            <p:cNvSpPr/>
            <p:nvPr/>
          </p:nvSpPr>
          <p:spPr>
            <a:xfrm>
              <a:off x="1601626" y="1913469"/>
              <a:ext cx="1865763" cy="90987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lvl="0" algn="l" defTabSz="533400">
                <a:lnSpc>
                  <a:spcPct val="90000"/>
                </a:lnSpc>
                <a:spcBef>
                  <a:spcPct val="0"/>
                </a:spcBef>
                <a:spcAft>
                  <a:spcPct val="35000"/>
                </a:spcAft>
              </a:pPr>
              <a:r>
                <a:rPr lang="en-US" sz="2000" kern="1200" dirty="0"/>
                <a:t>Browser creates an internal model of the document containing HTML elements after page load</a:t>
              </a:r>
            </a:p>
          </p:txBody>
        </p:sp>
      </p:grpSp>
      <p:grpSp>
        <p:nvGrpSpPr>
          <p:cNvPr id="11" name="Group 10"/>
          <p:cNvGrpSpPr/>
          <p:nvPr/>
        </p:nvGrpSpPr>
        <p:grpSpPr>
          <a:xfrm>
            <a:off x="1073944" y="3754197"/>
            <a:ext cx="7467600" cy="909879"/>
            <a:chOff x="3200400" y="2895600"/>
            <a:chExt cx="2274698" cy="909879"/>
          </a:xfrm>
          <a:scene3d>
            <a:camera prst="orthographicFront"/>
            <a:lightRig rig="threePt" dir="t">
              <a:rot lat="0" lon="0" rev="7500000"/>
            </a:lightRig>
          </a:scene3d>
        </p:grpSpPr>
        <p:sp>
          <p:nvSpPr>
            <p:cNvPr id="12" name="Chevron 11"/>
            <p:cNvSpPr/>
            <p:nvPr/>
          </p:nvSpPr>
          <p:spPr>
            <a:xfrm>
              <a:off x="3200400" y="2895600"/>
              <a:ext cx="2274698" cy="909879"/>
            </a:xfrm>
            <a:prstGeom prst="chevron">
              <a:avLst/>
            </a:prstGeom>
            <a:solidFill>
              <a:schemeClr val="accent6">
                <a:lumMod val="75000"/>
              </a:schemeClr>
            </a:solidFill>
            <a:sp3d prstMaterial="plastic">
              <a:bevelT w="127000" h="25400" prst="relaxedInset"/>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3" name="Chevron 4"/>
            <p:cNvSpPr/>
            <p:nvPr/>
          </p:nvSpPr>
          <p:spPr>
            <a:xfrm>
              <a:off x="3430426" y="2895600"/>
              <a:ext cx="1891322" cy="90987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lvl="0" algn="l" defTabSz="533400">
                <a:lnSpc>
                  <a:spcPct val="90000"/>
                </a:lnSpc>
                <a:spcBef>
                  <a:spcPct val="0"/>
                </a:spcBef>
                <a:spcAft>
                  <a:spcPct val="35000"/>
                </a:spcAft>
              </a:pPr>
              <a:r>
                <a:rPr lang="en-US" sz="2000" kern="1200" dirty="0"/>
                <a:t>Browser loads the JavaScript code which executes after page loads</a:t>
              </a:r>
            </a:p>
          </p:txBody>
        </p:sp>
      </p:grpSp>
      <p:grpSp>
        <p:nvGrpSpPr>
          <p:cNvPr id="23" name="Group 22"/>
          <p:cNvGrpSpPr/>
          <p:nvPr/>
        </p:nvGrpSpPr>
        <p:grpSpPr>
          <a:xfrm>
            <a:off x="1562100" y="5183861"/>
            <a:ext cx="7467600" cy="909879"/>
            <a:chOff x="3733799" y="4343400"/>
            <a:chExt cx="2274698" cy="909879"/>
          </a:xfrm>
          <a:scene3d>
            <a:camera prst="orthographicFront"/>
            <a:lightRig rig="threePt" dir="t">
              <a:rot lat="0" lon="0" rev="7500000"/>
            </a:lightRig>
          </a:scene3d>
        </p:grpSpPr>
        <p:sp>
          <p:nvSpPr>
            <p:cNvPr id="24" name="Chevron 23"/>
            <p:cNvSpPr/>
            <p:nvPr/>
          </p:nvSpPr>
          <p:spPr>
            <a:xfrm>
              <a:off x="3733799" y="4343400"/>
              <a:ext cx="2274698" cy="909879"/>
            </a:xfrm>
            <a:prstGeom prst="chevron">
              <a:avLst/>
            </a:prstGeom>
            <a:solidFill>
              <a:schemeClr val="accent4">
                <a:lumMod val="75000"/>
              </a:schemeClr>
            </a:solidFill>
            <a:sp3d prstMaterial="plastic">
              <a:bevelT w="127000" h="25400" prst="relaxedInset"/>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5" name="Chevron 4"/>
            <p:cNvSpPr/>
            <p:nvPr/>
          </p:nvSpPr>
          <p:spPr>
            <a:xfrm>
              <a:off x="3963825" y="4343400"/>
              <a:ext cx="1865763" cy="90987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lvl="0" algn="l" defTabSz="533400">
                <a:lnSpc>
                  <a:spcPct val="90000"/>
                </a:lnSpc>
                <a:spcBef>
                  <a:spcPct val="0"/>
                </a:spcBef>
                <a:spcAft>
                  <a:spcPct val="35000"/>
                </a:spcAft>
              </a:pPr>
              <a:r>
                <a:rPr lang="en-US" sz="2000" kern="1200" dirty="0"/>
                <a:t>APIs give access to audio, video, and other required technologies to build the app</a:t>
              </a:r>
            </a:p>
          </p:txBody>
        </p:sp>
      </p:grpSp>
      <p:sp>
        <p:nvSpPr>
          <p:cNvPr id="26" name="Title 3"/>
          <p:cNvSpPr>
            <a:spLocks noGrp="1"/>
          </p:cNvSpPr>
          <p:nvPr>
            <p:ph type="title"/>
          </p:nvPr>
        </p:nvSpPr>
        <p:spPr/>
        <p:txBody>
          <a:bodyPr/>
          <a:lstStyle/>
          <a:p>
            <a:r>
              <a:rPr lang="en-US" dirty="0"/>
              <a:t>Working of HTML 5</a:t>
            </a:r>
          </a:p>
        </p:txBody>
      </p:sp>
    </p:spTree>
    <p:extLst>
      <p:ext uri="{BB962C8B-B14F-4D97-AF65-F5344CB8AC3E}">
        <p14:creationId xmlns:p14="http://schemas.microsoft.com/office/powerpoint/2010/main" val="136626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16</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New Features of HTML5</a:t>
            </a:r>
          </a:p>
        </p:txBody>
      </p:sp>
      <p:sp>
        <p:nvSpPr>
          <p:cNvPr id="11" name="Rounded Rectangle 10"/>
          <p:cNvSpPr/>
          <p:nvPr/>
        </p:nvSpPr>
        <p:spPr>
          <a:xfrm>
            <a:off x="3517900" y="2971007"/>
            <a:ext cx="1676400" cy="1295400"/>
          </a:xfrm>
          <a:prstGeom prst="roundRect">
            <a:avLst/>
          </a:prstGeom>
          <a:solidFill>
            <a:srgbClr val="C00000"/>
          </a:solidFill>
          <a:effectLst>
            <a:outerShdw blurRad="393700" dist="50800" dir="5400000" algn="ctr" rotWithShape="0">
              <a:srgbClr val="FFFF00">
                <a:alpha val="82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2000" b="1" dirty="0"/>
              <a:t>Features of HTML 5</a:t>
            </a:r>
          </a:p>
        </p:txBody>
      </p:sp>
      <p:sp>
        <p:nvSpPr>
          <p:cNvPr id="12" name="Rectangular Callout 11"/>
          <p:cNvSpPr/>
          <p:nvPr/>
        </p:nvSpPr>
        <p:spPr>
          <a:xfrm>
            <a:off x="533400" y="4112154"/>
            <a:ext cx="2472267" cy="1000125"/>
          </a:xfrm>
          <a:prstGeom prst="wedgeRectCallout">
            <a:avLst>
              <a:gd name="adj1" fmla="val 70127"/>
              <a:gd name="adj2" fmla="val -48243"/>
            </a:avLst>
          </a:prstGeom>
          <a:solidFill>
            <a:schemeClr val="accent4">
              <a:lumMod val="75000"/>
            </a:schemeClr>
          </a:solidFill>
          <a:effectLst>
            <a:outerShdw blurRad="495300" dist="50800" dir="5400000" algn="ctr" rotWithShape="0">
              <a:srgbClr val="FFFF00">
                <a:alpha val="67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600"/>
              </a:spcBef>
            </a:pPr>
            <a:r>
              <a:rPr lang="en-US" sz="1800" b="1" dirty="0"/>
              <a:t>&lt;canvas&gt; element used for drawing</a:t>
            </a:r>
          </a:p>
        </p:txBody>
      </p:sp>
      <p:sp>
        <p:nvSpPr>
          <p:cNvPr id="13" name="Rectangular Callout 12"/>
          <p:cNvSpPr/>
          <p:nvPr/>
        </p:nvSpPr>
        <p:spPr>
          <a:xfrm flipH="1">
            <a:off x="5740399" y="3810000"/>
            <a:ext cx="2489200" cy="1000125"/>
          </a:xfrm>
          <a:prstGeom prst="wedgeRectCallout">
            <a:avLst>
              <a:gd name="adj1" fmla="val 71090"/>
              <a:gd name="adj2" fmla="val -51092"/>
            </a:avLst>
          </a:prstGeom>
          <a:solidFill>
            <a:schemeClr val="accent5">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600"/>
              </a:spcBef>
            </a:pPr>
            <a:r>
              <a:rPr lang="en-US" sz="1800" b="1" dirty="0"/>
              <a:t>Provides local storage support</a:t>
            </a:r>
          </a:p>
        </p:txBody>
      </p:sp>
      <p:sp>
        <p:nvSpPr>
          <p:cNvPr id="14" name="Rectangular Callout 13"/>
          <p:cNvSpPr/>
          <p:nvPr/>
        </p:nvSpPr>
        <p:spPr>
          <a:xfrm>
            <a:off x="3143250" y="4906566"/>
            <a:ext cx="2895600" cy="1066800"/>
          </a:xfrm>
          <a:prstGeom prst="wedgeRectCallout">
            <a:avLst>
              <a:gd name="adj1" fmla="val -9659"/>
              <a:gd name="adj2" fmla="val -108392"/>
            </a:avLst>
          </a:prstGeom>
          <a:solidFill>
            <a:schemeClr val="accent3">
              <a:lumMod val="50000"/>
            </a:schemeClr>
          </a:solidFill>
          <a:effectLst>
            <a:outerShdw blurRad="508000" dist="50800" dir="5400000" algn="ctr" rotWithShape="0">
              <a:srgbClr val="FFFF00">
                <a:alpha val="53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600"/>
              </a:spcBef>
            </a:pPr>
            <a:r>
              <a:rPr lang="en-US" sz="1800" b="1" dirty="0"/>
              <a:t>Content specific elements helps to structure the document</a:t>
            </a:r>
          </a:p>
        </p:txBody>
      </p:sp>
      <p:sp>
        <p:nvSpPr>
          <p:cNvPr id="9" name="Rectangular Callout 8"/>
          <p:cNvSpPr/>
          <p:nvPr/>
        </p:nvSpPr>
        <p:spPr>
          <a:xfrm flipH="1">
            <a:off x="6172200" y="2409301"/>
            <a:ext cx="2722032" cy="1219199"/>
          </a:xfrm>
          <a:prstGeom prst="wedgeRectCallout">
            <a:avLst>
              <a:gd name="adj1" fmla="val 84273"/>
              <a:gd name="adj2" fmla="val 27146"/>
            </a:avLst>
          </a:prstGeom>
          <a:solidFill>
            <a:schemeClr val="accent6">
              <a:lumMod val="75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600"/>
              </a:spcBef>
            </a:pPr>
            <a:r>
              <a:rPr lang="en-US" sz="1800" b="1" dirty="0"/>
              <a:t>&lt;audio&gt; and &lt;video&gt; element available for media playback</a:t>
            </a:r>
          </a:p>
        </p:txBody>
      </p:sp>
      <p:sp>
        <p:nvSpPr>
          <p:cNvPr id="10" name="Rectangular Callout 9"/>
          <p:cNvSpPr/>
          <p:nvPr/>
        </p:nvSpPr>
        <p:spPr>
          <a:xfrm flipH="1">
            <a:off x="5468051" y="1549624"/>
            <a:ext cx="2048933" cy="708554"/>
          </a:xfrm>
          <a:prstGeom prst="wedgeRectCallout">
            <a:avLst>
              <a:gd name="adj1" fmla="val 72431"/>
              <a:gd name="adj2" fmla="val 147785"/>
            </a:avLst>
          </a:prstGeom>
          <a:solidFill>
            <a:schemeClr val="accent2">
              <a:lumMod val="75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600"/>
              </a:spcBef>
            </a:pPr>
            <a:r>
              <a:rPr lang="en-US" sz="1800" b="1" dirty="0"/>
              <a:t>New form controls</a:t>
            </a:r>
          </a:p>
        </p:txBody>
      </p:sp>
      <p:sp>
        <p:nvSpPr>
          <p:cNvPr id="15" name="Rectangular Callout 14"/>
          <p:cNvSpPr/>
          <p:nvPr/>
        </p:nvSpPr>
        <p:spPr>
          <a:xfrm flipH="1">
            <a:off x="838200" y="1090007"/>
            <a:ext cx="4267200" cy="1203324"/>
          </a:xfrm>
          <a:prstGeom prst="wedgeRectCallout">
            <a:avLst>
              <a:gd name="adj1" fmla="val -32529"/>
              <a:gd name="adj2" fmla="val 106617"/>
            </a:avLst>
          </a:prstGeom>
          <a:solidFill>
            <a:schemeClr val="bg2">
              <a:lumMod val="25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600"/>
              </a:spcBef>
            </a:pPr>
            <a:r>
              <a:rPr lang="en-US" sz="1800" b="1" dirty="0"/>
              <a:t>Web workers API is added to support background process without affecting the main process</a:t>
            </a:r>
          </a:p>
        </p:txBody>
      </p:sp>
      <p:sp>
        <p:nvSpPr>
          <p:cNvPr id="16" name="Rectangular Callout 15"/>
          <p:cNvSpPr/>
          <p:nvPr/>
        </p:nvSpPr>
        <p:spPr>
          <a:xfrm flipH="1">
            <a:off x="152400" y="2772167"/>
            <a:ext cx="2990850" cy="1066800"/>
          </a:xfrm>
          <a:prstGeom prst="wedgeRectCallout">
            <a:avLst>
              <a:gd name="adj1" fmla="val -61926"/>
              <a:gd name="adj2" fmla="val 20198"/>
            </a:avLst>
          </a:prstGeom>
          <a:solidFill>
            <a:schemeClr val="accent5">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600"/>
              </a:spcBef>
            </a:pPr>
            <a:r>
              <a:rPr lang="en-US" sz="1800" b="1" dirty="0"/>
              <a:t>Web sockets API provides continuous connection between a server and a client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9" grpId="0" animBg="1"/>
      <p:bldP spid="10"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17</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Cascading Style Sheets (CSS)</a:t>
            </a:r>
          </a:p>
        </p:txBody>
      </p:sp>
      <p:graphicFrame>
        <p:nvGraphicFramePr>
          <p:cNvPr id="7" name="Diagram 6"/>
          <p:cNvGraphicFramePr/>
          <p:nvPr>
            <p:extLst>
              <p:ext uri="{D42A27DB-BD31-4B8C-83A1-F6EECF244321}">
                <p14:modId xmlns:p14="http://schemas.microsoft.com/office/powerpoint/2010/main" val="1302093521"/>
              </p:ext>
            </p:extLst>
          </p:nvPr>
        </p:nvGraphicFramePr>
        <p:xfrm>
          <a:off x="304800" y="1143000"/>
          <a:ext cx="8382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5751493"/>
            <a:ext cx="8534400" cy="83099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This task of combining and matching rules from different files is referred to as cascading.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graphicEl>
                                              <a:dgm id="{388723AB-37EB-4EC2-B7B0-759657273835}"/>
                                            </p:graphicEl>
                                          </p:spTgt>
                                        </p:tgtEl>
                                        <p:attrNameLst>
                                          <p:attrName>style.visibility</p:attrName>
                                        </p:attrNameLst>
                                      </p:cBhvr>
                                      <p:to>
                                        <p:strVal val="visible"/>
                                      </p:to>
                                    </p:set>
                                    <p:animEffect transition="in" filter="wipe(left)">
                                      <p:cBhvr>
                                        <p:cTn id="7" dur="1000"/>
                                        <p:tgtEl>
                                          <p:spTgt spid="7">
                                            <p:graphicEl>
                                              <a:dgm id="{388723AB-37EB-4EC2-B7B0-759657273835}"/>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graphicEl>
                                              <a:dgm id="{0256FAD6-365E-4CAB-8266-8CECC71F7F52}"/>
                                            </p:graphicEl>
                                          </p:spTgt>
                                        </p:tgtEl>
                                        <p:attrNameLst>
                                          <p:attrName>style.visibility</p:attrName>
                                        </p:attrNameLst>
                                      </p:cBhvr>
                                      <p:to>
                                        <p:strVal val="visible"/>
                                      </p:to>
                                    </p:set>
                                    <p:animEffect transition="in" filter="wipe(left)">
                                      <p:cBhvr>
                                        <p:cTn id="11" dur="1000"/>
                                        <p:tgtEl>
                                          <p:spTgt spid="7">
                                            <p:graphicEl>
                                              <a:dgm id="{0256FAD6-365E-4CAB-8266-8CECC71F7F52}"/>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7">
                                            <p:graphicEl>
                                              <a:dgm id="{A6445519-E36D-458F-8F29-D286534B965D}"/>
                                            </p:graphicEl>
                                          </p:spTgt>
                                        </p:tgtEl>
                                        <p:attrNameLst>
                                          <p:attrName>style.visibility</p:attrName>
                                        </p:attrNameLst>
                                      </p:cBhvr>
                                      <p:to>
                                        <p:strVal val="visible"/>
                                      </p:to>
                                    </p:set>
                                    <p:animEffect transition="in" filter="wipe(left)">
                                      <p:cBhvr>
                                        <p:cTn id="15" dur="1000"/>
                                        <p:tgtEl>
                                          <p:spTgt spid="7">
                                            <p:graphicEl>
                                              <a:dgm id="{A6445519-E36D-458F-8F29-D286534B965D}"/>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7">
                                            <p:graphicEl>
                                              <a:dgm id="{02F157C3-4AF0-4564-919C-72DA0052C758}"/>
                                            </p:graphicEl>
                                          </p:spTgt>
                                        </p:tgtEl>
                                        <p:attrNameLst>
                                          <p:attrName>style.visibility</p:attrName>
                                        </p:attrNameLst>
                                      </p:cBhvr>
                                      <p:to>
                                        <p:strVal val="visible"/>
                                      </p:to>
                                    </p:set>
                                    <p:animEffect transition="in" filter="wipe(left)">
                                      <p:cBhvr>
                                        <p:cTn id="19" dur="1000"/>
                                        <p:tgtEl>
                                          <p:spTgt spid="7">
                                            <p:graphicEl>
                                              <a:dgm id="{02F157C3-4AF0-4564-919C-72DA0052C758}"/>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7">
                                            <p:graphicEl>
                                              <a:dgm id="{2EB7D3FA-250E-4F56-A9B0-C5AA0134E3BB}"/>
                                            </p:graphicEl>
                                          </p:spTgt>
                                        </p:tgtEl>
                                        <p:attrNameLst>
                                          <p:attrName>style.visibility</p:attrName>
                                        </p:attrNameLst>
                                      </p:cBhvr>
                                      <p:to>
                                        <p:strVal val="visible"/>
                                      </p:to>
                                    </p:set>
                                    <p:animEffect transition="in" filter="wipe(left)">
                                      <p:cBhvr>
                                        <p:cTn id="23" dur="1000"/>
                                        <p:tgtEl>
                                          <p:spTgt spid="7">
                                            <p:graphicEl>
                                              <a:dgm id="{2EB7D3FA-250E-4F56-A9B0-C5AA0134E3B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18</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Benefits of CSS</a:t>
            </a:r>
          </a:p>
        </p:txBody>
      </p:sp>
      <p:sp>
        <p:nvSpPr>
          <p:cNvPr id="11" name="Rounded Rectangle 10"/>
          <p:cNvSpPr/>
          <p:nvPr/>
        </p:nvSpPr>
        <p:spPr>
          <a:xfrm>
            <a:off x="3657600" y="1984300"/>
            <a:ext cx="1845734" cy="1295400"/>
          </a:xfrm>
          <a:prstGeom prst="roundRect">
            <a:avLst/>
          </a:prstGeom>
          <a:solidFill>
            <a:srgbClr val="C00000"/>
          </a:solidFill>
          <a:effectLst>
            <a:outerShdw blurRad="393700" dist="50800" dir="5400000" algn="ctr" rotWithShape="0">
              <a:srgbClr val="FFFF00">
                <a:alpha val="82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2400" b="1" dirty="0"/>
              <a:t>Benefits of CSS</a:t>
            </a:r>
          </a:p>
        </p:txBody>
      </p:sp>
      <p:sp>
        <p:nvSpPr>
          <p:cNvPr id="12" name="Rectangular Callout 11"/>
          <p:cNvSpPr/>
          <p:nvPr/>
        </p:nvSpPr>
        <p:spPr>
          <a:xfrm>
            <a:off x="433152" y="2514600"/>
            <a:ext cx="2561392" cy="1000125"/>
          </a:xfrm>
          <a:prstGeom prst="wedgeRectCallout">
            <a:avLst>
              <a:gd name="adj1" fmla="val 73876"/>
              <a:gd name="adj2" fmla="val -35186"/>
            </a:avLst>
          </a:prstGeom>
          <a:solidFill>
            <a:schemeClr val="accent4">
              <a:lumMod val="75000"/>
            </a:schemeClr>
          </a:solidFill>
          <a:effectLst>
            <a:outerShdw blurRad="495300" dist="50800" dir="5400000" algn="ctr" rotWithShape="0">
              <a:srgbClr val="FFFF00">
                <a:alpha val="67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Code Re-usability</a:t>
            </a:r>
          </a:p>
        </p:txBody>
      </p:sp>
      <p:sp>
        <p:nvSpPr>
          <p:cNvPr id="13" name="Rectangular Callout 12"/>
          <p:cNvSpPr/>
          <p:nvPr/>
        </p:nvSpPr>
        <p:spPr>
          <a:xfrm flipH="1">
            <a:off x="6159276" y="2362200"/>
            <a:ext cx="2048933" cy="1000125"/>
          </a:xfrm>
          <a:prstGeom prst="wedgeRectCallout">
            <a:avLst>
              <a:gd name="adj1" fmla="val 78101"/>
              <a:gd name="adj2" fmla="val -33022"/>
            </a:avLst>
          </a:prstGeom>
          <a:solidFill>
            <a:schemeClr val="accent5">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Device Independence</a:t>
            </a:r>
          </a:p>
        </p:txBody>
      </p:sp>
      <p:sp>
        <p:nvSpPr>
          <p:cNvPr id="14" name="Rectangular Callout 13"/>
          <p:cNvSpPr/>
          <p:nvPr/>
        </p:nvSpPr>
        <p:spPr>
          <a:xfrm>
            <a:off x="3001433" y="3955976"/>
            <a:ext cx="2294467" cy="1143000"/>
          </a:xfrm>
          <a:prstGeom prst="wedgeRectCallout">
            <a:avLst>
              <a:gd name="adj1" fmla="val 15250"/>
              <a:gd name="adj2" fmla="val -103036"/>
            </a:avLst>
          </a:prstGeom>
          <a:solidFill>
            <a:schemeClr val="accent3">
              <a:lumMod val="50000"/>
            </a:schemeClr>
          </a:solidFill>
          <a:effectLst>
            <a:outerShdw blurRad="508000" dist="50800" dir="5400000" algn="ctr" rotWithShape="0">
              <a:srgbClr val="FFFF00">
                <a:alpha val="53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sz="1800" b="1" dirty="0"/>
              <a:t>Less HTML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19</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Working </a:t>
            </a:r>
            <a:r>
              <a:rPr lang="en-US"/>
              <a:t>of CSS</a:t>
            </a:r>
            <a:endParaRPr lang="en-US" dirty="0"/>
          </a:p>
        </p:txBody>
      </p:sp>
      <p:pic>
        <p:nvPicPr>
          <p:cNvPr id="3074" name="Picture 2"/>
          <p:cNvPicPr>
            <a:picLocks noChangeAspect="1" noChangeArrowheads="1"/>
          </p:cNvPicPr>
          <p:nvPr/>
        </p:nvPicPr>
        <p:blipFill>
          <a:blip r:embed="rId2"/>
          <a:srcRect/>
          <a:stretch>
            <a:fillRect/>
          </a:stretch>
        </p:blipFill>
        <p:spPr bwMode="auto">
          <a:xfrm>
            <a:off x="1066800" y="1371600"/>
            <a:ext cx="7239000" cy="458164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5" name="Title 4"/>
          <p:cNvSpPr>
            <a:spLocks noGrp="1"/>
          </p:cNvSpPr>
          <p:nvPr>
            <p:ph type="title"/>
          </p:nvPr>
        </p:nvSpPr>
        <p:spPr/>
        <p:txBody>
          <a:bodyPr/>
          <a:lstStyle/>
          <a:p>
            <a:r>
              <a:rPr lang="en-US" dirty="0"/>
              <a:t>Objectives</a:t>
            </a:r>
          </a:p>
        </p:txBody>
      </p:sp>
      <p:sp>
        <p:nvSpPr>
          <p:cNvPr id="6" name="Rectangle 5"/>
          <p:cNvSpPr/>
          <p:nvPr/>
        </p:nvSpPr>
        <p:spPr>
          <a:xfrm>
            <a:off x="152400" y="990600"/>
            <a:ext cx="8839200" cy="3581400"/>
          </a:xfrm>
          <a:prstGeom prst="rect">
            <a:avLst/>
          </a:prstGeom>
        </p:spPr>
        <p:txBody>
          <a:bodyPr wrap="square" anchor="ctr" anchorCtr="0">
            <a:noAutofit/>
          </a:bodyPr>
          <a:lstStyle/>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the evolution of HTML</a:t>
            </a:r>
          </a:p>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the page structure used by HTML</a:t>
            </a:r>
          </a:p>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List the drawbacks in HTML 4 XHTML</a:t>
            </a:r>
          </a:p>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List the new features of HTML 5</a:t>
            </a:r>
          </a:p>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CSS</a:t>
            </a:r>
          </a:p>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JavaScript</a:t>
            </a:r>
          </a:p>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a:t>
            </a:r>
            <a:r>
              <a:rPr lang="en-US" sz="3200" baseline="30000" dirty="0" err="1">
                <a:latin typeface="Calibri" pitchFamily="34" charset="0"/>
                <a:cs typeface="Calibri" pitchFamily="34" charset="0"/>
              </a:rPr>
              <a:t>jQuery</a:t>
            </a:r>
            <a:endParaRPr lang="en-US" sz="3200" baseline="30000" dirty="0">
              <a:latin typeface="Calibri" pitchFamily="34" charset="0"/>
              <a:cs typeface="Calibri" pitchFamily="34" charset="0"/>
            </a:endParaRPr>
          </a:p>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browser support for HTML 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20</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JavaScript 1-2</a:t>
            </a:r>
          </a:p>
        </p:txBody>
      </p:sp>
      <p:sp>
        <p:nvSpPr>
          <p:cNvPr id="6" name="Freeform 5"/>
          <p:cNvSpPr/>
          <p:nvPr/>
        </p:nvSpPr>
        <p:spPr>
          <a:xfrm>
            <a:off x="304800" y="1076580"/>
            <a:ext cx="5250195" cy="416728"/>
          </a:xfrm>
          <a:custGeom>
            <a:avLst/>
            <a:gdLst>
              <a:gd name="connsiteX0" fmla="*/ 0 w 4942833"/>
              <a:gd name="connsiteY0" fmla="*/ 41673 h 416728"/>
              <a:gd name="connsiteX1" fmla="*/ 41673 w 4942833"/>
              <a:gd name="connsiteY1" fmla="*/ 0 h 416728"/>
              <a:gd name="connsiteX2" fmla="*/ 4901160 w 4942833"/>
              <a:gd name="connsiteY2" fmla="*/ 0 h 416728"/>
              <a:gd name="connsiteX3" fmla="*/ 4942833 w 4942833"/>
              <a:gd name="connsiteY3" fmla="*/ 41673 h 416728"/>
              <a:gd name="connsiteX4" fmla="*/ 4942833 w 4942833"/>
              <a:gd name="connsiteY4" fmla="*/ 375055 h 416728"/>
              <a:gd name="connsiteX5" fmla="*/ 4901160 w 4942833"/>
              <a:gd name="connsiteY5" fmla="*/ 416728 h 416728"/>
              <a:gd name="connsiteX6" fmla="*/ 41673 w 4942833"/>
              <a:gd name="connsiteY6" fmla="*/ 416728 h 416728"/>
              <a:gd name="connsiteX7" fmla="*/ 0 w 4942833"/>
              <a:gd name="connsiteY7" fmla="*/ 375055 h 416728"/>
              <a:gd name="connsiteX8" fmla="*/ 0 w 4942833"/>
              <a:gd name="connsiteY8" fmla="*/ 41673 h 41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42833" h="416728">
                <a:moveTo>
                  <a:pt x="0" y="41673"/>
                </a:moveTo>
                <a:cubicBezTo>
                  <a:pt x="0" y="18658"/>
                  <a:pt x="18658" y="0"/>
                  <a:pt x="41673" y="0"/>
                </a:cubicBezTo>
                <a:lnTo>
                  <a:pt x="4901160" y="0"/>
                </a:lnTo>
                <a:cubicBezTo>
                  <a:pt x="4924175" y="0"/>
                  <a:pt x="4942833" y="18658"/>
                  <a:pt x="4942833" y="41673"/>
                </a:cubicBezTo>
                <a:lnTo>
                  <a:pt x="4942833" y="375055"/>
                </a:lnTo>
                <a:cubicBezTo>
                  <a:pt x="4942833" y="398070"/>
                  <a:pt x="4924175" y="416728"/>
                  <a:pt x="4901160" y="416728"/>
                </a:cubicBezTo>
                <a:lnTo>
                  <a:pt x="41673" y="416728"/>
                </a:lnTo>
                <a:cubicBezTo>
                  <a:pt x="18658" y="416728"/>
                  <a:pt x="0" y="398070"/>
                  <a:pt x="0" y="375055"/>
                </a:cubicBezTo>
                <a:lnTo>
                  <a:pt x="0" y="41673"/>
                </a:lnTo>
                <a:close/>
              </a:path>
            </a:pathLst>
          </a:cu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7926" tIns="42686" rIns="57926" bIns="42686" numCol="1" spcCol="1270" anchor="ctr" anchorCtr="0">
            <a:noAutofit/>
          </a:bodyPr>
          <a:lstStyle/>
          <a:p>
            <a:pPr lvl="0" algn="l" defTabSz="1066800">
              <a:lnSpc>
                <a:spcPct val="90000"/>
              </a:lnSpc>
              <a:spcBef>
                <a:spcPct val="0"/>
              </a:spcBef>
              <a:spcAft>
                <a:spcPct val="35000"/>
              </a:spcAft>
            </a:pPr>
            <a:r>
              <a:rPr lang="en-US" sz="2400" kern="1200" dirty="0"/>
              <a:t>Functionality of JavaScript</a:t>
            </a:r>
          </a:p>
        </p:txBody>
      </p:sp>
      <p:sp>
        <p:nvSpPr>
          <p:cNvPr id="7" name="Freeform 6"/>
          <p:cNvSpPr/>
          <p:nvPr/>
        </p:nvSpPr>
        <p:spPr>
          <a:xfrm>
            <a:off x="1288367" y="1541623"/>
            <a:ext cx="437002" cy="557332"/>
          </a:xfrm>
          <a:custGeom>
            <a:avLst/>
            <a:gdLst/>
            <a:ahLst/>
            <a:cxnLst/>
            <a:rect l="0" t="0" r="0" b="0"/>
            <a:pathLst>
              <a:path>
                <a:moveTo>
                  <a:pt x="0" y="0"/>
                </a:moveTo>
                <a:lnTo>
                  <a:pt x="0" y="557332"/>
                </a:lnTo>
                <a:lnTo>
                  <a:pt x="411419" y="55733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7"/>
          <p:cNvSpPr/>
          <p:nvPr/>
        </p:nvSpPr>
        <p:spPr>
          <a:xfrm>
            <a:off x="1725371" y="1708619"/>
            <a:ext cx="7000971" cy="620198"/>
          </a:xfrm>
          <a:custGeom>
            <a:avLst/>
            <a:gdLst>
              <a:gd name="connsiteX0" fmla="*/ 0 w 6280208"/>
              <a:gd name="connsiteY0" fmla="*/ 45972 h 459723"/>
              <a:gd name="connsiteX1" fmla="*/ 45972 w 6280208"/>
              <a:gd name="connsiteY1" fmla="*/ 0 h 459723"/>
              <a:gd name="connsiteX2" fmla="*/ 6234236 w 6280208"/>
              <a:gd name="connsiteY2" fmla="*/ 0 h 459723"/>
              <a:gd name="connsiteX3" fmla="*/ 6280208 w 6280208"/>
              <a:gd name="connsiteY3" fmla="*/ 45972 h 459723"/>
              <a:gd name="connsiteX4" fmla="*/ 6280208 w 6280208"/>
              <a:gd name="connsiteY4" fmla="*/ 413751 h 459723"/>
              <a:gd name="connsiteX5" fmla="*/ 6234236 w 6280208"/>
              <a:gd name="connsiteY5" fmla="*/ 459723 h 459723"/>
              <a:gd name="connsiteX6" fmla="*/ 45972 w 6280208"/>
              <a:gd name="connsiteY6" fmla="*/ 459723 h 459723"/>
              <a:gd name="connsiteX7" fmla="*/ 0 w 6280208"/>
              <a:gd name="connsiteY7" fmla="*/ 413751 h 459723"/>
              <a:gd name="connsiteX8" fmla="*/ 0 w 6280208"/>
              <a:gd name="connsiteY8" fmla="*/ 45972 h 459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0208" h="459723">
                <a:moveTo>
                  <a:pt x="0" y="45972"/>
                </a:moveTo>
                <a:cubicBezTo>
                  <a:pt x="0" y="20582"/>
                  <a:pt x="20582" y="0"/>
                  <a:pt x="45972" y="0"/>
                </a:cubicBezTo>
                <a:lnTo>
                  <a:pt x="6234236" y="0"/>
                </a:lnTo>
                <a:cubicBezTo>
                  <a:pt x="6259626" y="0"/>
                  <a:pt x="6280208" y="20582"/>
                  <a:pt x="6280208" y="45972"/>
                </a:cubicBezTo>
                <a:lnTo>
                  <a:pt x="6280208" y="413751"/>
                </a:lnTo>
                <a:cubicBezTo>
                  <a:pt x="6280208" y="439141"/>
                  <a:pt x="6259626" y="459723"/>
                  <a:pt x="6234236" y="459723"/>
                </a:cubicBezTo>
                <a:lnTo>
                  <a:pt x="45972" y="459723"/>
                </a:lnTo>
                <a:cubicBezTo>
                  <a:pt x="20582" y="459723"/>
                  <a:pt x="0" y="439141"/>
                  <a:pt x="0" y="413751"/>
                </a:cubicBezTo>
                <a:lnTo>
                  <a:pt x="0" y="45972"/>
                </a:lnTo>
                <a:close/>
              </a:path>
            </a:pathLst>
          </a:custGeom>
          <a:solidFill>
            <a:schemeClr val="accent4">
              <a:lumMod val="40000"/>
              <a:lumOff val="6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3945" tIns="33785" rIns="43945" bIns="33785" numCol="1" spcCol="1270" anchor="ctr" anchorCtr="0">
            <a:noAutofit/>
          </a:bodyPr>
          <a:lstStyle/>
          <a:p>
            <a:pPr lvl="0" algn="l" defTabSz="711200">
              <a:lnSpc>
                <a:spcPct val="100000"/>
              </a:lnSpc>
              <a:spcBef>
                <a:spcPct val="0"/>
              </a:spcBef>
              <a:spcAft>
                <a:spcPts val="0"/>
              </a:spcAft>
            </a:pPr>
            <a:r>
              <a:rPr lang="en-US" sz="2000" kern="1200" dirty="0">
                <a:latin typeface="Calibri" pitchFamily="34" charset="0"/>
                <a:cs typeface="Calibri" pitchFamily="34" charset="0"/>
              </a:rPr>
              <a:t>Allows a user to create 2D drawable surface in your page without using plug-ins</a:t>
            </a:r>
            <a:r>
              <a:rPr lang="en-US" sz="1600" kern="1200" dirty="0">
                <a:latin typeface="Calibri" pitchFamily="34" charset="0"/>
                <a:cs typeface="Calibri" pitchFamily="34" charset="0"/>
              </a:rPr>
              <a:t>.</a:t>
            </a:r>
          </a:p>
        </p:txBody>
      </p:sp>
      <p:sp>
        <p:nvSpPr>
          <p:cNvPr id="10" name="Freeform 9"/>
          <p:cNvSpPr/>
          <p:nvPr/>
        </p:nvSpPr>
        <p:spPr>
          <a:xfrm>
            <a:off x="1288367" y="1541623"/>
            <a:ext cx="437002" cy="1174532"/>
          </a:xfrm>
          <a:custGeom>
            <a:avLst/>
            <a:gdLst/>
            <a:ahLst/>
            <a:cxnLst/>
            <a:rect l="0" t="0" r="0" b="0"/>
            <a:pathLst>
              <a:path>
                <a:moveTo>
                  <a:pt x="0" y="0"/>
                </a:moveTo>
                <a:lnTo>
                  <a:pt x="0" y="1174532"/>
                </a:lnTo>
                <a:lnTo>
                  <a:pt x="411419" y="117453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Freeform 10"/>
          <p:cNvSpPr/>
          <p:nvPr/>
        </p:nvSpPr>
        <p:spPr>
          <a:xfrm>
            <a:off x="1716143" y="2398456"/>
            <a:ext cx="7000971" cy="622276"/>
          </a:xfrm>
          <a:custGeom>
            <a:avLst/>
            <a:gdLst>
              <a:gd name="connsiteX0" fmla="*/ 0 w 6287212"/>
              <a:gd name="connsiteY0" fmla="*/ 46988 h 469877"/>
              <a:gd name="connsiteX1" fmla="*/ 46988 w 6287212"/>
              <a:gd name="connsiteY1" fmla="*/ 0 h 469877"/>
              <a:gd name="connsiteX2" fmla="*/ 6240224 w 6287212"/>
              <a:gd name="connsiteY2" fmla="*/ 0 h 469877"/>
              <a:gd name="connsiteX3" fmla="*/ 6287212 w 6287212"/>
              <a:gd name="connsiteY3" fmla="*/ 46988 h 469877"/>
              <a:gd name="connsiteX4" fmla="*/ 6287212 w 6287212"/>
              <a:gd name="connsiteY4" fmla="*/ 422889 h 469877"/>
              <a:gd name="connsiteX5" fmla="*/ 6240224 w 6287212"/>
              <a:gd name="connsiteY5" fmla="*/ 469877 h 469877"/>
              <a:gd name="connsiteX6" fmla="*/ 46988 w 6287212"/>
              <a:gd name="connsiteY6" fmla="*/ 469877 h 469877"/>
              <a:gd name="connsiteX7" fmla="*/ 0 w 6287212"/>
              <a:gd name="connsiteY7" fmla="*/ 422889 h 469877"/>
              <a:gd name="connsiteX8" fmla="*/ 0 w 6287212"/>
              <a:gd name="connsiteY8" fmla="*/ 46988 h 46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7212" h="469877">
                <a:moveTo>
                  <a:pt x="0" y="46988"/>
                </a:moveTo>
                <a:cubicBezTo>
                  <a:pt x="0" y="21037"/>
                  <a:pt x="21037" y="0"/>
                  <a:pt x="46988" y="0"/>
                </a:cubicBezTo>
                <a:lnTo>
                  <a:pt x="6240224" y="0"/>
                </a:lnTo>
                <a:cubicBezTo>
                  <a:pt x="6266175" y="0"/>
                  <a:pt x="6287212" y="21037"/>
                  <a:pt x="6287212" y="46988"/>
                </a:cubicBezTo>
                <a:lnTo>
                  <a:pt x="6287212" y="422889"/>
                </a:lnTo>
                <a:cubicBezTo>
                  <a:pt x="6287212" y="448840"/>
                  <a:pt x="6266175" y="469877"/>
                  <a:pt x="6240224" y="469877"/>
                </a:cubicBezTo>
                <a:lnTo>
                  <a:pt x="46988" y="469877"/>
                </a:lnTo>
                <a:cubicBezTo>
                  <a:pt x="21037" y="469877"/>
                  <a:pt x="0" y="448840"/>
                  <a:pt x="0" y="422889"/>
                </a:cubicBezTo>
                <a:lnTo>
                  <a:pt x="0" y="46988"/>
                </a:lnTo>
                <a:close/>
              </a:path>
            </a:pathLst>
          </a:custGeom>
          <a:solidFill>
            <a:schemeClr val="accent6">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4242" tIns="34082" rIns="44242" bIns="34082" numCol="1" spcCol="1270" anchor="ctr" anchorCtr="0">
            <a:noAutofit/>
          </a:bodyPr>
          <a:lstStyle/>
          <a:p>
            <a:pPr lvl="0" algn="l" defTabSz="711200">
              <a:lnSpc>
                <a:spcPct val="90000"/>
              </a:lnSpc>
              <a:spcBef>
                <a:spcPct val="0"/>
              </a:spcBef>
              <a:spcAft>
                <a:spcPct val="35000"/>
              </a:spcAft>
            </a:pPr>
            <a:r>
              <a:rPr lang="en-US" sz="2000" dirty="0">
                <a:latin typeface="Calibri" pitchFamily="34" charset="0"/>
                <a:cs typeface="Calibri" pitchFamily="34" charset="0"/>
              </a:rPr>
              <a:t>Use Web Workers to turbo charge the JavaScript code to perform advanced computation. </a:t>
            </a:r>
          </a:p>
        </p:txBody>
      </p:sp>
      <p:sp>
        <p:nvSpPr>
          <p:cNvPr id="12" name="Freeform 11"/>
          <p:cNvSpPr/>
          <p:nvPr/>
        </p:nvSpPr>
        <p:spPr>
          <a:xfrm>
            <a:off x="1288367" y="1541623"/>
            <a:ext cx="437002" cy="1883075"/>
          </a:xfrm>
          <a:custGeom>
            <a:avLst/>
            <a:gdLst/>
            <a:ahLst/>
            <a:cxnLst/>
            <a:rect l="0" t="0" r="0" b="0"/>
            <a:pathLst>
              <a:path>
                <a:moveTo>
                  <a:pt x="0" y="0"/>
                </a:moveTo>
                <a:lnTo>
                  <a:pt x="0" y="1883075"/>
                </a:lnTo>
                <a:lnTo>
                  <a:pt x="411419" y="188307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a:off x="1725371" y="3145355"/>
            <a:ext cx="7037629" cy="558685"/>
          </a:xfrm>
          <a:custGeom>
            <a:avLst/>
            <a:gdLst>
              <a:gd name="connsiteX0" fmla="*/ 0 w 6625626"/>
              <a:gd name="connsiteY0" fmla="*/ 55869 h 558685"/>
              <a:gd name="connsiteX1" fmla="*/ 55869 w 6625626"/>
              <a:gd name="connsiteY1" fmla="*/ 0 h 558685"/>
              <a:gd name="connsiteX2" fmla="*/ 6569758 w 6625626"/>
              <a:gd name="connsiteY2" fmla="*/ 0 h 558685"/>
              <a:gd name="connsiteX3" fmla="*/ 6625627 w 6625626"/>
              <a:gd name="connsiteY3" fmla="*/ 55869 h 558685"/>
              <a:gd name="connsiteX4" fmla="*/ 6625626 w 6625626"/>
              <a:gd name="connsiteY4" fmla="*/ 502817 h 558685"/>
              <a:gd name="connsiteX5" fmla="*/ 6569757 w 6625626"/>
              <a:gd name="connsiteY5" fmla="*/ 558686 h 558685"/>
              <a:gd name="connsiteX6" fmla="*/ 55869 w 6625626"/>
              <a:gd name="connsiteY6" fmla="*/ 558685 h 558685"/>
              <a:gd name="connsiteX7" fmla="*/ 0 w 6625626"/>
              <a:gd name="connsiteY7" fmla="*/ 502816 h 558685"/>
              <a:gd name="connsiteX8" fmla="*/ 0 w 6625626"/>
              <a:gd name="connsiteY8" fmla="*/ 55869 h 55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5626" h="558685">
                <a:moveTo>
                  <a:pt x="0" y="55869"/>
                </a:moveTo>
                <a:cubicBezTo>
                  <a:pt x="0" y="25013"/>
                  <a:pt x="25013" y="0"/>
                  <a:pt x="55869" y="0"/>
                </a:cubicBezTo>
                <a:lnTo>
                  <a:pt x="6569758" y="0"/>
                </a:lnTo>
                <a:cubicBezTo>
                  <a:pt x="6600614" y="0"/>
                  <a:pt x="6625627" y="25013"/>
                  <a:pt x="6625627" y="55869"/>
                </a:cubicBezTo>
                <a:cubicBezTo>
                  <a:pt x="6625627" y="204852"/>
                  <a:pt x="6625626" y="353834"/>
                  <a:pt x="6625626" y="502817"/>
                </a:cubicBezTo>
                <a:cubicBezTo>
                  <a:pt x="6625626" y="533673"/>
                  <a:pt x="6600613" y="558686"/>
                  <a:pt x="6569757" y="558686"/>
                </a:cubicBezTo>
                <a:lnTo>
                  <a:pt x="55869" y="558685"/>
                </a:lnTo>
                <a:cubicBezTo>
                  <a:pt x="25013" y="558685"/>
                  <a:pt x="0" y="533672"/>
                  <a:pt x="0" y="502816"/>
                </a:cubicBezTo>
                <a:lnTo>
                  <a:pt x="0" y="55869"/>
                </a:lnTo>
                <a:close/>
              </a:path>
            </a:pathLst>
          </a:custGeom>
          <a:solidFill>
            <a:schemeClr val="accent3">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843" tIns="36683" rIns="46843" bIns="36683" numCol="1" spcCol="1270" anchor="ctr" anchorCtr="0">
            <a:noAutofit/>
          </a:bodyPr>
          <a:lstStyle/>
          <a:p>
            <a:pPr defTabSz="711200">
              <a:lnSpc>
                <a:spcPct val="90000"/>
              </a:lnSpc>
              <a:spcBef>
                <a:spcPct val="0"/>
              </a:spcBef>
              <a:spcAft>
                <a:spcPct val="35000"/>
              </a:spcAft>
            </a:pPr>
            <a:r>
              <a:rPr lang="en-US" sz="2000" dirty="0">
                <a:latin typeface="Calibri" pitchFamily="34" charset="0"/>
                <a:cs typeface="Calibri" pitchFamily="34" charset="0"/>
              </a:rPr>
              <a:t>Accesses any Web service and brings back the data to the application in real time.</a:t>
            </a:r>
          </a:p>
        </p:txBody>
      </p:sp>
      <p:sp>
        <p:nvSpPr>
          <p:cNvPr id="14" name="Freeform 13"/>
          <p:cNvSpPr/>
          <p:nvPr/>
        </p:nvSpPr>
        <p:spPr>
          <a:xfrm>
            <a:off x="1288367" y="1541623"/>
            <a:ext cx="445732" cy="2538202"/>
          </a:xfrm>
          <a:custGeom>
            <a:avLst/>
            <a:gdLst/>
            <a:ahLst/>
            <a:cxnLst/>
            <a:rect l="0" t="0" r="0" b="0"/>
            <a:pathLst>
              <a:path>
                <a:moveTo>
                  <a:pt x="0" y="0"/>
                </a:moveTo>
                <a:lnTo>
                  <a:pt x="0" y="2538202"/>
                </a:lnTo>
                <a:lnTo>
                  <a:pt x="419638" y="25382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1734101" y="3845844"/>
            <a:ext cx="6992241" cy="467962"/>
          </a:xfrm>
          <a:custGeom>
            <a:avLst/>
            <a:gdLst>
              <a:gd name="connsiteX0" fmla="*/ 0 w 6582895"/>
              <a:gd name="connsiteY0" fmla="*/ 46796 h 467962"/>
              <a:gd name="connsiteX1" fmla="*/ 46796 w 6582895"/>
              <a:gd name="connsiteY1" fmla="*/ 0 h 467962"/>
              <a:gd name="connsiteX2" fmla="*/ 6536099 w 6582895"/>
              <a:gd name="connsiteY2" fmla="*/ 0 h 467962"/>
              <a:gd name="connsiteX3" fmla="*/ 6582895 w 6582895"/>
              <a:gd name="connsiteY3" fmla="*/ 46796 h 467962"/>
              <a:gd name="connsiteX4" fmla="*/ 6582895 w 6582895"/>
              <a:gd name="connsiteY4" fmla="*/ 421166 h 467962"/>
              <a:gd name="connsiteX5" fmla="*/ 6536099 w 6582895"/>
              <a:gd name="connsiteY5" fmla="*/ 467962 h 467962"/>
              <a:gd name="connsiteX6" fmla="*/ 46796 w 6582895"/>
              <a:gd name="connsiteY6" fmla="*/ 467962 h 467962"/>
              <a:gd name="connsiteX7" fmla="*/ 0 w 6582895"/>
              <a:gd name="connsiteY7" fmla="*/ 421166 h 467962"/>
              <a:gd name="connsiteX8" fmla="*/ 0 w 6582895"/>
              <a:gd name="connsiteY8" fmla="*/ 46796 h 467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2895" h="467962">
                <a:moveTo>
                  <a:pt x="0" y="46796"/>
                </a:moveTo>
                <a:cubicBezTo>
                  <a:pt x="0" y="20951"/>
                  <a:pt x="20951" y="0"/>
                  <a:pt x="46796" y="0"/>
                </a:cubicBezTo>
                <a:lnTo>
                  <a:pt x="6536099" y="0"/>
                </a:lnTo>
                <a:cubicBezTo>
                  <a:pt x="6561944" y="0"/>
                  <a:pt x="6582895" y="20951"/>
                  <a:pt x="6582895" y="46796"/>
                </a:cubicBezTo>
                <a:lnTo>
                  <a:pt x="6582895" y="421166"/>
                </a:lnTo>
                <a:cubicBezTo>
                  <a:pt x="6582895" y="447011"/>
                  <a:pt x="6561944" y="467962"/>
                  <a:pt x="6536099" y="467962"/>
                </a:cubicBezTo>
                <a:lnTo>
                  <a:pt x="46796" y="467962"/>
                </a:lnTo>
                <a:cubicBezTo>
                  <a:pt x="20951" y="467962"/>
                  <a:pt x="0" y="447011"/>
                  <a:pt x="0" y="421166"/>
                </a:cubicBezTo>
                <a:lnTo>
                  <a:pt x="0" y="46796"/>
                </a:lnTo>
                <a:close/>
              </a:path>
            </a:pathLst>
          </a:custGeom>
          <a:solidFill>
            <a:schemeClr val="accent2">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4186" tIns="34026" rIns="44186" bIns="34026" numCol="1" spcCol="1270" anchor="ctr" anchorCtr="0">
            <a:noAutofit/>
          </a:bodyPr>
          <a:lstStyle/>
          <a:p>
            <a:pPr lvl="0" defTabSz="711200">
              <a:lnSpc>
                <a:spcPct val="90000"/>
              </a:lnSpc>
              <a:spcBef>
                <a:spcPct val="0"/>
              </a:spcBef>
              <a:spcAft>
                <a:spcPct val="35000"/>
              </a:spcAft>
            </a:pPr>
            <a:r>
              <a:rPr lang="en-US" sz="2000" dirty="0">
                <a:latin typeface="Calibri" pitchFamily="34" charset="0"/>
                <a:cs typeface="Calibri" pitchFamily="34" charset="0"/>
              </a:rPr>
              <a:t>Does not require any special plug-ins to play video.</a:t>
            </a:r>
          </a:p>
        </p:txBody>
      </p:sp>
      <p:sp>
        <p:nvSpPr>
          <p:cNvPr id="16" name="Freeform 15"/>
          <p:cNvSpPr/>
          <p:nvPr/>
        </p:nvSpPr>
        <p:spPr>
          <a:xfrm>
            <a:off x="1288367" y="1541623"/>
            <a:ext cx="445732" cy="3164048"/>
          </a:xfrm>
          <a:custGeom>
            <a:avLst/>
            <a:gdLst/>
            <a:ahLst/>
            <a:cxnLst/>
            <a:rect l="0" t="0" r="0" b="0"/>
            <a:pathLst>
              <a:path>
                <a:moveTo>
                  <a:pt x="0" y="0"/>
                </a:moveTo>
                <a:lnTo>
                  <a:pt x="0" y="3164048"/>
                </a:lnTo>
                <a:lnTo>
                  <a:pt x="419638" y="316404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16"/>
          <p:cNvSpPr/>
          <p:nvPr/>
        </p:nvSpPr>
        <p:spPr>
          <a:xfrm>
            <a:off x="1734101" y="4476638"/>
            <a:ext cx="6992241" cy="458065"/>
          </a:xfrm>
          <a:custGeom>
            <a:avLst/>
            <a:gdLst>
              <a:gd name="connsiteX0" fmla="*/ 0 w 5914073"/>
              <a:gd name="connsiteY0" fmla="*/ 45807 h 458065"/>
              <a:gd name="connsiteX1" fmla="*/ 45807 w 5914073"/>
              <a:gd name="connsiteY1" fmla="*/ 0 h 458065"/>
              <a:gd name="connsiteX2" fmla="*/ 5868267 w 5914073"/>
              <a:gd name="connsiteY2" fmla="*/ 0 h 458065"/>
              <a:gd name="connsiteX3" fmla="*/ 5914074 w 5914073"/>
              <a:gd name="connsiteY3" fmla="*/ 45807 h 458065"/>
              <a:gd name="connsiteX4" fmla="*/ 5914073 w 5914073"/>
              <a:gd name="connsiteY4" fmla="*/ 412259 h 458065"/>
              <a:gd name="connsiteX5" fmla="*/ 5868266 w 5914073"/>
              <a:gd name="connsiteY5" fmla="*/ 458066 h 458065"/>
              <a:gd name="connsiteX6" fmla="*/ 45807 w 5914073"/>
              <a:gd name="connsiteY6" fmla="*/ 458065 h 458065"/>
              <a:gd name="connsiteX7" fmla="*/ 0 w 5914073"/>
              <a:gd name="connsiteY7" fmla="*/ 412258 h 458065"/>
              <a:gd name="connsiteX8" fmla="*/ 0 w 5914073"/>
              <a:gd name="connsiteY8" fmla="*/ 45807 h 45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4073" h="458065">
                <a:moveTo>
                  <a:pt x="0" y="45807"/>
                </a:moveTo>
                <a:cubicBezTo>
                  <a:pt x="0" y="20508"/>
                  <a:pt x="20508" y="0"/>
                  <a:pt x="45807" y="0"/>
                </a:cubicBezTo>
                <a:lnTo>
                  <a:pt x="5868267" y="0"/>
                </a:lnTo>
                <a:cubicBezTo>
                  <a:pt x="5893566" y="0"/>
                  <a:pt x="5914074" y="20508"/>
                  <a:pt x="5914074" y="45807"/>
                </a:cubicBezTo>
                <a:cubicBezTo>
                  <a:pt x="5914074" y="167958"/>
                  <a:pt x="5914073" y="290108"/>
                  <a:pt x="5914073" y="412259"/>
                </a:cubicBezTo>
                <a:cubicBezTo>
                  <a:pt x="5914073" y="437558"/>
                  <a:pt x="5893565" y="458066"/>
                  <a:pt x="5868266" y="458066"/>
                </a:cubicBezTo>
                <a:lnTo>
                  <a:pt x="45807" y="458065"/>
                </a:lnTo>
                <a:cubicBezTo>
                  <a:pt x="20508" y="458065"/>
                  <a:pt x="0" y="437557"/>
                  <a:pt x="0" y="412258"/>
                </a:cubicBezTo>
                <a:lnTo>
                  <a:pt x="0" y="45807"/>
                </a:lnTo>
                <a:close/>
              </a:path>
            </a:pathLst>
          </a:custGeom>
          <a:solidFill>
            <a:schemeClr val="accent1">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3896" tIns="33736" rIns="43896" bIns="33736" numCol="1" spcCol="1270" anchor="ctr" anchorCtr="0">
            <a:noAutofit/>
          </a:bodyPr>
          <a:lstStyle/>
          <a:p>
            <a:pPr defTabSz="711200">
              <a:lnSpc>
                <a:spcPct val="90000"/>
              </a:lnSpc>
              <a:spcBef>
                <a:spcPct val="0"/>
              </a:spcBef>
              <a:spcAft>
                <a:spcPct val="35000"/>
              </a:spcAft>
            </a:pPr>
            <a:r>
              <a:rPr lang="en-US" sz="2000" dirty="0">
                <a:latin typeface="Calibri" pitchFamily="34" charset="0"/>
                <a:cs typeface="Calibri" pitchFamily="34" charset="0"/>
              </a:rPr>
              <a:t>Allows to create own playback controls using JavaScript and HTML. </a:t>
            </a:r>
          </a:p>
        </p:txBody>
      </p:sp>
      <p:sp>
        <p:nvSpPr>
          <p:cNvPr id="18" name="Freeform 17"/>
          <p:cNvSpPr/>
          <p:nvPr/>
        </p:nvSpPr>
        <p:spPr>
          <a:xfrm>
            <a:off x="1288367" y="1541623"/>
            <a:ext cx="445732" cy="3769632"/>
          </a:xfrm>
          <a:custGeom>
            <a:avLst/>
            <a:gdLst/>
            <a:ahLst/>
            <a:cxnLst/>
            <a:rect l="0" t="0" r="0" b="0"/>
            <a:pathLst>
              <a:path>
                <a:moveTo>
                  <a:pt x="0" y="0"/>
                </a:moveTo>
                <a:lnTo>
                  <a:pt x="0" y="3769632"/>
                </a:lnTo>
                <a:lnTo>
                  <a:pt x="419638" y="376963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p:cNvSpPr/>
          <p:nvPr/>
        </p:nvSpPr>
        <p:spPr>
          <a:xfrm>
            <a:off x="1734101" y="5082221"/>
            <a:ext cx="6965056" cy="458068"/>
          </a:xfrm>
          <a:custGeom>
            <a:avLst/>
            <a:gdLst>
              <a:gd name="connsiteX0" fmla="*/ 0 w 6557301"/>
              <a:gd name="connsiteY0" fmla="*/ 45807 h 458068"/>
              <a:gd name="connsiteX1" fmla="*/ 45807 w 6557301"/>
              <a:gd name="connsiteY1" fmla="*/ 0 h 458068"/>
              <a:gd name="connsiteX2" fmla="*/ 6511494 w 6557301"/>
              <a:gd name="connsiteY2" fmla="*/ 0 h 458068"/>
              <a:gd name="connsiteX3" fmla="*/ 6557301 w 6557301"/>
              <a:gd name="connsiteY3" fmla="*/ 45807 h 458068"/>
              <a:gd name="connsiteX4" fmla="*/ 6557301 w 6557301"/>
              <a:gd name="connsiteY4" fmla="*/ 412261 h 458068"/>
              <a:gd name="connsiteX5" fmla="*/ 6511494 w 6557301"/>
              <a:gd name="connsiteY5" fmla="*/ 458068 h 458068"/>
              <a:gd name="connsiteX6" fmla="*/ 45807 w 6557301"/>
              <a:gd name="connsiteY6" fmla="*/ 458068 h 458068"/>
              <a:gd name="connsiteX7" fmla="*/ 0 w 6557301"/>
              <a:gd name="connsiteY7" fmla="*/ 412261 h 458068"/>
              <a:gd name="connsiteX8" fmla="*/ 0 w 6557301"/>
              <a:gd name="connsiteY8" fmla="*/ 45807 h 458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7301" h="458068">
                <a:moveTo>
                  <a:pt x="0" y="45807"/>
                </a:moveTo>
                <a:cubicBezTo>
                  <a:pt x="0" y="20508"/>
                  <a:pt x="20508" y="0"/>
                  <a:pt x="45807" y="0"/>
                </a:cubicBezTo>
                <a:lnTo>
                  <a:pt x="6511494" y="0"/>
                </a:lnTo>
                <a:cubicBezTo>
                  <a:pt x="6536793" y="0"/>
                  <a:pt x="6557301" y="20508"/>
                  <a:pt x="6557301" y="45807"/>
                </a:cubicBezTo>
                <a:lnTo>
                  <a:pt x="6557301" y="412261"/>
                </a:lnTo>
                <a:cubicBezTo>
                  <a:pt x="6557301" y="437560"/>
                  <a:pt x="6536793" y="458068"/>
                  <a:pt x="6511494" y="458068"/>
                </a:cubicBezTo>
                <a:lnTo>
                  <a:pt x="45807" y="458068"/>
                </a:lnTo>
                <a:cubicBezTo>
                  <a:pt x="20508" y="458068"/>
                  <a:pt x="0" y="437560"/>
                  <a:pt x="0" y="412261"/>
                </a:cubicBezTo>
                <a:lnTo>
                  <a:pt x="0" y="45807"/>
                </a:lnTo>
                <a:close/>
              </a:path>
            </a:pathLst>
          </a:custGeom>
          <a:solidFill>
            <a:schemeClr val="bg2">
              <a:lumMod val="75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3896" tIns="33736" rIns="43896" bIns="33736" numCol="1" spcCol="1270" anchor="ctr" anchorCtr="0">
            <a:noAutofit/>
          </a:bodyPr>
          <a:lstStyle/>
          <a:p>
            <a:pPr lvl="0" defTabSz="711200">
              <a:lnSpc>
                <a:spcPct val="90000"/>
              </a:lnSpc>
              <a:spcBef>
                <a:spcPct val="0"/>
              </a:spcBef>
              <a:spcAft>
                <a:spcPct val="35000"/>
              </a:spcAft>
            </a:pPr>
            <a:r>
              <a:rPr lang="en-US" sz="2000" dirty="0">
                <a:latin typeface="Calibri" pitchFamily="34" charset="0"/>
                <a:cs typeface="Calibri" pitchFamily="34" charset="0"/>
              </a:rPr>
              <a:t>Uses browser local storage and does not require browser cookies. </a:t>
            </a:r>
          </a:p>
        </p:txBody>
      </p:sp>
      <p:sp>
        <p:nvSpPr>
          <p:cNvPr id="20" name="Freeform 19"/>
          <p:cNvSpPr/>
          <p:nvPr/>
        </p:nvSpPr>
        <p:spPr>
          <a:xfrm>
            <a:off x="1288367" y="1541623"/>
            <a:ext cx="445732" cy="4378513"/>
          </a:xfrm>
          <a:custGeom>
            <a:avLst/>
            <a:gdLst/>
            <a:ahLst/>
            <a:cxnLst/>
            <a:rect l="0" t="0" r="0" b="0"/>
            <a:pathLst>
              <a:path>
                <a:moveTo>
                  <a:pt x="0" y="0"/>
                </a:moveTo>
                <a:lnTo>
                  <a:pt x="0" y="4378513"/>
                </a:lnTo>
                <a:lnTo>
                  <a:pt x="419638" y="437851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20"/>
          <p:cNvSpPr/>
          <p:nvPr/>
        </p:nvSpPr>
        <p:spPr>
          <a:xfrm>
            <a:off x="1734101" y="5691241"/>
            <a:ext cx="6965056" cy="457790"/>
          </a:xfrm>
          <a:custGeom>
            <a:avLst/>
            <a:gdLst>
              <a:gd name="connsiteX0" fmla="*/ 0 w 6430985"/>
              <a:gd name="connsiteY0" fmla="*/ 45779 h 457790"/>
              <a:gd name="connsiteX1" fmla="*/ 45779 w 6430985"/>
              <a:gd name="connsiteY1" fmla="*/ 0 h 457790"/>
              <a:gd name="connsiteX2" fmla="*/ 6385206 w 6430985"/>
              <a:gd name="connsiteY2" fmla="*/ 0 h 457790"/>
              <a:gd name="connsiteX3" fmla="*/ 6430985 w 6430985"/>
              <a:gd name="connsiteY3" fmla="*/ 45779 h 457790"/>
              <a:gd name="connsiteX4" fmla="*/ 6430985 w 6430985"/>
              <a:gd name="connsiteY4" fmla="*/ 412011 h 457790"/>
              <a:gd name="connsiteX5" fmla="*/ 6385206 w 6430985"/>
              <a:gd name="connsiteY5" fmla="*/ 457790 h 457790"/>
              <a:gd name="connsiteX6" fmla="*/ 45779 w 6430985"/>
              <a:gd name="connsiteY6" fmla="*/ 457790 h 457790"/>
              <a:gd name="connsiteX7" fmla="*/ 0 w 6430985"/>
              <a:gd name="connsiteY7" fmla="*/ 412011 h 457790"/>
              <a:gd name="connsiteX8" fmla="*/ 0 w 6430985"/>
              <a:gd name="connsiteY8" fmla="*/ 45779 h 45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30985" h="457790">
                <a:moveTo>
                  <a:pt x="0" y="45779"/>
                </a:moveTo>
                <a:cubicBezTo>
                  <a:pt x="0" y="20496"/>
                  <a:pt x="20496" y="0"/>
                  <a:pt x="45779" y="0"/>
                </a:cubicBezTo>
                <a:lnTo>
                  <a:pt x="6385206" y="0"/>
                </a:lnTo>
                <a:cubicBezTo>
                  <a:pt x="6410489" y="0"/>
                  <a:pt x="6430985" y="20496"/>
                  <a:pt x="6430985" y="45779"/>
                </a:cubicBezTo>
                <a:lnTo>
                  <a:pt x="6430985" y="412011"/>
                </a:lnTo>
                <a:cubicBezTo>
                  <a:pt x="6430985" y="437294"/>
                  <a:pt x="6410489" y="457790"/>
                  <a:pt x="6385206" y="457790"/>
                </a:cubicBezTo>
                <a:lnTo>
                  <a:pt x="45779" y="457790"/>
                </a:lnTo>
                <a:cubicBezTo>
                  <a:pt x="20496" y="457790"/>
                  <a:pt x="0" y="437294"/>
                  <a:pt x="0" y="412011"/>
                </a:cubicBezTo>
                <a:lnTo>
                  <a:pt x="0" y="45779"/>
                </a:lnTo>
                <a:close/>
              </a:path>
            </a:pathLst>
          </a:custGeom>
          <a:solidFill>
            <a:srgbClr val="FFFF99">
              <a:alpha val="90000"/>
            </a:srgb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3888" tIns="33728" rIns="43888" bIns="33728" numCol="1" spcCol="1270" anchor="ctr" anchorCtr="0">
            <a:noAutofit/>
          </a:bodyPr>
          <a:lstStyle/>
          <a:p>
            <a:pPr defTabSz="711200">
              <a:lnSpc>
                <a:spcPct val="90000"/>
              </a:lnSpc>
              <a:spcBef>
                <a:spcPct val="0"/>
              </a:spcBef>
              <a:spcAft>
                <a:spcPct val="35000"/>
              </a:spcAft>
            </a:pPr>
            <a:r>
              <a:rPr lang="en-US" sz="2000" dirty="0">
                <a:latin typeface="Calibri" pitchFamily="34" charset="0"/>
                <a:cs typeface="Calibri" pitchFamily="34" charset="0"/>
              </a:rPr>
              <a:t>Can perform full video processing in the browser.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1000"/>
                                        <p:tgtEl>
                                          <p:spTgt spid="1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1000"/>
                                        <p:tgtEl>
                                          <p:spTgt spid="14"/>
                                        </p:tgtEl>
                                      </p:cBhvr>
                                    </p:animEffect>
                                  </p:childTnLst>
                                </p:cTn>
                              </p:par>
                            </p:childTnLst>
                          </p:cTn>
                        </p:par>
                        <p:par>
                          <p:cTn id="40" fill="hold">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10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1000"/>
                                        <p:tgtEl>
                                          <p:spTgt spid="16"/>
                                        </p:tgtEl>
                                      </p:cBhvr>
                                    </p:animEffec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10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1000"/>
                                        <p:tgtEl>
                                          <p:spTgt spid="18"/>
                                        </p:tgtEl>
                                      </p:cBhvr>
                                    </p:animEffect>
                                  </p:childTnLst>
                                </p:cTn>
                              </p:par>
                            </p:childTnLst>
                          </p:cTn>
                        </p:par>
                        <p:par>
                          <p:cTn id="58" fill="hold">
                            <p:stCondLst>
                              <p:cond delay="1000"/>
                            </p:stCondLst>
                            <p:childTnLst>
                              <p:par>
                                <p:cTn id="59" presetID="22" presetClass="entr" presetSubtype="4"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10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up)">
                                      <p:cBhvr>
                                        <p:cTn id="66" dur="1000"/>
                                        <p:tgtEl>
                                          <p:spTgt spid="20"/>
                                        </p:tgtEl>
                                      </p:cBhvr>
                                    </p:animEffect>
                                  </p:childTnLst>
                                </p:cTn>
                              </p:par>
                            </p:childTnLst>
                          </p:cTn>
                        </p:par>
                        <p:par>
                          <p:cTn id="67" fill="hold">
                            <p:stCondLst>
                              <p:cond delay="1000"/>
                            </p:stCondLst>
                            <p:childTnLst>
                              <p:par>
                                <p:cTn id="68" presetID="22" presetClass="entr" presetSubtype="4"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down)">
                                      <p:cBhvr>
                                        <p:cTn id="7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3" grpId="0" animBg="1"/>
      <p:bldP spid="15" grpId="0" animBg="1"/>
      <p:bldP spid="17" grpId="0" animBg="1"/>
      <p:bldP spid="19"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21</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JavaScript 2-2</a:t>
            </a:r>
          </a:p>
        </p:txBody>
      </p:sp>
      <p:sp>
        <p:nvSpPr>
          <p:cNvPr id="6" name="Freeform 5"/>
          <p:cNvSpPr/>
          <p:nvPr/>
        </p:nvSpPr>
        <p:spPr>
          <a:xfrm>
            <a:off x="763348" y="1939000"/>
            <a:ext cx="4942833" cy="416728"/>
          </a:xfrm>
          <a:custGeom>
            <a:avLst/>
            <a:gdLst>
              <a:gd name="connsiteX0" fmla="*/ 0 w 4942833"/>
              <a:gd name="connsiteY0" fmla="*/ 41673 h 416728"/>
              <a:gd name="connsiteX1" fmla="*/ 41673 w 4942833"/>
              <a:gd name="connsiteY1" fmla="*/ 0 h 416728"/>
              <a:gd name="connsiteX2" fmla="*/ 4901160 w 4942833"/>
              <a:gd name="connsiteY2" fmla="*/ 0 h 416728"/>
              <a:gd name="connsiteX3" fmla="*/ 4942833 w 4942833"/>
              <a:gd name="connsiteY3" fmla="*/ 41673 h 416728"/>
              <a:gd name="connsiteX4" fmla="*/ 4942833 w 4942833"/>
              <a:gd name="connsiteY4" fmla="*/ 375055 h 416728"/>
              <a:gd name="connsiteX5" fmla="*/ 4901160 w 4942833"/>
              <a:gd name="connsiteY5" fmla="*/ 416728 h 416728"/>
              <a:gd name="connsiteX6" fmla="*/ 41673 w 4942833"/>
              <a:gd name="connsiteY6" fmla="*/ 416728 h 416728"/>
              <a:gd name="connsiteX7" fmla="*/ 0 w 4942833"/>
              <a:gd name="connsiteY7" fmla="*/ 375055 h 416728"/>
              <a:gd name="connsiteX8" fmla="*/ 0 w 4942833"/>
              <a:gd name="connsiteY8" fmla="*/ 41673 h 41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42833" h="416728">
                <a:moveTo>
                  <a:pt x="0" y="41673"/>
                </a:moveTo>
                <a:cubicBezTo>
                  <a:pt x="0" y="18658"/>
                  <a:pt x="18658" y="0"/>
                  <a:pt x="41673" y="0"/>
                </a:cubicBezTo>
                <a:lnTo>
                  <a:pt x="4901160" y="0"/>
                </a:lnTo>
                <a:cubicBezTo>
                  <a:pt x="4924175" y="0"/>
                  <a:pt x="4942833" y="18658"/>
                  <a:pt x="4942833" y="41673"/>
                </a:cubicBezTo>
                <a:lnTo>
                  <a:pt x="4942833" y="375055"/>
                </a:lnTo>
                <a:cubicBezTo>
                  <a:pt x="4942833" y="398070"/>
                  <a:pt x="4924175" y="416728"/>
                  <a:pt x="4901160" y="416728"/>
                </a:cubicBezTo>
                <a:lnTo>
                  <a:pt x="41673" y="416728"/>
                </a:lnTo>
                <a:cubicBezTo>
                  <a:pt x="18658" y="416728"/>
                  <a:pt x="0" y="398070"/>
                  <a:pt x="0" y="375055"/>
                </a:cubicBezTo>
                <a:lnTo>
                  <a:pt x="0" y="41673"/>
                </a:lnTo>
                <a:close/>
              </a:path>
            </a:pathLst>
          </a:cu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7926" tIns="42686" rIns="57926" bIns="42686" numCol="1" spcCol="1270" anchor="ctr" anchorCtr="0">
            <a:noAutofit/>
          </a:bodyPr>
          <a:lstStyle/>
          <a:p>
            <a:pPr lvl="0" algn="l" defTabSz="1066800">
              <a:lnSpc>
                <a:spcPct val="90000"/>
              </a:lnSpc>
              <a:spcBef>
                <a:spcPct val="0"/>
              </a:spcBef>
              <a:spcAft>
                <a:spcPct val="35000"/>
              </a:spcAft>
            </a:pPr>
            <a:r>
              <a:rPr lang="en-US" sz="2400" kern="1200" dirty="0"/>
              <a:t>Functionality of JavaScript</a:t>
            </a:r>
          </a:p>
        </p:txBody>
      </p:sp>
      <p:sp>
        <p:nvSpPr>
          <p:cNvPr id="7" name="Freeform 6"/>
          <p:cNvSpPr/>
          <p:nvPr/>
        </p:nvSpPr>
        <p:spPr>
          <a:xfrm>
            <a:off x="1257631" y="2355729"/>
            <a:ext cx="411419" cy="557332"/>
          </a:xfrm>
          <a:custGeom>
            <a:avLst/>
            <a:gdLst/>
            <a:ahLst/>
            <a:cxnLst/>
            <a:rect l="0" t="0" r="0" b="0"/>
            <a:pathLst>
              <a:path>
                <a:moveTo>
                  <a:pt x="0" y="0"/>
                </a:moveTo>
                <a:lnTo>
                  <a:pt x="0" y="557332"/>
                </a:lnTo>
                <a:lnTo>
                  <a:pt x="411419" y="55733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7"/>
          <p:cNvSpPr/>
          <p:nvPr/>
        </p:nvSpPr>
        <p:spPr>
          <a:xfrm>
            <a:off x="1669050" y="2514601"/>
            <a:ext cx="6789149" cy="628322"/>
          </a:xfrm>
          <a:custGeom>
            <a:avLst/>
            <a:gdLst>
              <a:gd name="connsiteX0" fmla="*/ 0 w 6280208"/>
              <a:gd name="connsiteY0" fmla="*/ 45972 h 459723"/>
              <a:gd name="connsiteX1" fmla="*/ 45972 w 6280208"/>
              <a:gd name="connsiteY1" fmla="*/ 0 h 459723"/>
              <a:gd name="connsiteX2" fmla="*/ 6234236 w 6280208"/>
              <a:gd name="connsiteY2" fmla="*/ 0 h 459723"/>
              <a:gd name="connsiteX3" fmla="*/ 6280208 w 6280208"/>
              <a:gd name="connsiteY3" fmla="*/ 45972 h 459723"/>
              <a:gd name="connsiteX4" fmla="*/ 6280208 w 6280208"/>
              <a:gd name="connsiteY4" fmla="*/ 413751 h 459723"/>
              <a:gd name="connsiteX5" fmla="*/ 6234236 w 6280208"/>
              <a:gd name="connsiteY5" fmla="*/ 459723 h 459723"/>
              <a:gd name="connsiteX6" fmla="*/ 45972 w 6280208"/>
              <a:gd name="connsiteY6" fmla="*/ 459723 h 459723"/>
              <a:gd name="connsiteX7" fmla="*/ 0 w 6280208"/>
              <a:gd name="connsiteY7" fmla="*/ 413751 h 459723"/>
              <a:gd name="connsiteX8" fmla="*/ 0 w 6280208"/>
              <a:gd name="connsiteY8" fmla="*/ 45972 h 459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0208" h="459723">
                <a:moveTo>
                  <a:pt x="0" y="45972"/>
                </a:moveTo>
                <a:cubicBezTo>
                  <a:pt x="0" y="20582"/>
                  <a:pt x="20582" y="0"/>
                  <a:pt x="45972" y="0"/>
                </a:cubicBezTo>
                <a:lnTo>
                  <a:pt x="6234236" y="0"/>
                </a:lnTo>
                <a:cubicBezTo>
                  <a:pt x="6259626" y="0"/>
                  <a:pt x="6280208" y="20582"/>
                  <a:pt x="6280208" y="45972"/>
                </a:cubicBezTo>
                <a:lnTo>
                  <a:pt x="6280208" y="413751"/>
                </a:lnTo>
                <a:cubicBezTo>
                  <a:pt x="6280208" y="439141"/>
                  <a:pt x="6259626" y="459723"/>
                  <a:pt x="6234236" y="459723"/>
                </a:cubicBezTo>
                <a:lnTo>
                  <a:pt x="45972" y="459723"/>
                </a:lnTo>
                <a:cubicBezTo>
                  <a:pt x="20582" y="459723"/>
                  <a:pt x="0" y="439141"/>
                  <a:pt x="0" y="413751"/>
                </a:cubicBezTo>
                <a:lnTo>
                  <a:pt x="0" y="45972"/>
                </a:lnTo>
                <a:close/>
              </a:path>
            </a:pathLst>
          </a:custGeom>
          <a:solidFill>
            <a:schemeClr val="accent4">
              <a:lumMod val="40000"/>
              <a:lumOff val="6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3945" tIns="33785" rIns="43945" bIns="33785" numCol="1" spcCol="1270" anchor="ctr" anchorCtr="0">
            <a:noAutofit/>
          </a:bodyPr>
          <a:lstStyle/>
          <a:p>
            <a:pPr lvl="0" algn="l" defTabSz="711200">
              <a:lnSpc>
                <a:spcPct val="100000"/>
              </a:lnSpc>
              <a:spcBef>
                <a:spcPct val="0"/>
              </a:spcBef>
              <a:spcAft>
                <a:spcPts val="0"/>
              </a:spcAft>
            </a:pPr>
            <a:r>
              <a:rPr lang="en-US" sz="2000" kern="1200" dirty="0">
                <a:latin typeface="Calibri" pitchFamily="34" charset="0"/>
                <a:cs typeface="Calibri" pitchFamily="34" charset="0"/>
              </a:rPr>
              <a:t>Helps Web designer to insert code snippets into the HTML page without the need for in-depth programming knowledge.</a:t>
            </a:r>
          </a:p>
        </p:txBody>
      </p:sp>
      <p:sp>
        <p:nvSpPr>
          <p:cNvPr id="10" name="Freeform 9"/>
          <p:cNvSpPr/>
          <p:nvPr/>
        </p:nvSpPr>
        <p:spPr>
          <a:xfrm>
            <a:off x="1257631" y="2355729"/>
            <a:ext cx="411419" cy="1174532"/>
          </a:xfrm>
          <a:custGeom>
            <a:avLst/>
            <a:gdLst/>
            <a:ahLst/>
            <a:cxnLst/>
            <a:rect l="0" t="0" r="0" b="0"/>
            <a:pathLst>
              <a:path>
                <a:moveTo>
                  <a:pt x="0" y="0"/>
                </a:moveTo>
                <a:lnTo>
                  <a:pt x="0" y="1174532"/>
                </a:lnTo>
                <a:lnTo>
                  <a:pt x="411419" y="117453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Freeform 10"/>
          <p:cNvSpPr/>
          <p:nvPr/>
        </p:nvSpPr>
        <p:spPr>
          <a:xfrm>
            <a:off x="1669051" y="3295322"/>
            <a:ext cx="6789148" cy="469877"/>
          </a:xfrm>
          <a:custGeom>
            <a:avLst/>
            <a:gdLst>
              <a:gd name="connsiteX0" fmla="*/ 0 w 6287212"/>
              <a:gd name="connsiteY0" fmla="*/ 46988 h 469877"/>
              <a:gd name="connsiteX1" fmla="*/ 46988 w 6287212"/>
              <a:gd name="connsiteY1" fmla="*/ 0 h 469877"/>
              <a:gd name="connsiteX2" fmla="*/ 6240224 w 6287212"/>
              <a:gd name="connsiteY2" fmla="*/ 0 h 469877"/>
              <a:gd name="connsiteX3" fmla="*/ 6287212 w 6287212"/>
              <a:gd name="connsiteY3" fmla="*/ 46988 h 469877"/>
              <a:gd name="connsiteX4" fmla="*/ 6287212 w 6287212"/>
              <a:gd name="connsiteY4" fmla="*/ 422889 h 469877"/>
              <a:gd name="connsiteX5" fmla="*/ 6240224 w 6287212"/>
              <a:gd name="connsiteY5" fmla="*/ 469877 h 469877"/>
              <a:gd name="connsiteX6" fmla="*/ 46988 w 6287212"/>
              <a:gd name="connsiteY6" fmla="*/ 469877 h 469877"/>
              <a:gd name="connsiteX7" fmla="*/ 0 w 6287212"/>
              <a:gd name="connsiteY7" fmla="*/ 422889 h 469877"/>
              <a:gd name="connsiteX8" fmla="*/ 0 w 6287212"/>
              <a:gd name="connsiteY8" fmla="*/ 46988 h 46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7212" h="469877">
                <a:moveTo>
                  <a:pt x="0" y="46988"/>
                </a:moveTo>
                <a:cubicBezTo>
                  <a:pt x="0" y="21037"/>
                  <a:pt x="21037" y="0"/>
                  <a:pt x="46988" y="0"/>
                </a:cubicBezTo>
                <a:lnTo>
                  <a:pt x="6240224" y="0"/>
                </a:lnTo>
                <a:cubicBezTo>
                  <a:pt x="6266175" y="0"/>
                  <a:pt x="6287212" y="21037"/>
                  <a:pt x="6287212" y="46988"/>
                </a:cubicBezTo>
                <a:lnTo>
                  <a:pt x="6287212" y="422889"/>
                </a:lnTo>
                <a:cubicBezTo>
                  <a:pt x="6287212" y="448840"/>
                  <a:pt x="6266175" y="469877"/>
                  <a:pt x="6240224" y="469877"/>
                </a:cubicBezTo>
                <a:lnTo>
                  <a:pt x="46988" y="469877"/>
                </a:lnTo>
                <a:cubicBezTo>
                  <a:pt x="21037" y="469877"/>
                  <a:pt x="0" y="448840"/>
                  <a:pt x="0" y="422889"/>
                </a:cubicBezTo>
                <a:lnTo>
                  <a:pt x="0" y="46988"/>
                </a:lnTo>
                <a:close/>
              </a:path>
            </a:pathLst>
          </a:custGeom>
          <a:solidFill>
            <a:schemeClr val="accent6">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4242" tIns="34082" rIns="44242" bIns="34082" numCol="1" spcCol="1270" anchor="ctr" anchorCtr="0">
            <a:noAutofit/>
          </a:bodyPr>
          <a:lstStyle/>
          <a:p>
            <a:pPr defTabSz="711200">
              <a:lnSpc>
                <a:spcPct val="90000"/>
              </a:lnSpc>
              <a:spcBef>
                <a:spcPct val="0"/>
              </a:spcBef>
              <a:spcAft>
                <a:spcPct val="35000"/>
              </a:spcAft>
            </a:pPr>
            <a:r>
              <a:rPr lang="en-US" sz="2000" dirty="0">
                <a:latin typeface="Calibri" pitchFamily="34" charset="0"/>
                <a:cs typeface="Calibri" pitchFamily="34" charset="0"/>
              </a:rPr>
              <a:t>Can be used to execute events on certain user actions. </a:t>
            </a:r>
          </a:p>
        </p:txBody>
      </p:sp>
      <p:sp>
        <p:nvSpPr>
          <p:cNvPr id="12" name="Freeform 11"/>
          <p:cNvSpPr/>
          <p:nvPr/>
        </p:nvSpPr>
        <p:spPr>
          <a:xfrm>
            <a:off x="1257631" y="2355729"/>
            <a:ext cx="411419" cy="1883075"/>
          </a:xfrm>
          <a:custGeom>
            <a:avLst/>
            <a:gdLst/>
            <a:ahLst/>
            <a:cxnLst/>
            <a:rect l="0" t="0" r="0" b="0"/>
            <a:pathLst>
              <a:path>
                <a:moveTo>
                  <a:pt x="0" y="0"/>
                </a:moveTo>
                <a:lnTo>
                  <a:pt x="0" y="1883075"/>
                </a:lnTo>
                <a:lnTo>
                  <a:pt x="411419" y="188307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a:off x="1669051" y="3959461"/>
            <a:ext cx="6789148" cy="558685"/>
          </a:xfrm>
          <a:custGeom>
            <a:avLst/>
            <a:gdLst>
              <a:gd name="connsiteX0" fmla="*/ 0 w 6625626"/>
              <a:gd name="connsiteY0" fmla="*/ 55869 h 558685"/>
              <a:gd name="connsiteX1" fmla="*/ 55869 w 6625626"/>
              <a:gd name="connsiteY1" fmla="*/ 0 h 558685"/>
              <a:gd name="connsiteX2" fmla="*/ 6569758 w 6625626"/>
              <a:gd name="connsiteY2" fmla="*/ 0 h 558685"/>
              <a:gd name="connsiteX3" fmla="*/ 6625627 w 6625626"/>
              <a:gd name="connsiteY3" fmla="*/ 55869 h 558685"/>
              <a:gd name="connsiteX4" fmla="*/ 6625626 w 6625626"/>
              <a:gd name="connsiteY4" fmla="*/ 502817 h 558685"/>
              <a:gd name="connsiteX5" fmla="*/ 6569757 w 6625626"/>
              <a:gd name="connsiteY5" fmla="*/ 558686 h 558685"/>
              <a:gd name="connsiteX6" fmla="*/ 55869 w 6625626"/>
              <a:gd name="connsiteY6" fmla="*/ 558685 h 558685"/>
              <a:gd name="connsiteX7" fmla="*/ 0 w 6625626"/>
              <a:gd name="connsiteY7" fmla="*/ 502816 h 558685"/>
              <a:gd name="connsiteX8" fmla="*/ 0 w 6625626"/>
              <a:gd name="connsiteY8" fmla="*/ 55869 h 55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5626" h="558685">
                <a:moveTo>
                  <a:pt x="0" y="55869"/>
                </a:moveTo>
                <a:cubicBezTo>
                  <a:pt x="0" y="25013"/>
                  <a:pt x="25013" y="0"/>
                  <a:pt x="55869" y="0"/>
                </a:cubicBezTo>
                <a:lnTo>
                  <a:pt x="6569758" y="0"/>
                </a:lnTo>
                <a:cubicBezTo>
                  <a:pt x="6600614" y="0"/>
                  <a:pt x="6625627" y="25013"/>
                  <a:pt x="6625627" y="55869"/>
                </a:cubicBezTo>
                <a:cubicBezTo>
                  <a:pt x="6625627" y="204852"/>
                  <a:pt x="6625626" y="353834"/>
                  <a:pt x="6625626" y="502817"/>
                </a:cubicBezTo>
                <a:cubicBezTo>
                  <a:pt x="6625626" y="533673"/>
                  <a:pt x="6600613" y="558686"/>
                  <a:pt x="6569757" y="558686"/>
                </a:cubicBezTo>
                <a:lnTo>
                  <a:pt x="55869" y="558685"/>
                </a:lnTo>
                <a:cubicBezTo>
                  <a:pt x="25013" y="558685"/>
                  <a:pt x="0" y="533672"/>
                  <a:pt x="0" y="502816"/>
                </a:cubicBezTo>
                <a:lnTo>
                  <a:pt x="0" y="55869"/>
                </a:lnTo>
                <a:close/>
              </a:path>
            </a:pathLst>
          </a:custGeom>
          <a:solidFill>
            <a:schemeClr val="accent3">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843" tIns="36683" rIns="46843" bIns="36683" numCol="1" spcCol="1270" anchor="ctr" anchorCtr="0">
            <a:noAutofit/>
          </a:bodyPr>
          <a:lstStyle/>
          <a:p>
            <a:pPr lvl="0" defTabSz="711200">
              <a:lnSpc>
                <a:spcPct val="90000"/>
              </a:lnSpc>
              <a:spcBef>
                <a:spcPct val="0"/>
              </a:spcBef>
              <a:spcAft>
                <a:spcPct val="35000"/>
              </a:spcAft>
            </a:pPr>
            <a:r>
              <a:rPr lang="en-US" sz="2000" dirty="0">
                <a:latin typeface="Calibri" pitchFamily="34" charset="0"/>
                <a:cs typeface="Calibri" pitchFamily="34" charset="0"/>
              </a:rPr>
              <a:t>Can manipulate HTML elements.</a:t>
            </a:r>
          </a:p>
        </p:txBody>
      </p:sp>
      <p:sp>
        <p:nvSpPr>
          <p:cNvPr id="14" name="Freeform 13"/>
          <p:cNvSpPr/>
          <p:nvPr/>
        </p:nvSpPr>
        <p:spPr>
          <a:xfrm>
            <a:off x="1257631" y="2355729"/>
            <a:ext cx="419638" cy="2538202"/>
          </a:xfrm>
          <a:custGeom>
            <a:avLst/>
            <a:gdLst/>
            <a:ahLst/>
            <a:cxnLst/>
            <a:rect l="0" t="0" r="0" b="0"/>
            <a:pathLst>
              <a:path>
                <a:moveTo>
                  <a:pt x="0" y="0"/>
                </a:moveTo>
                <a:lnTo>
                  <a:pt x="0" y="2538202"/>
                </a:lnTo>
                <a:lnTo>
                  <a:pt x="419638" y="25382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1677270" y="4659950"/>
            <a:ext cx="6780929" cy="467962"/>
          </a:xfrm>
          <a:custGeom>
            <a:avLst/>
            <a:gdLst>
              <a:gd name="connsiteX0" fmla="*/ 0 w 6582895"/>
              <a:gd name="connsiteY0" fmla="*/ 46796 h 467962"/>
              <a:gd name="connsiteX1" fmla="*/ 46796 w 6582895"/>
              <a:gd name="connsiteY1" fmla="*/ 0 h 467962"/>
              <a:gd name="connsiteX2" fmla="*/ 6536099 w 6582895"/>
              <a:gd name="connsiteY2" fmla="*/ 0 h 467962"/>
              <a:gd name="connsiteX3" fmla="*/ 6582895 w 6582895"/>
              <a:gd name="connsiteY3" fmla="*/ 46796 h 467962"/>
              <a:gd name="connsiteX4" fmla="*/ 6582895 w 6582895"/>
              <a:gd name="connsiteY4" fmla="*/ 421166 h 467962"/>
              <a:gd name="connsiteX5" fmla="*/ 6536099 w 6582895"/>
              <a:gd name="connsiteY5" fmla="*/ 467962 h 467962"/>
              <a:gd name="connsiteX6" fmla="*/ 46796 w 6582895"/>
              <a:gd name="connsiteY6" fmla="*/ 467962 h 467962"/>
              <a:gd name="connsiteX7" fmla="*/ 0 w 6582895"/>
              <a:gd name="connsiteY7" fmla="*/ 421166 h 467962"/>
              <a:gd name="connsiteX8" fmla="*/ 0 w 6582895"/>
              <a:gd name="connsiteY8" fmla="*/ 46796 h 467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2895" h="467962">
                <a:moveTo>
                  <a:pt x="0" y="46796"/>
                </a:moveTo>
                <a:cubicBezTo>
                  <a:pt x="0" y="20951"/>
                  <a:pt x="20951" y="0"/>
                  <a:pt x="46796" y="0"/>
                </a:cubicBezTo>
                <a:lnTo>
                  <a:pt x="6536099" y="0"/>
                </a:lnTo>
                <a:cubicBezTo>
                  <a:pt x="6561944" y="0"/>
                  <a:pt x="6582895" y="20951"/>
                  <a:pt x="6582895" y="46796"/>
                </a:cubicBezTo>
                <a:lnTo>
                  <a:pt x="6582895" y="421166"/>
                </a:lnTo>
                <a:cubicBezTo>
                  <a:pt x="6582895" y="447011"/>
                  <a:pt x="6561944" y="467962"/>
                  <a:pt x="6536099" y="467962"/>
                </a:cubicBezTo>
                <a:lnTo>
                  <a:pt x="46796" y="467962"/>
                </a:lnTo>
                <a:cubicBezTo>
                  <a:pt x="20951" y="467962"/>
                  <a:pt x="0" y="447011"/>
                  <a:pt x="0" y="421166"/>
                </a:cubicBezTo>
                <a:lnTo>
                  <a:pt x="0" y="46796"/>
                </a:lnTo>
                <a:close/>
              </a:path>
            </a:pathLst>
          </a:custGeom>
          <a:solidFill>
            <a:schemeClr val="accent2">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4186" tIns="34026" rIns="44186" bIns="34026" numCol="1" spcCol="1270" anchor="ctr" anchorCtr="0">
            <a:noAutofit/>
          </a:bodyPr>
          <a:lstStyle/>
          <a:p>
            <a:pPr defTabSz="711200">
              <a:lnSpc>
                <a:spcPct val="90000"/>
              </a:lnSpc>
              <a:spcBef>
                <a:spcPct val="0"/>
              </a:spcBef>
              <a:spcAft>
                <a:spcPct val="35000"/>
              </a:spcAft>
            </a:pPr>
            <a:r>
              <a:rPr lang="en-US" sz="2000" dirty="0">
                <a:latin typeface="Calibri" pitchFamily="34" charset="0"/>
                <a:cs typeface="Calibri" pitchFamily="34" charset="0"/>
              </a:rPr>
              <a:t>Can collect browser information of a Web site visitor.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3"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22</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err="1"/>
              <a:t>jQuery</a:t>
            </a:r>
            <a:endParaRPr lang="en-US" dirty="0"/>
          </a:p>
        </p:txBody>
      </p:sp>
      <p:grpSp>
        <p:nvGrpSpPr>
          <p:cNvPr id="6" name="Group 5"/>
          <p:cNvGrpSpPr/>
          <p:nvPr/>
        </p:nvGrpSpPr>
        <p:grpSpPr>
          <a:xfrm>
            <a:off x="381000" y="939810"/>
            <a:ext cx="8387139" cy="591827"/>
            <a:chOff x="0" y="-32212"/>
            <a:chExt cx="8387139" cy="591827"/>
          </a:xfrm>
        </p:grpSpPr>
        <p:sp>
          <p:nvSpPr>
            <p:cNvPr id="7" name="Rounded Rectangle 6"/>
            <p:cNvSpPr/>
            <p:nvPr/>
          </p:nvSpPr>
          <p:spPr>
            <a:xfrm>
              <a:off x="0" y="-32212"/>
              <a:ext cx="8382000" cy="591827"/>
            </a:xfrm>
            <a:prstGeom prst="roundRect">
              <a:avLst/>
            </a:pr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Rounded Rectangle 4"/>
            <p:cNvSpPr/>
            <p:nvPr/>
          </p:nvSpPr>
          <p:spPr>
            <a:xfrm>
              <a:off x="62921" y="25494"/>
              <a:ext cx="8324218" cy="5340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2200" kern="1200" dirty="0">
                  <a:solidFill>
                    <a:schemeClr val="tx1"/>
                  </a:solidFill>
                </a:rPr>
                <a:t>Is a JavaScript library supported on multiple browsers</a:t>
              </a:r>
              <a:r>
                <a:rPr lang="en-US" sz="1800" kern="1200" dirty="0">
                  <a:solidFill>
                    <a:schemeClr val="tx1"/>
                  </a:solidFill>
                </a:rPr>
                <a:t>.</a:t>
              </a:r>
            </a:p>
          </p:txBody>
        </p:sp>
      </p:grpSp>
      <p:grpSp>
        <p:nvGrpSpPr>
          <p:cNvPr id="10" name="Group 9"/>
          <p:cNvGrpSpPr/>
          <p:nvPr/>
        </p:nvGrpSpPr>
        <p:grpSpPr>
          <a:xfrm>
            <a:off x="405229" y="1676808"/>
            <a:ext cx="8382000" cy="600405"/>
            <a:chOff x="0" y="924398"/>
            <a:chExt cx="8382000" cy="600405"/>
          </a:xfrm>
        </p:grpSpPr>
        <p:sp>
          <p:nvSpPr>
            <p:cNvPr id="11" name="Rounded Rectangle 10"/>
            <p:cNvSpPr/>
            <p:nvPr/>
          </p:nvSpPr>
          <p:spPr>
            <a:xfrm>
              <a:off x="0" y="924398"/>
              <a:ext cx="8382000" cy="60040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Rounded Rectangle 4"/>
            <p:cNvSpPr/>
            <p:nvPr/>
          </p:nvSpPr>
          <p:spPr>
            <a:xfrm>
              <a:off x="29309" y="953707"/>
              <a:ext cx="8323382" cy="5417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2200" dirty="0">
                  <a:solidFill>
                    <a:schemeClr val="tx1"/>
                  </a:solidFill>
                </a:rPr>
                <a:t>Simplifies the designing of client-side scripting on HTML pages. </a:t>
              </a:r>
            </a:p>
          </p:txBody>
        </p:sp>
      </p:grpSp>
      <p:grpSp>
        <p:nvGrpSpPr>
          <p:cNvPr id="13" name="Group 12"/>
          <p:cNvGrpSpPr/>
          <p:nvPr/>
        </p:nvGrpSpPr>
        <p:grpSpPr>
          <a:xfrm>
            <a:off x="381000" y="2433891"/>
            <a:ext cx="8382000" cy="690309"/>
            <a:chOff x="0" y="1814381"/>
            <a:chExt cx="8382000" cy="690309"/>
          </a:xfrm>
        </p:grpSpPr>
        <p:sp>
          <p:nvSpPr>
            <p:cNvPr id="14" name="Rounded Rectangle 13"/>
            <p:cNvSpPr/>
            <p:nvPr/>
          </p:nvSpPr>
          <p:spPr>
            <a:xfrm>
              <a:off x="0" y="1814381"/>
              <a:ext cx="8382000" cy="690309"/>
            </a:xfrm>
            <a:prstGeom prst="roundRect">
              <a:avLst/>
            </a:pr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15" name="Rounded Rectangle 4"/>
            <p:cNvSpPr/>
            <p:nvPr/>
          </p:nvSpPr>
          <p:spPr>
            <a:xfrm>
              <a:off x="33698" y="1848079"/>
              <a:ext cx="8314604" cy="6229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defTabSz="800100">
                <a:lnSpc>
                  <a:spcPct val="90000"/>
                </a:lnSpc>
                <a:spcBef>
                  <a:spcPct val="0"/>
                </a:spcBef>
                <a:spcAft>
                  <a:spcPct val="35000"/>
                </a:spcAft>
              </a:pPr>
              <a:r>
                <a:rPr lang="en-US" sz="2200" dirty="0">
                  <a:solidFill>
                    <a:schemeClr val="tx1"/>
                  </a:solidFill>
                </a:rPr>
                <a:t>Library is based on modular approach that allows creation of powerful and dynamic Web applications. </a:t>
              </a:r>
            </a:p>
          </p:txBody>
        </p:sp>
      </p:grpSp>
      <p:sp>
        <p:nvSpPr>
          <p:cNvPr id="16" name="Freeform 15"/>
          <p:cNvSpPr/>
          <p:nvPr/>
        </p:nvSpPr>
        <p:spPr>
          <a:xfrm>
            <a:off x="456997" y="3309158"/>
            <a:ext cx="4843977" cy="408394"/>
          </a:xfrm>
          <a:custGeom>
            <a:avLst/>
            <a:gdLst>
              <a:gd name="connsiteX0" fmla="*/ 0 w 4843977"/>
              <a:gd name="connsiteY0" fmla="*/ 40839 h 408394"/>
              <a:gd name="connsiteX1" fmla="*/ 40839 w 4843977"/>
              <a:gd name="connsiteY1" fmla="*/ 0 h 408394"/>
              <a:gd name="connsiteX2" fmla="*/ 4803138 w 4843977"/>
              <a:gd name="connsiteY2" fmla="*/ 0 h 408394"/>
              <a:gd name="connsiteX3" fmla="*/ 4843977 w 4843977"/>
              <a:gd name="connsiteY3" fmla="*/ 40839 h 408394"/>
              <a:gd name="connsiteX4" fmla="*/ 4843977 w 4843977"/>
              <a:gd name="connsiteY4" fmla="*/ 367555 h 408394"/>
              <a:gd name="connsiteX5" fmla="*/ 4803138 w 4843977"/>
              <a:gd name="connsiteY5" fmla="*/ 408394 h 408394"/>
              <a:gd name="connsiteX6" fmla="*/ 40839 w 4843977"/>
              <a:gd name="connsiteY6" fmla="*/ 408394 h 408394"/>
              <a:gd name="connsiteX7" fmla="*/ 0 w 4843977"/>
              <a:gd name="connsiteY7" fmla="*/ 367555 h 408394"/>
              <a:gd name="connsiteX8" fmla="*/ 0 w 4843977"/>
              <a:gd name="connsiteY8" fmla="*/ 40839 h 40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3977" h="408394">
                <a:moveTo>
                  <a:pt x="0" y="40839"/>
                </a:moveTo>
                <a:cubicBezTo>
                  <a:pt x="0" y="18284"/>
                  <a:pt x="18284" y="0"/>
                  <a:pt x="40839" y="0"/>
                </a:cubicBezTo>
                <a:lnTo>
                  <a:pt x="4803138" y="0"/>
                </a:lnTo>
                <a:cubicBezTo>
                  <a:pt x="4825693" y="0"/>
                  <a:pt x="4843977" y="18284"/>
                  <a:pt x="4843977" y="40839"/>
                </a:cubicBezTo>
                <a:lnTo>
                  <a:pt x="4843977" y="367555"/>
                </a:lnTo>
                <a:cubicBezTo>
                  <a:pt x="4843977" y="390110"/>
                  <a:pt x="4825693" y="408394"/>
                  <a:pt x="4803138" y="408394"/>
                </a:cubicBezTo>
                <a:lnTo>
                  <a:pt x="40839" y="408394"/>
                </a:lnTo>
                <a:cubicBezTo>
                  <a:pt x="18284" y="408394"/>
                  <a:pt x="0" y="390110"/>
                  <a:pt x="0" y="367555"/>
                </a:cubicBezTo>
                <a:lnTo>
                  <a:pt x="0" y="40839"/>
                </a:lnTo>
                <a:close/>
              </a:path>
            </a:pathLst>
          </a:cu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7681" tIns="42441" rIns="57681" bIns="42441" numCol="1" spcCol="1270" anchor="ctr" anchorCtr="0">
            <a:noAutofit/>
          </a:bodyPr>
          <a:lstStyle/>
          <a:p>
            <a:pPr lvl="0" algn="l" defTabSz="1066800">
              <a:lnSpc>
                <a:spcPct val="90000"/>
              </a:lnSpc>
              <a:spcBef>
                <a:spcPct val="0"/>
              </a:spcBef>
              <a:spcAft>
                <a:spcPct val="35000"/>
              </a:spcAft>
            </a:pPr>
            <a:r>
              <a:rPr lang="en-US" sz="2400" kern="1200" dirty="0"/>
              <a:t>Features of </a:t>
            </a:r>
            <a:r>
              <a:rPr lang="en-US" sz="2400" kern="1200" dirty="0" err="1"/>
              <a:t>jQuery</a:t>
            </a:r>
            <a:endParaRPr lang="en-US" sz="2400" kern="1200" dirty="0"/>
          </a:p>
        </p:txBody>
      </p:sp>
      <p:sp>
        <p:nvSpPr>
          <p:cNvPr id="17" name="Freeform 16"/>
          <p:cNvSpPr/>
          <p:nvPr/>
        </p:nvSpPr>
        <p:spPr>
          <a:xfrm>
            <a:off x="941395" y="3717552"/>
            <a:ext cx="403191" cy="546185"/>
          </a:xfrm>
          <a:custGeom>
            <a:avLst/>
            <a:gdLst/>
            <a:ahLst/>
            <a:cxnLst/>
            <a:rect l="0" t="0" r="0" b="0"/>
            <a:pathLst>
              <a:path>
                <a:moveTo>
                  <a:pt x="0" y="0"/>
                </a:moveTo>
                <a:lnTo>
                  <a:pt x="0" y="546185"/>
                </a:lnTo>
                <a:lnTo>
                  <a:pt x="403191" y="54618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17"/>
          <p:cNvSpPr/>
          <p:nvPr/>
        </p:nvSpPr>
        <p:spPr>
          <a:xfrm>
            <a:off x="1344585" y="3856520"/>
            <a:ext cx="6493113" cy="632481"/>
          </a:xfrm>
          <a:custGeom>
            <a:avLst/>
            <a:gdLst>
              <a:gd name="connsiteX0" fmla="*/ 0 w 6154604"/>
              <a:gd name="connsiteY0" fmla="*/ 45053 h 450528"/>
              <a:gd name="connsiteX1" fmla="*/ 45053 w 6154604"/>
              <a:gd name="connsiteY1" fmla="*/ 0 h 450528"/>
              <a:gd name="connsiteX2" fmla="*/ 6109551 w 6154604"/>
              <a:gd name="connsiteY2" fmla="*/ 0 h 450528"/>
              <a:gd name="connsiteX3" fmla="*/ 6154604 w 6154604"/>
              <a:gd name="connsiteY3" fmla="*/ 45053 h 450528"/>
              <a:gd name="connsiteX4" fmla="*/ 6154604 w 6154604"/>
              <a:gd name="connsiteY4" fmla="*/ 405475 h 450528"/>
              <a:gd name="connsiteX5" fmla="*/ 6109551 w 6154604"/>
              <a:gd name="connsiteY5" fmla="*/ 450528 h 450528"/>
              <a:gd name="connsiteX6" fmla="*/ 45053 w 6154604"/>
              <a:gd name="connsiteY6" fmla="*/ 450528 h 450528"/>
              <a:gd name="connsiteX7" fmla="*/ 0 w 6154604"/>
              <a:gd name="connsiteY7" fmla="*/ 405475 h 450528"/>
              <a:gd name="connsiteX8" fmla="*/ 0 w 6154604"/>
              <a:gd name="connsiteY8" fmla="*/ 45053 h 450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4604" h="450528">
                <a:moveTo>
                  <a:pt x="0" y="45053"/>
                </a:moveTo>
                <a:cubicBezTo>
                  <a:pt x="0" y="20171"/>
                  <a:pt x="20171" y="0"/>
                  <a:pt x="45053" y="0"/>
                </a:cubicBezTo>
                <a:lnTo>
                  <a:pt x="6109551" y="0"/>
                </a:lnTo>
                <a:cubicBezTo>
                  <a:pt x="6134433" y="0"/>
                  <a:pt x="6154604" y="20171"/>
                  <a:pt x="6154604" y="45053"/>
                </a:cubicBezTo>
                <a:lnTo>
                  <a:pt x="6154604" y="405475"/>
                </a:lnTo>
                <a:cubicBezTo>
                  <a:pt x="6154604" y="430357"/>
                  <a:pt x="6134433" y="450528"/>
                  <a:pt x="6109551" y="450528"/>
                </a:cubicBezTo>
                <a:lnTo>
                  <a:pt x="45053" y="450528"/>
                </a:lnTo>
                <a:cubicBezTo>
                  <a:pt x="20171" y="450528"/>
                  <a:pt x="0" y="430357"/>
                  <a:pt x="0" y="405475"/>
                </a:cubicBezTo>
                <a:lnTo>
                  <a:pt x="0" y="45053"/>
                </a:lnTo>
                <a:close/>
              </a:path>
            </a:pathLst>
          </a:custGeom>
          <a:solidFill>
            <a:schemeClr val="accent4">
              <a:lumMod val="40000"/>
              <a:lumOff val="6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3676" tIns="33516" rIns="43676" bIns="33516" numCol="1" spcCol="1270" anchor="ctr" anchorCtr="0">
            <a:noAutofit/>
          </a:bodyPr>
          <a:lstStyle/>
          <a:p>
            <a:pPr lvl="0" defTabSz="800100">
              <a:lnSpc>
                <a:spcPct val="90000"/>
              </a:lnSpc>
              <a:spcBef>
                <a:spcPct val="0"/>
              </a:spcBef>
              <a:spcAft>
                <a:spcPct val="35000"/>
              </a:spcAft>
            </a:pPr>
            <a:r>
              <a:rPr lang="en-US" sz="2200" dirty="0">
                <a:solidFill>
                  <a:schemeClr val="tx1"/>
                </a:solidFill>
              </a:rPr>
              <a:t>Easy to understand syntax that helps to navigate the document.</a:t>
            </a:r>
          </a:p>
        </p:txBody>
      </p:sp>
      <p:sp>
        <p:nvSpPr>
          <p:cNvPr id="19" name="Freeform 18"/>
          <p:cNvSpPr/>
          <p:nvPr/>
        </p:nvSpPr>
        <p:spPr>
          <a:xfrm>
            <a:off x="941395" y="3717552"/>
            <a:ext cx="403191" cy="1151041"/>
          </a:xfrm>
          <a:custGeom>
            <a:avLst/>
            <a:gdLst/>
            <a:ahLst/>
            <a:cxnLst/>
            <a:rect l="0" t="0" r="0" b="0"/>
            <a:pathLst>
              <a:path>
                <a:moveTo>
                  <a:pt x="0" y="0"/>
                </a:moveTo>
                <a:lnTo>
                  <a:pt x="0" y="1151041"/>
                </a:lnTo>
                <a:lnTo>
                  <a:pt x="403191" y="115104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0" name="Freeform 19"/>
          <p:cNvSpPr/>
          <p:nvPr/>
        </p:nvSpPr>
        <p:spPr>
          <a:xfrm>
            <a:off x="1344586" y="4638354"/>
            <a:ext cx="6493112" cy="460480"/>
          </a:xfrm>
          <a:custGeom>
            <a:avLst/>
            <a:gdLst>
              <a:gd name="connsiteX0" fmla="*/ 0 w 6161467"/>
              <a:gd name="connsiteY0" fmla="*/ 46048 h 460480"/>
              <a:gd name="connsiteX1" fmla="*/ 46048 w 6161467"/>
              <a:gd name="connsiteY1" fmla="*/ 0 h 460480"/>
              <a:gd name="connsiteX2" fmla="*/ 6115419 w 6161467"/>
              <a:gd name="connsiteY2" fmla="*/ 0 h 460480"/>
              <a:gd name="connsiteX3" fmla="*/ 6161467 w 6161467"/>
              <a:gd name="connsiteY3" fmla="*/ 46048 h 460480"/>
              <a:gd name="connsiteX4" fmla="*/ 6161467 w 6161467"/>
              <a:gd name="connsiteY4" fmla="*/ 414432 h 460480"/>
              <a:gd name="connsiteX5" fmla="*/ 6115419 w 6161467"/>
              <a:gd name="connsiteY5" fmla="*/ 460480 h 460480"/>
              <a:gd name="connsiteX6" fmla="*/ 46048 w 6161467"/>
              <a:gd name="connsiteY6" fmla="*/ 460480 h 460480"/>
              <a:gd name="connsiteX7" fmla="*/ 0 w 6161467"/>
              <a:gd name="connsiteY7" fmla="*/ 414432 h 460480"/>
              <a:gd name="connsiteX8" fmla="*/ 0 w 6161467"/>
              <a:gd name="connsiteY8" fmla="*/ 46048 h 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1467" h="460480">
                <a:moveTo>
                  <a:pt x="0" y="46048"/>
                </a:moveTo>
                <a:cubicBezTo>
                  <a:pt x="0" y="20616"/>
                  <a:pt x="20616" y="0"/>
                  <a:pt x="46048" y="0"/>
                </a:cubicBezTo>
                <a:lnTo>
                  <a:pt x="6115419" y="0"/>
                </a:lnTo>
                <a:cubicBezTo>
                  <a:pt x="6140851" y="0"/>
                  <a:pt x="6161467" y="20616"/>
                  <a:pt x="6161467" y="46048"/>
                </a:cubicBezTo>
                <a:lnTo>
                  <a:pt x="6161467" y="414432"/>
                </a:lnTo>
                <a:cubicBezTo>
                  <a:pt x="6161467" y="439864"/>
                  <a:pt x="6140851" y="460480"/>
                  <a:pt x="6115419" y="460480"/>
                </a:cubicBezTo>
                <a:lnTo>
                  <a:pt x="46048" y="460480"/>
                </a:lnTo>
                <a:cubicBezTo>
                  <a:pt x="20616" y="460480"/>
                  <a:pt x="0" y="439864"/>
                  <a:pt x="0" y="414432"/>
                </a:cubicBezTo>
                <a:lnTo>
                  <a:pt x="0" y="46048"/>
                </a:lnTo>
                <a:close/>
              </a:path>
            </a:pathLst>
          </a:custGeom>
          <a:solidFill>
            <a:schemeClr val="accent6">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3967" tIns="33807" rIns="43967" bIns="33807" numCol="1" spcCol="1270" anchor="ctr" anchorCtr="0">
            <a:noAutofit/>
          </a:bodyPr>
          <a:lstStyle/>
          <a:p>
            <a:pPr defTabSz="800100">
              <a:lnSpc>
                <a:spcPct val="90000"/>
              </a:lnSpc>
              <a:spcBef>
                <a:spcPct val="0"/>
              </a:spcBef>
              <a:spcAft>
                <a:spcPct val="35000"/>
              </a:spcAft>
            </a:pPr>
            <a:r>
              <a:rPr lang="en-US" sz="2200" dirty="0">
                <a:solidFill>
                  <a:schemeClr val="tx1"/>
                </a:solidFill>
              </a:rPr>
              <a:t>Event handling. </a:t>
            </a:r>
          </a:p>
        </p:txBody>
      </p:sp>
      <p:sp>
        <p:nvSpPr>
          <p:cNvPr id="21" name="Freeform 20"/>
          <p:cNvSpPr/>
          <p:nvPr/>
        </p:nvSpPr>
        <p:spPr>
          <a:xfrm>
            <a:off x="941395" y="3717552"/>
            <a:ext cx="403191" cy="1845413"/>
          </a:xfrm>
          <a:custGeom>
            <a:avLst/>
            <a:gdLst/>
            <a:ahLst/>
            <a:cxnLst/>
            <a:rect l="0" t="0" r="0" b="0"/>
            <a:pathLst>
              <a:path>
                <a:moveTo>
                  <a:pt x="0" y="0"/>
                </a:moveTo>
                <a:lnTo>
                  <a:pt x="0" y="1845413"/>
                </a:lnTo>
                <a:lnTo>
                  <a:pt x="403191" y="184541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1344586" y="5289210"/>
            <a:ext cx="6493113" cy="547511"/>
          </a:xfrm>
          <a:custGeom>
            <a:avLst/>
            <a:gdLst>
              <a:gd name="connsiteX0" fmla="*/ 0 w 6493113"/>
              <a:gd name="connsiteY0" fmla="*/ 54751 h 547511"/>
              <a:gd name="connsiteX1" fmla="*/ 54751 w 6493113"/>
              <a:gd name="connsiteY1" fmla="*/ 0 h 547511"/>
              <a:gd name="connsiteX2" fmla="*/ 6438362 w 6493113"/>
              <a:gd name="connsiteY2" fmla="*/ 0 h 547511"/>
              <a:gd name="connsiteX3" fmla="*/ 6493113 w 6493113"/>
              <a:gd name="connsiteY3" fmla="*/ 54751 h 547511"/>
              <a:gd name="connsiteX4" fmla="*/ 6493113 w 6493113"/>
              <a:gd name="connsiteY4" fmla="*/ 492760 h 547511"/>
              <a:gd name="connsiteX5" fmla="*/ 6438362 w 6493113"/>
              <a:gd name="connsiteY5" fmla="*/ 547511 h 547511"/>
              <a:gd name="connsiteX6" fmla="*/ 54751 w 6493113"/>
              <a:gd name="connsiteY6" fmla="*/ 547511 h 547511"/>
              <a:gd name="connsiteX7" fmla="*/ 0 w 6493113"/>
              <a:gd name="connsiteY7" fmla="*/ 492760 h 547511"/>
              <a:gd name="connsiteX8" fmla="*/ 0 w 6493113"/>
              <a:gd name="connsiteY8" fmla="*/ 54751 h 54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93113" h="547511">
                <a:moveTo>
                  <a:pt x="0" y="54751"/>
                </a:moveTo>
                <a:cubicBezTo>
                  <a:pt x="0" y="24513"/>
                  <a:pt x="24513" y="0"/>
                  <a:pt x="54751" y="0"/>
                </a:cubicBezTo>
                <a:lnTo>
                  <a:pt x="6438362" y="0"/>
                </a:lnTo>
                <a:cubicBezTo>
                  <a:pt x="6468600" y="0"/>
                  <a:pt x="6493113" y="24513"/>
                  <a:pt x="6493113" y="54751"/>
                </a:cubicBezTo>
                <a:lnTo>
                  <a:pt x="6493113" y="492760"/>
                </a:lnTo>
                <a:cubicBezTo>
                  <a:pt x="6493113" y="522998"/>
                  <a:pt x="6468600" y="547511"/>
                  <a:pt x="6438362" y="547511"/>
                </a:cubicBezTo>
                <a:lnTo>
                  <a:pt x="54751" y="547511"/>
                </a:lnTo>
                <a:cubicBezTo>
                  <a:pt x="24513" y="547511"/>
                  <a:pt x="0" y="522998"/>
                  <a:pt x="0" y="492760"/>
                </a:cubicBezTo>
                <a:lnTo>
                  <a:pt x="0" y="54751"/>
                </a:lnTo>
                <a:close/>
              </a:path>
            </a:pathLst>
          </a:custGeom>
          <a:solidFill>
            <a:schemeClr val="accent3">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516" tIns="36356" rIns="46516" bIns="36356" numCol="1" spcCol="1270" anchor="ctr" anchorCtr="0">
            <a:noAutofit/>
          </a:bodyPr>
          <a:lstStyle/>
          <a:p>
            <a:pPr lvl="0" defTabSz="800100">
              <a:lnSpc>
                <a:spcPct val="90000"/>
              </a:lnSpc>
              <a:spcBef>
                <a:spcPct val="0"/>
              </a:spcBef>
              <a:spcAft>
                <a:spcPct val="35000"/>
              </a:spcAft>
            </a:pPr>
            <a:r>
              <a:rPr lang="en-US" sz="2200" dirty="0">
                <a:solidFill>
                  <a:schemeClr val="tx1"/>
                </a:solidFill>
              </a:rPr>
              <a:t>Advanced effects and animation.</a:t>
            </a:r>
          </a:p>
        </p:txBody>
      </p:sp>
      <p:sp>
        <p:nvSpPr>
          <p:cNvPr id="23" name="Freeform 22"/>
          <p:cNvSpPr/>
          <p:nvPr/>
        </p:nvSpPr>
        <p:spPr>
          <a:xfrm>
            <a:off x="941395" y="3717552"/>
            <a:ext cx="411245" cy="2487438"/>
          </a:xfrm>
          <a:custGeom>
            <a:avLst/>
            <a:gdLst/>
            <a:ahLst/>
            <a:cxnLst/>
            <a:rect l="0" t="0" r="0" b="0"/>
            <a:pathLst>
              <a:path>
                <a:moveTo>
                  <a:pt x="0" y="0"/>
                </a:moveTo>
                <a:lnTo>
                  <a:pt x="0" y="2487438"/>
                </a:lnTo>
                <a:lnTo>
                  <a:pt x="411245" y="24874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 name="Freeform 23"/>
          <p:cNvSpPr/>
          <p:nvPr/>
        </p:nvSpPr>
        <p:spPr>
          <a:xfrm>
            <a:off x="1352640" y="5975689"/>
            <a:ext cx="6485058" cy="458603"/>
          </a:xfrm>
          <a:custGeom>
            <a:avLst/>
            <a:gdLst>
              <a:gd name="connsiteX0" fmla="*/ 0 w 6451237"/>
              <a:gd name="connsiteY0" fmla="*/ 45860 h 458603"/>
              <a:gd name="connsiteX1" fmla="*/ 45860 w 6451237"/>
              <a:gd name="connsiteY1" fmla="*/ 0 h 458603"/>
              <a:gd name="connsiteX2" fmla="*/ 6405377 w 6451237"/>
              <a:gd name="connsiteY2" fmla="*/ 0 h 458603"/>
              <a:gd name="connsiteX3" fmla="*/ 6451237 w 6451237"/>
              <a:gd name="connsiteY3" fmla="*/ 45860 h 458603"/>
              <a:gd name="connsiteX4" fmla="*/ 6451237 w 6451237"/>
              <a:gd name="connsiteY4" fmla="*/ 412743 h 458603"/>
              <a:gd name="connsiteX5" fmla="*/ 6405377 w 6451237"/>
              <a:gd name="connsiteY5" fmla="*/ 458603 h 458603"/>
              <a:gd name="connsiteX6" fmla="*/ 45860 w 6451237"/>
              <a:gd name="connsiteY6" fmla="*/ 458603 h 458603"/>
              <a:gd name="connsiteX7" fmla="*/ 0 w 6451237"/>
              <a:gd name="connsiteY7" fmla="*/ 412743 h 458603"/>
              <a:gd name="connsiteX8" fmla="*/ 0 w 6451237"/>
              <a:gd name="connsiteY8" fmla="*/ 45860 h 45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1237" h="458603">
                <a:moveTo>
                  <a:pt x="0" y="45860"/>
                </a:moveTo>
                <a:cubicBezTo>
                  <a:pt x="0" y="20532"/>
                  <a:pt x="20532" y="0"/>
                  <a:pt x="45860" y="0"/>
                </a:cubicBezTo>
                <a:lnTo>
                  <a:pt x="6405377" y="0"/>
                </a:lnTo>
                <a:cubicBezTo>
                  <a:pt x="6430705" y="0"/>
                  <a:pt x="6451237" y="20532"/>
                  <a:pt x="6451237" y="45860"/>
                </a:cubicBezTo>
                <a:lnTo>
                  <a:pt x="6451237" y="412743"/>
                </a:lnTo>
                <a:cubicBezTo>
                  <a:pt x="6451237" y="438071"/>
                  <a:pt x="6430705" y="458603"/>
                  <a:pt x="6405377" y="458603"/>
                </a:cubicBezTo>
                <a:lnTo>
                  <a:pt x="45860" y="458603"/>
                </a:lnTo>
                <a:cubicBezTo>
                  <a:pt x="20532" y="458603"/>
                  <a:pt x="0" y="438071"/>
                  <a:pt x="0" y="412743"/>
                </a:cubicBezTo>
                <a:lnTo>
                  <a:pt x="0" y="45860"/>
                </a:lnTo>
                <a:close/>
              </a:path>
            </a:pathLst>
          </a:custGeom>
          <a:solidFill>
            <a:schemeClr val="accent2">
              <a:lumMod val="60000"/>
              <a:lumOff val="4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3912" tIns="33752" rIns="43912" bIns="33752" numCol="1" spcCol="1270" anchor="ctr" anchorCtr="0">
            <a:noAutofit/>
          </a:bodyPr>
          <a:lstStyle/>
          <a:p>
            <a:pPr defTabSz="800100">
              <a:lnSpc>
                <a:spcPct val="90000"/>
              </a:lnSpc>
              <a:spcBef>
                <a:spcPct val="0"/>
              </a:spcBef>
              <a:spcAft>
                <a:spcPct val="35000"/>
              </a:spcAft>
            </a:pPr>
            <a:r>
              <a:rPr lang="en-US" sz="2200" dirty="0">
                <a:solidFill>
                  <a:schemeClr val="tx1"/>
                </a:solidFill>
              </a:rPr>
              <a:t>Develop AJAX-based Web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par>
                                <p:cTn id="29" presetID="2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par>
                                <p:cTn id="37" presetID="22" presetClass="entr" presetSubtype="4"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par>
                                <p:cTn id="45" presetID="22" presetClass="entr" presetSubtype="4"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23</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Summary</a:t>
            </a:r>
          </a:p>
        </p:txBody>
      </p:sp>
      <p:sp>
        <p:nvSpPr>
          <p:cNvPr id="6" name="Rectangle 5"/>
          <p:cNvSpPr/>
          <p:nvPr/>
        </p:nvSpPr>
        <p:spPr>
          <a:xfrm>
            <a:off x="304800" y="914400"/>
            <a:ext cx="8305800" cy="5847755"/>
          </a:xfrm>
          <a:prstGeom prst="rect">
            <a:avLst/>
          </a:prstGeom>
        </p:spPr>
        <p:txBody>
          <a:bodyPr wrap="square">
            <a:spAutoFit/>
          </a:bodyPr>
          <a:lstStyle/>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HTML5 is cooperative project between (W3C) and the Web Hypertext Application Technology Working Group (WHATWG).</a:t>
            </a:r>
          </a:p>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New features of HTML5 would include tags such as &lt;canvas&gt;, &lt;article&gt;, &lt;</a:t>
            </a:r>
            <a:r>
              <a:rPr lang="en-US" sz="2200" dirty="0" err="1">
                <a:latin typeface="Calibri" panose="020F0502020204030204" pitchFamily="34" charset="0"/>
                <a:cs typeface="Calibri" panose="020F0502020204030204" pitchFamily="34" charset="0"/>
              </a:rPr>
              <a:t>nav</a:t>
            </a:r>
            <a:r>
              <a:rPr lang="en-US" sz="2200" dirty="0">
                <a:latin typeface="Calibri" panose="020F0502020204030204" pitchFamily="34" charset="0"/>
                <a:cs typeface="Calibri" panose="020F0502020204030204" pitchFamily="34" charset="0"/>
              </a:rPr>
              <a:t>&gt;, &lt;header&gt;, &lt;footer&gt;, &lt;section&gt;, &lt;audio&gt;, &lt;video&gt; and so on.</a:t>
            </a:r>
          </a:p>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Some of the technologies used for creating dynamic Web sites JavaScript, CSS, XHTML, and DHTML.</a:t>
            </a:r>
          </a:p>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A Cascading Style Sheet (CSS) is a rule based language, which specifies the formatting instructions for the content specified in an HTML page.</a:t>
            </a:r>
          </a:p>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JavaScript is a scripting language that allows you to build dynamic Web pages by ensuring maximum user interactivity.</a:t>
            </a:r>
          </a:p>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jQuery is a JavaScript library that simplifies the design of client-side scripting on HTML pages.</a:t>
            </a:r>
          </a:p>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The major browsers, such as Chrome, Firefox, Opera, Safari, Internet Explorer, and so on, are trying to add the new HTML5 features to the latest version of the browsers.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2000"/>
                                        <p:tgtEl>
                                          <p:spTgt spid="6">
                                            <p:txEl>
                                              <p:pRg st="0" end="0"/>
                                            </p:txEl>
                                          </p:spTgt>
                                        </p:tgtEl>
                                      </p:cBhvr>
                                    </p:animEffect>
                                  </p:childTnLst>
                                </p:cTn>
                              </p:par>
                            </p:childTnLst>
                          </p:cTn>
                        </p:par>
                        <p:par>
                          <p:cTn id="8" fill="hold">
                            <p:stCondLst>
                              <p:cond delay="2000"/>
                            </p:stCondLst>
                            <p:childTnLst>
                              <p:par>
                                <p:cTn id="9" presetID="18" presetClass="entr" presetSubtype="6"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strips(downRight)">
                                      <p:cBhvr>
                                        <p:cTn id="11" dur="1000"/>
                                        <p:tgtEl>
                                          <p:spTgt spid="6">
                                            <p:txEl>
                                              <p:pRg st="1" end="1"/>
                                            </p:txEl>
                                          </p:spTgt>
                                        </p:tgtEl>
                                      </p:cBhvr>
                                    </p:animEffect>
                                  </p:childTnLst>
                                </p:cTn>
                              </p:par>
                            </p:childTnLst>
                          </p:cTn>
                        </p:par>
                        <p:par>
                          <p:cTn id="12" fill="hold">
                            <p:stCondLst>
                              <p:cond delay="3000"/>
                            </p:stCondLst>
                            <p:childTnLst>
                              <p:par>
                                <p:cTn id="13" presetID="18" presetClass="entr" presetSubtype="6"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strips(downRight)">
                                      <p:cBhvr>
                                        <p:cTn id="15" dur="1000"/>
                                        <p:tgtEl>
                                          <p:spTgt spid="6">
                                            <p:txEl>
                                              <p:pRg st="2" end="2"/>
                                            </p:txEl>
                                          </p:spTgt>
                                        </p:tgtEl>
                                      </p:cBhvr>
                                    </p:animEffect>
                                  </p:childTnLst>
                                </p:cTn>
                              </p:par>
                            </p:childTnLst>
                          </p:cTn>
                        </p:par>
                        <p:par>
                          <p:cTn id="16" fill="hold">
                            <p:stCondLst>
                              <p:cond delay="4000"/>
                            </p:stCondLst>
                            <p:childTnLst>
                              <p:par>
                                <p:cTn id="17" presetID="18" presetClass="entr" presetSubtype="6"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strips(downRight)">
                                      <p:cBhvr>
                                        <p:cTn id="19" dur="1000"/>
                                        <p:tgtEl>
                                          <p:spTgt spid="6">
                                            <p:txEl>
                                              <p:pRg st="3" end="3"/>
                                            </p:txEl>
                                          </p:spTgt>
                                        </p:tgtEl>
                                      </p:cBhvr>
                                    </p:animEffect>
                                  </p:childTnLst>
                                </p:cTn>
                              </p:par>
                            </p:childTnLst>
                          </p:cTn>
                        </p:par>
                        <p:par>
                          <p:cTn id="20" fill="hold">
                            <p:stCondLst>
                              <p:cond delay="5000"/>
                            </p:stCondLst>
                            <p:childTnLst>
                              <p:par>
                                <p:cTn id="21" presetID="18" presetClass="entr" presetSubtype="6"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strips(downRight)">
                                      <p:cBhvr>
                                        <p:cTn id="23" dur="1000"/>
                                        <p:tgtEl>
                                          <p:spTgt spid="6">
                                            <p:txEl>
                                              <p:pRg st="4" end="4"/>
                                            </p:txEl>
                                          </p:spTgt>
                                        </p:tgtEl>
                                      </p:cBhvr>
                                    </p:animEffect>
                                  </p:childTnLst>
                                </p:cTn>
                              </p:par>
                            </p:childTnLst>
                          </p:cTn>
                        </p:par>
                        <p:par>
                          <p:cTn id="24" fill="hold">
                            <p:stCondLst>
                              <p:cond delay="6000"/>
                            </p:stCondLst>
                            <p:childTnLst>
                              <p:par>
                                <p:cTn id="25" presetID="18" presetClass="entr" presetSubtype="6"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strips(downRight)">
                                      <p:cBhvr>
                                        <p:cTn id="27" dur="1000"/>
                                        <p:tgtEl>
                                          <p:spTgt spid="6">
                                            <p:txEl>
                                              <p:pRg st="5" end="5"/>
                                            </p:txEl>
                                          </p:spTgt>
                                        </p:tgtEl>
                                      </p:cBhvr>
                                    </p:animEffect>
                                  </p:childTnLst>
                                </p:cTn>
                              </p:par>
                            </p:childTnLst>
                          </p:cTn>
                        </p:par>
                        <p:par>
                          <p:cTn id="28" fill="hold">
                            <p:stCondLst>
                              <p:cond delay="7000"/>
                            </p:stCondLst>
                            <p:childTnLst>
                              <p:par>
                                <p:cTn id="29" presetID="18" presetClass="entr" presetSubtype="6"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strips(downRight)">
                                      <p:cBhvr>
                                        <p:cTn id="31"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5" name="Title 4"/>
          <p:cNvSpPr>
            <a:spLocks noGrp="1"/>
          </p:cNvSpPr>
          <p:nvPr>
            <p:ph type="title"/>
          </p:nvPr>
        </p:nvSpPr>
        <p:spPr>
          <a:xfrm>
            <a:off x="457200" y="198438"/>
            <a:ext cx="8534400" cy="411162"/>
          </a:xfrm>
        </p:spPr>
        <p:txBody>
          <a:bodyPr/>
          <a:lstStyle/>
          <a:p>
            <a:r>
              <a:rPr lang="en-US" dirty="0"/>
              <a:t> Introduction</a:t>
            </a:r>
          </a:p>
        </p:txBody>
      </p:sp>
      <p:graphicFrame>
        <p:nvGraphicFramePr>
          <p:cNvPr id="12" name="Diagram 11"/>
          <p:cNvGraphicFramePr/>
          <p:nvPr>
            <p:extLst>
              <p:ext uri="{D42A27DB-BD31-4B8C-83A1-F6EECF244321}">
                <p14:modId xmlns:p14="http://schemas.microsoft.com/office/powerpoint/2010/main" val="843741731"/>
              </p:ext>
            </p:extLst>
          </p:nvPr>
        </p:nvGraphicFramePr>
        <p:xfrm>
          <a:off x="381000" y="1447800"/>
          <a:ext cx="8382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5" name="Title 4"/>
          <p:cNvSpPr>
            <a:spLocks noGrp="1"/>
          </p:cNvSpPr>
          <p:nvPr>
            <p:ph type="title"/>
          </p:nvPr>
        </p:nvSpPr>
        <p:spPr>
          <a:xfrm>
            <a:off x="457200" y="198438"/>
            <a:ext cx="8534400" cy="411162"/>
          </a:xfrm>
        </p:spPr>
        <p:txBody>
          <a:bodyPr/>
          <a:lstStyle/>
          <a:p>
            <a:r>
              <a:rPr lang="en-US" dirty="0"/>
              <a:t> Evolution </a:t>
            </a:r>
            <a:r>
              <a:rPr lang="en-US"/>
              <a:t>of Computing</a:t>
            </a:r>
            <a:endParaRPr lang="en-US" dirty="0"/>
          </a:p>
        </p:txBody>
      </p:sp>
      <p:graphicFrame>
        <p:nvGraphicFramePr>
          <p:cNvPr id="12" name="Diagram 11"/>
          <p:cNvGraphicFramePr/>
          <p:nvPr>
            <p:extLst>
              <p:ext uri="{D42A27DB-BD31-4B8C-83A1-F6EECF244321}">
                <p14:modId xmlns:p14="http://schemas.microsoft.com/office/powerpoint/2010/main" val="278748989"/>
              </p:ext>
            </p:extLst>
          </p:nvPr>
        </p:nvGraphicFramePr>
        <p:xfrm>
          <a:off x="381000" y="960438"/>
          <a:ext cx="83820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533400" y="3962400"/>
            <a:ext cx="5234354" cy="1143000"/>
          </a:xfrm>
          <a:prstGeom prst="rect">
            <a:avLst/>
          </a:prstGeom>
        </p:spPr>
        <p:txBody>
          <a:bodyPr wrap="square" anchor="ctr" anchorCtr="0">
            <a:noAutofit/>
          </a:bodyPr>
          <a:lstStyle/>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Local Area Network (LAN)</a:t>
            </a:r>
          </a:p>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Metropolitan Area Network (MAN)</a:t>
            </a:r>
          </a:p>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Wide Area Network (WAN)</a:t>
            </a:r>
          </a:p>
        </p:txBody>
      </p:sp>
      <p:pic>
        <p:nvPicPr>
          <p:cNvPr id="1026" name="Picture 2"/>
          <p:cNvPicPr>
            <a:picLocks noChangeAspect="1" noChangeArrowheads="1"/>
          </p:cNvPicPr>
          <p:nvPr/>
        </p:nvPicPr>
        <p:blipFill>
          <a:blip r:embed="rId8"/>
          <a:srcRect/>
          <a:stretch>
            <a:fillRect/>
          </a:stretch>
        </p:blipFill>
        <p:spPr bwMode="auto">
          <a:xfrm>
            <a:off x="6172200" y="3962400"/>
            <a:ext cx="2209800" cy="240351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2000"/>
                                        <p:tgtEl>
                                          <p:spTgt spid="6"/>
                                        </p:tgtEl>
                                      </p:cBhvr>
                                    </p:animEffect>
                                  </p:childTnLst>
                                </p:cTn>
                              </p:par>
                            </p:childTnLst>
                          </p:cTn>
                        </p:par>
                        <p:par>
                          <p:cTn id="12" fill="hold">
                            <p:stCondLst>
                              <p:cond delay="4000"/>
                            </p:stCondLst>
                            <p:childTnLst>
                              <p:par>
                                <p:cTn id="13" presetID="53"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Effect transition="in" filter="fade">
                                      <p:cBhvr>
                                        <p:cTn id="1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352800" y="2514600"/>
            <a:ext cx="2362200" cy="2216362"/>
          </a:xfrm>
          <a:prstGeom prst="rect">
            <a:avLst/>
          </a:prstGeom>
          <a:noFill/>
          <a:ln w="9525">
            <a:noFill/>
            <a:miter lim="800000"/>
            <a:headEnd/>
            <a:tailEnd/>
          </a:ln>
          <a:effectLst/>
        </p:spPr>
      </p:pic>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5</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a:xfrm>
            <a:off x="533400" y="198438"/>
            <a:ext cx="7620000" cy="411162"/>
          </a:xfrm>
        </p:spPr>
        <p:txBody>
          <a:bodyPr/>
          <a:lstStyle/>
          <a:p>
            <a:r>
              <a:rPr lang="en-US" dirty="0"/>
              <a:t>Web </a:t>
            </a:r>
            <a:r>
              <a:rPr lang="en-US"/>
              <a:t>and Internet</a:t>
            </a:r>
            <a:endParaRPr lang="en-US" dirty="0"/>
          </a:p>
        </p:txBody>
      </p:sp>
      <p:sp>
        <p:nvSpPr>
          <p:cNvPr id="12" name="Rectangular Callout 11"/>
          <p:cNvSpPr/>
          <p:nvPr/>
        </p:nvSpPr>
        <p:spPr>
          <a:xfrm>
            <a:off x="463550" y="2661016"/>
            <a:ext cx="2097232" cy="2139583"/>
          </a:xfrm>
          <a:prstGeom prst="wedgeRectCallout">
            <a:avLst>
              <a:gd name="adj1" fmla="val 72407"/>
              <a:gd name="adj2" fmla="val -15925"/>
            </a:avLst>
          </a:prstGeom>
          <a:solidFill>
            <a:schemeClr val="accent4">
              <a:lumMod val="75000"/>
            </a:schemeClr>
          </a:solidFill>
          <a:effectLst>
            <a:outerShdw blurRad="495300" dist="50800" dir="5400000" algn="ctr" rotWithShape="0">
              <a:srgbClr val="FFFF00">
                <a:alpha val="67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600"/>
              </a:spcBef>
            </a:pPr>
            <a:r>
              <a:rPr lang="en-US" sz="1800" b="1" dirty="0"/>
              <a:t>On the internet, Information is presented in the form of Web pages</a:t>
            </a:r>
          </a:p>
        </p:txBody>
      </p:sp>
      <p:sp>
        <p:nvSpPr>
          <p:cNvPr id="13" name="Rectangular Callout 12"/>
          <p:cNvSpPr/>
          <p:nvPr/>
        </p:nvSpPr>
        <p:spPr>
          <a:xfrm flipH="1">
            <a:off x="1981199" y="933619"/>
            <a:ext cx="4038600" cy="965878"/>
          </a:xfrm>
          <a:prstGeom prst="wedgeRectCallout">
            <a:avLst>
              <a:gd name="adj1" fmla="val -20675"/>
              <a:gd name="adj2" fmla="val 93475"/>
            </a:avLst>
          </a:prstGeom>
          <a:solidFill>
            <a:schemeClr val="accent5">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0000"/>
              </a:lnSpc>
              <a:spcBef>
                <a:spcPts val="600"/>
              </a:spcBef>
            </a:pPr>
            <a:r>
              <a:rPr lang="en-US" sz="1800" b="1" dirty="0"/>
              <a:t>Web page is a file </a:t>
            </a:r>
            <a:r>
              <a:rPr lang="en-US" sz="1800" b="1" dirty="0">
                <a:solidFill>
                  <a:schemeClr val="bg1"/>
                </a:solidFill>
              </a:rPr>
              <a:t>are stored on a Web server to make them available for the users</a:t>
            </a:r>
            <a:r>
              <a:rPr lang="en-US" sz="1800" dirty="0">
                <a:solidFill>
                  <a:schemeClr val="bg1"/>
                </a:solidFill>
              </a:rPr>
              <a:t>.</a:t>
            </a:r>
          </a:p>
        </p:txBody>
      </p:sp>
      <p:sp>
        <p:nvSpPr>
          <p:cNvPr id="14" name="Rectangular Callout 13"/>
          <p:cNvSpPr/>
          <p:nvPr/>
        </p:nvSpPr>
        <p:spPr>
          <a:xfrm>
            <a:off x="6553200" y="1541297"/>
            <a:ext cx="2147888" cy="2408533"/>
          </a:xfrm>
          <a:prstGeom prst="wedgeRectCallout">
            <a:avLst>
              <a:gd name="adj1" fmla="val -81714"/>
              <a:gd name="adj2" fmla="val 18532"/>
            </a:avLst>
          </a:prstGeom>
          <a:solidFill>
            <a:schemeClr val="accent3">
              <a:lumMod val="50000"/>
            </a:schemeClr>
          </a:solidFill>
          <a:effectLst>
            <a:outerShdw blurRad="508000" dist="50800" dir="5400000" algn="ctr" rotWithShape="0">
              <a:srgbClr val="FFFF00">
                <a:alpha val="53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0000"/>
              </a:lnSpc>
              <a:spcBef>
                <a:spcPts val="600"/>
              </a:spcBef>
            </a:pPr>
            <a:r>
              <a:rPr lang="en-US" sz="1800" b="1" dirty="0">
                <a:solidFill>
                  <a:schemeClr val="bg1"/>
                </a:solidFill>
              </a:rPr>
              <a:t>Web server is a computer with high processing speed and connected to the Internet. </a:t>
            </a:r>
          </a:p>
        </p:txBody>
      </p:sp>
      <p:sp>
        <p:nvSpPr>
          <p:cNvPr id="9" name="Rectangular Callout 8"/>
          <p:cNvSpPr/>
          <p:nvPr/>
        </p:nvSpPr>
        <p:spPr>
          <a:xfrm>
            <a:off x="2560783" y="5318172"/>
            <a:ext cx="5364017" cy="1257481"/>
          </a:xfrm>
          <a:prstGeom prst="wedgeRectCallout">
            <a:avLst>
              <a:gd name="adj1" fmla="val -19687"/>
              <a:gd name="adj2" fmla="val -75132"/>
            </a:avLst>
          </a:prstGeom>
          <a:solidFill>
            <a:srgbClr val="002060"/>
          </a:solidFill>
          <a:effectLst>
            <a:outerShdw blurRad="508000" dist="50800" dir="5400000" algn="ctr" rotWithShape="0">
              <a:srgbClr val="FFFF00">
                <a:alpha val="53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889000">
              <a:lnSpc>
                <a:spcPct val="100000"/>
              </a:lnSpc>
              <a:spcBef>
                <a:spcPct val="0"/>
              </a:spcBef>
              <a:spcAft>
                <a:spcPts val="600"/>
              </a:spcAft>
            </a:pPr>
            <a:r>
              <a:rPr lang="en-US" sz="1800" dirty="0"/>
              <a:t>Web servers host and display the Web pages on a Web browser by using the HTTP protocol. </a:t>
            </a:r>
            <a:br>
              <a:rPr lang="en-US" sz="1800" dirty="0"/>
            </a:br>
            <a:r>
              <a:rPr lang="en-US" sz="1800" dirty="0"/>
              <a:t>HTTP specifies how a Web page will be retrieved from the Web server.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6</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Web Communication</a:t>
            </a:r>
          </a:p>
        </p:txBody>
      </p:sp>
      <p:grpSp>
        <p:nvGrpSpPr>
          <p:cNvPr id="13" name="Group 12"/>
          <p:cNvGrpSpPr/>
          <p:nvPr/>
        </p:nvGrpSpPr>
        <p:grpSpPr>
          <a:xfrm>
            <a:off x="228600" y="979910"/>
            <a:ext cx="8738512" cy="3436611"/>
            <a:chOff x="515389" y="2759751"/>
            <a:chExt cx="8404723" cy="2733522"/>
          </a:xfrm>
        </p:grpSpPr>
        <p:sp>
          <p:nvSpPr>
            <p:cNvPr id="9" name="Freeform 8"/>
            <p:cNvSpPr/>
            <p:nvPr/>
          </p:nvSpPr>
          <p:spPr>
            <a:xfrm>
              <a:off x="515389" y="2759751"/>
              <a:ext cx="8396288" cy="603203"/>
            </a:xfrm>
            <a:custGeom>
              <a:avLst/>
              <a:gdLst>
                <a:gd name="connsiteX0" fmla="*/ 0 w 8396288"/>
                <a:gd name="connsiteY0" fmla="*/ 100536 h 603203"/>
                <a:gd name="connsiteX1" fmla="*/ 100536 w 8396288"/>
                <a:gd name="connsiteY1" fmla="*/ 0 h 603203"/>
                <a:gd name="connsiteX2" fmla="*/ 8295752 w 8396288"/>
                <a:gd name="connsiteY2" fmla="*/ 0 h 603203"/>
                <a:gd name="connsiteX3" fmla="*/ 8396288 w 8396288"/>
                <a:gd name="connsiteY3" fmla="*/ 100536 h 603203"/>
                <a:gd name="connsiteX4" fmla="*/ 8396288 w 8396288"/>
                <a:gd name="connsiteY4" fmla="*/ 502667 h 603203"/>
                <a:gd name="connsiteX5" fmla="*/ 8295752 w 8396288"/>
                <a:gd name="connsiteY5" fmla="*/ 603203 h 603203"/>
                <a:gd name="connsiteX6" fmla="*/ 100536 w 8396288"/>
                <a:gd name="connsiteY6" fmla="*/ 603203 h 603203"/>
                <a:gd name="connsiteX7" fmla="*/ 0 w 8396288"/>
                <a:gd name="connsiteY7" fmla="*/ 502667 h 603203"/>
                <a:gd name="connsiteX8" fmla="*/ 0 w 8396288"/>
                <a:gd name="connsiteY8" fmla="*/ 100536 h 60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6288" h="603203">
                  <a:moveTo>
                    <a:pt x="0" y="100536"/>
                  </a:moveTo>
                  <a:cubicBezTo>
                    <a:pt x="0" y="45012"/>
                    <a:pt x="45012" y="0"/>
                    <a:pt x="100536" y="0"/>
                  </a:cubicBezTo>
                  <a:lnTo>
                    <a:pt x="8295752" y="0"/>
                  </a:lnTo>
                  <a:cubicBezTo>
                    <a:pt x="8351276" y="0"/>
                    <a:pt x="8396288" y="45012"/>
                    <a:pt x="8396288" y="100536"/>
                  </a:cubicBezTo>
                  <a:lnTo>
                    <a:pt x="8396288" y="502667"/>
                  </a:lnTo>
                  <a:cubicBezTo>
                    <a:pt x="8396288" y="558191"/>
                    <a:pt x="8351276" y="603203"/>
                    <a:pt x="8295752" y="603203"/>
                  </a:cubicBezTo>
                  <a:lnTo>
                    <a:pt x="100536" y="603203"/>
                  </a:lnTo>
                  <a:cubicBezTo>
                    <a:pt x="45012" y="603203"/>
                    <a:pt x="0" y="558191"/>
                    <a:pt x="0" y="502667"/>
                  </a:cubicBezTo>
                  <a:lnTo>
                    <a:pt x="0" y="100536"/>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5646" tIns="105646" rIns="105646" bIns="105646" numCol="1" spcCol="1270" anchor="ctr" anchorCtr="0">
              <a:noAutofit/>
            </a:bodyPr>
            <a:lstStyle/>
            <a:p>
              <a:pPr lvl="0" algn="l" defTabSz="889000">
                <a:lnSpc>
                  <a:spcPct val="100000"/>
                </a:lnSpc>
                <a:spcBef>
                  <a:spcPct val="0"/>
                </a:spcBef>
                <a:spcAft>
                  <a:spcPts val="600"/>
                </a:spcAft>
              </a:pPr>
              <a:r>
                <a:rPr lang="en-US" sz="2000" kern="1200" dirty="0"/>
                <a:t>Steps to view a Web page in a browser are as follows:</a:t>
              </a:r>
            </a:p>
          </p:txBody>
        </p:sp>
        <p:sp>
          <p:nvSpPr>
            <p:cNvPr id="10" name="Freeform 9"/>
            <p:cNvSpPr/>
            <p:nvPr/>
          </p:nvSpPr>
          <p:spPr>
            <a:xfrm>
              <a:off x="515389" y="3420551"/>
              <a:ext cx="8396288" cy="586012"/>
            </a:xfrm>
            <a:custGeom>
              <a:avLst/>
              <a:gdLst>
                <a:gd name="connsiteX0" fmla="*/ 0 w 8396288"/>
                <a:gd name="connsiteY0" fmla="*/ 165363 h 992160"/>
                <a:gd name="connsiteX1" fmla="*/ 165363 w 8396288"/>
                <a:gd name="connsiteY1" fmla="*/ 0 h 992160"/>
                <a:gd name="connsiteX2" fmla="*/ 8230925 w 8396288"/>
                <a:gd name="connsiteY2" fmla="*/ 0 h 992160"/>
                <a:gd name="connsiteX3" fmla="*/ 8396288 w 8396288"/>
                <a:gd name="connsiteY3" fmla="*/ 165363 h 992160"/>
                <a:gd name="connsiteX4" fmla="*/ 8396288 w 8396288"/>
                <a:gd name="connsiteY4" fmla="*/ 826797 h 992160"/>
                <a:gd name="connsiteX5" fmla="*/ 8230925 w 8396288"/>
                <a:gd name="connsiteY5" fmla="*/ 992160 h 992160"/>
                <a:gd name="connsiteX6" fmla="*/ 165363 w 8396288"/>
                <a:gd name="connsiteY6" fmla="*/ 992160 h 992160"/>
                <a:gd name="connsiteX7" fmla="*/ 0 w 8396288"/>
                <a:gd name="connsiteY7" fmla="*/ 826797 h 992160"/>
                <a:gd name="connsiteX8" fmla="*/ 0 w 8396288"/>
                <a:gd name="connsiteY8" fmla="*/ 165363 h 99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6288" h="992160">
                  <a:moveTo>
                    <a:pt x="0" y="165363"/>
                  </a:moveTo>
                  <a:cubicBezTo>
                    <a:pt x="0" y="74036"/>
                    <a:pt x="74036" y="0"/>
                    <a:pt x="165363" y="0"/>
                  </a:cubicBezTo>
                  <a:lnTo>
                    <a:pt x="8230925" y="0"/>
                  </a:lnTo>
                  <a:cubicBezTo>
                    <a:pt x="8322252" y="0"/>
                    <a:pt x="8396288" y="74036"/>
                    <a:pt x="8396288" y="165363"/>
                  </a:cubicBezTo>
                  <a:lnTo>
                    <a:pt x="8396288" y="826797"/>
                  </a:lnTo>
                  <a:cubicBezTo>
                    <a:pt x="8396288" y="918124"/>
                    <a:pt x="8322252" y="992160"/>
                    <a:pt x="8230925" y="992160"/>
                  </a:cubicBezTo>
                  <a:lnTo>
                    <a:pt x="165363" y="992160"/>
                  </a:lnTo>
                  <a:cubicBezTo>
                    <a:pt x="74036" y="992160"/>
                    <a:pt x="0" y="918124"/>
                    <a:pt x="0" y="826797"/>
                  </a:cubicBezTo>
                  <a:lnTo>
                    <a:pt x="0" y="165363"/>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4633" tIns="124633" rIns="124633" bIns="124633" numCol="1" spcCol="1270" anchor="ctr" anchorCtr="0">
              <a:noAutofit/>
            </a:bodyPr>
            <a:lstStyle/>
            <a:p>
              <a:pPr marL="465138" lvl="0" indent="-349250" algn="l" defTabSz="889000">
                <a:lnSpc>
                  <a:spcPct val="100000"/>
                </a:lnSpc>
                <a:spcBef>
                  <a:spcPct val="0"/>
                </a:spcBef>
                <a:spcAft>
                  <a:spcPts val="600"/>
                </a:spcAft>
              </a:pPr>
              <a:r>
                <a:rPr lang="en-US" sz="1800" kern="1200" dirty="0"/>
                <a:t>1</a:t>
              </a:r>
              <a:r>
                <a:rPr lang="en-US" sz="2000" kern="1200" dirty="0"/>
                <a:t>. User specifies the Uniform Resource Locator (URL) of Web page in browser</a:t>
              </a:r>
              <a:endParaRPr lang="en-US" sz="1800" kern="1200" dirty="0"/>
            </a:p>
          </p:txBody>
        </p:sp>
        <p:sp>
          <p:nvSpPr>
            <p:cNvPr id="11" name="Freeform 10"/>
            <p:cNvSpPr/>
            <p:nvPr/>
          </p:nvSpPr>
          <p:spPr>
            <a:xfrm>
              <a:off x="523824" y="4056125"/>
              <a:ext cx="8396288" cy="620867"/>
            </a:xfrm>
            <a:custGeom>
              <a:avLst/>
              <a:gdLst>
                <a:gd name="connsiteX0" fmla="*/ 0 w 8396288"/>
                <a:gd name="connsiteY0" fmla="*/ 165363 h 992160"/>
                <a:gd name="connsiteX1" fmla="*/ 165363 w 8396288"/>
                <a:gd name="connsiteY1" fmla="*/ 0 h 992160"/>
                <a:gd name="connsiteX2" fmla="*/ 8230925 w 8396288"/>
                <a:gd name="connsiteY2" fmla="*/ 0 h 992160"/>
                <a:gd name="connsiteX3" fmla="*/ 8396288 w 8396288"/>
                <a:gd name="connsiteY3" fmla="*/ 165363 h 992160"/>
                <a:gd name="connsiteX4" fmla="*/ 8396288 w 8396288"/>
                <a:gd name="connsiteY4" fmla="*/ 826797 h 992160"/>
                <a:gd name="connsiteX5" fmla="*/ 8230925 w 8396288"/>
                <a:gd name="connsiteY5" fmla="*/ 992160 h 992160"/>
                <a:gd name="connsiteX6" fmla="*/ 165363 w 8396288"/>
                <a:gd name="connsiteY6" fmla="*/ 992160 h 992160"/>
                <a:gd name="connsiteX7" fmla="*/ 0 w 8396288"/>
                <a:gd name="connsiteY7" fmla="*/ 826797 h 992160"/>
                <a:gd name="connsiteX8" fmla="*/ 0 w 8396288"/>
                <a:gd name="connsiteY8" fmla="*/ 165363 h 99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6288" h="992160">
                  <a:moveTo>
                    <a:pt x="0" y="165363"/>
                  </a:moveTo>
                  <a:cubicBezTo>
                    <a:pt x="0" y="74036"/>
                    <a:pt x="74036" y="0"/>
                    <a:pt x="165363" y="0"/>
                  </a:cubicBezTo>
                  <a:lnTo>
                    <a:pt x="8230925" y="0"/>
                  </a:lnTo>
                  <a:cubicBezTo>
                    <a:pt x="8322252" y="0"/>
                    <a:pt x="8396288" y="74036"/>
                    <a:pt x="8396288" y="165363"/>
                  </a:cubicBezTo>
                  <a:lnTo>
                    <a:pt x="8396288" y="826797"/>
                  </a:lnTo>
                  <a:cubicBezTo>
                    <a:pt x="8396288" y="918124"/>
                    <a:pt x="8322252" y="992160"/>
                    <a:pt x="8230925" y="992160"/>
                  </a:cubicBezTo>
                  <a:lnTo>
                    <a:pt x="165363" y="992160"/>
                  </a:lnTo>
                  <a:cubicBezTo>
                    <a:pt x="74036" y="992160"/>
                    <a:pt x="0" y="918124"/>
                    <a:pt x="0" y="826797"/>
                  </a:cubicBezTo>
                  <a:lnTo>
                    <a:pt x="0" y="16536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24633" tIns="124633" rIns="124633" bIns="124633" numCol="1" spcCol="1270" anchor="ctr" anchorCtr="0">
              <a:noAutofit/>
            </a:bodyPr>
            <a:lstStyle/>
            <a:p>
              <a:pPr marL="465138" lvl="0" indent="-349250" algn="l" defTabSz="889000">
                <a:lnSpc>
                  <a:spcPct val="100000"/>
                </a:lnSpc>
                <a:spcBef>
                  <a:spcPct val="0"/>
                </a:spcBef>
                <a:spcAft>
                  <a:spcPts val="600"/>
                </a:spcAft>
              </a:pPr>
              <a:r>
                <a:rPr lang="en-US" sz="2000" kern="1200" dirty="0"/>
                <a:t>2. The client browser sends the URL request to the appropriate Web server</a:t>
              </a:r>
            </a:p>
          </p:txBody>
        </p:sp>
        <p:sp>
          <p:nvSpPr>
            <p:cNvPr id="12" name="Freeform 11"/>
            <p:cNvSpPr/>
            <p:nvPr/>
          </p:nvSpPr>
          <p:spPr>
            <a:xfrm>
              <a:off x="515389" y="4694343"/>
              <a:ext cx="8396288" cy="798930"/>
            </a:xfrm>
            <a:custGeom>
              <a:avLst/>
              <a:gdLst>
                <a:gd name="connsiteX0" fmla="*/ 0 w 8396288"/>
                <a:gd name="connsiteY0" fmla="*/ 165363 h 992160"/>
                <a:gd name="connsiteX1" fmla="*/ 165363 w 8396288"/>
                <a:gd name="connsiteY1" fmla="*/ 0 h 992160"/>
                <a:gd name="connsiteX2" fmla="*/ 8230925 w 8396288"/>
                <a:gd name="connsiteY2" fmla="*/ 0 h 992160"/>
                <a:gd name="connsiteX3" fmla="*/ 8396288 w 8396288"/>
                <a:gd name="connsiteY3" fmla="*/ 165363 h 992160"/>
                <a:gd name="connsiteX4" fmla="*/ 8396288 w 8396288"/>
                <a:gd name="connsiteY4" fmla="*/ 826797 h 992160"/>
                <a:gd name="connsiteX5" fmla="*/ 8230925 w 8396288"/>
                <a:gd name="connsiteY5" fmla="*/ 992160 h 992160"/>
                <a:gd name="connsiteX6" fmla="*/ 165363 w 8396288"/>
                <a:gd name="connsiteY6" fmla="*/ 992160 h 992160"/>
                <a:gd name="connsiteX7" fmla="*/ 0 w 8396288"/>
                <a:gd name="connsiteY7" fmla="*/ 826797 h 992160"/>
                <a:gd name="connsiteX8" fmla="*/ 0 w 8396288"/>
                <a:gd name="connsiteY8" fmla="*/ 165363 h 99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6288" h="992160">
                  <a:moveTo>
                    <a:pt x="0" y="165363"/>
                  </a:moveTo>
                  <a:cubicBezTo>
                    <a:pt x="0" y="74036"/>
                    <a:pt x="74036" y="0"/>
                    <a:pt x="165363" y="0"/>
                  </a:cubicBezTo>
                  <a:lnTo>
                    <a:pt x="8230925" y="0"/>
                  </a:lnTo>
                  <a:cubicBezTo>
                    <a:pt x="8322252" y="0"/>
                    <a:pt x="8396288" y="74036"/>
                    <a:pt x="8396288" y="165363"/>
                  </a:cubicBezTo>
                  <a:lnTo>
                    <a:pt x="8396288" y="826797"/>
                  </a:lnTo>
                  <a:cubicBezTo>
                    <a:pt x="8396288" y="918124"/>
                    <a:pt x="8322252" y="992160"/>
                    <a:pt x="8230925" y="992160"/>
                  </a:cubicBezTo>
                  <a:lnTo>
                    <a:pt x="165363" y="992160"/>
                  </a:lnTo>
                  <a:cubicBezTo>
                    <a:pt x="74036" y="992160"/>
                    <a:pt x="0" y="918124"/>
                    <a:pt x="0" y="826797"/>
                  </a:cubicBezTo>
                  <a:lnTo>
                    <a:pt x="0" y="16536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4633" tIns="124633" rIns="124633" bIns="124633" numCol="1" spcCol="1270" anchor="ctr" anchorCtr="0">
              <a:noAutofit/>
            </a:bodyPr>
            <a:lstStyle/>
            <a:p>
              <a:pPr marL="349250" lvl="0" indent="-233363" algn="l" defTabSz="889000">
                <a:lnSpc>
                  <a:spcPct val="100000"/>
                </a:lnSpc>
                <a:spcBef>
                  <a:spcPct val="0"/>
                </a:spcBef>
                <a:spcAft>
                  <a:spcPts val="600"/>
                </a:spcAft>
              </a:pPr>
              <a:r>
                <a:rPr lang="en-US" sz="2000" kern="1200" dirty="0"/>
                <a:t>3. Web server processes the request and sends the Web page as a response to the browser.</a:t>
              </a:r>
            </a:p>
          </p:txBody>
        </p:sp>
      </p:grpSp>
      <p:pic>
        <p:nvPicPr>
          <p:cNvPr id="14" name="Picture 2"/>
          <p:cNvPicPr>
            <a:picLocks noChangeAspect="1" noChangeArrowheads="1"/>
          </p:cNvPicPr>
          <p:nvPr/>
        </p:nvPicPr>
        <p:blipFill>
          <a:blip r:embed="rId2"/>
          <a:srcRect/>
          <a:stretch>
            <a:fillRect/>
          </a:stretch>
        </p:blipFill>
        <p:spPr bwMode="auto">
          <a:xfrm>
            <a:off x="2057400" y="4556720"/>
            <a:ext cx="4648200" cy="1772189"/>
          </a:xfrm>
          <a:prstGeom prst="rect">
            <a:avLst/>
          </a:prstGeom>
          <a:noFill/>
          <a:ln w="9525">
            <a:noFill/>
            <a:miter lim="800000"/>
            <a:headEnd/>
            <a:tailEnd/>
          </a:ln>
          <a:effectLst/>
        </p:spPr>
      </p:pic>
    </p:spTree>
    <p:extLst>
      <p:ext uri="{BB962C8B-B14F-4D97-AF65-F5344CB8AC3E}">
        <p14:creationId xmlns:p14="http://schemas.microsoft.com/office/powerpoint/2010/main" val="194714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7</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Static Web Pages</a:t>
            </a:r>
          </a:p>
        </p:txBody>
      </p:sp>
      <p:sp>
        <p:nvSpPr>
          <p:cNvPr id="11" name="Rounded Rectangle 10"/>
          <p:cNvSpPr/>
          <p:nvPr/>
        </p:nvSpPr>
        <p:spPr>
          <a:xfrm>
            <a:off x="3818466" y="2895600"/>
            <a:ext cx="2048933" cy="1295400"/>
          </a:xfrm>
          <a:prstGeom prst="roundRect">
            <a:avLst/>
          </a:prstGeom>
          <a:solidFill>
            <a:srgbClr val="C00000"/>
          </a:solidFill>
          <a:effectLst>
            <a:outerShdw blurRad="393700" dist="50800" dir="5400000" algn="ctr" rotWithShape="0">
              <a:srgbClr val="FFFF00">
                <a:alpha val="82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2400" b="1" dirty="0"/>
              <a:t>Static Web Pages</a:t>
            </a:r>
          </a:p>
        </p:txBody>
      </p:sp>
      <p:sp>
        <p:nvSpPr>
          <p:cNvPr id="12" name="Rectangular Callout 11"/>
          <p:cNvSpPr/>
          <p:nvPr/>
        </p:nvSpPr>
        <p:spPr>
          <a:xfrm>
            <a:off x="914400" y="2819401"/>
            <a:ext cx="2269067" cy="1447800"/>
          </a:xfrm>
          <a:prstGeom prst="wedgeRectCallout">
            <a:avLst>
              <a:gd name="adj1" fmla="val 78101"/>
              <a:gd name="adj2" fmla="val -33022"/>
            </a:avLst>
          </a:prstGeom>
          <a:solidFill>
            <a:schemeClr val="accent4">
              <a:lumMod val="75000"/>
            </a:schemeClr>
          </a:solidFill>
          <a:effectLst>
            <a:outerShdw blurRad="495300" dist="50800" dir="5400000" algn="ctr" rotWithShape="0">
              <a:srgbClr val="FFFF00">
                <a:alpha val="67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1800" b="1" dirty="0"/>
              <a:t>Consists of content such as text, images, videos and so on</a:t>
            </a:r>
          </a:p>
        </p:txBody>
      </p:sp>
      <p:sp>
        <p:nvSpPr>
          <p:cNvPr id="13" name="Rectangular Callout 12"/>
          <p:cNvSpPr/>
          <p:nvPr/>
        </p:nvSpPr>
        <p:spPr>
          <a:xfrm flipH="1">
            <a:off x="6478756" y="3190875"/>
            <a:ext cx="2048933" cy="1000125"/>
          </a:xfrm>
          <a:prstGeom prst="wedgeRectCallout">
            <a:avLst>
              <a:gd name="adj1" fmla="val 78101"/>
              <a:gd name="adj2" fmla="val -33022"/>
            </a:avLst>
          </a:prstGeom>
          <a:solidFill>
            <a:schemeClr val="accent5">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1800" b="1" dirty="0"/>
              <a:t>Focuses on content presentation </a:t>
            </a:r>
          </a:p>
        </p:txBody>
      </p:sp>
      <p:sp>
        <p:nvSpPr>
          <p:cNvPr id="14" name="Rectangular Callout 13"/>
          <p:cNvSpPr/>
          <p:nvPr/>
        </p:nvSpPr>
        <p:spPr>
          <a:xfrm>
            <a:off x="3208867" y="4800600"/>
            <a:ext cx="2963333" cy="1143000"/>
          </a:xfrm>
          <a:prstGeom prst="wedgeRectCallout">
            <a:avLst>
              <a:gd name="adj1" fmla="val 15250"/>
              <a:gd name="adj2" fmla="val -103036"/>
            </a:avLst>
          </a:prstGeom>
          <a:solidFill>
            <a:schemeClr val="accent3">
              <a:lumMod val="50000"/>
            </a:schemeClr>
          </a:solidFill>
          <a:effectLst>
            <a:outerShdw blurRad="508000" dist="50800" dir="5400000" algn="ctr" rotWithShape="0">
              <a:srgbClr val="FFFF00">
                <a:alpha val="53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1800" b="1" dirty="0"/>
              <a:t>Simple to design as it provides no interactivity</a:t>
            </a:r>
          </a:p>
        </p:txBody>
      </p:sp>
      <p:sp>
        <p:nvSpPr>
          <p:cNvPr id="9" name="Rectangular Callout 8"/>
          <p:cNvSpPr/>
          <p:nvPr/>
        </p:nvSpPr>
        <p:spPr>
          <a:xfrm flipH="1">
            <a:off x="4038600" y="1371600"/>
            <a:ext cx="2048933" cy="1000125"/>
          </a:xfrm>
          <a:prstGeom prst="wedgeRectCallout">
            <a:avLst>
              <a:gd name="adj1" fmla="val 33473"/>
              <a:gd name="adj2" fmla="val 99345"/>
            </a:avLst>
          </a:prstGeom>
          <a:solidFill>
            <a:schemeClr val="accent6">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1800" b="1" dirty="0"/>
              <a:t>Contents remain unchanged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8</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Dynamic Web Pages</a:t>
            </a:r>
          </a:p>
        </p:txBody>
      </p:sp>
      <p:sp>
        <p:nvSpPr>
          <p:cNvPr id="11" name="Rounded Rectangle 10"/>
          <p:cNvSpPr/>
          <p:nvPr/>
        </p:nvSpPr>
        <p:spPr>
          <a:xfrm>
            <a:off x="3429000" y="2895600"/>
            <a:ext cx="2065867" cy="1295400"/>
          </a:xfrm>
          <a:prstGeom prst="roundRect">
            <a:avLst/>
          </a:prstGeom>
          <a:solidFill>
            <a:srgbClr val="C00000"/>
          </a:solidFill>
          <a:effectLst>
            <a:outerShdw blurRad="393700" dist="50800" dir="5400000" algn="ctr" rotWithShape="0">
              <a:srgbClr val="FFFF00">
                <a:alpha val="82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2400" b="1" dirty="0"/>
              <a:t>Dynamic Web Pages</a:t>
            </a:r>
          </a:p>
        </p:txBody>
      </p:sp>
      <p:sp>
        <p:nvSpPr>
          <p:cNvPr id="12" name="Rectangular Callout 11"/>
          <p:cNvSpPr/>
          <p:nvPr/>
        </p:nvSpPr>
        <p:spPr>
          <a:xfrm>
            <a:off x="863601" y="3177020"/>
            <a:ext cx="1955800" cy="1000125"/>
          </a:xfrm>
          <a:prstGeom prst="wedgeRectCallout">
            <a:avLst>
              <a:gd name="adj1" fmla="val 78101"/>
              <a:gd name="adj2" fmla="val -33022"/>
            </a:avLst>
          </a:prstGeom>
          <a:solidFill>
            <a:schemeClr val="accent4">
              <a:lumMod val="75000"/>
            </a:schemeClr>
          </a:solidFill>
          <a:effectLst>
            <a:outerShdw blurRad="495300" dist="50800" dir="5400000" algn="ctr" rotWithShape="0">
              <a:srgbClr val="FFFF00">
                <a:alpha val="67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1800" b="1" dirty="0"/>
              <a:t>Data is always up-to-date and reliable</a:t>
            </a:r>
          </a:p>
        </p:txBody>
      </p:sp>
      <p:sp>
        <p:nvSpPr>
          <p:cNvPr id="13" name="Rectangular Callout 12"/>
          <p:cNvSpPr/>
          <p:nvPr/>
        </p:nvSpPr>
        <p:spPr>
          <a:xfrm flipH="1">
            <a:off x="6104466" y="3267075"/>
            <a:ext cx="2429933" cy="1000125"/>
          </a:xfrm>
          <a:prstGeom prst="wedgeRectCallout">
            <a:avLst>
              <a:gd name="adj1" fmla="val 73540"/>
              <a:gd name="adj2" fmla="val -27481"/>
            </a:avLst>
          </a:prstGeom>
          <a:solidFill>
            <a:schemeClr val="accent5">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1800" b="1" dirty="0"/>
              <a:t>Generates content on-demand when user provides input</a:t>
            </a:r>
          </a:p>
        </p:txBody>
      </p:sp>
      <p:sp>
        <p:nvSpPr>
          <p:cNvPr id="14" name="Rectangular Callout 13"/>
          <p:cNvSpPr/>
          <p:nvPr/>
        </p:nvSpPr>
        <p:spPr>
          <a:xfrm>
            <a:off x="3208867" y="4800600"/>
            <a:ext cx="2294467" cy="1143000"/>
          </a:xfrm>
          <a:prstGeom prst="wedgeRectCallout">
            <a:avLst>
              <a:gd name="adj1" fmla="val 15250"/>
              <a:gd name="adj2" fmla="val -103036"/>
            </a:avLst>
          </a:prstGeom>
          <a:solidFill>
            <a:schemeClr val="accent3">
              <a:lumMod val="50000"/>
            </a:schemeClr>
          </a:solidFill>
          <a:effectLst>
            <a:outerShdw blurRad="508000" dist="50800" dir="5400000" algn="ctr" rotWithShape="0">
              <a:srgbClr val="FFFF00">
                <a:alpha val="53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1800" b="1" dirty="0"/>
              <a:t>Allows user interaction</a:t>
            </a:r>
          </a:p>
        </p:txBody>
      </p:sp>
      <p:sp>
        <p:nvSpPr>
          <p:cNvPr id="10" name="Rectangular Callout 9"/>
          <p:cNvSpPr/>
          <p:nvPr/>
        </p:nvSpPr>
        <p:spPr>
          <a:xfrm flipH="1">
            <a:off x="4038598" y="1371600"/>
            <a:ext cx="2895601" cy="1000125"/>
          </a:xfrm>
          <a:prstGeom prst="wedgeRectCallout">
            <a:avLst>
              <a:gd name="adj1" fmla="val 33473"/>
              <a:gd name="adj2" fmla="val 99345"/>
            </a:avLst>
          </a:prstGeom>
          <a:solidFill>
            <a:schemeClr val="accent6">
              <a:lumMod val="50000"/>
            </a:schemeClr>
          </a:solidFill>
          <a:effectLst>
            <a:outerShdw blurRad="584200" dist="50800" dir="5400000" algn="ctr" rotWithShape="0">
              <a:srgbClr val="FFFF00">
                <a:alpha val="50000"/>
              </a:srgb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200"/>
              </a:spcBef>
            </a:pPr>
            <a:r>
              <a:rPr lang="en-US" sz="1800" b="1" dirty="0"/>
              <a:t>Allows customization of content and its appearance in browser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9</a:t>
            </a:fld>
            <a:endParaRPr lang="en-US"/>
          </a:p>
        </p:txBody>
      </p:sp>
      <p:sp>
        <p:nvSpPr>
          <p:cNvPr id="3" name="Footer Placeholder 2"/>
          <p:cNvSpPr>
            <a:spLocks noGrp="1"/>
          </p:cNvSpPr>
          <p:nvPr>
            <p:ph type="ftr" sz="quarter" idx="11"/>
          </p:nvPr>
        </p:nvSpPr>
        <p:spPr/>
        <p:txBody>
          <a:bodyPr/>
          <a:lstStyle/>
          <a:p>
            <a:pPr>
              <a:defRPr/>
            </a:pPr>
            <a:r>
              <a:rPr lang="en-US"/>
              <a:t>Introduction to the Web / Session 1 </a:t>
            </a:r>
            <a:endParaRPr lang="en-US" dirty="0"/>
          </a:p>
        </p:txBody>
      </p:sp>
      <p:sp>
        <p:nvSpPr>
          <p:cNvPr id="4" name="Title 3"/>
          <p:cNvSpPr>
            <a:spLocks noGrp="1"/>
          </p:cNvSpPr>
          <p:nvPr>
            <p:ph type="title"/>
          </p:nvPr>
        </p:nvSpPr>
        <p:spPr/>
        <p:txBody>
          <a:bodyPr/>
          <a:lstStyle/>
          <a:p>
            <a:r>
              <a:rPr lang="en-US" dirty="0"/>
              <a:t>Technologies</a:t>
            </a:r>
          </a:p>
        </p:txBody>
      </p:sp>
      <p:graphicFrame>
        <p:nvGraphicFramePr>
          <p:cNvPr id="7" name="Diagram 6"/>
          <p:cNvGraphicFramePr/>
          <p:nvPr>
            <p:extLst>
              <p:ext uri="{D42A27DB-BD31-4B8C-83A1-F6EECF244321}">
                <p14:modId xmlns:p14="http://schemas.microsoft.com/office/powerpoint/2010/main" val="1355825748"/>
              </p:ext>
            </p:extLst>
          </p:nvPr>
        </p:nvGraphicFramePr>
        <p:xfrm>
          <a:off x="457200" y="1752600"/>
          <a:ext cx="8382000" cy="3868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32401" y="1344346"/>
            <a:ext cx="8145884" cy="367473"/>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Technologies used for creating dynamic Web sites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dgm id="{388723AB-37EB-4EC2-B7B0-759657273835}"/>
                                            </p:graphicEl>
                                          </p:spTgt>
                                        </p:tgtEl>
                                        <p:attrNameLst>
                                          <p:attrName>style.visibility</p:attrName>
                                        </p:attrNameLst>
                                      </p:cBhvr>
                                      <p:to>
                                        <p:strVal val="visible"/>
                                      </p:to>
                                    </p:set>
                                    <p:animEffect transition="in" filter="wipe(left)">
                                      <p:cBhvr>
                                        <p:cTn id="7" dur="1000"/>
                                        <p:tgtEl>
                                          <p:spTgt spid="7">
                                            <p:graphicEl>
                                              <a:dgm id="{388723AB-37EB-4EC2-B7B0-7596572738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0256FAD6-365E-4CAB-8266-8CECC71F7F52}"/>
                                            </p:graphicEl>
                                          </p:spTgt>
                                        </p:tgtEl>
                                        <p:attrNameLst>
                                          <p:attrName>style.visibility</p:attrName>
                                        </p:attrNameLst>
                                      </p:cBhvr>
                                      <p:to>
                                        <p:strVal val="visible"/>
                                      </p:to>
                                    </p:set>
                                    <p:animEffect transition="in" filter="wipe(left)">
                                      <p:cBhvr>
                                        <p:cTn id="12" dur="1000"/>
                                        <p:tgtEl>
                                          <p:spTgt spid="7">
                                            <p:graphicEl>
                                              <a:dgm id="{0256FAD6-365E-4CAB-8266-8CECC71F7F5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graphicEl>
                                              <a:dgm id="{A6445519-E36D-458F-8F29-D286534B965D}"/>
                                            </p:graphicEl>
                                          </p:spTgt>
                                        </p:tgtEl>
                                        <p:attrNameLst>
                                          <p:attrName>style.visibility</p:attrName>
                                        </p:attrNameLst>
                                      </p:cBhvr>
                                      <p:to>
                                        <p:strVal val="visible"/>
                                      </p:to>
                                    </p:set>
                                    <p:animEffect transition="in" filter="wipe(left)">
                                      <p:cBhvr>
                                        <p:cTn id="17" dur="1000"/>
                                        <p:tgtEl>
                                          <p:spTgt spid="7">
                                            <p:graphicEl>
                                              <a:dgm id="{A6445519-E36D-458F-8F29-D286534B965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graphicEl>
                                              <a:dgm id="{02F157C3-4AF0-4564-919C-72DA0052C758}"/>
                                            </p:graphicEl>
                                          </p:spTgt>
                                        </p:tgtEl>
                                        <p:attrNameLst>
                                          <p:attrName>style.visibility</p:attrName>
                                        </p:attrNameLst>
                                      </p:cBhvr>
                                      <p:to>
                                        <p:strVal val="visible"/>
                                      </p:to>
                                    </p:set>
                                    <p:animEffect transition="in" filter="wipe(left)">
                                      <p:cBhvr>
                                        <p:cTn id="22" dur="1000"/>
                                        <p:tgtEl>
                                          <p:spTgt spid="7">
                                            <p:graphicEl>
                                              <a:dgm id="{02F157C3-4AF0-4564-919C-72DA0052C7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14276</TotalTime>
  <Words>1571</Words>
  <Application>Microsoft Office PowerPoint</Application>
  <PresentationFormat>On-screen Show (4:3)</PresentationFormat>
  <Paragraphs>207</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 Antiqua</vt:lpstr>
      <vt:lpstr>Calibri</vt:lpstr>
      <vt:lpstr>Courier New</vt:lpstr>
      <vt:lpstr>Wingdings</vt:lpstr>
      <vt:lpstr>Wingdings 2</vt:lpstr>
      <vt:lpstr>3_Office Theme</vt:lpstr>
      <vt:lpstr>PowerPoint Presentation</vt:lpstr>
      <vt:lpstr>Objectives</vt:lpstr>
      <vt:lpstr> Introduction</vt:lpstr>
      <vt:lpstr> Evolution of Computing</vt:lpstr>
      <vt:lpstr>Web and Internet</vt:lpstr>
      <vt:lpstr>Web Communication</vt:lpstr>
      <vt:lpstr>Static Web Pages</vt:lpstr>
      <vt:lpstr>Dynamic Web Pages</vt:lpstr>
      <vt:lpstr>Technologies</vt:lpstr>
      <vt:lpstr>History 1-2</vt:lpstr>
      <vt:lpstr>History 2-2</vt:lpstr>
      <vt:lpstr>Layout of a Page in HTML 5   1-2</vt:lpstr>
      <vt:lpstr>Layout of a Page in HTML 5   2-2</vt:lpstr>
      <vt:lpstr>New and Flexible Approach of HTML5</vt:lpstr>
      <vt:lpstr>Working of HTML 5</vt:lpstr>
      <vt:lpstr>New Features of HTML5</vt:lpstr>
      <vt:lpstr>Cascading Style Sheets (CSS)</vt:lpstr>
      <vt:lpstr>Benefits of CSS</vt:lpstr>
      <vt:lpstr>Working of CSS</vt:lpstr>
      <vt:lpstr>JavaScript 1-2</vt:lpstr>
      <vt:lpstr>JavaScript 2-2</vt:lpstr>
      <vt:lpstr>jQuery</vt:lpstr>
      <vt:lpstr>Summary</vt:lpstr>
    </vt:vector>
  </TitlesOfParts>
  <Company>Aptech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XP</dc:title>
  <dc:creator>Aptech Limited</dc:creator>
  <cp:lastModifiedBy>THUYLM</cp:lastModifiedBy>
  <cp:revision>2438</cp:revision>
  <dcterms:created xsi:type="dcterms:W3CDTF">2006-08-16T00:00:00Z</dcterms:created>
  <dcterms:modified xsi:type="dcterms:W3CDTF">2018-05-16T16:26:58Z</dcterms:modified>
</cp:coreProperties>
</file>