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356" r:id="rId2"/>
    <p:sldId id="357" r:id="rId3"/>
    <p:sldId id="358" r:id="rId4"/>
    <p:sldId id="431" r:id="rId5"/>
    <p:sldId id="468" r:id="rId6"/>
    <p:sldId id="432" r:id="rId7"/>
    <p:sldId id="455" r:id="rId8"/>
    <p:sldId id="433" r:id="rId9"/>
    <p:sldId id="456" r:id="rId10"/>
    <p:sldId id="457" r:id="rId11"/>
    <p:sldId id="458" r:id="rId12"/>
    <p:sldId id="459" r:id="rId13"/>
    <p:sldId id="460" r:id="rId14"/>
    <p:sldId id="461" r:id="rId15"/>
    <p:sldId id="434" r:id="rId16"/>
    <p:sldId id="462" r:id="rId17"/>
    <p:sldId id="463" r:id="rId18"/>
    <p:sldId id="464" r:id="rId19"/>
    <p:sldId id="469" r:id="rId20"/>
    <p:sldId id="471" r:id="rId21"/>
    <p:sldId id="435" r:id="rId22"/>
    <p:sldId id="436" r:id="rId23"/>
    <p:sldId id="465" r:id="rId24"/>
    <p:sldId id="466" r:id="rId25"/>
    <p:sldId id="467" r:id="rId26"/>
    <p:sldId id="437" r:id="rId27"/>
    <p:sldId id="430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AC1418"/>
    <a:srgbClr val="4411D5"/>
    <a:srgbClr val="6B8830"/>
    <a:srgbClr val="F61828"/>
    <a:srgbClr val="0036A2"/>
    <a:srgbClr val="FFFF99"/>
    <a:srgbClr val="C0007B"/>
    <a:srgbClr val="FFCC00"/>
    <a:srgbClr val="004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89297" autoAdjust="0"/>
  </p:normalViewPr>
  <p:slideViewPr>
    <p:cSldViewPr>
      <p:cViewPr varScale="1">
        <p:scale>
          <a:sx n="61" d="100"/>
          <a:sy n="61" d="100"/>
        </p:scale>
        <p:origin x="15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Text content of Web page forms an important part of a Web site.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Text must be attractive, easy to read, and should be short and crisp.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Text formatting options such as bold, italics, superscript, subscript, and so on must be applied to attract the user attention.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rgbClr val="C00000"/>
        </a:solidFill>
      </dgm:spPr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Background color and image of the Web page can be specified using HTML.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 custScaleY="66992" custLinFactY="-24855" custLinFactNeighborY="-10000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70120" custLinFactY="-3750" custLinFactNeighborY="-100000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80244" custLinFactY="-7697" custLinFactNeighborY="-100000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82155" custLinFactY="-3419" custLinFactNeighborY="-100000">
        <dgm:presLayoutVars>
          <dgm:chMax val="0"/>
          <dgm:bulletEnabled val="1"/>
        </dgm:presLayoutVars>
      </dgm:prSet>
      <dgm:spPr/>
    </dgm:pt>
  </dgm:ptLst>
  <dgm:cxnLst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Heading elements define headings for contents such as text and images.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6B8830"/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Specifies the hierarchical structure of a Web page by grouping the contents.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HTML defines six levels of headings ranging from H1 to H6.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ScaleY="73077" custLinFactY="-24855" custLinFactNeighborY="-10000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5757" custLinFactNeighborX="442" custLinFactNeighborY="-3070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73512" custLinFactNeighborX="-641" custLinFactNeighborY="-28354">
        <dgm:presLayoutVars>
          <dgm:chMax val="0"/>
          <dgm:bulletEnabled val="1"/>
        </dgm:presLayoutVars>
      </dgm:prSet>
      <dgm:spPr/>
    </dgm:pt>
  </dgm:ptLst>
  <dgm:cxnLst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 element displays text in bold and is enclosed between &lt;b&gt; and &lt;/b&gt; tags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 element displays text in italics and is enclosed between &lt;</a:t>
          </a:r>
          <a:r>
            <a:rPr lang="en-US" sz="2200" kern="1200" dirty="0" err="1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&gt; and &lt;/</a:t>
          </a:r>
          <a:r>
            <a:rPr lang="en-US" sz="2200" kern="1200" dirty="0" err="1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&gt; tags</a:t>
          </a:r>
          <a:r>
            <a:rPr lang="en-US" sz="1800" kern="1200" dirty="0">
              <a:solidFill>
                <a:schemeClr val="bg1"/>
              </a:solidFill>
            </a:rPr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SMALL element makes the text appear smaller in browser and is enclosed between &lt;small&gt; and &lt;/small&gt; tags.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U element underlines a text and is enclosed between &lt;u&gt; and &lt;/u&gt; tags.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 custScaleY="70033" custLinFactNeighborX="-144" custLinFactNeighborY="-7546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78453" custLinFactNeighborY="-92779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5511" custLinFactY="-440" custLinFactNeighborX="-909" custLinFactNeighborY="-100000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6582" custLinFactNeighborX="144" custLinFactNeighborY="-91203">
        <dgm:presLayoutVars>
          <dgm:chMax val="0"/>
          <dgm:bulletEnabled val="1"/>
        </dgm:presLayoutVars>
      </dgm:prSet>
      <dgm:spPr/>
    </dgm:pt>
  </dgm:ptLst>
  <dgm:cxnLst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19B4CD44-365A-4BB5-9EF8-BE5EBAC4405F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52DCC3F8-9571-452C-B20B-C7901E1F1A5A}" type="presOf" srcId="{32F9483E-A135-41CD-9B8E-5BB23FE4E385}" destId="{02F157C3-4AF0-4564-919C-72DA0052C758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  <dgm:cxn modelId="{76DC0291-1984-455F-A387-BDFB815BEDD4}" type="presParOf" srcId="{9FF9BD46-DE44-4B30-80ED-AC3A9E213A06}" destId="{C88DBDBC-73BA-40D4-ACAA-61468FA8920B}" srcOrd="3" destOrd="0" presId="urn:microsoft.com/office/officeart/2005/8/layout/vList2"/>
    <dgm:cxn modelId="{A656F59E-BAD5-4BB4-A9BB-8B06245AC584}" type="presParOf" srcId="{9FF9BD46-DE44-4B30-80ED-AC3A9E213A06}" destId="{A6445519-E36D-458F-8F29-D286534B965D}" srcOrd="4" destOrd="0" presId="urn:microsoft.com/office/officeart/2005/8/layout/vList2"/>
    <dgm:cxn modelId="{D1B5FBC3-59AB-4033-9B62-2715D1B58ABE}" type="presParOf" srcId="{9FF9BD46-DE44-4B30-80ED-AC3A9E213A06}" destId="{A2EE26A5-691E-4C3F-B7EF-20DE69EA838D}" srcOrd="5" destOrd="0" presId="urn:microsoft.com/office/officeart/2005/8/layout/vList2"/>
    <dgm:cxn modelId="{ED4E61AA-18AF-43BB-B697-D60FF80A726F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DEL element encloses deleted text and is placed between &lt;del&gt; and &lt;/del&gt; tags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INS element encloses inserted text and is placed between &lt;ins&gt; and &lt;/ins&gt; tags.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STRONG element emphasizes the text and is placed between &lt;strong&gt; and &lt;/strong&gt; tags.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SUB element displays a text as subscript and is enclosed between &lt;sub&gt; and &lt;/sub&gt; tags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BCEB1F8-1A73-4E4B-ADC4-EF02A465431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SUP element displays a text as superscript and is enclosed between &lt;sup&gt; and &lt;/sup&gt; tags.</a:t>
          </a:r>
        </a:p>
      </dgm:t>
    </dgm:pt>
    <dgm:pt modelId="{F5651312-B179-4CEC-B1A1-CE978341036D}" type="parTrans" cxnId="{8C8C0E02-ADC1-4121-A856-1621C97ECBA0}">
      <dgm:prSet/>
      <dgm:spPr/>
      <dgm:t>
        <a:bodyPr/>
        <a:lstStyle/>
        <a:p>
          <a:endParaRPr lang="en-US"/>
        </a:p>
      </dgm:t>
    </dgm:pt>
    <dgm:pt modelId="{6D160F1E-D90B-477F-8F72-F689C0D49D1E}" type="sibTrans" cxnId="{8C8C0E02-ADC1-4121-A856-1621C97ECBA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 custScaleY="58737" custLinFactNeighborY="2943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7413" custLinFactNeighborY="239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61957" custLinFactNeighborX="421" custLinFactNeighborY="2303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65064" custLinFactNeighborY="-4981">
        <dgm:presLayoutVars>
          <dgm:chMax val="0"/>
          <dgm:bulletEnabled val="1"/>
        </dgm:presLayoutVars>
      </dgm:prSet>
      <dgm:spPr/>
    </dgm:pt>
    <dgm:pt modelId="{683970F8-90D7-4F93-9130-829DB5C9220E}" type="pres">
      <dgm:prSet presAssocID="{07212A5D-CEB0-4CF0-BA2B-9599A2004670}" presName="spacer" presStyleCnt="0"/>
      <dgm:spPr/>
    </dgm:pt>
    <dgm:pt modelId="{202C3897-84FD-4625-A631-D1C2EA440D0F}" type="pres">
      <dgm:prSet presAssocID="{FBCEB1F8-1A73-4E4B-ADC4-EF02A465431E}" presName="parentText" presStyleLbl="node1" presStyleIdx="4" presStyleCnt="5" custScaleY="63237" custLinFactNeighborY="-31804">
        <dgm:presLayoutVars>
          <dgm:chMax val="0"/>
          <dgm:bulletEnabled val="1"/>
        </dgm:presLayoutVars>
      </dgm:prSet>
      <dgm:spPr/>
    </dgm:pt>
  </dgm:ptLst>
  <dgm:cxnLst>
    <dgm:cxn modelId="{8C8C0E02-ADC1-4121-A856-1621C97ECBA0}" srcId="{D32F8FCF-EDF2-4321-B49C-D5DF3D295B52}" destId="{FBCEB1F8-1A73-4E4B-ADC4-EF02A465431E}" srcOrd="4" destOrd="0" parTransId="{F5651312-B179-4CEC-B1A1-CE978341036D}" sibTransId="{6D160F1E-D90B-477F-8F72-F689C0D49D1E}"/>
    <dgm:cxn modelId="{8573200A-6728-43D0-9AD0-B78FCEC6B7B3}" type="presOf" srcId="{562882C0-AB97-4E3B-8D46-8E574B04BE56}" destId="{A6445519-E36D-458F-8F29-D286534B965D}" srcOrd="0" destOrd="0" presId="urn:microsoft.com/office/officeart/2005/8/layout/vList2"/>
    <dgm:cxn modelId="{7F370026-BA0E-4EB7-8F64-BBBD7E6C2708}" type="presOf" srcId="{FBCEB1F8-1A73-4E4B-ADC4-EF02A465431E}" destId="{202C3897-84FD-4625-A631-D1C2EA440D0F}" srcOrd="0" destOrd="0" presId="urn:microsoft.com/office/officeart/2005/8/layout/vList2"/>
    <dgm:cxn modelId="{FB036D2E-2592-4A8C-9DD1-D88754E5D990}" type="presOf" srcId="{32F9483E-A135-41CD-9B8E-5BB23FE4E385}" destId="{02F157C3-4AF0-4564-919C-72DA0052C758}" srcOrd="0" destOrd="0" presId="urn:microsoft.com/office/officeart/2005/8/layout/vList2"/>
    <dgm:cxn modelId="{2E811E3E-6EB3-4976-8A97-D189EA0F5A46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031D957-47C9-47A1-8F8E-25052832BB51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04F2A486-0DB4-451B-8F4E-4DD29BEA6098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A465B51F-8BC1-4154-8544-1C1D0C6C97F7}" type="presParOf" srcId="{9FF9BD46-DE44-4B30-80ED-AC3A9E213A06}" destId="{388723AB-37EB-4EC2-B7B0-759657273835}" srcOrd="0" destOrd="0" presId="urn:microsoft.com/office/officeart/2005/8/layout/vList2"/>
    <dgm:cxn modelId="{6F36F808-3867-45B5-8BE6-505394E360F3}" type="presParOf" srcId="{9FF9BD46-DE44-4B30-80ED-AC3A9E213A06}" destId="{D877BAB3-7DBF-46AB-A039-BE8C107F0C8C}" srcOrd="1" destOrd="0" presId="urn:microsoft.com/office/officeart/2005/8/layout/vList2"/>
    <dgm:cxn modelId="{88F48DEB-E9B2-424D-AD78-42CFFE3D29AA}" type="presParOf" srcId="{9FF9BD46-DE44-4B30-80ED-AC3A9E213A06}" destId="{0256FAD6-365E-4CAB-8266-8CECC71F7F52}" srcOrd="2" destOrd="0" presId="urn:microsoft.com/office/officeart/2005/8/layout/vList2"/>
    <dgm:cxn modelId="{CDA9FB4C-3582-4FA6-8283-AAB4892FE381}" type="presParOf" srcId="{9FF9BD46-DE44-4B30-80ED-AC3A9E213A06}" destId="{C88DBDBC-73BA-40D4-ACAA-61468FA8920B}" srcOrd="3" destOrd="0" presId="urn:microsoft.com/office/officeart/2005/8/layout/vList2"/>
    <dgm:cxn modelId="{FECEEBAB-4254-4F3A-8497-83E5A9890BAE}" type="presParOf" srcId="{9FF9BD46-DE44-4B30-80ED-AC3A9E213A06}" destId="{A6445519-E36D-458F-8F29-D286534B965D}" srcOrd="4" destOrd="0" presId="urn:microsoft.com/office/officeart/2005/8/layout/vList2"/>
    <dgm:cxn modelId="{81D85068-0B33-4369-AE58-09F7FC72CD11}" type="presParOf" srcId="{9FF9BD46-DE44-4B30-80ED-AC3A9E213A06}" destId="{A2EE26A5-691E-4C3F-B7EF-20DE69EA838D}" srcOrd="5" destOrd="0" presId="urn:microsoft.com/office/officeart/2005/8/layout/vList2"/>
    <dgm:cxn modelId="{50FDD918-0C95-4985-AACC-02E864DC7AF1}" type="presParOf" srcId="{9FF9BD46-DE44-4B30-80ED-AC3A9E213A06}" destId="{02F157C3-4AF0-4564-919C-72DA0052C758}" srcOrd="6" destOrd="0" presId="urn:microsoft.com/office/officeart/2005/8/layout/vList2"/>
    <dgm:cxn modelId="{8CBD8BEB-B5FE-4D4D-A27D-CD43E718FA39}" type="presParOf" srcId="{9FF9BD46-DE44-4B30-80ED-AC3A9E213A06}" destId="{683970F8-90D7-4F93-9130-829DB5C9220E}" srcOrd="7" destOrd="0" presId="urn:microsoft.com/office/officeart/2005/8/layout/vList2"/>
    <dgm:cxn modelId="{0871D228-82E2-440E-B191-408D995DEB3D}" type="presParOf" srcId="{9FF9BD46-DE44-4B30-80ED-AC3A9E213A06}" destId="{202C3897-84FD-4625-A631-D1C2EA440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200" b="0" kern="1200" dirty="0" err="1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Monospaced</a:t>
          </a:r>
          <a:r>
            <a:rPr lang="en-US" sz="2200" b="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font allows the same amount of horizontal space between fonts irrespective of font size, shape, and type.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chemeClr val="accent5"/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Monospaced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fonts are used for programming code snippets, instruction texts, and ASCII characters.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kern="1200" dirty="0">
              <a:solidFill>
                <a:schemeClr val="tx1"/>
              </a:solidFill>
            </a:rPr>
            <a:t>&lt;</a:t>
          </a: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pre&gt; tag is used for preformatted text content.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&lt;pre&gt; tag applies a fixed-font width to the text content.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&lt;pre&gt; tag allows you to copy-paste the content along with the formatting from the source.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 custScaleY="65085" custLinFactNeighborY="-80862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72454" custLinFactNeighborY="-41772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-17749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3828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</dgm:pt>
  </dgm:ptLst>
  <dgm:cxnLst>
    <dgm:cxn modelId="{2CED7260-FA03-47DC-8E66-D85ADD6BC584}" type="presOf" srcId="{32F9483E-A135-41CD-9B8E-5BB23FE4E385}" destId="{02F157C3-4AF0-4564-919C-72DA0052C758}" srcOrd="0" destOrd="0" presId="urn:microsoft.com/office/officeart/2005/8/layout/vList2"/>
    <dgm:cxn modelId="{09E1D066-A882-4A64-875E-97271BEBAF0D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E56548E-2B62-4149-8745-CC17A2AAED63}" type="presOf" srcId="{FF2132BF-F09B-49F5-AB31-99E7CE70E1C7}" destId="{2EB7D3FA-250E-4F56-A9B0-C5AA0134E3BB}" srcOrd="0" destOrd="0" presId="urn:microsoft.com/office/officeart/2005/8/layout/vList2"/>
    <dgm:cxn modelId="{E562FAA0-B4DE-453B-B033-F351AA92380B}" type="presOf" srcId="{562882C0-AB97-4E3B-8D46-8E574B04BE56}" destId="{A6445519-E36D-458F-8F29-D286534B965D}" srcOrd="0" destOrd="0" presId="urn:microsoft.com/office/officeart/2005/8/layout/vList2"/>
    <dgm:cxn modelId="{864649B1-7967-47FC-B0C3-3A1FC3E25BD9}" type="presOf" srcId="{D32F8FCF-EDF2-4321-B49C-D5DF3D295B52}" destId="{9FF9BD46-DE44-4B30-80ED-AC3A9E213A06}" srcOrd="0" destOrd="0" presId="urn:microsoft.com/office/officeart/2005/8/layout/vList2"/>
    <dgm:cxn modelId="{675FCCD8-4F33-4BFF-A149-8B20DDB367F6}" type="presOf" srcId="{FC2A7E5C-B22A-46C4-9AFD-A55CEAE725CE}" destId="{0256FAD6-365E-4CAB-8266-8CECC71F7F5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3B4C689E-37BE-4770-BE25-E9C9576A60E7}" type="presParOf" srcId="{9FF9BD46-DE44-4B30-80ED-AC3A9E213A06}" destId="{388723AB-37EB-4EC2-B7B0-759657273835}" srcOrd="0" destOrd="0" presId="urn:microsoft.com/office/officeart/2005/8/layout/vList2"/>
    <dgm:cxn modelId="{7419907A-68E0-4CA9-BC93-DF2BB5225EE4}" type="presParOf" srcId="{9FF9BD46-DE44-4B30-80ED-AC3A9E213A06}" destId="{D877BAB3-7DBF-46AB-A039-BE8C107F0C8C}" srcOrd="1" destOrd="0" presId="urn:microsoft.com/office/officeart/2005/8/layout/vList2"/>
    <dgm:cxn modelId="{7B95E094-7448-46FB-A422-E8FB303F11CE}" type="presParOf" srcId="{9FF9BD46-DE44-4B30-80ED-AC3A9E213A06}" destId="{0256FAD6-365E-4CAB-8266-8CECC71F7F52}" srcOrd="2" destOrd="0" presId="urn:microsoft.com/office/officeart/2005/8/layout/vList2"/>
    <dgm:cxn modelId="{1CC1D83E-1DE7-4751-8FC6-8952E5FE4C0C}" type="presParOf" srcId="{9FF9BD46-DE44-4B30-80ED-AC3A9E213A06}" destId="{C88DBDBC-73BA-40D4-ACAA-61468FA8920B}" srcOrd="3" destOrd="0" presId="urn:microsoft.com/office/officeart/2005/8/layout/vList2"/>
    <dgm:cxn modelId="{76239DB4-D078-4D7C-A0A3-ABEB55CA594D}" type="presParOf" srcId="{9FF9BD46-DE44-4B30-80ED-AC3A9E213A06}" destId="{A6445519-E36D-458F-8F29-D286534B965D}" srcOrd="4" destOrd="0" presId="urn:microsoft.com/office/officeart/2005/8/layout/vList2"/>
    <dgm:cxn modelId="{196A30FF-42D8-427A-AA8D-F5B64A7D0247}" type="presParOf" srcId="{9FF9BD46-DE44-4B30-80ED-AC3A9E213A06}" destId="{A2EE26A5-691E-4C3F-B7EF-20DE69EA838D}" srcOrd="5" destOrd="0" presId="urn:microsoft.com/office/officeart/2005/8/layout/vList2"/>
    <dgm:cxn modelId="{FA0AD1F5-3827-4E6E-A135-8BA8B6692372}" type="presParOf" srcId="{9FF9BD46-DE44-4B30-80ED-AC3A9E213A06}" destId="{02F157C3-4AF0-4564-919C-72DA0052C758}" srcOrd="6" destOrd="0" presId="urn:microsoft.com/office/officeart/2005/8/layout/vList2"/>
    <dgm:cxn modelId="{4D7E9266-F5EE-42E5-861A-78DBE8FAE196}" type="presParOf" srcId="{9FF9BD46-DE44-4B30-80ED-AC3A9E213A06}" destId="{3C7DB9C2-B0E1-49BC-BB9B-F7C0921C4DD2}" srcOrd="7" destOrd="0" presId="urn:microsoft.com/office/officeart/2005/8/layout/vList2"/>
    <dgm:cxn modelId="{912EF355-92E6-4AC1-9ACB-FA50F421C381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DL – Is a container element that consists of DT and DD sub elements. Specifies that the definition list will be created using these elements.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007E39"/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DT – Specifies the term to be defined or described.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DD – Specifies the definition or description of the term.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ScaleY="63076" custLinFactNeighborX="316" custLinFactNeighborY="-2915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50114" custLinFactNeighborX="-10" custLinFactNeighborY="17692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7618" custLinFactNeighborX="-124" custLinFactNeighborY="5362">
        <dgm:presLayoutVars>
          <dgm:chMax val="0"/>
          <dgm:bulletEnabled val="1"/>
        </dgm:presLayoutVars>
      </dgm:prSet>
      <dgm:spPr/>
    </dgm:pt>
  </dgm:ptLst>
  <dgm:cxnLst>
    <dgm:cxn modelId="{7E03A218-7145-4AE8-AC99-85CC602E16FB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98EC659-9B67-4074-B93B-3D4D50A67DE3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484CC9A-C87F-4D03-A1D6-AB921671BDA1}" type="presOf" srcId="{562882C0-AB97-4E3B-8D46-8E574B04BE56}" destId="{A6445519-E36D-458F-8F29-D286534B965D}" srcOrd="0" destOrd="0" presId="urn:microsoft.com/office/officeart/2005/8/layout/vList2"/>
    <dgm:cxn modelId="{B70C93AC-DAC2-4CB1-A57C-6FEEE264E021}" type="presOf" srcId="{FC2A7E5C-B22A-46C4-9AFD-A55CEAE725CE}" destId="{0256FAD6-365E-4CAB-8266-8CECC71F7F52}" srcOrd="0" destOrd="0" presId="urn:microsoft.com/office/officeart/2005/8/layout/vList2"/>
    <dgm:cxn modelId="{EC20226E-F5AC-4DD0-9448-E2DD383A63B3}" type="presParOf" srcId="{9FF9BD46-DE44-4B30-80ED-AC3A9E213A06}" destId="{388723AB-37EB-4EC2-B7B0-759657273835}" srcOrd="0" destOrd="0" presId="urn:microsoft.com/office/officeart/2005/8/layout/vList2"/>
    <dgm:cxn modelId="{FBA150CA-14DF-42E4-890D-9E6698299133}" type="presParOf" srcId="{9FF9BD46-DE44-4B30-80ED-AC3A9E213A06}" destId="{D877BAB3-7DBF-46AB-A039-BE8C107F0C8C}" srcOrd="1" destOrd="0" presId="urn:microsoft.com/office/officeart/2005/8/layout/vList2"/>
    <dgm:cxn modelId="{82E25659-AA19-49EF-80C3-D07BD3D6FCD3}" type="presParOf" srcId="{9FF9BD46-DE44-4B30-80ED-AC3A9E213A06}" destId="{0256FAD6-365E-4CAB-8266-8CECC71F7F52}" srcOrd="2" destOrd="0" presId="urn:microsoft.com/office/officeart/2005/8/layout/vList2"/>
    <dgm:cxn modelId="{7BAD8A3F-E202-4A4E-A820-E40D70CF0E74}" type="presParOf" srcId="{9FF9BD46-DE44-4B30-80ED-AC3A9E213A06}" destId="{C88DBDBC-73BA-40D4-ACAA-61468FA8920B}" srcOrd="3" destOrd="0" presId="urn:microsoft.com/office/officeart/2005/8/layout/vList2"/>
    <dgm:cxn modelId="{76CF6902-6C2C-4DAF-97A7-AE5DA413677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Background properties specify the background color and image for the Web pages.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007E39"/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Background property is a shorthand property that specifies all the background properties in just one declaration.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bgcolor</a:t>
          </a: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attribute specifies the background color of a document.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ScaleY="60253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1401" custLinFactNeighborY="-41772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7618" custLinFactNeighborY="-70791">
        <dgm:presLayoutVars>
          <dgm:chMax val="0"/>
          <dgm:bulletEnabled val="1"/>
        </dgm:presLayoutVars>
      </dgm:prSet>
      <dgm:spPr/>
    </dgm:pt>
  </dgm:ptLst>
  <dgm:cxnLst>
    <dgm:cxn modelId="{79B6A545-A613-4869-8CC4-E227FA33E09F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4D6A6B4-D0D2-4A78-9B7B-EDCB447D3FAA}" type="presOf" srcId="{4E1CD5B7-2CF3-44AA-979B-6F420433627D}" destId="{388723AB-37EB-4EC2-B7B0-759657273835}" srcOrd="0" destOrd="0" presId="urn:microsoft.com/office/officeart/2005/8/layout/vList2"/>
    <dgm:cxn modelId="{55F1CECB-C731-4F3F-9A40-52F97999646B}" type="presOf" srcId="{562882C0-AB97-4E3B-8D46-8E574B04BE56}" destId="{A6445519-E36D-458F-8F29-D286534B965D}" srcOrd="0" destOrd="0" presId="urn:microsoft.com/office/officeart/2005/8/layout/vList2"/>
    <dgm:cxn modelId="{3ED095FE-74CC-4726-AB17-FA70F4EB9832}" type="presOf" srcId="{D32F8FCF-EDF2-4321-B49C-D5DF3D295B52}" destId="{9FF9BD46-DE44-4B30-80ED-AC3A9E213A06}" srcOrd="0" destOrd="0" presId="urn:microsoft.com/office/officeart/2005/8/layout/vList2"/>
    <dgm:cxn modelId="{D8AC4AB0-EE52-44BA-9D28-3D183C38CBB0}" type="presParOf" srcId="{9FF9BD46-DE44-4B30-80ED-AC3A9E213A06}" destId="{388723AB-37EB-4EC2-B7B0-759657273835}" srcOrd="0" destOrd="0" presId="urn:microsoft.com/office/officeart/2005/8/layout/vList2"/>
    <dgm:cxn modelId="{AB35B5A9-5864-436F-A4CA-D98B405B47A6}" type="presParOf" srcId="{9FF9BD46-DE44-4B30-80ED-AC3A9E213A06}" destId="{D877BAB3-7DBF-46AB-A039-BE8C107F0C8C}" srcOrd="1" destOrd="0" presId="urn:microsoft.com/office/officeart/2005/8/layout/vList2"/>
    <dgm:cxn modelId="{0D633B39-6449-4987-B4FF-84F60FC64DCA}" type="presParOf" srcId="{9FF9BD46-DE44-4B30-80ED-AC3A9E213A06}" destId="{0256FAD6-365E-4CAB-8266-8CECC71F7F52}" srcOrd="2" destOrd="0" presId="urn:microsoft.com/office/officeart/2005/8/layout/vList2"/>
    <dgm:cxn modelId="{2C0875CF-4799-4805-BCF9-E456922C1736}" type="presParOf" srcId="{9FF9BD46-DE44-4B30-80ED-AC3A9E213A06}" destId="{C88DBDBC-73BA-40D4-ACAA-61468FA8920B}" srcOrd="3" destOrd="0" presId="urn:microsoft.com/office/officeart/2005/8/layout/vList2"/>
    <dgm:cxn modelId="{73F1C3A9-961E-4FD3-92BB-3FB5BDA6E34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Another way to specify a background color for a Web page is by using the style=“background-color: color” attribute.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007E39"/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This attribute must be added to the style attribute of the &lt;body&gt; tag.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 foreground color can be specified by using the style=“color: color” attribute.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ScaleY="58932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50114" custLinFactNeighborY="-41772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7618" custLinFactNeighborY="15334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5F9A856-D1D0-43A2-9FD0-0F19F0B7C14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E51F184-E691-4DEF-9DE2-6E0B9817154C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DC759D3-F3EA-4E67-90F9-1DA4A7A247FF}" type="presOf" srcId="{4E1CD5B7-2CF3-44AA-979B-6F420433627D}" destId="{388723AB-37EB-4EC2-B7B0-759657273835}" srcOrd="0" destOrd="0" presId="urn:microsoft.com/office/officeart/2005/8/layout/vList2"/>
    <dgm:cxn modelId="{819FDDE0-0D06-4937-9696-2B36F5187D06}" type="presOf" srcId="{FC2A7E5C-B22A-46C4-9AFD-A55CEAE725CE}" destId="{0256FAD6-365E-4CAB-8266-8CECC71F7F52}" srcOrd="0" destOrd="0" presId="urn:microsoft.com/office/officeart/2005/8/layout/vList2"/>
    <dgm:cxn modelId="{A283F8A1-0E5C-4461-8C72-0084DC5D5C2F}" type="presParOf" srcId="{9FF9BD46-DE44-4B30-80ED-AC3A9E213A06}" destId="{388723AB-37EB-4EC2-B7B0-759657273835}" srcOrd="0" destOrd="0" presId="urn:microsoft.com/office/officeart/2005/8/layout/vList2"/>
    <dgm:cxn modelId="{246C7EC9-109F-43A6-9153-DBD38F765FD8}" type="presParOf" srcId="{9FF9BD46-DE44-4B30-80ED-AC3A9E213A06}" destId="{D877BAB3-7DBF-46AB-A039-BE8C107F0C8C}" srcOrd="1" destOrd="0" presId="urn:microsoft.com/office/officeart/2005/8/layout/vList2"/>
    <dgm:cxn modelId="{5770DCD4-09C1-49A1-9957-E3AF82B2A1E8}" type="presParOf" srcId="{9FF9BD46-DE44-4B30-80ED-AC3A9E213A06}" destId="{0256FAD6-365E-4CAB-8266-8CECC71F7F52}" srcOrd="2" destOrd="0" presId="urn:microsoft.com/office/officeart/2005/8/layout/vList2"/>
    <dgm:cxn modelId="{C3D6867F-339F-4F1A-88DB-22F7DE058E93}" type="presParOf" srcId="{9FF9BD46-DE44-4B30-80ED-AC3A9E213A06}" destId="{C88DBDBC-73BA-40D4-ACAA-61468FA8920B}" srcOrd="3" destOrd="0" presId="urn:microsoft.com/office/officeart/2005/8/layout/vList2"/>
    <dgm:cxn modelId="{EC78FEAA-C0B7-4134-9F8F-C171FE48A66B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1515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Text content of Web page forms an important part of a Web site.</a:t>
          </a:r>
        </a:p>
      </dsp:txBody>
      <dsp:txXfrm>
        <a:off x="39793" y="39793"/>
        <a:ext cx="8302414" cy="735572"/>
      </dsp:txXfrm>
    </dsp:sp>
    <dsp:sp modelId="{0256FAD6-365E-4CAB-8266-8CECC71F7F52}">
      <dsp:nvSpPr>
        <dsp:cNvPr id="0" name=""/>
        <dsp:cNvSpPr/>
      </dsp:nvSpPr>
      <dsp:spPr>
        <a:xfrm>
          <a:off x="0" y="990603"/>
          <a:ext cx="8382000" cy="8532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Text must be attractive, easy to read, and should be short and crisp.</a:t>
          </a:r>
        </a:p>
      </dsp:txBody>
      <dsp:txXfrm>
        <a:off x="41651" y="1032254"/>
        <a:ext cx="8298698" cy="769918"/>
      </dsp:txXfrm>
    </dsp:sp>
    <dsp:sp modelId="{A6445519-E36D-458F-8F29-D286534B965D}">
      <dsp:nvSpPr>
        <dsp:cNvPr id="0" name=""/>
        <dsp:cNvSpPr/>
      </dsp:nvSpPr>
      <dsp:spPr>
        <a:xfrm>
          <a:off x="0" y="1982996"/>
          <a:ext cx="8382000" cy="97640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Text formatting options such as bold, italics, superscript, subscript, and so on must be applied to attract the user attention.</a:t>
          </a:r>
        </a:p>
      </dsp:txBody>
      <dsp:txXfrm>
        <a:off x="47664" y="2030660"/>
        <a:ext cx="8286672" cy="881080"/>
      </dsp:txXfrm>
    </dsp:sp>
    <dsp:sp modelId="{02F157C3-4AF0-4564-919C-72DA0052C758}">
      <dsp:nvSpPr>
        <dsp:cNvPr id="0" name=""/>
        <dsp:cNvSpPr/>
      </dsp:nvSpPr>
      <dsp:spPr>
        <a:xfrm>
          <a:off x="0" y="3198660"/>
          <a:ext cx="8382000" cy="999662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Background color and image of the Web page can be specified using HTML.</a:t>
          </a:r>
        </a:p>
      </dsp:txBody>
      <dsp:txXfrm>
        <a:off x="48799" y="3247459"/>
        <a:ext cx="8284402" cy="90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7552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Heading elements define headings for contents such as text and images.</a:t>
          </a:r>
        </a:p>
      </dsp:txBody>
      <dsp:txXfrm>
        <a:off x="42739" y="42739"/>
        <a:ext cx="8296522" cy="790042"/>
      </dsp:txXfrm>
    </dsp:sp>
    <dsp:sp modelId="{0256FAD6-365E-4CAB-8266-8CECC71F7F52}">
      <dsp:nvSpPr>
        <dsp:cNvPr id="0" name=""/>
        <dsp:cNvSpPr/>
      </dsp:nvSpPr>
      <dsp:spPr>
        <a:xfrm>
          <a:off x="0" y="1074972"/>
          <a:ext cx="8382000" cy="787821"/>
        </a:xfrm>
        <a:prstGeom prst="roundRect">
          <a:avLst/>
        </a:prstGeom>
        <a:solidFill>
          <a:srgbClr val="6B88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Specifies the hierarchical structure of a Web page by grouping the contents.</a:t>
          </a:r>
        </a:p>
      </dsp:txBody>
      <dsp:txXfrm>
        <a:off x="38458" y="1113430"/>
        <a:ext cx="8305084" cy="710905"/>
      </dsp:txXfrm>
    </dsp:sp>
    <dsp:sp modelId="{A6445519-E36D-458F-8F29-D286534B965D}">
      <dsp:nvSpPr>
        <dsp:cNvPr id="0" name=""/>
        <dsp:cNvSpPr/>
      </dsp:nvSpPr>
      <dsp:spPr>
        <a:xfrm>
          <a:off x="0" y="2051448"/>
          <a:ext cx="8382000" cy="88073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HTML defines six levels of headings ranging from H1 to H6.</a:t>
          </a:r>
        </a:p>
      </dsp:txBody>
      <dsp:txXfrm>
        <a:off x="42994" y="2094442"/>
        <a:ext cx="8296012" cy="794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3905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 element displays text in bold and is enclosed between &lt;b&gt; and &lt;/b&gt; tags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sp:txBody>
      <dsp:txXfrm>
        <a:off x="40959" y="40959"/>
        <a:ext cx="8300082" cy="757133"/>
      </dsp:txXfrm>
    </dsp:sp>
    <dsp:sp modelId="{0256FAD6-365E-4CAB-8266-8CECC71F7F52}">
      <dsp:nvSpPr>
        <dsp:cNvPr id="0" name=""/>
        <dsp:cNvSpPr/>
      </dsp:nvSpPr>
      <dsp:spPr>
        <a:xfrm>
          <a:off x="0" y="990600"/>
          <a:ext cx="8382000" cy="93992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 element displays text in italics and is enclosed between &lt;</a:t>
          </a:r>
          <a:r>
            <a:rPr lang="en-US" sz="2200" kern="1200" dirty="0" err="1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&gt; and &lt;/</a:t>
          </a:r>
          <a:r>
            <a:rPr lang="en-US" sz="2200" kern="1200" dirty="0" err="1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&gt; tags</a:t>
          </a:r>
          <a:r>
            <a:rPr lang="en-US" sz="1800" kern="1200" dirty="0">
              <a:solidFill>
                <a:schemeClr val="bg1"/>
              </a:solidFill>
            </a:rPr>
            <a:t>.</a:t>
          </a:r>
        </a:p>
      </dsp:txBody>
      <dsp:txXfrm>
        <a:off x="45884" y="1036484"/>
        <a:ext cx="8290232" cy="848161"/>
      </dsp:txXfrm>
    </dsp:sp>
    <dsp:sp modelId="{A6445519-E36D-458F-8F29-D286534B965D}">
      <dsp:nvSpPr>
        <dsp:cNvPr id="0" name=""/>
        <dsp:cNvSpPr/>
      </dsp:nvSpPr>
      <dsp:spPr>
        <a:xfrm>
          <a:off x="0" y="2096269"/>
          <a:ext cx="8382000" cy="78487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SMALL element makes the text appear smaller in browser and is enclosed between &lt;small&gt; and &lt;/small&gt; tags.</a:t>
          </a:r>
        </a:p>
      </dsp:txBody>
      <dsp:txXfrm>
        <a:off x="38314" y="2134583"/>
        <a:ext cx="8305372" cy="708246"/>
      </dsp:txXfrm>
    </dsp:sp>
    <dsp:sp modelId="{02F157C3-4AF0-4564-919C-72DA0052C758}">
      <dsp:nvSpPr>
        <dsp:cNvPr id="0" name=""/>
        <dsp:cNvSpPr/>
      </dsp:nvSpPr>
      <dsp:spPr>
        <a:xfrm>
          <a:off x="0" y="3086949"/>
          <a:ext cx="8382000" cy="797705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U element underlines a text and is enclosed between &lt;u&gt; and &lt;/u&gt; tags.</a:t>
          </a:r>
        </a:p>
      </dsp:txBody>
      <dsp:txXfrm>
        <a:off x="38941" y="3125890"/>
        <a:ext cx="8304118" cy="719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2400"/>
          <a:ext cx="8382000" cy="70371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DEL element encloses deleted text and is placed between &lt;del&gt; and &lt;/del&gt; tags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sp:txBody>
      <dsp:txXfrm>
        <a:off x="34353" y="186753"/>
        <a:ext cx="8313294" cy="635010"/>
      </dsp:txXfrm>
    </dsp:sp>
    <dsp:sp modelId="{0256FAD6-365E-4CAB-8266-8CECC71F7F52}">
      <dsp:nvSpPr>
        <dsp:cNvPr id="0" name=""/>
        <dsp:cNvSpPr/>
      </dsp:nvSpPr>
      <dsp:spPr>
        <a:xfrm>
          <a:off x="0" y="990600"/>
          <a:ext cx="8382000" cy="8076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INS element encloses inserted text and is placed between &lt;ins&gt; and &lt;/ins&gt; tags.</a:t>
          </a:r>
        </a:p>
      </dsp:txBody>
      <dsp:txXfrm>
        <a:off x="39427" y="1030027"/>
        <a:ext cx="8303146" cy="728807"/>
      </dsp:txXfrm>
    </dsp:sp>
    <dsp:sp modelId="{A6445519-E36D-458F-8F29-D286534B965D}">
      <dsp:nvSpPr>
        <dsp:cNvPr id="0" name=""/>
        <dsp:cNvSpPr/>
      </dsp:nvSpPr>
      <dsp:spPr>
        <a:xfrm>
          <a:off x="0" y="1982412"/>
          <a:ext cx="8382000" cy="74229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STRONG element emphasizes the text and is placed between &lt;strong&gt; and &lt;/strong&gt; tags.</a:t>
          </a:r>
        </a:p>
      </dsp:txBody>
      <dsp:txXfrm>
        <a:off x="36236" y="2018648"/>
        <a:ext cx="8309528" cy="669822"/>
      </dsp:txXfrm>
    </dsp:sp>
    <dsp:sp modelId="{02F157C3-4AF0-4564-919C-72DA0052C758}">
      <dsp:nvSpPr>
        <dsp:cNvPr id="0" name=""/>
        <dsp:cNvSpPr/>
      </dsp:nvSpPr>
      <dsp:spPr>
        <a:xfrm>
          <a:off x="0" y="2895600"/>
          <a:ext cx="8382000" cy="779518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SUB element displays a text as subscript and is enclosed between &lt;sub&gt; and &lt;/sub&gt; tags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38053" y="2933653"/>
        <a:ext cx="8305894" cy="703412"/>
      </dsp:txXfrm>
    </dsp:sp>
    <dsp:sp modelId="{202C3897-84FD-4625-A631-D1C2EA440D0F}">
      <dsp:nvSpPr>
        <dsp:cNvPr id="0" name=""/>
        <dsp:cNvSpPr/>
      </dsp:nvSpPr>
      <dsp:spPr>
        <a:xfrm>
          <a:off x="0" y="3809999"/>
          <a:ext cx="8382000" cy="757629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SUP element displays a text as superscript and is enclosed between &lt;sup&gt; and &lt;/sup&gt; tags.</a:t>
          </a:r>
        </a:p>
      </dsp:txBody>
      <dsp:txXfrm>
        <a:off x="36984" y="3846983"/>
        <a:ext cx="8308032" cy="6836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3202"/>
          <a:ext cx="8382000" cy="77977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 err="1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Monospaced</a:t>
          </a:r>
          <a:r>
            <a:rPr lang="en-US" sz="2200" b="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font allows the same amount of horizontal space between fonts irrespective of font size, shape, and type.</a:t>
          </a:r>
        </a:p>
      </dsp:txBody>
      <dsp:txXfrm>
        <a:off x="38065" y="191267"/>
        <a:ext cx="8305870" cy="703640"/>
      </dsp:txXfrm>
    </dsp:sp>
    <dsp:sp modelId="{0256FAD6-365E-4CAB-8266-8CECC71F7F52}">
      <dsp:nvSpPr>
        <dsp:cNvPr id="0" name=""/>
        <dsp:cNvSpPr/>
      </dsp:nvSpPr>
      <dsp:spPr>
        <a:xfrm>
          <a:off x="0" y="1189343"/>
          <a:ext cx="8382000" cy="868056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Monospaced</a:t>
          </a: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fonts are used for programming code snippets, instruction texts, and ASCII characters. </a:t>
          </a:r>
        </a:p>
      </dsp:txBody>
      <dsp:txXfrm>
        <a:off x="42375" y="1231718"/>
        <a:ext cx="8297250" cy="783306"/>
      </dsp:txXfrm>
    </dsp:sp>
    <dsp:sp modelId="{A6445519-E36D-458F-8F29-D286534B965D}">
      <dsp:nvSpPr>
        <dsp:cNvPr id="0" name=""/>
        <dsp:cNvSpPr/>
      </dsp:nvSpPr>
      <dsp:spPr>
        <a:xfrm>
          <a:off x="0" y="2286000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&lt;</a:t>
          </a: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pre&gt; tag is used for preformatted text content. </a:t>
          </a:r>
        </a:p>
      </dsp:txBody>
      <dsp:txXfrm>
        <a:off x="33698" y="2319698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3200400"/>
          <a:ext cx="8382000" cy="679527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&lt;pre&gt; tag applies a fixed-font width to the text content.</a:t>
          </a:r>
        </a:p>
      </dsp:txBody>
      <dsp:txXfrm>
        <a:off x="33172" y="3233572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4206234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&lt;pre&gt; tag allows you to copy-paste the content along with the formatting from the source. </a:t>
          </a:r>
        </a:p>
      </dsp:txBody>
      <dsp:txXfrm>
        <a:off x="36415" y="4242649"/>
        <a:ext cx="8309170" cy="673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8698"/>
          <a:ext cx="8382000" cy="75570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DL – Is a container element that consists of DT and DD sub elements. Specifies that the definition list will be created using these elements.</a:t>
          </a:r>
        </a:p>
      </dsp:txBody>
      <dsp:txXfrm>
        <a:off x="36890" y="195588"/>
        <a:ext cx="8308220" cy="681920"/>
      </dsp:txXfrm>
    </dsp:sp>
    <dsp:sp modelId="{0256FAD6-365E-4CAB-8266-8CECC71F7F52}">
      <dsp:nvSpPr>
        <dsp:cNvPr id="0" name=""/>
        <dsp:cNvSpPr/>
      </dsp:nvSpPr>
      <dsp:spPr>
        <a:xfrm>
          <a:off x="0" y="1136702"/>
          <a:ext cx="8382000" cy="600405"/>
        </a:xfrm>
        <a:prstGeom prst="roundRect">
          <a:avLst/>
        </a:prstGeom>
        <a:solidFill>
          <a:srgbClr val="007E3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DT – Specifies the term to be defined or described. </a:t>
          </a:r>
        </a:p>
      </dsp:txBody>
      <dsp:txXfrm>
        <a:off x="29309" y="1166011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9870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DD – Specifies the definition or description of the term. </a:t>
          </a:r>
        </a:p>
      </dsp:txBody>
      <dsp:txXfrm>
        <a:off x="33698" y="1932399"/>
        <a:ext cx="8314604" cy="6229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875"/>
          <a:ext cx="8382000" cy="72187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Background properties specify the background color and image for the Web pages.</a:t>
          </a:r>
        </a:p>
      </dsp:txBody>
      <dsp:txXfrm>
        <a:off x="35239" y="112114"/>
        <a:ext cx="8311522" cy="651401"/>
      </dsp:txXfrm>
    </dsp:sp>
    <dsp:sp modelId="{0256FAD6-365E-4CAB-8266-8CECC71F7F52}">
      <dsp:nvSpPr>
        <dsp:cNvPr id="0" name=""/>
        <dsp:cNvSpPr/>
      </dsp:nvSpPr>
      <dsp:spPr>
        <a:xfrm>
          <a:off x="0" y="1018774"/>
          <a:ext cx="8382000" cy="735633"/>
        </a:xfrm>
        <a:prstGeom prst="roundRect">
          <a:avLst/>
        </a:prstGeom>
        <a:solidFill>
          <a:srgbClr val="007E3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Background property is a shorthand property that specifies all the background properties in just one declaration. </a:t>
          </a:r>
        </a:p>
      </dsp:txBody>
      <dsp:txXfrm>
        <a:off x="35911" y="1054685"/>
        <a:ext cx="8310178" cy="663811"/>
      </dsp:txXfrm>
    </dsp:sp>
    <dsp:sp modelId="{A6445519-E36D-458F-8F29-D286534B965D}">
      <dsp:nvSpPr>
        <dsp:cNvPr id="0" name=""/>
        <dsp:cNvSpPr/>
      </dsp:nvSpPr>
      <dsp:spPr>
        <a:xfrm>
          <a:off x="0" y="1885239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bgcolor</a:t>
          </a: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attribute specifies the background color of a document. </a:t>
          </a:r>
        </a:p>
      </dsp:txBody>
      <dsp:txXfrm>
        <a:off x="33698" y="1918937"/>
        <a:ext cx="8314604" cy="622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2402"/>
          <a:ext cx="8382000" cy="706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Another way to specify a background color for a Web page is by using the style=“background-color: color” attribute.</a:t>
          </a:r>
        </a:p>
      </dsp:txBody>
      <dsp:txXfrm>
        <a:off x="34467" y="186869"/>
        <a:ext cx="8313066" cy="637118"/>
      </dsp:txXfrm>
    </dsp:sp>
    <dsp:sp modelId="{0256FAD6-365E-4CAB-8266-8CECC71F7F52}">
      <dsp:nvSpPr>
        <dsp:cNvPr id="0" name=""/>
        <dsp:cNvSpPr/>
      </dsp:nvSpPr>
      <dsp:spPr>
        <a:xfrm>
          <a:off x="0" y="1078474"/>
          <a:ext cx="8382000" cy="600405"/>
        </a:xfrm>
        <a:prstGeom prst="roundRect">
          <a:avLst/>
        </a:prstGeom>
        <a:solidFill>
          <a:srgbClr val="007E3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This attribute must be added to the style attribute of the &lt;body&gt; tag. </a:t>
          </a:r>
        </a:p>
      </dsp:txBody>
      <dsp:txXfrm>
        <a:off x="29309" y="1107783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968457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 foreground color can be specified by using the style=“color: color” attribute. </a:t>
          </a:r>
        </a:p>
      </dsp:txBody>
      <dsp:txXfrm>
        <a:off x="33698" y="2002155"/>
        <a:ext cx="8314604" cy="622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09-Oct-2020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09-Oct-2020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Quotation : </a:t>
            </a:r>
            <a:r>
              <a:rPr lang="en-US" dirty="0" err="1"/>
              <a:t>trích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endParaRPr lang="en-US" dirty="0"/>
          </a:p>
          <a:p>
            <a:r>
              <a:rPr lang="en-US" dirty="0"/>
              <a:t>Indent: </a:t>
            </a:r>
            <a:r>
              <a:rPr lang="en-US" dirty="0" err="1"/>
              <a:t>thụt</a:t>
            </a:r>
            <a:r>
              <a:rPr lang="en-US" baseline="0" dirty="0"/>
              <a:t> </a:t>
            </a:r>
            <a:r>
              <a:rPr lang="en-US" baseline="0" dirty="0" err="1"/>
              <a:t>lề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3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8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3</a:t>
            </a: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Formatting Text using Tags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0671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771784"/>
            <a:ext cx="609600" cy="609600"/>
          </a:xfrm>
          <a:prstGeom prst="rect">
            <a:avLst/>
          </a:prstGeom>
        </p:spPr>
      </p:pic>
      <p:pic>
        <p:nvPicPr>
          <p:cNvPr id="23" name="Picture 22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643067"/>
            <a:ext cx="2466975" cy="184785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228600" y="12289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1433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7717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38117">
                <a:schemeClr val="accent6">
                  <a:lumMod val="60000"/>
                  <a:lumOff val="40000"/>
                </a:schemeClr>
              </a:gs>
              <a:gs pos="0">
                <a:schemeClr val="accent5">
                  <a:lumMod val="50000"/>
                </a:schemeClr>
              </a:gs>
              <a:gs pos="47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36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/>
              <a:t>Formatting 4-5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66977595"/>
              </p:ext>
            </p:extLst>
          </p:nvPr>
        </p:nvGraphicFramePr>
        <p:xfrm>
          <a:off x="457200" y="16002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more formatting elements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5-5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&lt;html&gt;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&lt;head&gt;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&lt;title&gt;Updating and Shifting Text&lt;/title&gt;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&lt;/head&gt;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/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&lt;body&gt;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&lt;h3&gt;Updating, Emphasizing, and Shifting Text&lt;/h3&gt;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This is an example of &lt;del&gt;deleted&lt;/del&gt; </a:t>
            </a:r>
          </a:p>
          <a:p>
            <a:pPr marL="182563" lvl="1" indent="50641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&lt;ins&gt;inserted &lt;/ins&gt; text.&lt;</a:t>
            </a:r>
            <a:r>
              <a:rPr lang="en-US" sz="1800" b="1" dirty="0" err="1"/>
              <a:t>br</a:t>
            </a:r>
            <a:r>
              <a:rPr lang="en-US" sz="1800" b="1" dirty="0"/>
              <a:t>/&gt;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The is an example of &lt;strong&gt;Strong&lt;/strong&gt; text.&lt;</a:t>
            </a:r>
            <a:r>
              <a:rPr lang="en-US" sz="1800" b="1" dirty="0" err="1"/>
              <a:t>br</a:t>
            </a:r>
            <a:r>
              <a:rPr lang="en-US" sz="1800" b="1" dirty="0"/>
              <a:t>/&gt;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The is an example of &lt;sub&gt;subscript&lt;/sub&gt;text.&lt;</a:t>
            </a:r>
            <a:r>
              <a:rPr lang="en-US" sz="1800" b="1" dirty="0" err="1"/>
              <a:t>br</a:t>
            </a:r>
            <a:r>
              <a:rPr lang="en-US" sz="1800" b="1" dirty="0"/>
              <a:t>/&gt;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The is an example of &lt;sup&gt;superscript&lt;/sup&gt; text.&lt;</a:t>
            </a:r>
            <a:r>
              <a:rPr lang="en-US" sz="1800" b="1" dirty="0" err="1"/>
              <a:t>br</a:t>
            </a:r>
            <a:r>
              <a:rPr lang="en-US" sz="1800" b="1" dirty="0"/>
              <a:t>/&gt;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&lt;/body&gt;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/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199" y="3429001"/>
            <a:ext cx="397570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Monospaced</a:t>
            </a:r>
            <a:r>
              <a:rPr lang="en-US" dirty="0"/>
              <a:t> and Preformatted Text 1-2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77290603"/>
              </p:ext>
            </p:extLst>
          </p:nvPr>
        </p:nvGraphicFramePr>
        <p:xfrm>
          <a:off x="304800" y="11430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Monospaced</a:t>
            </a:r>
            <a:r>
              <a:rPr lang="en-US" dirty="0"/>
              <a:t> and Preformatted Text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7630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table lists some of the predefined tags and their description.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37913"/>
              </p:ext>
            </p:extLst>
          </p:nvPr>
        </p:nvGraphicFramePr>
        <p:xfrm>
          <a:off x="762000" y="1894080"/>
          <a:ext cx="7924800" cy="307063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79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Tag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3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for emphasized text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3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dfn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for definition term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&lt;code&gt;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for computer code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</a:t>
                      </a: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for sample output from a computer program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&lt;cite&gt;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for citation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 Block Quotation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define a long quotation or block quotation, &lt;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&gt; tags are used.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&gt; tag indents the quotation in browsers.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use of &lt;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blockquote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&gt; tags.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cs typeface="Courier New" panose="02070309020205020404" pitchFamily="49" charset="0"/>
              </a:rPr>
              <a:t>blockquote</a:t>
            </a:r>
            <a:r>
              <a:rPr lang="en-US" sz="2200" b="1" dirty="0">
                <a:cs typeface="Courier New" panose="02070309020205020404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dirty="0">
                <a:cs typeface="Courier New" panose="02070309020205020404" pitchFamily="49" charset="0"/>
              </a:rPr>
              <a:t>“When one door closes, another opens; but we often look so long and so regretfully upon the closed door that we do not see the one which has opened for us.” -Alexander Graham Bell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cs typeface="Courier New" panose="02070309020205020404" pitchFamily="49" charset="0"/>
              </a:rPr>
              <a:t>blockquote</a:t>
            </a:r>
            <a:r>
              <a:rPr lang="en-US" sz="2200" b="1" dirty="0">
                <a:cs typeface="Courier New" panose="02070309020205020404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1844" y="2189163"/>
            <a:ext cx="3551356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411162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90599" y="2189163"/>
            <a:ext cx="1516529" cy="1925637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Is a collection of items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7384256" y="2514600"/>
            <a:ext cx="1538288" cy="1533525"/>
          </a:xfrm>
          <a:prstGeom prst="wedgeRectCallout">
            <a:avLst>
              <a:gd name="adj1" fmla="val 103697"/>
              <a:gd name="adj2" fmla="val -28638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Displays a list of related items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01844" y="5638800"/>
            <a:ext cx="3962400" cy="988172"/>
          </a:xfrm>
          <a:prstGeom prst="wedgeRectCallout">
            <a:avLst>
              <a:gd name="adj1" fmla="val -1511"/>
              <a:gd name="adj2" fmla="val -104010"/>
            </a:avLst>
          </a:prstGeom>
          <a:solidFill>
            <a:srgbClr val="AC1418"/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Can be organized in sequential or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nonsequential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manner</a:t>
            </a:r>
          </a:p>
        </p:txBody>
      </p:sp>
      <p:sp>
        <p:nvSpPr>
          <p:cNvPr id="15" name="Rectangular Callout 14"/>
          <p:cNvSpPr/>
          <p:nvPr/>
        </p:nvSpPr>
        <p:spPr>
          <a:xfrm flipH="1">
            <a:off x="3509843" y="838200"/>
            <a:ext cx="3454401" cy="1000125"/>
          </a:xfrm>
          <a:prstGeom prst="wedgeRectCallout">
            <a:avLst>
              <a:gd name="adj1" fmla="val 10895"/>
              <a:gd name="adj2" fmla="val 80522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Can contain paragraphs, images, links, and other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1-2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795597"/>
            <a:ext cx="8534400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List is displayed using a numbered or alphabetic bullet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Two elements used for creating an ordered list are as follows:</a:t>
            </a:r>
          </a:p>
          <a:p>
            <a:pPr marL="640080" lvl="2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Creates an ordered list</a:t>
            </a:r>
          </a:p>
          <a:p>
            <a:pPr marL="640080" lvl="2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Specifies an item and it is a sub-element of the OL element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use of OL and LI tag.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&lt;h2&gt;Days in a Week:&lt;/h2&gt;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</a:t>
            </a:r>
            <a:r>
              <a:rPr lang="en-US" sz="1800" b="1" dirty="0" err="1"/>
              <a:t>ol</a:t>
            </a:r>
            <a:r>
              <a:rPr lang="en-US" sz="18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Sunday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Monday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Tuesday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Wednesday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Thursday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Friday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  &lt;li&gt; Saturday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&lt;/</a:t>
            </a:r>
            <a:r>
              <a:rPr lang="en-US" sz="1800" b="1" dirty="0" err="1"/>
              <a:t>ol</a:t>
            </a:r>
            <a:r>
              <a:rPr lang="en-US" sz="18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&lt;/body&gt;</a:t>
            </a:r>
            <a:endParaRPr lang="en-US" sz="3200" b="1" baseline="30000" dirty="0"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200400"/>
            <a:ext cx="3714750" cy="310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458200" cy="6558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some of the different numbering styles and their description.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7285"/>
              </p:ext>
            </p:extLst>
          </p:nvPr>
        </p:nvGraphicFramePr>
        <p:xfrm>
          <a:off x="1905000" y="1676400"/>
          <a:ext cx="5562600" cy="2609193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0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Property’s 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94">
                <a:tc>
                  <a:txBody>
                    <a:bodyPr/>
                    <a:lstStyle/>
                    <a:p>
                      <a:pPr marL="0" indent="1158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decimal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1, 2, 3…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07">
                <a:tc>
                  <a:txBody>
                    <a:bodyPr/>
                    <a:lstStyle/>
                    <a:p>
                      <a:pPr marL="0" indent="115888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lower-alpha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a, b, c…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659">
                <a:tc>
                  <a:txBody>
                    <a:bodyPr/>
                    <a:lstStyle/>
                    <a:p>
                      <a:pPr marL="0" marR="0" indent="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upper-alpha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A, B, C…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marL="0" marR="0" indent="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lower-roman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, ii, iii…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34">
                <a:tc>
                  <a:txBody>
                    <a:bodyPr/>
                    <a:lstStyle/>
                    <a:p>
                      <a:pPr marL="0" marR="0" indent="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upper-roman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I, II, III…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4648200"/>
            <a:ext cx="8458200" cy="181673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list-style-type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property is used to specify a numbering style for the ordered list.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is the property of the style attribute, which is specified with the &lt;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&gt; tags.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 1-3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" y="838200"/>
            <a:ext cx="85344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Items are arranged in random order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Two elements used for creating an unordered list are as follows:</a:t>
            </a:r>
          </a:p>
          <a:p>
            <a:pPr marL="640080" lvl="2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– Creates an unordered list</a:t>
            </a:r>
          </a:p>
          <a:p>
            <a:pPr marL="640080" lvl="2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– Specifies an item and it is a sub-element of the OL element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use of UL and LI tag.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&lt;body&gt;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dirty="0">
                <a:cs typeface="Courier New" panose="02070309020205020404" pitchFamily="49" charset="0"/>
              </a:rPr>
              <a:t>    </a:t>
            </a:r>
            <a:r>
              <a:rPr lang="en-US" sz="1800" b="1" dirty="0">
                <a:cs typeface="Courier New" panose="02070309020205020404" pitchFamily="49" charset="0"/>
              </a:rPr>
              <a:t>&lt;h2&gt;Features of </a:t>
            </a:r>
            <a:r>
              <a:rPr lang="en-US" sz="1800" b="1" dirty="0" err="1">
                <a:cs typeface="Courier New" panose="02070309020205020404" pitchFamily="49" charset="0"/>
              </a:rPr>
              <a:t>EasyPad</a:t>
            </a:r>
            <a:r>
              <a:rPr lang="en-US" sz="1800" b="1" dirty="0">
                <a:cs typeface="Courier New" panose="02070309020205020404" pitchFamily="49" charset="0"/>
              </a:rPr>
              <a:t>&lt;/h2&gt;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    &lt;</a:t>
            </a:r>
            <a:r>
              <a:rPr lang="en-US" sz="1800" b="1" dirty="0" err="1">
                <a:cs typeface="Courier New" panose="02070309020205020404" pitchFamily="49" charset="0"/>
              </a:rPr>
              <a:t>ul</a:t>
            </a:r>
            <a:r>
              <a:rPr lang="en-US" sz="1800" b="1" dirty="0">
                <a:cs typeface="Courier New" panose="02070309020205020404" pitchFamily="49" charset="0"/>
              </a:rPr>
              <a:t>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      &lt;li&gt;Opens many files at a time&lt;/li&gt;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      &lt;li&gt;Unlimited undo and redo&lt;/li&gt;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      &lt;li&gt;Reads and writes both 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          Windows and Unix files&lt;/li&gt;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dirty="0">
                <a:cs typeface="Courier New" panose="02070309020205020404" pitchFamily="49" charset="0"/>
              </a:rPr>
              <a:t>    </a:t>
            </a:r>
            <a:r>
              <a:rPr lang="en-US" sz="1800" b="1" dirty="0"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cs typeface="Courier New" panose="02070309020205020404" pitchFamily="49" charset="0"/>
              </a:rPr>
              <a:t>ul</a:t>
            </a:r>
            <a:r>
              <a:rPr lang="en-US" sz="1800" b="1" dirty="0">
                <a:cs typeface="Courier New" panose="02070309020205020404" pitchFamily="49" charset="0"/>
              </a:rPr>
              <a:t>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r>
              <a:rPr lang="en-US" sz="1800" b="1" dirty="0">
                <a:cs typeface="Courier New" panose="02070309020205020404" pitchFamily="49" charset="0"/>
              </a:rPr>
              <a:t>&lt;/body&gt;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185" y="3581400"/>
            <a:ext cx="2906888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Formatting Text using Tags / Session 3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0352" y="274638"/>
            <a:ext cx="76200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rgbClr val="0036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 2-3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85344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list-style-type property specifies the type of bullet to be applied to an unordered list.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types of bullets defined for the unordered lists: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circle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default value is disc, which is applied to the unordered list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50000"/>
              </a:lnSpc>
            </a:pPr>
            <a:r>
              <a:rPr lang="it-IT" sz="1800" b="1" dirty="0"/>
              <a:t>&lt;body&gt; </a:t>
            </a:r>
          </a:p>
          <a:p>
            <a:pPr lvl="1">
              <a:lnSpc>
                <a:spcPct val="50000"/>
              </a:lnSpc>
            </a:pPr>
            <a:r>
              <a:rPr lang="it-IT" sz="1800" b="1" dirty="0"/>
              <a:t>&lt;h2&gt;Wild Animals&lt;/h2&gt; </a:t>
            </a:r>
          </a:p>
          <a:p>
            <a:pPr lvl="1">
              <a:lnSpc>
                <a:spcPct val="50000"/>
              </a:lnSpc>
            </a:pPr>
            <a:r>
              <a:rPr lang="it-IT" sz="1800" b="1" dirty="0"/>
              <a:t>&lt;ul style=”</a:t>
            </a:r>
            <a:r>
              <a:rPr lang="it-IT" sz="1800" b="1" dirty="0">
                <a:solidFill>
                  <a:srgbClr val="007E39"/>
                </a:solidFill>
              </a:rPr>
              <a:t>list-style-type</a:t>
            </a:r>
            <a:r>
              <a:rPr lang="it-IT" sz="1800" b="1" dirty="0"/>
              <a:t>:square”&gt; </a:t>
            </a:r>
          </a:p>
          <a:p>
            <a:pPr lvl="1" indent="341313">
              <a:lnSpc>
                <a:spcPct val="50000"/>
              </a:lnSpc>
            </a:pPr>
            <a:r>
              <a:rPr lang="it-IT" sz="1800" b="1" dirty="0"/>
              <a:t>&lt;li&gt; Lion &lt;/li&gt; </a:t>
            </a:r>
          </a:p>
          <a:p>
            <a:pPr lvl="1" indent="341313">
              <a:lnSpc>
                <a:spcPct val="50000"/>
              </a:lnSpc>
            </a:pPr>
            <a:r>
              <a:rPr lang="it-IT" sz="1800" b="1" dirty="0"/>
              <a:t>&lt;li&gt; Tiger &lt;/li&gt; </a:t>
            </a:r>
          </a:p>
          <a:p>
            <a:pPr lvl="1" indent="341313">
              <a:lnSpc>
                <a:spcPct val="50000"/>
              </a:lnSpc>
            </a:pPr>
            <a:r>
              <a:rPr lang="it-IT" sz="1800" b="1" dirty="0"/>
              <a:t>&lt;li&gt; Leopard &lt;/li&gt; </a:t>
            </a:r>
          </a:p>
          <a:p>
            <a:pPr lvl="1" indent="341313">
              <a:lnSpc>
                <a:spcPct val="50000"/>
              </a:lnSpc>
            </a:pPr>
            <a:r>
              <a:rPr lang="it-IT" sz="1800" b="1" dirty="0"/>
              <a:t>&lt;li&gt; Wolf&lt;/li&gt; </a:t>
            </a:r>
          </a:p>
          <a:p>
            <a:pPr lvl="1">
              <a:lnSpc>
                <a:spcPct val="50000"/>
              </a:lnSpc>
            </a:pPr>
            <a:r>
              <a:rPr lang="it-IT" sz="1800" b="1" dirty="0"/>
              <a:t>&lt;/ul&gt; </a:t>
            </a:r>
          </a:p>
          <a:p>
            <a:pPr lvl="1">
              <a:lnSpc>
                <a:spcPct val="50000"/>
              </a:lnSpc>
            </a:pPr>
            <a:r>
              <a:rPr lang="it-IT" sz="1800" b="1" dirty="0"/>
              <a:t>&lt;/body&gt;</a:t>
            </a:r>
          </a:p>
          <a:p>
            <a:pPr lvl="1">
              <a:lnSpc>
                <a:spcPct val="50000"/>
              </a:lnSpc>
            </a:pPr>
            <a:r>
              <a:rPr lang="en-US" dirty="0"/>
              <a:t>	</a:t>
            </a:r>
            <a:endParaRPr lang="en-US" sz="2000" baseline="30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763000" cy="441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Heading tag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different tags related to formatting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monospaced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font, preformatted text, and block quotation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the different types of lists</a:t>
            </a:r>
          </a:p>
          <a:p>
            <a:pPr marL="457200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procedure to change the background color and image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Formatting Text using Tags / Session 3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0352" y="274638"/>
            <a:ext cx="76200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rgbClr val="0036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 3-3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32" y="850312"/>
            <a:ext cx="3191256" cy="2673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878257"/>
            <a:ext cx="5410200" cy="532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ul.circle</a:t>
            </a:r>
            <a:r>
              <a:rPr lang="en-US" sz="18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list-style-type:circle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 err="1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ul.square</a:t>
            </a:r>
            <a:r>
              <a:rPr lang="en-US" sz="18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list-style-type:square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 err="1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ol.upper</a:t>
            </a:r>
            <a:r>
              <a:rPr lang="en-US" sz="18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-roman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list-style-type:upper-roman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 err="1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ol.lower</a:t>
            </a:r>
            <a:r>
              <a:rPr lang="en-US" sz="1800" b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-alpha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list-style-type:lower-alpha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//sample on HTM5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ul.circle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list-style-type:square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&lt;h2&gt;Wild Animals&lt;/h2&gt;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class="circle"&gt;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&lt;li&gt;Lion&lt;/li&gt;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&lt;li&gt;Tiger&lt;/li&gt;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&lt;li&gt;Leopard&lt;/li&gt;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&lt;li&gt;Wolf&lt;/li&gt;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</a:p>
        </p:txBody>
      </p:sp>
    </p:spTree>
    <p:extLst>
      <p:ext uri="{BB962C8B-B14F-4D97-AF65-F5344CB8AC3E}">
        <p14:creationId xmlns:p14="http://schemas.microsoft.com/office/powerpoint/2010/main" val="33461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1-3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46462948"/>
              </p:ext>
            </p:extLst>
          </p:nvPr>
        </p:nvGraphicFramePr>
        <p:xfrm>
          <a:off x="354531" y="3048000"/>
          <a:ext cx="8382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67640" y="914400"/>
            <a:ext cx="85344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Refers to a collection of terms with their corresponding descriptions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Contains the terms along with their descriptions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Appears with the term indented on the left followed by description on the right or on next line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Elements required to create a definition list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2-3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" y="1562410"/>
            <a:ext cx="8159588" cy="875990"/>
            <a:chOff x="-55690" y="-640476"/>
            <a:chExt cx="8155922" cy="598933"/>
          </a:xfrm>
        </p:grpSpPr>
        <p:sp>
          <p:nvSpPr>
            <p:cNvPr id="6" name="Rounded Rectangle 5"/>
            <p:cNvSpPr/>
            <p:nvPr/>
          </p:nvSpPr>
          <p:spPr>
            <a:xfrm>
              <a:off x="23032" y="-640476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-55690" y="-599549"/>
              <a:ext cx="8004094" cy="501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1. Specify the DL element to indicate that you want to create a definition list</a:t>
              </a:r>
              <a:r>
                <a:rPr lang="en-U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4800" y="91440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Steps to create a definition list are as follows: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487988" y="2667000"/>
            <a:ext cx="8128800" cy="862132"/>
            <a:chOff x="-51600" y="-500031"/>
            <a:chExt cx="8128800" cy="633688"/>
          </a:xfrm>
        </p:grpSpPr>
        <p:sp>
          <p:nvSpPr>
            <p:cNvPr id="18" name="Rounded Rectangle 17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4"/>
            <p:cNvSpPr/>
            <p:nvPr/>
          </p:nvSpPr>
          <p:spPr>
            <a:xfrm>
              <a:off x="-51600" y="-312607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 Use the DT element to specify the term such as Common Noun. 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456974" y="3809715"/>
            <a:ext cx="8188163" cy="1271197"/>
            <a:chOff x="-47996" y="-500031"/>
            <a:chExt cx="8125196" cy="783657"/>
          </a:xfrm>
        </p:grpSpPr>
        <p:sp>
          <p:nvSpPr>
            <p:cNvPr id="21" name="Rounded Rectangle 20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4"/>
            <p:cNvSpPr/>
            <p:nvPr/>
          </p:nvSpPr>
          <p:spPr>
            <a:xfrm>
              <a:off x="-47996" y="-323437"/>
              <a:ext cx="8004094" cy="607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ctr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 Use the DD element to specify the description of the term.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3-3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14400"/>
            <a:ext cx="85344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way to create a definition list.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&lt;body&gt;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&lt;h2&gt;Types of Nouns&lt;/h2&gt;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&lt;dl&gt;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  &lt;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dt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&gt;&lt;b&gt;Common Noun:&lt;/b&gt;&lt;/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dt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  &lt;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&gt;It is a name of an object in general, such as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pencil, pen, paper, and so on.&lt;/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  &lt;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dt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&gt;&lt;b&gt;Proper Noun:&lt;/b&gt;&lt;/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dt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  &lt;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&gt;It is the unique name of a person or a place.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  &lt;/</a:t>
            </a:r>
            <a:r>
              <a:rPr lang="en-US" sz="1800" b="1" dirty="0" err="1">
                <a:solidFill>
                  <a:schemeClr val="dk1"/>
                </a:solidFill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  &lt;/dl&gt;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>
                <a:solidFill>
                  <a:schemeClr val="dk1"/>
                </a:solidFill>
                <a:cs typeface="Courier New" panose="02070309020205020404" pitchFamily="49" charset="0"/>
              </a:rPr>
              <a:t>  &lt;/body&gt;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475" y="2895600"/>
            <a:ext cx="5129213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038" y="3733800"/>
            <a:ext cx="85344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for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bgcolor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is:</a:t>
            </a:r>
            <a:b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ctr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/>
              <a:t>&lt;body </a:t>
            </a:r>
            <a:r>
              <a:rPr lang="en-US" sz="1800" b="1" dirty="0" err="1"/>
              <a:t>bgcolor</a:t>
            </a:r>
            <a:r>
              <a:rPr lang="en-US" sz="1800" dirty="0"/>
              <a:t>=”</a:t>
            </a:r>
            <a:r>
              <a:rPr lang="en-US" sz="1800" dirty="0" err="1"/>
              <a:t>color_name|hex_number|rgb_number</a:t>
            </a:r>
            <a:r>
              <a:rPr lang="en-US" sz="1800" dirty="0"/>
              <a:t>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color_name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Specifies the background color with a color name (such as “red”)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hex_number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Specifies the background color with a hex code (such as “#ff0000”)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rgb_number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Specifies the background color with an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code (such as          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“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(255,0,0)”)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Foreground	Colors 1-2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1616065"/>
              </p:ext>
            </p:extLst>
          </p:nvPr>
        </p:nvGraphicFramePr>
        <p:xfrm>
          <a:off x="319238" y="88623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 uiExpand="1">
        <p:bldSub>
          <a:bldDgm bld="lvl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Foreground	Colors 2-2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19536146"/>
              </p:ext>
            </p:extLst>
          </p:nvPr>
        </p:nvGraphicFramePr>
        <p:xfrm>
          <a:off x="304800" y="1066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4114800"/>
            <a:ext cx="8534400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AC1418"/>
              </a:buClr>
            </a:pP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demonstrating the specification of background and foreground color is:</a:t>
            </a:r>
          </a:p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AC1418"/>
              </a:buClr>
            </a:pPr>
            <a:endParaRPr lang="en-US" sz="2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AC1418"/>
              </a:buClr>
            </a:pPr>
            <a:r>
              <a:rPr lang="en-US" sz="2000" dirty="0">
                <a:solidFill>
                  <a:prstClr val="black"/>
                </a:solidFill>
                <a:cs typeface="Courier New" panose="02070309020205020404" pitchFamily="49" charset="0"/>
              </a:rPr>
              <a:t>&lt;body </a:t>
            </a:r>
            <a:r>
              <a:rPr lang="en-US" sz="2000" b="1" dirty="0">
                <a:solidFill>
                  <a:prstClr val="black"/>
                </a:solidFill>
                <a:cs typeface="Courier New" panose="02070309020205020404" pitchFamily="49" charset="0"/>
              </a:rPr>
              <a:t>style</a:t>
            </a:r>
            <a:r>
              <a:rPr lang="en-US" sz="2000" dirty="0">
                <a:solidFill>
                  <a:prstClr val="black"/>
                </a:solidFill>
                <a:cs typeface="Courier New" panose="02070309020205020404" pitchFamily="49" charset="0"/>
              </a:rPr>
              <a:t>=”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background-color</a:t>
            </a:r>
            <a:r>
              <a:rPr lang="en-US" sz="2000" dirty="0">
                <a:solidFill>
                  <a:prstClr val="black"/>
                </a:solidFill>
                <a:cs typeface="Courier New" panose="02070309020205020404" pitchFamily="49" charset="0"/>
              </a:rPr>
              <a:t>: navy; </a:t>
            </a:r>
            <a:r>
              <a:rPr lang="en-US" sz="2000" b="1" dirty="0">
                <a:solidFill>
                  <a:srgbClr val="007E39"/>
                </a:solidFill>
                <a:cs typeface="Courier New" panose="02070309020205020404" pitchFamily="49" charset="0"/>
              </a:rPr>
              <a:t>color</a:t>
            </a:r>
            <a:r>
              <a:rPr lang="en-US" sz="2000" dirty="0">
                <a:solidFill>
                  <a:prstClr val="black"/>
                </a:solidFill>
                <a:cs typeface="Courier New" panose="02070309020205020404" pitchFamily="49" charset="0"/>
              </a:rPr>
              <a:t>: yellow”&gt;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2819400"/>
            <a:ext cx="2285999" cy="13716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Background Image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Inserts an image as the background on a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85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Choose images with lighter shades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658532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Background images are not recommended as the color may hide the text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038598" y="914400"/>
            <a:ext cx="2590801" cy="12287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Choose an image that blends well and looks like a single image even after tiling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heading elements define headings for contents such as text and images.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&lt;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hgroup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&gt; element is used to group titles and their subtitles.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Monospaced fonts are used for programming code scripts, instruction texts, and ASCII characters.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&lt;pre&gt; tag is used to apply preformatted text content to a Web page.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define a long quotation or block quotation, the &lt;blockquote&gt; tag can be used.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list is a collection of items, which might be organized in a sequential or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nonsequential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manner. HTML supports three types of lists namely, ordered, unordered, and definition.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HTML provides background properties that specify the background color and image for the Web pages.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49536083"/>
              </p:ext>
            </p:extLst>
          </p:nvPr>
        </p:nvGraphicFramePr>
        <p:xfrm>
          <a:off x="457200" y="12192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/>
              <a:t>Headings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25953102"/>
              </p:ext>
            </p:extLst>
          </p:nvPr>
        </p:nvGraphicFramePr>
        <p:xfrm>
          <a:off x="493295" y="1134828"/>
          <a:ext cx="8382000" cy="305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0352" y="4114800"/>
            <a:ext cx="8308848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H1 is the top level heading and is displayed with largest font size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H6 is the lowest-level heading and is displayed with smallest font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607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how to specify the six levels of heading in an HTML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1800" b="1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&lt;title&gt;Headings&lt;/title&gt;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&lt;h1&gt;H1 Heading&lt;/h1&gt;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&lt;h2&gt;H2 Heading&lt;/h2&gt;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&lt;h3&gt;H3 Heading&lt;/h3&gt;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&lt;h4&gt;H4 Heading&lt;/h4&gt;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&lt;h5&gt;H5 Heading&lt;/h5&gt;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&lt;h6&gt;H6 Heading&lt;/h6&gt;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362199"/>
            <a:ext cx="4267200" cy="332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411162"/>
          </a:xfrm>
        </p:spPr>
        <p:txBody>
          <a:bodyPr/>
          <a:lstStyle/>
          <a:p>
            <a:r>
              <a:rPr lang="en-US" dirty="0"/>
              <a:t>HGROUP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2000" y="2143125"/>
            <a:ext cx="1955800" cy="1328737"/>
          </a:xfrm>
          <a:prstGeom prst="wedgeRectCallout">
            <a:avLst>
              <a:gd name="adj1" fmla="val 92831"/>
              <a:gd name="adj2" fmla="val 39620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&lt;</a:t>
            </a:r>
            <a:r>
              <a:rPr lang="en-US" sz="1600" b="1" dirty="0" err="1"/>
              <a:t>hgroup</a:t>
            </a:r>
            <a:r>
              <a:rPr lang="en-US" sz="1600" b="1" dirty="0"/>
              <a:t>&gt; element is the new element defined in HTML5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19799" y="2971800"/>
            <a:ext cx="2743200" cy="1447800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Used for multiple level sub headings that can be subheadings, alternative titles, taglines and so 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Groups a set of H1 to H6 elements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HGROUP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Creates a document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505200" y="2978943"/>
            <a:ext cx="19812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Formatting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57200" y="2438400"/>
            <a:ext cx="2260600" cy="1685925"/>
          </a:xfrm>
          <a:prstGeom prst="wedgeRectCallout">
            <a:avLst>
              <a:gd name="adj1" fmla="val 80871"/>
              <a:gd name="adj2" fmla="val -20391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Content format determines the appearance of the content in the browser 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96000" y="2819400"/>
            <a:ext cx="2514600" cy="13049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Formatted content makes an HTML page more readable and presentable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411162"/>
          </a:xfrm>
        </p:spPr>
        <p:txBody>
          <a:bodyPr/>
          <a:lstStyle/>
          <a:p>
            <a:r>
              <a:rPr lang="en-US" dirty="0"/>
              <a:t>Formatting 1-5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953000"/>
            <a:ext cx="2590800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Text may appear in bold or underlined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886200" y="1187116"/>
            <a:ext cx="2743200" cy="1228725"/>
          </a:xfrm>
          <a:prstGeom prst="wedgeRectCallout">
            <a:avLst>
              <a:gd name="adj1" fmla="val 32560"/>
              <a:gd name="adj2" fmla="val 91190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Formatting is applied using formatting elements which are container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/>
              <a:t>Formatting 2-5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720684"/>
              </p:ext>
            </p:extLst>
          </p:nvPr>
        </p:nvGraphicFramePr>
        <p:xfrm>
          <a:off x="457200" y="16002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Commonly used formatting elements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3-5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34045"/>
            <a:ext cx="89154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use of basic formatting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&lt;title&gt;Formats&lt;/title&gt;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&lt;h2&gt; Using HTML Formatting Elements&lt;/h2&gt;&lt;</a:t>
            </a:r>
            <a:r>
              <a:rPr lang="en-US" sz="1800" b="1" dirty="0" err="1"/>
              <a:t>br</a:t>
            </a:r>
            <a:r>
              <a:rPr lang="en-US" sz="18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&lt;b&gt; This text is displayed in bold.&lt;/b&gt;&lt;</a:t>
            </a:r>
            <a:r>
              <a:rPr lang="en-US" sz="1800" b="1" dirty="0" err="1"/>
              <a:t>br</a:t>
            </a:r>
            <a:r>
              <a:rPr lang="en-US" sz="18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</a:t>
            </a:r>
            <a:r>
              <a:rPr lang="en-US" sz="1800" b="1" dirty="0" err="1"/>
              <a:t>i</a:t>
            </a:r>
            <a:r>
              <a:rPr lang="en-US" sz="1800" b="1" dirty="0"/>
              <a:t>&gt; This text is displayed in italic.&lt;/</a:t>
            </a:r>
            <a:r>
              <a:rPr lang="en-US" sz="1800" b="1" dirty="0" err="1"/>
              <a:t>i</a:t>
            </a:r>
            <a:r>
              <a:rPr lang="en-US" sz="1800" b="1" dirty="0"/>
              <a:t>&gt;&lt;</a:t>
            </a:r>
            <a:r>
              <a:rPr lang="en-US" sz="1800" b="1" dirty="0" err="1"/>
              <a:t>br</a:t>
            </a:r>
            <a:r>
              <a:rPr lang="en-US" sz="18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&lt;u&gt; This text is underlined.&lt;/u&gt;&lt;</a:t>
            </a:r>
            <a:r>
              <a:rPr lang="en-US" sz="1800" b="1" dirty="0" err="1"/>
              <a:t>br</a:t>
            </a:r>
            <a:r>
              <a:rPr lang="en-US" sz="1800" b="1" dirty="0"/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  &lt;small&gt; This text is displayed smaller.&lt;/small&gt;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1800" b="1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1800" b="1" dirty="0"/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1800" baseline="30000" dirty="0">
              <a:cs typeface="Courier New" panose="02070309020205020404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124200"/>
            <a:ext cx="3908222" cy="328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14485</TotalTime>
  <Words>2487</Words>
  <Application>Microsoft Office PowerPoint</Application>
  <PresentationFormat>On-screen Show (4:3)</PresentationFormat>
  <Paragraphs>335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 Introduction</vt:lpstr>
      <vt:lpstr>Headings 1-2</vt:lpstr>
      <vt:lpstr>Headings 2-2</vt:lpstr>
      <vt:lpstr>HGROUP</vt:lpstr>
      <vt:lpstr>Formatting 1-5</vt:lpstr>
      <vt:lpstr>Formatting 2-5</vt:lpstr>
      <vt:lpstr>Formatting 3-5</vt:lpstr>
      <vt:lpstr>Formatting 4-5</vt:lpstr>
      <vt:lpstr>Formatting 5-5</vt:lpstr>
      <vt:lpstr>Monospaced and Preformatted Text 1-2</vt:lpstr>
      <vt:lpstr>Monospaced and Preformatted Text 2-2</vt:lpstr>
      <vt:lpstr>Formatting a Block Quotation</vt:lpstr>
      <vt:lpstr>Lists</vt:lpstr>
      <vt:lpstr>Ordered Lists 1-2</vt:lpstr>
      <vt:lpstr>Ordered Lists 2-2</vt:lpstr>
      <vt:lpstr>Unordered Lists 1-3</vt:lpstr>
      <vt:lpstr>PowerPoint Presentation</vt:lpstr>
      <vt:lpstr>PowerPoint Presentation</vt:lpstr>
      <vt:lpstr>Definition List 1-3</vt:lpstr>
      <vt:lpstr>Definition List 2-3</vt:lpstr>
      <vt:lpstr>Definition List 3-3</vt:lpstr>
      <vt:lpstr>Background and Foreground Colors 1-2</vt:lpstr>
      <vt:lpstr>Background and Foreground Colors 2-2</vt:lpstr>
      <vt:lpstr>Background Image File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XP</dc:title>
  <dc:creator>Aptech Limited</dc:creator>
  <cp:lastModifiedBy>Le Thanh Nhan</cp:lastModifiedBy>
  <cp:revision>2483</cp:revision>
  <dcterms:created xsi:type="dcterms:W3CDTF">2006-08-16T00:00:00Z</dcterms:created>
  <dcterms:modified xsi:type="dcterms:W3CDTF">2020-10-09T09:28:00Z</dcterms:modified>
</cp:coreProperties>
</file>