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356" r:id="rId2"/>
    <p:sldId id="357" r:id="rId3"/>
    <p:sldId id="447" r:id="rId4"/>
    <p:sldId id="450" r:id="rId5"/>
    <p:sldId id="451" r:id="rId6"/>
    <p:sldId id="453" r:id="rId7"/>
    <p:sldId id="454" r:id="rId8"/>
    <p:sldId id="430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61828"/>
    <a:srgbClr val="FFFF99"/>
    <a:srgbClr val="0036A2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70" d="100"/>
          <a:sy n="70" d="100"/>
        </p:scale>
        <p:origin x="107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5/18/2018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5/18/2018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4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</a:t>
            </a:r>
            <a:r>
              <a:rPr lang="en-US" sz="4500" b="1" i="1" baseline="0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Hyperlinks and Anchors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3051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Creating Hyperlinks and Anchors / Session 4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Hyperlinks and Anchors / Session 4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88" y="990600"/>
            <a:ext cx="8839200" cy="3505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hyperlinks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absolute and relative paths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how to hyperlink to a Web page and e-mail address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how to hyperlink to anchors and other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01068"/>
            <a:ext cx="8364255" cy="560108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referred to as a link, linking to another Web page or to a section in the same Web page.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specify a text or an image as a hyperlink.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mouse is moved over such content, the cursor changes into a hand with its index finger pointing towards the content.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specify the linked page section or linked Web page, attributes of the A element have to be used.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458788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F61828"/>
                </a:solidFill>
                <a:cs typeface="Courier New" panose="02070309020205020404" pitchFamily="49" charset="0"/>
              </a:rPr>
              <a:t>&lt;a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href</a:t>
            </a:r>
            <a:r>
              <a:rPr lang="en-US" sz="2000" b="1" dirty="0">
                <a:cs typeface="Courier New" panose="02070309020205020404" pitchFamily="49" charset="0"/>
              </a:rPr>
              <a:t>=”http://www.aptech-woldwide.com/”</a:t>
            </a:r>
            <a:r>
              <a:rPr lang="en-US" sz="2000" b="1" dirty="0">
                <a:solidFill>
                  <a:srgbClr val="F61828"/>
                </a:solidFill>
                <a:cs typeface="Courier New" panose="02070309020205020404" pitchFamily="49" charset="0"/>
              </a:rPr>
              <a:t>&gt;</a:t>
            </a:r>
            <a:r>
              <a:rPr lang="en-US" sz="2000" b="1" dirty="0">
                <a:cs typeface="Courier New" panose="02070309020205020404" pitchFamily="49" charset="0"/>
              </a:rPr>
              <a:t>Click to view the </a:t>
            </a:r>
            <a:r>
              <a:rPr lang="en-US" sz="2000" b="1" dirty="0" err="1">
                <a:cs typeface="Courier New" panose="02070309020205020404" pitchFamily="49" charset="0"/>
              </a:rPr>
              <a:t>Aptech</a:t>
            </a:r>
            <a:r>
              <a:rPr lang="en-US" sz="2000" b="1" dirty="0">
                <a:cs typeface="Courier New" panose="02070309020205020404" pitchFamily="49" charset="0"/>
              </a:rPr>
              <a:t> Web site </a:t>
            </a:r>
            <a:r>
              <a:rPr lang="en-US" sz="2000" b="1" dirty="0">
                <a:solidFill>
                  <a:srgbClr val="F61828"/>
                </a:solidFill>
                <a:cs typeface="Courier New" panose="02070309020205020404" pitchFamily="49" charset="0"/>
              </a:rPr>
              <a:t>&lt;/a&gt;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85107"/>
              </p:ext>
            </p:extLst>
          </p:nvPr>
        </p:nvGraphicFramePr>
        <p:xfrm>
          <a:off x="762000" y="3352800"/>
          <a:ext cx="7772400" cy="1828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URL of the Web page to be linked or the value of the name attribute.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hreflang</a:t>
                      </a:r>
                      <a:endParaRPr lang="en-US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Indicates the language of the destination URL.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Specifies the section of the Web page, which is to be linked.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 descr="Figure 4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438400"/>
            <a:ext cx="502676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Attribute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3820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target attribute of the A element specifies the location where the linked Web page will open when a link is clicked.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can assign values to the target attribute.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some of the values of the target attribute.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80020"/>
              </p:ext>
            </p:extLst>
          </p:nvPr>
        </p:nvGraphicFramePr>
        <p:xfrm>
          <a:off x="685800" y="3122102"/>
          <a:ext cx="7543800" cy="228809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_blank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Loads the target URL in a new blank window.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_self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Loads the target URL in the same window as that of the current Web page.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_top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Loads the target URL in the complete area of window.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Hyperlinks and Anchors / Session 4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382000" cy="502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Absolute paths are links that contain the complete address to get to a Web page. 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Absolute paths are the best way to link to a Web site.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syntax of an absolute path is as follows:</a:t>
            </a:r>
          </a:p>
          <a:p>
            <a:pPr marL="458788" lvl="1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&lt;a 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=”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http://www.aptech-worldwide.com/pages/about-us/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aboutus.html”&gt;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Aptech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 Web site&lt;/a&gt;</a:t>
            </a:r>
          </a:p>
          <a:p>
            <a:pPr lvl="1" indent="-274320" algn="just">
              <a:lnSpc>
                <a:spcPct val="100000"/>
              </a:lnSpc>
              <a:spcBef>
                <a:spcPts val="18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Relative paths are links that are provided when the files of a Web page are in the same folder as the page displaying the link.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syntax of a relative path is as follows:</a:t>
            </a:r>
          </a:p>
          <a:p>
            <a:pPr marL="458788" lvl="1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&lt;a 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=”aboutus.html”&gt; 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Aptech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 Web site&lt;/a&gt;</a:t>
            </a:r>
          </a:p>
          <a:p>
            <a:pPr marL="182880" lvl="1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Hyperlinks and Anchors / Session 4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 to an E-mail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143000"/>
            <a:ext cx="8610600" cy="480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Hyperlinks can be even applied to e-mail addresses.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add an e-mail to a hyperlink,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must be used and followed by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mailto: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 address. </a:t>
            </a:r>
          </a:p>
          <a:p>
            <a:pPr marL="400050" lvl="1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&lt;a 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=”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mailto: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customercare@aptech.ac.in”&gt;Customer Care&lt;/a&gt;</a:t>
            </a:r>
          </a:p>
          <a:p>
            <a:pPr lvl="1" indent="-274320" algn="just">
              <a:lnSpc>
                <a:spcPct val="100000"/>
              </a:lnSpc>
              <a:spcBef>
                <a:spcPts val="30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automatically add a subject line in the new e-mail message,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?subject=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 must be inserted after the e-mail address. </a:t>
            </a:r>
          </a:p>
          <a:p>
            <a:pPr marL="458788" lvl="1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&lt;a </a:t>
            </a:r>
            <a:r>
              <a:rPr lang="en-US" sz="20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=”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mailto: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customercare@aptech.ac.in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?subject=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E-mail to Customer Care”&gt;Customer Care&lt;/a&gt;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 to Other Content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10600" cy="487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Hyperlinks can also be used to link to other files and documents. 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commonly linked file types on Web pages using hyperlinks are zipped files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(.zip),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executable files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(.exe),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(.doc),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PDF reader files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(.pdf),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so on. 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Hyperlinks can also be used to link to graphical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.jpg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.gif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files. 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specify a file instead of the Web page, the name of the file must be provided in the &lt;a&gt; tag as shown in the following code snippet:</a:t>
            </a:r>
          </a:p>
          <a:p>
            <a:pPr marL="458788" lvl="1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</a:pPr>
            <a:r>
              <a:rPr lang="en-US" sz="2200" b="1" dirty="0">
                <a:solidFill>
                  <a:srgbClr val="007E39"/>
                </a:solidFill>
                <a:cs typeface="Courier New" panose="02070309020205020404" pitchFamily="49" charset="0"/>
              </a:rPr>
              <a:t>&lt;a </a:t>
            </a:r>
            <a:r>
              <a:rPr lang="en-US" sz="2200" b="1" dirty="0" err="1">
                <a:solidFill>
                  <a:srgbClr val="007E39"/>
                </a:solidFill>
                <a:cs typeface="Courier New" panose="02070309020205020404" pitchFamily="49" charset="0"/>
              </a:rPr>
              <a:t>href</a:t>
            </a:r>
            <a:r>
              <a:rPr lang="en-US" sz="2200" b="1" dirty="0">
                <a:solidFill>
                  <a:srgbClr val="007E39"/>
                </a:solidFill>
                <a:cs typeface="Courier New" panose="02070309020205020404" pitchFamily="49" charset="0"/>
              </a:rPr>
              <a:t>=”Compressed.zip”&gt; Click to download the compressed zip file &lt;/a&gt;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Hyperlinks and Anchors / Session 4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858103"/>
            <a:ext cx="8458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hyperlink is referred to as a link. It refers to linking to another Web page or to a section in the same Web page.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A (anchor) element is used to create a hyperlink.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target attribute of the A element specifies the location where the linked Web page will open when a link is clicked.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Absolute paths are links that contain the complete address to get to a Web page.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Relative paths are links that are provided when the files of a Web page are in the same folder as the page displaying the link.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add an e-mail to a hyperlink,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attribute must be followed by mailto:email address.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Hyperlinks can also be used to link to files and documents such as zipped files (.zip), executable files (.exe), documents (.doc), PDF reader files (.pdf),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13235</TotalTime>
  <Words>830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Hyperlink</vt:lpstr>
      <vt:lpstr>Target Attribute</vt:lpstr>
      <vt:lpstr>Absolute and Relative Paths 1-2</vt:lpstr>
      <vt:lpstr>Hyperlink to an E-mail Address</vt:lpstr>
      <vt:lpstr>Hyperlink to Other Content Types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XP</dc:title>
  <dc:creator>Aptech Limited</dc:creator>
  <cp:lastModifiedBy>THUYLM</cp:lastModifiedBy>
  <cp:revision>2346</cp:revision>
  <dcterms:created xsi:type="dcterms:W3CDTF">2006-08-16T00:00:00Z</dcterms:created>
  <dcterms:modified xsi:type="dcterms:W3CDTF">2018-05-18T13:20:30Z</dcterms:modified>
</cp:coreProperties>
</file>