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19"/>
  </p:notesMasterIdLst>
  <p:handoutMasterIdLst>
    <p:handoutMasterId r:id="rId20"/>
  </p:handoutMasterIdLst>
  <p:sldIdLst>
    <p:sldId id="356" r:id="rId2"/>
    <p:sldId id="357" r:id="rId3"/>
    <p:sldId id="358" r:id="rId4"/>
    <p:sldId id="507" r:id="rId5"/>
    <p:sldId id="469" r:id="rId6"/>
    <p:sldId id="495" r:id="rId7"/>
    <p:sldId id="496" r:id="rId8"/>
    <p:sldId id="497" r:id="rId9"/>
    <p:sldId id="498" r:id="rId10"/>
    <p:sldId id="499" r:id="rId11"/>
    <p:sldId id="501" r:id="rId12"/>
    <p:sldId id="502" r:id="rId13"/>
    <p:sldId id="503" r:id="rId14"/>
    <p:sldId id="473" r:id="rId15"/>
    <p:sldId id="505" r:id="rId16"/>
    <p:sldId id="506" r:id="rId17"/>
    <p:sldId id="430" r:id="rId18"/>
  </p:sldIdLst>
  <p:sldSz cx="9144000" cy="6858000" type="screen4x3"/>
  <p:notesSz cx="6858000" cy="9144000"/>
  <p:custDataLst>
    <p:tags r:id="rId21"/>
  </p:custDataLst>
  <p:defaultTex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tech" initials="A" lastIdx="45" clrIdx="0"/>
  <p:cmAuthor id="1" name="n.bami" initials="n"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8830"/>
    <a:srgbClr val="007E39"/>
    <a:srgbClr val="004E4C"/>
    <a:srgbClr val="F61828"/>
    <a:srgbClr val="FFFF99"/>
    <a:srgbClr val="0036A2"/>
    <a:srgbClr val="4411D5"/>
    <a:srgbClr val="C0007B"/>
    <a:srgbClr val="AC141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7" autoAdjust="0"/>
    <p:restoredTop sz="88288" autoAdjust="0"/>
  </p:normalViewPr>
  <p:slideViewPr>
    <p:cSldViewPr>
      <p:cViewPr varScale="1">
        <p:scale>
          <a:sx n="65" d="100"/>
          <a:sy n="65" d="100"/>
        </p:scale>
        <p:origin x="1214"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9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dirty="0"/>
            <a:t>Traditionally, Web browsers were capable of handling only graphics and text.</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dirty="0"/>
            <a:t>User had to install a distinct program, plug-in, or an ActiveX control to play some video.</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dirty="0"/>
            <a:t>Earlier, Web designers and Web developers used to set up Web pages to play audio and video on the Web using Adobe Flash player.</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16BA34FE-D548-4A64-931F-F8135386045A}">
      <dgm:prSet phldrT="[Text]"/>
      <dgm:spPr/>
      <dgm:t>
        <a:bodyPr/>
        <a:lstStyle/>
        <a:p>
          <a:r>
            <a:rPr lang="en-US" dirty="0"/>
            <a:t>Multimedia is a combination of various elements such as video, graphics, sound, and text.</a:t>
          </a:r>
        </a:p>
      </dgm:t>
    </dgm:pt>
    <dgm:pt modelId="{294E4034-9C10-433C-83FC-6BD9021B62AD}" type="parTrans" cxnId="{66767A65-E91C-4A78-9299-5A7B5A778215}">
      <dgm:prSet/>
      <dgm:spPr/>
      <dgm:t>
        <a:bodyPr/>
        <a:lstStyle/>
        <a:p>
          <a:endParaRPr lang="en-US"/>
        </a:p>
      </dgm:t>
    </dgm:pt>
    <dgm:pt modelId="{A43550BF-8974-4D59-8A0B-6F8C401B0345}" type="sibTrans" cxnId="{66767A65-E91C-4A78-9299-5A7B5A778215}">
      <dgm:prSet/>
      <dgm:spPr/>
      <dgm:t>
        <a:bodyPr/>
        <a:lstStyle/>
        <a:p>
          <a:endParaRPr lang="en-US"/>
        </a:p>
      </dgm:t>
    </dgm:pt>
    <dgm:pt modelId="{864BE9D5-34CC-4E0F-9128-8F0DED421345}">
      <dgm:prSet phldrT="[Text]"/>
      <dgm:spPr/>
      <dgm:t>
        <a:bodyPr/>
        <a:lstStyle/>
        <a:p>
          <a:r>
            <a:rPr lang="en-US" dirty="0"/>
            <a:t>Common way of inserting a multimedia content on Web pages is by embedding a video or audio file in the Web page.</a:t>
          </a:r>
        </a:p>
      </dgm:t>
    </dgm:pt>
    <dgm:pt modelId="{3AA0E858-384B-46A7-829D-E64099B2D084}" type="parTrans" cxnId="{E8D76739-3A53-4128-A747-D6363E16042A}">
      <dgm:prSet/>
      <dgm:spPr/>
      <dgm:t>
        <a:bodyPr/>
        <a:lstStyle/>
        <a:p>
          <a:endParaRPr lang="en-US"/>
        </a:p>
      </dgm:t>
    </dgm:pt>
    <dgm:pt modelId="{54C299C2-A040-4F0D-978A-50569165EC89}" type="sibTrans" cxnId="{E8D76739-3A53-4128-A747-D6363E16042A}">
      <dgm:prSet/>
      <dgm:spPr/>
      <dgm:t>
        <a:bodyPr/>
        <a:lstStyle/>
        <a:p>
          <a:endParaRPr lang="en-US"/>
        </a:p>
      </dgm:t>
    </dgm:pt>
    <dgm:pt modelId="{252FCA6F-F159-4BDB-89C4-ACBFE19F8AFD}">
      <dgm:prSet phldrT="[Text]"/>
      <dgm:spPr/>
      <dgm:t>
        <a:bodyPr/>
        <a:lstStyle/>
        <a:p>
          <a:r>
            <a:rPr lang="en-US" dirty="0"/>
            <a:t>HTML5 has made lives easier by introducing &lt;audio&gt; and &lt;video&gt; elements</a:t>
          </a:r>
        </a:p>
      </dgm:t>
    </dgm:pt>
    <dgm:pt modelId="{754EF83A-1BBB-4164-ACAD-12408EAEF055}" type="parTrans" cxnId="{433793FE-01DA-4937-9029-714CDE53FBB5}">
      <dgm:prSet/>
      <dgm:spPr/>
      <dgm:t>
        <a:bodyPr/>
        <a:lstStyle/>
        <a:p>
          <a:endParaRPr lang="en-US"/>
        </a:p>
      </dgm:t>
    </dgm:pt>
    <dgm:pt modelId="{5DC7FCC1-A3A4-47E0-96F5-2C79330BA21B}" type="sibTrans" cxnId="{433793FE-01DA-4937-9029-714CDE53FBB5}">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6">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6">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6">
        <dgm:presLayoutVars>
          <dgm:chMax val="0"/>
          <dgm:bulletEnabled val="1"/>
        </dgm:presLayoutVars>
      </dgm:prSet>
      <dgm:spPr/>
    </dgm:pt>
    <dgm:pt modelId="{D11C2D48-A233-4A7C-8A52-77C252913D1B}" type="pres">
      <dgm:prSet presAssocID="{7363CEF2-942E-416F-BE41-E1618140DA9E}" presName="spacer" presStyleCnt="0"/>
      <dgm:spPr/>
    </dgm:pt>
    <dgm:pt modelId="{213A0C24-AB37-4B3B-9D40-EC02A5FDA5EC}" type="pres">
      <dgm:prSet presAssocID="{16BA34FE-D548-4A64-931F-F8135386045A}" presName="parentText" presStyleLbl="node1" presStyleIdx="3" presStyleCnt="6">
        <dgm:presLayoutVars>
          <dgm:chMax val="0"/>
          <dgm:bulletEnabled val="1"/>
        </dgm:presLayoutVars>
      </dgm:prSet>
      <dgm:spPr/>
    </dgm:pt>
    <dgm:pt modelId="{DB5AD399-4EDF-4008-8530-98A34D6FF6F6}" type="pres">
      <dgm:prSet presAssocID="{A43550BF-8974-4D59-8A0B-6F8C401B0345}" presName="spacer" presStyleCnt="0"/>
      <dgm:spPr/>
    </dgm:pt>
    <dgm:pt modelId="{EAC3611A-2860-4B71-8009-6DE7576FA173}" type="pres">
      <dgm:prSet presAssocID="{864BE9D5-34CC-4E0F-9128-8F0DED421345}" presName="parentText" presStyleLbl="node1" presStyleIdx="4" presStyleCnt="6">
        <dgm:presLayoutVars>
          <dgm:chMax val="0"/>
          <dgm:bulletEnabled val="1"/>
        </dgm:presLayoutVars>
      </dgm:prSet>
      <dgm:spPr/>
    </dgm:pt>
    <dgm:pt modelId="{411A3D5D-3394-42FA-945A-AB744B8D80B9}" type="pres">
      <dgm:prSet presAssocID="{54C299C2-A040-4F0D-978A-50569165EC89}" presName="spacer" presStyleCnt="0"/>
      <dgm:spPr/>
    </dgm:pt>
    <dgm:pt modelId="{651742EF-7955-47C9-8141-4F92199D9BAC}" type="pres">
      <dgm:prSet presAssocID="{252FCA6F-F159-4BDB-89C4-ACBFE19F8AFD}" presName="parentText" presStyleLbl="node1" presStyleIdx="5" presStyleCnt="6">
        <dgm:presLayoutVars>
          <dgm:chMax val="0"/>
          <dgm:bulletEnabled val="1"/>
        </dgm:presLayoutVars>
      </dgm:prSet>
      <dgm:spPr/>
    </dgm:pt>
  </dgm:ptLst>
  <dgm:cxnLst>
    <dgm:cxn modelId="{E8D95785-E9E4-4618-B268-C90282AF6172}" srcId="{D32F8FCF-EDF2-4321-B49C-D5DF3D295B52}" destId="{562882C0-AB97-4E3B-8D46-8E574B04BE56}" srcOrd="2" destOrd="0" parTransId="{22DAB85A-2AC9-4DDD-B986-E5A7070B9054}" sibTransId="{7363CEF2-942E-416F-BE41-E1618140DA9E}"/>
    <dgm:cxn modelId="{E2799350-E701-4355-ABDC-4316342FF9E9}" type="presOf" srcId="{252FCA6F-F159-4BDB-89C4-ACBFE19F8AFD}" destId="{651742EF-7955-47C9-8141-4F92199D9BAC}" srcOrd="0" destOrd="0" presId="urn:microsoft.com/office/officeart/2005/8/layout/vList2"/>
    <dgm:cxn modelId="{C3D7E966-F6E6-437B-AA10-BDD3E68B63B5}" type="presOf" srcId="{864BE9D5-34CC-4E0F-9128-8F0DED421345}" destId="{EAC3611A-2860-4B71-8009-6DE7576FA173}" srcOrd="0" destOrd="0" presId="urn:microsoft.com/office/officeart/2005/8/layout/vList2"/>
    <dgm:cxn modelId="{FA9ACFDB-7F48-4228-AB09-439F85061F70}" type="presOf" srcId="{FC2A7E5C-B22A-46C4-9AFD-A55CEAE725CE}" destId="{0256FAD6-365E-4CAB-8266-8CECC71F7F52}" srcOrd="0" destOrd="0" presId="urn:microsoft.com/office/officeart/2005/8/layout/vList2"/>
    <dgm:cxn modelId="{E8D76739-3A53-4128-A747-D6363E16042A}" srcId="{D32F8FCF-EDF2-4321-B49C-D5DF3D295B52}" destId="{864BE9D5-34CC-4E0F-9128-8F0DED421345}" srcOrd="4" destOrd="0" parTransId="{3AA0E858-384B-46A7-829D-E64099B2D084}" sibTransId="{54C299C2-A040-4F0D-978A-50569165EC89}"/>
    <dgm:cxn modelId="{EC90D957-0420-4F9F-B46E-78A7F7B0F39E}" srcId="{D32F8FCF-EDF2-4321-B49C-D5DF3D295B52}" destId="{4E1CD5B7-2CF3-44AA-979B-6F420433627D}" srcOrd="0" destOrd="0" parTransId="{FBC00986-3EA4-4861-B52A-BDA881DCC91F}" sibTransId="{2809EA95-811D-4B67-9AD8-C4A1090D9C07}"/>
    <dgm:cxn modelId="{A49B90E4-06FF-44E9-B9EE-3FFC530BE9E9}" type="presOf" srcId="{16BA34FE-D548-4A64-931F-F8135386045A}" destId="{213A0C24-AB37-4B3B-9D40-EC02A5FDA5EC}" srcOrd="0" destOrd="0" presId="urn:microsoft.com/office/officeart/2005/8/layout/vList2"/>
    <dgm:cxn modelId="{25576631-81ED-4463-9345-3043D4AF8CB1}" type="presOf" srcId="{4E1CD5B7-2CF3-44AA-979B-6F420433627D}" destId="{388723AB-37EB-4EC2-B7B0-759657273835}" srcOrd="0" destOrd="0" presId="urn:microsoft.com/office/officeart/2005/8/layout/vList2"/>
    <dgm:cxn modelId="{66767A65-E91C-4A78-9299-5A7B5A778215}" srcId="{D32F8FCF-EDF2-4321-B49C-D5DF3D295B52}" destId="{16BA34FE-D548-4A64-931F-F8135386045A}" srcOrd="3" destOrd="0" parTransId="{294E4034-9C10-433C-83FC-6BD9021B62AD}" sibTransId="{A43550BF-8974-4D59-8A0B-6F8C401B0345}"/>
    <dgm:cxn modelId="{433793FE-01DA-4937-9029-714CDE53FBB5}" srcId="{D32F8FCF-EDF2-4321-B49C-D5DF3D295B52}" destId="{252FCA6F-F159-4BDB-89C4-ACBFE19F8AFD}" srcOrd="5" destOrd="0" parTransId="{754EF83A-1BBB-4164-ACAD-12408EAEF055}" sibTransId="{5DC7FCC1-A3A4-47E0-96F5-2C79330BA21B}"/>
    <dgm:cxn modelId="{C2C21B58-1035-4811-9D99-467FA42C9B5C}" type="presOf" srcId="{D32F8FCF-EDF2-4321-B49C-D5DF3D295B52}" destId="{9FF9BD46-DE44-4B30-80ED-AC3A9E213A06}"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E8B6EC06-33C9-40F2-AE91-12DAA28AF165}" type="presOf" srcId="{562882C0-AB97-4E3B-8D46-8E574B04BE56}" destId="{A6445519-E36D-458F-8F29-D286534B965D}" srcOrd="0" destOrd="0" presId="urn:microsoft.com/office/officeart/2005/8/layout/vList2"/>
    <dgm:cxn modelId="{66A55B97-354F-49C9-8D14-D83A4B3BBFE1}" type="presParOf" srcId="{9FF9BD46-DE44-4B30-80ED-AC3A9E213A06}" destId="{388723AB-37EB-4EC2-B7B0-759657273835}" srcOrd="0" destOrd="0" presId="urn:microsoft.com/office/officeart/2005/8/layout/vList2"/>
    <dgm:cxn modelId="{7EF83FF0-B51E-4FA3-A304-1CDC76F20F9E}" type="presParOf" srcId="{9FF9BD46-DE44-4B30-80ED-AC3A9E213A06}" destId="{D877BAB3-7DBF-46AB-A039-BE8C107F0C8C}" srcOrd="1" destOrd="0" presId="urn:microsoft.com/office/officeart/2005/8/layout/vList2"/>
    <dgm:cxn modelId="{F67DA5BC-9E53-431A-873A-040454BE6D18}" type="presParOf" srcId="{9FF9BD46-DE44-4B30-80ED-AC3A9E213A06}" destId="{0256FAD6-365E-4CAB-8266-8CECC71F7F52}" srcOrd="2" destOrd="0" presId="urn:microsoft.com/office/officeart/2005/8/layout/vList2"/>
    <dgm:cxn modelId="{A9363E30-C000-4B21-BD35-177FB24629A4}" type="presParOf" srcId="{9FF9BD46-DE44-4B30-80ED-AC3A9E213A06}" destId="{C88DBDBC-73BA-40D4-ACAA-61468FA8920B}" srcOrd="3" destOrd="0" presId="urn:microsoft.com/office/officeart/2005/8/layout/vList2"/>
    <dgm:cxn modelId="{52B682F2-684E-49C6-8470-181C9C584FC3}" type="presParOf" srcId="{9FF9BD46-DE44-4B30-80ED-AC3A9E213A06}" destId="{A6445519-E36D-458F-8F29-D286534B965D}" srcOrd="4" destOrd="0" presId="urn:microsoft.com/office/officeart/2005/8/layout/vList2"/>
    <dgm:cxn modelId="{DD642A15-A25C-475C-9B8E-147A044275FC}" type="presParOf" srcId="{9FF9BD46-DE44-4B30-80ED-AC3A9E213A06}" destId="{D11C2D48-A233-4A7C-8A52-77C252913D1B}" srcOrd="5" destOrd="0" presId="urn:microsoft.com/office/officeart/2005/8/layout/vList2"/>
    <dgm:cxn modelId="{28715DE6-425E-4AE0-B9C5-E11C3DFBE054}" type="presParOf" srcId="{9FF9BD46-DE44-4B30-80ED-AC3A9E213A06}" destId="{213A0C24-AB37-4B3B-9D40-EC02A5FDA5EC}" srcOrd="6" destOrd="0" presId="urn:microsoft.com/office/officeart/2005/8/layout/vList2"/>
    <dgm:cxn modelId="{34E0EAC3-16CF-40A8-B9D6-09E712DB4A49}" type="presParOf" srcId="{9FF9BD46-DE44-4B30-80ED-AC3A9E213A06}" destId="{DB5AD399-4EDF-4008-8530-98A34D6FF6F6}" srcOrd="7" destOrd="0" presId="urn:microsoft.com/office/officeart/2005/8/layout/vList2"/>
    <dgm:cxn modelId="{51F200B0-5DD6-4ED8-8450-B2313417696F}" type="presParOf" srcId="{9FF9BD46-DE44-4B30-80ED-AC3A9E213A06}" destId="{EAC3611A-2860-4B71-8009-6DE7576FA173}" srcOrd="8" destOrd="0" presId="urn:microsoft.com/office/officeart/2005/8/layout/vList2"/>
    <dgm:cxn modelId="{454AF62E-AA3D-4722-A7D1-E3C15E9440AB}" type="presParOf" srcId="{9FF9BD46-DE44-4B30-80ED-AC3A9E213A06}" destId="{411A3D5D-3394-42FA-945A-AB744B8D80B9}" srcOrd="9" destOrd="0" presId="urn:microsoft.com/office/officeart/2005/8/layout/vList2"/>
    <dgm:cxn modelId="{44F40DA1-E07E-4026-8B44-BEF73B7FD48C}" type="presParOf" srcId="{9FF9BD46-DE44-4B30-80ED-AC3A9E213A06}" destId="{651742EF-7955-47C9-8141-4F92199D9BA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3d2" qsCatId="3D" csTypeId="urn:microsoft.com/office/officeart/2005/8/colors/accent4_2" csCatId="accent4" phldr="1"/>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Lst>
  <dgm:cxnLst>
    <dgm:cxn modelId="{21B40230-FA10-4439-89BD-84CCE5D51B50}" type="presOf" srcId="{D32F8FCF-EDF2-4321-B49C-D5DF3D295B52}" destId="{9FF9BD46-DE44-4B30-80ED-AC3A9E213A0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4E1CD5B7-2CF3-44AA-979B-6F420433627D}">
      <dgm:prSet phldrT="[Text]"/>
      <dgm:spPr/>
      <dgm:t>
        <a:bodyPr/>
        <a:lstStyle/>
        <a:p>
          <a:r>
            <a:rPr lang="en-US" dirty="0"/>
            <a:t>To play the audio in older browsers then the &lt;</a:t>
          </a:r>
          <a:r>
            <a:rPr lang="en-US" b="1" dirty="0">
              <a:solidFill>
                <a:srgbClr val="FF0000"/>
              </a:solidFill>
            </a:rPr>
            <a:t>embed</a:t>
          </a:r>
          <a:r>
            <a:rPr lang="en-US" dirty="0"/>
            <a:t>&gt; tag will be used.</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dirty="0"/>
            <a:t>&lt;</a:t>
          </a:r>
          <a:r>
            <a:rPr lang="en-US" b="1" dirty="0">
              <a:solidFill>
                <a:srgbClr val="FF0000"/>
              </a:solidFill>
            </a:rPr>
            <a:t>embed</a:t>
          </a:r>
          <a:r>
            <a:rPr lang="en-US" dirty="0"/>
            <a:t>&gt; tag has two attributes, src and autostart.</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b="1" i="1" dirty="0"/>
            <a:t>src</a:t>
          </a:r>
          <a:r>
            <a:rPr lang="en-US" dirty="0"/>
            <a:t> attribute is used to specify the source of the audio.</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3AE01816-02F0-4E5D-8DB9-B311CF7DB920}">
      <dgm:prSet phldrT="[Text]"/>
      <dgm:spPr/>
      <dgm:t>
        <a:bodyPr/>
        <a:lstStyle/>
        <a:p>
          <a:r>
            <a:rPr lang="en-US" b="1" i="1" dirty="0"/>
            <a:t>autostart</a:t>
          </a:r>
          <a:r>
            <a:rPr lang="en-US" dirty="0"/>
            <a:t> attribute controls the audio and determines whether the audio should play as soon as the page loads.</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4">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4">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4">
        <dgm:presLayoutVars>
          <dgm:chMax val="0"/>
          <dgm:bulletEnabled val="1"/>
        </dgm:presLayoutVars>
      </dgm:prSet>
      <dgm:spPr/>
    </dgm:pt>
    <dgm:pt modelId="{069B4023-C99C-44AB-AA8C-BFB348E78E59}" type="pres">
      <dgm:prSet presAssocID="{7363CEF2-942E-416F-BE41-E1618140DA9E}" presName="spacer" presStyleCnt="0"/>
      <dgm:spPr/>
    </dgm:pt>
    <dgm:pt modelId="{8A752F96-26E5-4BA9-82C5-29DB2F211C5D}" type="pres">
      <dgm:prSet presAssocID="{3AE01816-02F0-4E5D-8DB9-B311CF7DB920}" presName="parentText" presStyleLbl="node1" presStyleIdx="3" presStyleCnt="4">
        <dgm:presLayoutVars>
          <dgm:chMax val="0"/>
          <dgm:bulletEnabled val="1"/>
        </dgm:presLayoutVars>
      </dgm:prSet>
      <dgm:spPr/>
    </dgm:pt>
  </dgm:ptLst>
  <dgm:cxnLst>
    <dgm:cxn modelId="{2E46F766-50E7-4015-83C1-FEF6484316BF}" srcId="{D32F8FCF-EDF2-4321-B49C-D5DF3D295B52}" destId="{FC2A7E5C-B22A-46C4-9AFD-A55CEAE725CE}" srcOrd="1" destOrd="0" parTransId="{4321AB2E-56BE-4B81-A95D-78D0C600BF84}" sibTransId="{D600FDB0-EB0D-494C-8ECC-EFA51A794305}"/>
    <dgm:cxn modelId="{EC76BED5-1136-48E9-944E-B42097FABBC1}" type="presOf" srcId="{562882C0-AB97-4E3B-8D46-8E574B04BE56}" destId="{A6445519-E36D-458F-8F29-D286534B965D}" srcOrd="0" destOrd="0" presId="urn:microsoft.com/office/officeart/2005/8/layout/vList2"/>
    <dgm:cxn modelId="{930DDD87-2319-4198-8E9E-D0740FBA9FB5}" type="presOf" srcId="{4E1CD5B7-2CF3-44AA-979B-6F420433627D}" destId="{388723AB-37EB-4EC2-B7B0-759657273835}" srcOrd="0" destOrd="0" presId="urn:microsoft.com/office/officeart/2005/8/layout/vList2"/>
    <dgm:cxn modelId="{173645FA-5A2C-4BB9-81D3-4DE64A941FBE}" srcId="{D32F8FCF-EDF2-4321-B49C-D5DF3D295B52}" destId="{3AE01816-02F0-4E5D-8DB9-B311CF7DB920}" srcOrd="3" destOrd="0" parTransId="{C9C941EE-577C-4841-94D6-0266DC0C581D}" sibTransId="{EC61F38A-05D6-4441-9285-A8BDCD35A03E}"/>
    <dgm:cxn modelId="{58ACA157-A1B6-48F5-AC0C-8B48BA6C771C}" type="presOf" srcId="{3AE01816-02F0-4E5D-8DB9-B311CF7DB920}" destId="{8A752F96-26E5-4BA9-82C5-29DB2F211C5D}" srcOrd="0" destOrd="0" presId="urn:microsoft.com/office/officeart/2005/8/layout/vList2"/>
    <dgm:cxn modelId="{17380285-96D6-4CB1-B7DD-6234D76C2FD6}" type="presOf" srcId="{FC2A7E5C-B22A-46C4-9AFD-A55CEAE725CE}" destId="{0256FAD6-365E-4CAB-8266-8CECC71F7F52}"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E8D95785-E9E4-4618-B268-C90282AF6172}" srcId="{D32F8FCF-EDF2-4321-B49C-D5DF3D295B52}" destId="{562882C0-AB97-4E3B-8D46-8E574B04BE56}" srcOrd="2" destOrd="0" parTransId="{22DAB85A-2AC9-4DDD-B986-E5A7070B9054}" sibTransId="{7363CEF2-942E-416F-BE41-E1618140DA9E}"/>
    <dgm:cxn modelId="{B589018F-9D57-42A8-BE63-70D95AF06047}" type="presOf" srcId="{D32F8FCF-EDF2-4321-B49C-D5DF3D295B52}" destId="{9FF9BD46-DE44-4B30-80ED-AC3A9E213A06}" srcOrd="0" destOrd="0" presId="urn:microsoft.com/office/officeart/2005/8/layout/vList2"/>
    <dgm:cxn modelId="{A5841F94-A2F6-4376-8151-A91C14BD3A45}" type="presParOf" srcId="{9FF9BD46-DE44-4B30-80ED-AC3A9E213A06}" destId="{388723AB-37EB-4EC2-B7B0-759657273835}" srcOrd="0" destOrd="0" presId="urn:microsoft.com/office/officeart/2005/8/layout/vList2"/>
    <dgm:cxn modelId="{8430C472-22AE-4B09-81A3-3CBF7467171F}" type="presParOf" srcId="{9FF9BD46-DE44-4B30-80ED-AC3A9E213A06}" destId="{D877BAB3-7DBF-46AB-A039-BE8C107F0C8C}" srcOrd="1" destOrd="0" presId="urn:microsoft.com/office/officeart/2005/8/layout/vList2"/>
    <dgm:cxn modelId="{7F91325A-BDEE-4DC1-B693-3BE3D56FAA0B}" type="presParOf" srcId="{9FF9BD46-DE44-4B30-80ED-AC3A9E213A06}" destId="{0256FAD6-365E-4CAB-8266-8CECC71F7F52}" srcOrd="2" destOrd="0" presId="urn:microsoft.com/office/officeart/2005/8/layout/vList2"/>
    <dgm:cxn modelId="{ADE5D7F7-5F06-4571-BC5A-0CF621A33BD1}" type="presParOf" srcId="{9FF9BD46-DE44-4B30-80ED-AC3A9E213A06}" destId="{C88DBDBC-73BA-40D4-ACAA-61468FA8920B}" srcOrd="3" destOrd="0" presId="urn:microsoft.com/office/officeart/2005/8/layout/vList2"/>
    <dgm:cxn modelId="{CB427716-E446-4CD0-B690-4E41E244F609}" type="presParOf" srcId="{9FF9BD46-DE44-4B30-80ED-AC3A9E213A06}" destId="{A6445519-E36D-458F-8F29-D286534B965D}" srcOrd="4" destOrd="0" presId="urn:microsoft.com/office/officeart/2005/8/layout/vList2"/>
    <dgm:cxn modelId="{8355BE29-5519-42A1-87A5-22E99C378535}" type="presParOf" srcId="{9FF9BD46-DE44-4B30-80ED-AC3A9E213A06}" destId="{069B4023-C99C-44AB-AA8C-BFB348E78E59}" srcOrd="5" destOrd="0" presId="urn:microsoft.com/office/officeart/2005/8/layout/vList2"/>
    <dgm:cxn modelId="{4F75F597-B273-4EC4-A330-CFC75560934C}" type="presParOf" srcId="{9FF9BD46-DE44-4B30-80ED-AC3A9E213A06}" destId="{8A752F96-26E5-4BA9-82C5-29DB2F211C5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4E1CD5B7-2CF3-44AA-979B-6F420433627D}">
      <dgm:prSet phldrT="[Text]"/>
      <dgm:spPr/>
      <dgm:t>
        <a:bodyPr/>
        <a:lstStyle/>
        <a:p>
          <a:r>
            <a:rPr lang="en-US" b="1" dirty="0" err="1"/>
            <a:t>Ogg</a:t>
          </a:r>
          <a:r>
            <a:rPr lang="en-US" b="1" dirty="0"/>
            <a:t>/Theora </a:t>
          </a:r>
          <a:r>
            <a:rPr lang="en-US" dirty="0"/>
            <a:t>- is an open source, royalty-free, and patent-free format available. This format is supported by browsers such as Opera, Chrome, and Firefox.</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b="1" dirty="0" err="1"/>
            <a:t>WebM</a:t>
          </a:r>
          <a:r>
            <a:rPr lang="en-US" dirty="0"/>
            <a:t> - is a royalty-free and patent-free format supported by Google. This format is supported by browsers such as Opera, Chrome, and Firefox.</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b="1" dirty="0"/>
            <a:t>H.264/MP4 </a:t>
          </a:r>
          <a:r>
            <a:rPr lang="en-US" dirty="0"/>
            <a:t>- are supported on iPhone and Google Android devices.</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3B9427FD-0C46-4EA9-8038-6B70E9EC5A9E}">
      <dgm:prSet phldrT="[Text]"/>
      <dgm:spPr/>
      <dgm:t>
        <a:bodyPr/>
        <a:lstStyle/>
        <a:p>
          <a:r>
            <a:rPr lang="en-US" dirty="0"/>
            <a:t>Micro Video Controller - converter creates all files that the user requires for HTML5 &lt;video&gt; element that works on the cross browser.</a:t>
          </a:r>
        </a:p>
      </dgm:t>
    </dgm:pt>
    <dgm:pt modelId="{68E74C13-5B42-4818-9551-012FD46673E4}" type="parTrans" cxnId="{07731B26-42F9-495A-A452-1A840899410A}">
      <dgm:prSet/>
      <dgm:spPr/>
      <dgm:t>
        <a:bodyPr/>
        <a:lstStyle/>
        <a:p>
          <a:endParaRPr lang="en-US"/>
        </a:p>
      </dgm:t>
    </dgm:pt>
    <dgm:pt modelId="{8BE3767F-0AFD-4BDD-B324-BA1D504264C8}" type="sibTrans" cxnId="{07731B26-42F9-495A-A452-1A840899410A}">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4">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4">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4">
        <dgm:presLayoutVars>
          <dgm:chMax val="0"/>
          <dgm:bulletEnabled val="1"/>
        </dgm:presLayoutVars>
      </dgm:prSet>
      <dgm:spPr/>
    </dgm:pt>
    <dgm:pt modelId="{A2EE26A5-691E-4C3F-B7EF-20DE69EA838D}" type="pres">
      <dgm:prSet presAssocID="{7363CEF2-942E-416F-BE41-E1618140DA9E}" presName="spacer" presStyleCnt="0"/>
      <dgm:spPr/>
    </dgm:pt>
    <dgm:pt modelId="{DC4BDCA9-DE66-4112-8835-7FA7A62C91DA}" type="pres">
      <dgm:prSet presAssocID="{3B9427FD-0C46-4EA9-8038-6B70E9EC5A9E}" presName="parentText" presStyleLbl="node1" presStyleIdx="3" presStyleCnt="4">
        <dgm:presLayoutVars>
          <dgm:chMax val="0"/>
          <dgm:bulletEnabled val="1"/>
        </dgm:presLayoutVars>
      </dgm:prSet>
      <dgm:spPr/>
    </dgm:pt>
  </dgm:ptLst>
  <dgm:cxnLst>
    <dgm:cxn modelId="{07731B26-42F9-495A-A452-1A840899410A}" srcId="{D32F8FCF-EDF2-4321-B49C-D5DF3D295B52}" destId="{3B9427FD-0C46-4EA9-8038-6B70E9EC5A9E}" srcOrd="3" destOrd="0" parTransId="{68E74C13-5B42-4818-9551-012FD46673E4}" sibTransId="{8BE3767F-0AFD-4BDD-B324-BA1D504264C8}"/>
    <dgm:cxn modelId="{E8D95785-E9E4-4618-B268-C90282AF6172}" srcId="{D32F8FCF-EDF2-4321-B49C-D5DF3D295B52}" destId="{562882C0-AB97-4E3B-8D46-8E574B04BE56}" srcOrd="2" destOrd="0" parTransId="{22DAB85A-2AC9-4DDD-B986-E5A7070B9054}" sibTransId="{7363CEF2-942E-416F-BE41-E1618140DA9E}"/>
    <dgm:cxn modelId="{E0561E3A-0EC1-4DD0-8F55-77EA0C3202DD}" type="presOf" srcId="{FC2A7E5C-B22A-46C4-9AFD-A55CEAE725CE}" destId="{0256FAD6-365E-4CAB-8266-8CECC71F7F52}" srcOrd="0" destOrd="0" presId="urn:microsoft.com/office/officeart/2005/8/layout/vList2"/>
    <dgm:cxn modelId="{84466C66-9C2B-4964-A19D-49764D523254}" type="presOf" srcId="{4E1CD5B7-2CF3-44AA-979B-6F420433627D}" destId="{388723AB-37EB-4EC2-B7B0-759657273835}"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B39AF4A9-BCA6-4250-9005-205A63C72224}" type="presOf" srcId="{562882C0-AB97-4E3B-8D46-8E574B04BE56}" destId="{A6445519-E36D-458F-8F29-D286534B965D}" srcOrd="0" destOrd="0" presId="urn:microsoft.com/office/officeart/2005/8/layout/vList2"/>
    <dgm:cxn modelId="{DC80B27F-6234-428C-B670-5A68B1141052}" type="presOf" srcId="{3B9427FD-0C46-4EA9-8038-6B70E9EC5A9E}" destId="{DC4BDCA9-DE66-4112-8835-7FA7A62C91DA}" srcOrd="0" destOrd="0" presId="urn:microsoft.com/office/officeart/2005/8/layout/vList2"/>
    <dgm:cxn modelId="{54D12AFF-7FB8-4810-8C11-46F9BE58879C}" type="presOf" srcId="{D32F8FCF-EDF2-4321-B49C-D5DF3D295B52}" destId="{9FF9BD46-DE44-4B30-80ED-AC3A9E213A06}"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88FE9AF5-B42F-409D-AB93-B2626C87ADA5}" type="presParOf" srcId="{9FF9BD46-DE44-4B30-80ED-AC3A9E213A06}" destId="{388723AB-37EB-4EC2-B7B0-759657273835}" srcOrd="0" destOrd="0" presId="urn:microsoft.com/office/officeart/2005/8/layout/vList2"/>
    <dgm:cxn modelId="{CE00197C-915D-4811-96F5-C03AB10D28EA}" type="presParOf" srcId="{9FF9BD46-DE44-4B30-80ED-AC3A9E213A06}" destId="{D877BAB3-7DBF-46AB-A039-BE8C107F0C8C}" srcOrd="1" destOrd="0" presId="urn:microsoft.com/office/officeart/2005/8/layout/vList2"/>
    <dgm:cxn modelId="{E80D5072-6134-40E3-BE88-2C16D40D9C38}" type="presParOf" srcId="{9FF9BD46-DE44-4B30-80ED-AC3A9E213A06}" destId="{0256FAD6-365E-4CAB-8266-8CECC71F7F52}" srcOrd="2" destOrd="0" presId="urn:microsoft.com/office/officeart/2005/8/layout/vList2"/>
    <dgm:cxn modelId="{C9A76BDC-ED4D-4B83-AD76-7EA5000A04C7}" type="presParOf" srcId="{9FF9BD46-DE44-4B30-80ED-AC3A9E213A06}" destId="{C88DBDBC-73BA-40D4-ACAA-61468FA8920B}" srcOrd="3" destOrd="0" presId="urn:microsoft.com/office/officeart/2005/8/layout/vList2"/>
    <dgm:cxn modelId="{0DFF2901-CAFD-433E-B786-5CBE2B3CB043}" type="presParOf" srcId="{9FF9BD46-DE44-4B30-80ED-AC3A9E213A06}" destId="{A6445519-E36D-458F-8F29-D286534B965D}" srcOrd="4" destOrd="0" presId="urn:microsoft.com/office/officeart/2005/8/layout/vList2"/>
    <dgm:cxn modelId="{6149CB2F-5A34-4F69-A6B6-00BBA2AED6E4}" type="presParOf" srcId="{9FF9BD46-DE44-4B30-80ED-AC3A9E213A06}" destId="{A2EE26A5-691E-4C3F-B7EF-20DE69EA838D}" srcOrd="5" destOrd="0" presId="urn:microsoft.com/office/officeart/2005/8/layout/vList2"/>
    <dgm:cxn modelId="{EA8984D0-D1EB-436F-A0E5-80EE208330E0}" type="presParOf" srcId="{9FF9BD46-DE44-4B30-80ED-AC3A9E213A06}" destId="{DC4BDCA9-DE66-4112-8835-7FA7A62C91D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2F8FCF-EDF2-4321-B49C-D5DF3D295B52}"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4E1CD5B7-2CF3-44AA-979B-6F420433627D}">
      <dgm:prSet phldrT="[Text]"/>
      <dgm:spPr/>
      <dgm:t>
        <a:bodyPr/>
        <a:lstStyle/>
        <a:p>
          <a:r>
            <a:rPr lang="en-US" dirty="0"/>
            <a:t>Track element provides an easy, standard way to add captions, subtitles, chapters, and screen reader descriptions to the &lt;audio&gt; and &lt;video&gt; elements.</a:t>
          </a:r>
        </a:p>
      </dgm:t>
    </dgm:pt>
    <dgm:pt modelId="{FBC00986-3EA4-4861-B52A-BDA881DCC91F}" type="parTrans" cxnId="{EC90D957-0420-4F9F-B46E-78A7F7B0F39E}">
      <dgm:prSet/>
      <dgm:spPr/>
      <dgm:t>
        <a:bodyPr/>
        <a:lstStyle/>
        <a:p>
          <a:endParaRPr lang="en-US"/>
        </a:p>
      </dgm:t>
    </dgm:pt>
    <dgm:pt modelId="{2809EA95-811D-4B67-9AD8-C4A1090D9C07}" type="sibTrans" cxnId="{EC90D957-0420-4F9F-B46E-78A7F7B0F39E}">
      <dgm:prSet/>
      <dgm:spPr/>
      <dgm:t>
        <a:bodyPr/>
        <a:lstStyle/>
        <a:p>
          <a:endParaRPr lang="en-US"/>
        </a:p>
      </dgm:t>
    </dgm:pt>
    <dgm:pt modelId="{FC2A7E5C-B22A-46C4-9AFD-A55CEAE725CE}">
      <dgm:prSet phldrT="[Text]"/>
      <dgm:spPr/>
      <dgm:t>
        <a:bodyPr/>
        <a:lstStyle/>
        <a:p>
          <a:r>
            <a:rPr lang="en-US" dirty="0"/>
            <a:t>Track elements are also used for other types of timed metadata.</a:t>
          </a:r>
        </a:p>
      </dgm:t>
    </dgm:pt>
    <dgm:pt modelId="{4321AB2E-56BE-4B81-A95D-78D0C600BF84}" type="parTrans" cxnId="{2E46F766-50E7-4015-83C1-FEF6484316BF}">
      <dgm:prSet/>
      <dgm:spPr/>
      <dgm:t>
        <a:bodyPr/>
        <a:lstStyle/>
        <a:p>
          <a:endParaRPr lang="en-US"/>
        </a:p>
      </dgm:t>
    </dgm:pt>
    <dgm:pt modelId="{D600FDB0-EB0D-494C-8ECC-EFA51A794305}" type="sibTrans" cxnId="{2E46F766-50E7-4015-83C1-FEF6484316BF}">
      <dgm:prSet/>
      <dgm:spPr/>
      <dgm:t>
        <a:bodyPr/>
        <a:lstStyle/>
        <a:p>
          <a:endParaRPr lang="en-US"/>
        </a:p>
      </dgm:t>
    </dgm:pt>
    <dgm:pt modelId="{562882C0-AB97-4E3B-8D46-8E574B04BE56}">
      <dgm:prSet phldrT="[Text]"/>
      <dgm:spPr/>
      <dgm:t>
        <a:bodyPr/>
        <a:lstStyle/>
        <a:p>
          <a:r>
            <a:rPr lang="en-US" dirty="0"/>
            <a:t>Source data for this track element is in a form of a text file that is made up of a list of timed cues.</a:t>
          </a:r>
        </a:p>
      </dgm:t>
    </dgm:pt>
    <dgm:pt modelId="{22DAB85A-2AC9-4DDD-B986-E5A7070B9054}" type="parTrans" cxnId="{E8D95785-E9E4-4618-B268-C90282AF6172}">
      <dgm:prSet/>
      <dgm:spPr/>
      <dgm:t>
        <a:bodyPr/>
        <a:lstStyle/>
        <a:p>
          <a:endParaRPr lang="en-US"/>
        </a:p>
      </dgm:t>
    </dgm:pt>
    <dgm:pt modelId="{7363CEF2-942E-416F-BE41-E1618140DA9E}" type="sibTrans" cxnId="{E8D95785-E9E4-4618-B268-C90282AF6172}">
      <dgm:prSet/>
      <dgm:spPr/>
      <dgm:t>
        <a:bodyPr/>
        <a:lstStyle/>
        <a:p>
          <a:endParaRPr lang="en-US"/>
        </a:p>
      </dgm:t>
    </dgm:pt>
    <dgm:pt modelId="{3AE01816-02F0-4E5D-8DB9-B311CF7DB920}">
      <dgm:prSet phldrT="[Text]"/>
      <dgm:spPr/>
      <dgm:t>
        <a:bodyPr/>
        <a:lstStyle/>
        <a:p>
          <a:r>
            <a:rPr lang="en-US" dirty="0"/>
            <a:t>Cue is a pointer at an accurate time point in the length of a video.</a:t>
          </a:r>
        </a:p>
      </dgm:t>
    </dgm:pt>
    <dgm:pt modelId="{C9C941EE-577C-4841-94D6-0266DC0C581D}" type="parTrans" cxnId="{173645FA-5A2C-4BB9-81D3-4DE64A941FBE}">
      <dgm:prSet/>
      <dgm:spPr/>
      <dgm:t>
        <a:bodyPr/>
        <a:lstStyle/>
        <a:p>
          <a:endParaRPr lang="en-US"/>
        </a:p>
      </dgm:t>
    </dgm:pt>
    <dgm:pt modelId="{EC61F38A-05D6-4441-9285-A8BDCD35A03E}" type="sibTrans" cxnId="{173645FA-5A2C-4BB9-81D3-4DE64A941FBE}">
      <dgm:prSet/>
      <dgm:spPr/>
      <dgm:t>
        <a:bodyPr/>
        <a:lstStyle/>
        <a:p>
          <a:endParaRPr lang="en-US"/>
        </a:p>
      </dgm:t>
    </dgm:pt>
    <dgm:pt modelId="{007C2A2C-41F7-4873-916C-7CAEF7ADEF3D}">
      <dgm:prSet phldrT="[Text]"/>
      <dgm:spPr/>
      <dgm:t>
        <a:bodyPr/>
        <a:lstStyle/>
        <a:p>
          <a:r>
            <a:rPr lang="en-US" dirty="0"/>
            <a:t>Cues contain data in formats such as Comma-Separated Values (CSV) or JavaScript Object Notation.</a:t>
          </a:r>
        </a:p>
      </dgm:t>
    </dgm:pt>
    <dgm:pt modelId="{209F2FCC-2B01-426B-8B1F-828B8C7A7B2E}" type="parTrans" cxnId="{8DB6F1F6-D961-471A-8E08-C385191A17F8}">
      <dgm:prSet/>
      <dgm:spPr/>
      <dgm:t>
        <a:bodyPr/>
        <a:lstStyle/>
        <a:p>
          <a:endParaRPr lang="en-US"/>
        </a:p>
      </dgm:t>
    </dgm:pt>
    <dgm:pt modelId="{2F3FBF82-20B1-442A-A837-830A698E528D}" type="sibTrans" cxnId="{8DB6F1F6-D961-471A-8E08-C385191A17F8}">
      <dgm:prSet/>
      <dgm:spPr/>
      <dgm:t>
        <a:bodyPr/>
        <a:lstStyle/>
        <a:p>
          <a:endParaRPr lang="en-US"/>
        </a:p>
      </dgm:t>
    </dgm:pt>
    <dgm:pt modelId="{C8D45633-EF6A-4780-A84F-5EDC6DD177CF}">
      <dgm:prSet phldrT="[Text]"/>
      <dgm:spPr/>
      <dgm:t>
        <a:bodyPr/>
        <a:lstStyle/>
        <a:p>
          <a:r>
            <a:rPr lang="en-US" dirty="0"/>
            <a:t>Track element is not supported in many major browsers and is now available in IE 10 and Chrome 18+.</a:t>
          </a:r>
        </a:p>
      </dgm:t>
    </dgm:pt>
    <dgm:pt modelId="{EAB6A1C8-92E6-4746-A8F5-D728FA0F2A31}" type="parTrans" cxnId="{777735CF-1206-46C5-A9A0-3A7AE983994F}">
      <dgm:prSet/>
      <dgm:spPr/>
      <dgm:t>
        <a:bodyPr/>
        <a:lstStyle/>
        <a:p>
          <a:endParaRPr lang="en-US"/>
        </a:p>
      </dgm:t>
    </dgm:pt>
    <dgm:pt modelId="{910ED53F-67F6-412B-B37F-4F9A2A8820F4}" type="sibTrans" cxnId="{777735CF-1206-46C5-A9A0-3A7AE983994F}">
      <dgm:prSet/>
      <dgm:spPr/>
      <dgm:t>
        <a:bodyPr/>
        <a:lstStyle/>
        <a:p>
          <a:endParaRPr lang="en-US"/>
        </a:p>
      </dgm:t>
    </dgm:pt>
    <dgm:pt modelId="{9FF9BD46-DE44-4B30-80ED-AC3A9E213A06}" type="pres">
      <dgm:prSet presAssocID="{D32F8FCF-EDF2-4321-B49C-D5DF3D295B52}" presName="linear" presStyleCnt="0">
        <dgm:presLayoutVars>
          <dgm:animLvl val="lvl"/>
          <dgm:resizeHandles val="exact"/>
        </dgm:presLayoutVars>
      </dgm:prSet>
      <dgm:spPr/>
    </dgm:pt>
    <dgm:pt modelId="{388723AB-37EB-4EC2-B7B0-759657273835}" type="pres">
      <dgm:prSet presAssocID="{4E1CD5B7-2CF3-44AA-979B-6F420433627D}" presName="parentText" presStyleLbl="node1" presStyleIdx="0" presStyleCnt="6">
        <dgm:presLayoutVars>
          <dgm:chMax val="0"/>
          <dgm:bulletEnabled val="1"/>
        </dgm:presLayoutVars>
      </dgm:prSet>
      <dgm:spPr/>
    </dgm:pt>
    <dgm:pt modelId="{D877BAB3-7DBF-46AB-A039-BE8C107F0C8C}" type="pres">
      <dgm:prSet presAssocID="{2809EA95-811D-4B67-9AD8-C4A1090D9C07}" presName="spacer" presStyleCnt="0"/>
      <dgm:spPr/>
    </dgm:pt>
    <dgm:pt modelId="{0256FAD6-365E-4CAB-8266-8CECC71F7F52}" type="pres">
      <dgm:prSet presAssocID="{FC2A7E5C-B22A-46C4-9AFD-A55CEAE725CE}" presName="parentText" presStyleLbl="node1" presStyleIdx="1" presStyleCnt="6">
        <dgm:presLayoutVars>
          <dgm:chMax val="0"/>
          <dgm:bulletEnabled val="1"/>
        </dgm:presLayoutVars>
      </dgm:prSet>
      <dgm:spPr/>
    </dgm:pt>
    <dgm:pt modelId="{C88DBDBC-73BA-40D4-ACAA-61468FA8920B}" type="pres">
      <dgm:prSet presAssocID="{D600FDB0-EB0D-494C-8ECC-EFA51A794305}" presName="spacer" presStyleCnt="0"/>
      <dgm:spPr/>
    </dgm:pt>
    <dgm:pt modelId="{A6445519-E36D-458F-8F29-D286534B965D}" type="pres">
      <dgm:prSet presAssocID="{562882C0-AB97-4E3B-8D46-8E574B04BE56}" presName="parentText" presStyleLbl="node1" presStyleIdx="2" presStyleCnt="6">
        <dgm:presLayoutVars>
          <dgm:chMax val="0"/>
          <dgm:bulletEnabled val="1"/>
        </dgm:presLayoutVars>
      </dgm:prSet>
      <dgm:spPr/>
    </dgm:pt>
    <dgm:pt modelId="{069B4023-C99C-44AB-AA8C-BFB348E78E59}" type="pres">
      <dgm:prSet presAssocID="{7363CEF2-942E-416F-BE41-E1618140DA9E}" presName="spacer" presStyleCnt="0"/>
      <dgm:spPr/>
    </dgm:pt>
    <dgm:pt modelId="{8A752F96-26E5-4BA9-82C5-29DB2F211C5D}" type="pres">
      <dgm:prSet presAssocID="{3AE01816-02F0-4E5D-8DB9-B311CF7DB920}" presName="parentText" presStyleLbl="node1" presStyleIdx="3" presStyleCnt="6">
        <dgm:presLayoutVars>
          <dgm:chMax val="0"/>
          <dgm:bulletEnabled val="1"/>
        </dgm:presLayoutVars>
      </dgm:prSet>
      <dgm:spPr/>
    </dgm:pt>
    <dgm:pt modelId="{D419E964-C5D1-4C78-BC86-AD97079E9F89}" type="pres">
      <dgm:prSet presAssocID="{EC61F38A-05D6-4441-9285-A8BDCD35A03E}" presName="spacer" presStyleCnt="0"/>
      <dgm:spPr/>
    </dgm:pt>
    <dgm:pt modelId="{AF7A5ABB-EB40-459B-9B55-BC0E7A936489}" type="pres">
      <dgm:prSet presAssocID="{007C2A2C-41F7-4873-916C-7CAEF7ADEF3D}" presName="parentText" presStyleLbl="node1" presStyleIdx="4" presStyleCnt="6">
        <dgm:presLayoutVars>
          <dgm:chMax val="0"/>
          <dgm:bulletEnabled val="1"/>
        </dgm:presLayoutVars>
      </dgm:prSet>
      <dgm:spPr/>
    </dgm:pt>
    <dgm:pt modelId="{9E8AE453-D8B4-404A-80D1-41989D446B04}" type="pres">
      <dgm:prSet presAssocID="{2F3FBF82-20B1-442A-A837-830A698E528D}" presName="spacer" presStyleCnt="0"/>
      <dgm:spPr/>
    </dgm:pt>
    <dgm:pt modelId="{A442A789-C03F-4792-8429-1B5FE6590933}" type="pres">
      <dgm:prSet presAssocID="{C8D45633-EF6A-4780-A84F-5EDC6DD177CF}" presName="parentText" presStyleLbl="node1" presStyleIdx="5" presStyleCnt="6">
        <dgm:presLayoutVars>
          <dgm:chMax val="0"/>
          <dgm:bulletEnabled val="1"/>
        </dgm:presLayoutVars>
      </dgm:prSet>
      <dgm:spPr/>
    </dgm:pt>
  </dgm:ptLst>
  <dgm:cxnLst>
    <dgm:cxn modelId="{E8D95785-E9E4-4618-B268-C90282AF6172}" srcId="{D32F8FCF-EDF2-4321-B49C-D5DF3D295B52}" destId="{562882C0-AB97-4E3B-8D46-8E574B04BE56}" srcOrd="2" destOrd="0" parTransId="{22DAB85A-2AC9-4DDD-B986-E5A7070B9054}" sibTransId="{7363CEF2-942E-416F-BE41-E1618140DA9E}"/>
    <dgm:cxn modelId="{D01810E6-F528-4CF8-9438-02B73CA05FF2}" type="presOf" srcId="{D32F8FCF-EDF2-4321-B49C-D5DF3D295B52}" destId="{9FF9BD46-DE44-4B30-80ED-AC3A9E213A06}" srcOrd="0" destOrd="0" presId="urn:microsoft.com/office/officeart/2005/8/layout/vList2"/>
    <dgm:cxn modelId="{8DB6F1F6-D961-471A-8E08-C385191A17F8}" srcId="{D32F8FCF-EDF2-4321-B49C-D5DF3D295B52}" destId="{007C2A2C-41F7-4873-916C-7CAEF7ADEF3D}" srcOrd="4" destOrd="0" parTransId="{209F2FCC-2B01-426B-8B1F-828B8C7A7B2E}" sibTransId="{2F3FBF82-20B1-442A-A837-830A698E528D}"/>
    <dgm:cxn modelId="{777735CF-1206-46C5-A9A0-3A7AE983994F}" srcId="{D32F8FCF-EDF2-4321-B49C-D5DF3D295B52}" destId="{C8D45633-EF6A-4780-A84F-5EDC6DD177CF}" srcOrd="5" destOrd="0" parTransId="{EAB6A1C8-92E6-4746-A8F5-D728FA0F2A31}" sibTransId="{910ED53F-67F6-412B-B37F-4F9A2A8820F4}"/>
    <dgm:cxn modelId="{173645FA-5A2C-4BB9-81D3-4DE64A941FBE}" srcId="{D32F8FCF-EDF2-4321-B49C-D5DF3D295B52}" destId="{3AE01816-02F0-4E5D-8DB9-B311CF7DB920}" srcOrd="3" destOrd="0" parTransId="{C9C941EE-577C-4841-94D6-0266DC0C581D}" sibTransId="{EC61F38A-05D6-4441-9285-A8BDCD35A03E}"/>
    <dgm:cxn modelId="{0204B31D-A07F-4CAD-B144-1E81655E7544}" type="presOf" srcId="{3AE01816-02F0-4E5D-8DB9-B311CF7DB920}" destId="{8A752F96-26E5-4BA9-82C5-29DB2F211C5D}" srcOrd="0" destOrd="0" presId="urn:microsoft.com/office/officeart/2005/8/layout/vList2"/>
    <dgm:cxn modelId="{EC90D957-0420-4F9F-B46E-78A7F7B0F39E}" srcId="{D32F8FCF-EDF2-4321-B49C-D5DF3D295B52}" destId="{4E1CD5B7-2CF3-44AA-979B-6F420433627D}" srcOrd="0" destOrd="0" parTransId="{FBC00986-3EA4-4861-B52A-BDA881DCC91F}" sibTransId="{2809EA95-811D-4B67-9AD8-C4A1090D9C07}"/>
    <dgm:cxn modelId="{7BFDABA1-82FA-489E-919A-1A16286E7A83}" type="presOf" srcId="{562882C0-AB97-4E3B-8D46-8E574B04BE56}" destId="{A6445519-E36D-458F-8F29-D286534B965D}" srcOrd="0" destOrd="0" presId="urn:microsoft.com/office/officeart/2005/8/layout/vList2"/>
    <dgm:cxn modelId="{3628633D-F9E9-49BA-BDDE-0352EDD1BE20}" type="presOf" srcId="{C8D45633-EF6A-4780-A84F-5EDC6DD177CF}" destId="{A442A789-C03F-4792-8429-1B5FE6590933}" srcOrd="0" destOrd="0" presId="urn:microsoft.com/office/officeart/2005/8/layout/vList2"/>
    <dgm:cxn modelId="{58074B4F-7F36-40B1-8024-D05B012018BB}" type="presOf" srcId="{007C2A2C-41F7-4873-916C-7CAEF7ADEF3D}" destId="{AF7A5ABB-EB40-459B-9B55-BC0E7A936489}" srcOrd="0" destOrd="0" presId="urn:microsoft.com/office/officeart/2005/8/layout/vList2"/>
    <dgm:cxn modelId="{AE91E45F-2D6B-4920-84C2-5E65A1F0FEBC}" type="presOf" srcId="{4E1CD5B7-2CF3-44AA-979B-6F420433627D}" destId="{388723AB-37EB-4EC2-B7B0-759657273835}" srcOrd="0" destOrd="0" presId="urn:microsoft.com/office/officeart/2005/8/layout/vList2"/>
    <dgm:cxn modelId="{2E46F766-50E7-4015-83C1-FEF6484316BF}" srcId="{D32F8FCF-EDF2-4321-B49C-D5DF3D295B52}" destId="{FC2A7E5C-B22A-46C4-9AFD-A55CEAE725CE}" srcOrd="1" destOrd="0" parTransId="{4321AB2E-56BE-4B81-A95D-78D0C600BF84}" sibTransId="{D600FDB0-EB0D-494C-8ECC-EFA51A794305}"/>
    <dgm:cxn modelId="{9184A059-0E63-4163-B35A-5421D9F560C6}" type="presOf" srcId="{FC2A7E5C-B22A-46C4-9AFD-A55CEAE725CE}" destId="{0256FAD6-365E-4CAB-8266-8CECC71F7F52}" srcOrd="0" destOrd="0" presId="urn:microsoft.com/office/officeart/2005/8/layout/vList2"/>
    <dgm:cxn modelId="{F374C53F-D58E-4133-B805-013DF330E927}" type="presParOf" srcId="{9FF9BD46-DE44-4B30-80ED-AC3A9E213A06}" destId="{388723AB-37EB-4EC2-B7B0-759657273835}" srcOrd="0" destOrd="0" presId="urn:microsoft.com/office/officeart/2005/8/layout/vList2"/>
    <dgm:cxn modelId="{8BC9753C-6B41-4097-9FA0-B0E3D3365A91}" type="presParOf" srcId="{9FF9BD46-DE44-4B30-80ED-AC3A9E213A06}" destId="{D877BAB3-7DBF-46AB-A039-BE8C107F0C8C}" srcOrd="1" destOrd="0" presId="urn:microsoft.com/office/officeart/2005/8/layout/vList2"/>
    <dgm:cxn modelId="{1301C5F3-6C48-4781-91C5-AC560A4F9087}" type="presParOf" srcId="{9FF9BD46-DE44-4B30-80ED-AC3A9E213A06}" destId="{0256FAD6-365E-4CAB-8266-8CECC71F7F52}" srcOrd="2" destOrd="0" presId="urn:microsoft.com/office/officeart/2005/8/layout/vList2"/>
    <dgm:cxn modelId="{D121DF6E-DB4D-4EB9-81FB-569F423DF85A}" type="presParOf" srcId="{9FF9BD46-DE44-4B30-80ED-AC3A9E213A06}" destId="{C88DBDBC-73BA-40D4-ACAA-61468FA8920B}" srcOrd="3" destOrd="0" presId="urn:microsoft.com/office/officeart/2005/8/layout/vList2"/>
    <dgm:cxn modelId="{BB665199-7922-43A6-8BF5-1BF4B25BD345}" type="presParOf" srcId="{9FF9BD46-DE44-4B30-80ED-AC3A9E213A06}" destId="{A6445519-E36D-458F-8F29-D286534B965D}" srcOrd="4" destOrd="0" presId="urn:microsoft.com/office/officeart/2005/8/layout/vList2"/>
    <dgm:cxn modelId="{F9FA8B24-B864-4766-AA3E-F53CC50233E3}" type="presParOf" srcId="{9FF9BD46-DE44-4B30-80ED-AC3A9E213A06}" destId="{069B4023-C99C-44AB-AA8C-BFB348E78E59}" srcOrd="5" destOrd="0" presId="urn:microsoft.com/office/officeart/2005/8/layout/vList2"/>
    <dgm:cxn modelId="{E5150EAA-9A3F-4BAA-9E35-C45808090478}" type="presParOf" srcId="{9FF9BD46-DE44-4B30-80ED-AC3A9E213A06}" destId="{8A752F96-26E5-4BA9-82C5-29DB2F211C5D}" srcOrd="6" destOrd="0" presId="urn:microsoft.com/office/officeart/2005/8/layout/vList2"/>
    <dgm:cxn modelId="{94CF1693-BE5A-467B-BDF6-E9A3C4B6CCD5}" type="presParOf" srcId="{9FF9BD46-DE44-4B30-80ED-AC3A9E213A06}" destId="{D419E964-C5D1-4C78-BC86-AD97079E9F89}" srcOrd="7" destOrd="0" presId="urn:microsoft.com/office/officeart/2005/8/layout/vList2"/>
    <dgm:cxn modelId="{5C3F347B-CA3C-4B4B-9914-DAD2BDCDB33F}" type="presParOf" srcId="{9FF9BD46-DE44-4B30-80ED-AC3A9E213A06}" destId="{AF7A5ABB-EB40-459B-9B55-BC0E7A936489}" srcOrd="8" destOrd="0" presId="urn:microsoft.com/office/officeart/2005/8/layout/vList2"/>
    <dgm:cxn modelId="{7DC3F5A9-12BB-4908-90EA-5AA724240120}" type="presParOf" srcId="{9FF9BD46-DE44-4B30-80ED-AC3A9E213A06}" destId="{9E8AE453-D8B4-404A-80D1-41989D446B04}" srcOrd="9" destOrd="0" presId="urn:microsoft.com/office/officeart/2005/8/layout/vList2"/>
    <dgm:cxn modelId="{C315F609-9AAE-4143-B05E-53F593952EB6}" type="presParOf" srcId="{9FF9BD46-DE44-4B30-80ED-AC3A9E213A06}" destId="{A442A789-C03F-4792-8429-1B5FE659093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54000"/>
          <a:ext cx="8382000" cy="7722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Traditionally, Web browsers were capable of handling only graphics and text.</a:t>
          </a:r>
        </a:p>
      </dsp:txBody>
      <dsp:txXfrm>
        <a:off x="37696" y="91696"/>
        <a:ext cx="8306608" cy="696808"/>
      </dsp:txXfrm>
    </dsp:sp>
    <dsp:sp modelId="{0256FAD6-365E-4CAB-8266-8CECC71F7F52}">
      <dsp:nvSpPr>
        <dsp:cNvPr id="0" name=""/>
        <dsp:cNvSpPr/>
      </dsp:nvSpPr>
      <dsp:spPr>
        <a:xfrm>
          <a:off x="0" y="883800"/>
          <a:ext cx="8382000" cy="772200"/>
        </a:xfrm>
        <a:prstGeom prst="roundRect">
          <a:avLst/>
        </a:prstGeom>
        <a:gradFill rotWithShape="0">
          <a:gsLst>
            <a:gs pos="0">
              <a:schemeClr val="accent4">
                <a:hueOff val="1960178"/>
                <a:satOff val="-8155"/>
                <a:lumOff val="1922"/>
                <a:alphaOff val="0"/>
                <a:tint val="50000"/>
                <a:satMod val="300000"/>
              </a:schemeClr>
            </a:gs>
            <a:gs pos="35000">
              <a:schemeClr val="accent4">
                <a:hueOff val="1960178"/>
                <a:satOff val="-8155"/>
                <a:lumOff val="1922"/>
                <a:alphaOff val="0"/>
                <a:tint val="37000"/>
                <a:satMod val="300000"/>
              </a:schemeClr>
            </a:gs>
            <a:gs pos="100000">
              <a:schemeClr val="accent4">
                <a:hueOff val="1960178"/>
                <a:satOff val="-8155"/>
                <a:lumOff val="192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User had to install a distinct program, plug-in, or an ActiveX control to play some video.</a:t>
          </a:r>
        </a:p>
      </dsp:txBody>
      <dsp:txXfrm>
        <a:off x="37696" y="921496"/>
        <a:ext cx="8306608" cy="696808"/>
      </dsp:txXfrm>
    </dsp:sp>
    <dsp:sp modelId="{A6445519-E36D-458F-8F29-D286534B965D}">
      <dsp:nvSpPr>
        <dsp:cNvPr id="0" name=""/>
        <dsp:cNvSpPr/>
      </dsp:nvSpPr>
      <dsp:spPr>
        <a:xfrm>
          <a:off x="0" y="1713600"/>
          <a:ext cx="8382000" cy="772200"/>
        </a:xfrm>
        <a:prstGeom prst="roundRect">
          <a:avLst/>
        </a:prstGeom>
        <a:gradFill rotWithShape="0">
          <a:gsLst>
            <a:gs pos="0">
              <a:schemeClr val="accent4">
                <a:hueOff val="3920356"/>
                <a:satOff val="-16311"/>
                <a:lumOff val="3843"/>
                <a:alphaOff val="0"/>
                <a:tint val="50000"/>
                <a:satMod val="300000"/>
              </a:schemeClr>
            </a:gs>
            <a:gs pos="35000">
              <a:schemeClr val="accent4">
                <a:hueOff val="3920356"/>
                <a:satOff val="-16311"/>
                <a:lumOff val="3843"/>
                <a:alphaOff val="0"/>
                <a:tint val="37000"/>
                <a:satMod val="300000"/>
              </a:schemeClr>
            </a:gs>
            <a:gs pos="100000">
              <a:schemeClr val="accent4">
                <a:hueOff val="3920356"/>
                <a:satOff val="-16311"/>
                <a:lumOff val="384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Earlier, Web designers and Web developers used to set up Web pages to play audio and video on the Web using Adobe Flash player.</a:t>
          </a:r>
        </a:p>
      </dsp:txBody>
      <dsp:txXfrm>
        <a:off x="37696" y="1751296"/>
        <a:ext cx="8306608" cy="696808"/>
      </dsp:txXfrm>
    </dsp:sp>
    <dsp:sp modelId="{213A0C24-AB37-4B3B-9D40-EC02A5FDA5EC}">
      <dsp:nvSpPr>
        <dsp:cNvPr id="0" name=""/>
        <dsp:cNvSpPr/>
      </dsp:nvSpPr>
      <dsp:spPr>
        <a:xfrm>
          <a:off x="0" y="2543400"/>
          <a:ext cx="8382000" cy="772200"/>
        </a:xfrm>
        <a:prstGeom prst="roundRect">
          <a:avLst/>
        </a:prstGeom>
        <a:gradFill rotWithShape="0">
          <a:gsLst>
            <a:gs pos="0">
              <a:schemeClr val="accent4">
                <a:hueOff val="5880535"/>
                <a:satOff val="-24466"/>
                <a:lumOff val="5765"/>
                <a:alphaOff val="0"/>
                <a:tint val="50000"/>
                <a:satMod val="300000"/>
              </a:schemeClr>
            </a:gs>
            <a:gs pos="35000">
              <a:schemeClr val="accent4">
                <a:hueOff val="5880535"/>
                <a:satOff val="-24466"/>
                <a:lumOff val="5765"/>
                <a:alphaOff val="0"/>
                <a:tint val="37000"/>
                <a:satMod val="300000"/>
              </a:schemeClr>
            </a:gs>
            <a:gs pos="100000">
              <a:schemeClr val="accent4">
                <a:hueOff val="5880535"/>
                <a:satOff val="-24466"/>
                <a:lumOff val="57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Multimedia is a combination of various elements such as video, graphics, sound, and text.</a:t>
          </a:r>
        </a:p>
      </dsp:txBody>
      <dsp:txXfrm>
        <a:off x="37696" y="2581096"/>
        <a:ext cx="8306608" cy="696808"/>
      </dsp:txXfrm>
    </dsp:sp>
    <dsp:sp modelId="{EAC3611A-2860-4B71-8009-6DE7576FA173}">
      <dsp:nvSpPr>
        <dsp:cNvPr id="0" name=""/>
        <dsp:cNvSpPr/>
      </dsp:nvSpPr>
      <dsp:spPr>
        <a:xfrm>
          <a:off x="0" y="3373200"/>
          <a:ext cx="8382000" cy="772200"/>
        </a:xfrm>
        <a:prstGeom prst="roundRect">
          <a:avLst/>
        </a:prstGeom>
        <a:gradFill rotWithShape="0">
          <a:gsLst>
            <a:gs pos="0">
              <a:schemeClr val="accent4">
                <a:hueOff val="7840713"/>
                <a:satOff val="-32622"/>
                <a:lumOff val="7686"/>
                <a:alphaOff val="0"/>
                <a:tint val="50000"/>
                <a:satMod val="300000"/>
              </a:schemeClr>
            </a:gs>
            <a:gs pos="35000">
              <a:schemeClr val="accent4">
                <a:hueOff val="7840713"/>
                <a:satOff val="-32622"/>
                <a:lumOff val="7686"/>
                <a:alphaOff val="0"/>
                <a:tint val="37000"/>
                <a:satMod val="300000"/>
              </a:schemeClr>
            </a:gs>
            <a:gs pos="100000">
              <a:schemeClr val="accent4">
                <a:hueOff val="7840713"/>
                <a:satOff val="-32622"/>
                <a:lumOff val="768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Common way of inserting a multimedia content on Web pages is by embedding a video or audio file in the Web page.</a:t>
          </a:r>
        </a:p>
      </dsp:txBody>
      <dsp:txXfrm>
        <a:off x="37696" y="3410896"/>
        <a:ext cx="8306608" cy="696808"/>
      </dsp:txXfrm>
    </dsp:sp>
    <dsp:sp modelId="{651742EF-7955-47C9-8141-4F92199D9BAC}">
      <dsp:nvSpPr>
        <dsp:cNvPr id="0" name=""/>
        <dsp:cNvSpPr/>
      </dsp:nvSpPr>
      <dsp:spPr>
        <a:xfrm>
          <a:off x="0" y="4203000"/>
          <a:ext cx="8382000" cy="772200"/>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HTML5 has made lives easier by introducing &lt;audio&gt; and &lt;video&gt; elements</a:t>
          </a:r>
        </a:p>
      </dsp:txBody>
      <dsp:txXfrm>
        <a:off x="37696" y="4240696"/>
        <a:ext cx="8306608"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73170"/>
          <a:ext cx="8382000" cy="72247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To play the audio in older browsers then the &lt;</a:t>
          </a:r>
          <a:r>
            <a:rPr lang="en-US" sz="1900" b="1" kern="1200" dirty="0">
              <a:solidFill>
                <a:srgbClr val="FF0000"/>
              </a:solidFill>
            </a:rPr>
            <a:t>embed</a:t>
          </a:r>
          <a:r>
            <a:rPr lang="en-US" sz="1900" kern="1200" dirty="0"/>
            <a:t>&gt; tag will be used.</a:t>
          </a:r>
        </a:p>
      </dsp:txBody>
      <dsp:txXfrm>
        <a:off x="35268" y="108438"/>
        <a:ext cx="8311464" cy="651938"/>
      </dsp:txXfrm>
    </dsp:sp>
    <dsp:sp modelId="{0256FAD6-365E-4CAB-8266-8CECC71F7F52}">
      <dsp:nvSpPr>
        <dsp:cNvPr id="0" name=""/>
        <dsp:cNvSpPr/>
      </dsp:nvSpPr>
      <dsp:spPr>
        <a:xfrm>
          <a:off x="0" y="850365"/>
          <a:ext cx="8382000" cy="722474"/>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&lt;</a:t>
          </a:r>
          <a:r>
            <a:rPr lang="en-US" sz="1900" b="1" kern="1200" dirty="0">
              <a:solidFill>
                <a:srgbClr val="FF0000"/>
              </a:solidFill>
            </a:rPr>
            <a:t>embed</a:t>
          </a:r>
          <a:r>
            <a:rPr lang="en-US" sz="1900" kern="1200" dirty="0"/>
            <a:t>&gt; tag has two attributes, src and autostart.</a:t>
          </a:r>
        </a:p>
      </dsp:txBody>
      <dsp:txXfrm>
        <a:off x="35268" y="885633"/>
        <a:ext cx="8311464" cy="651938"/>
      </dsp:txXfrm>
    </dsp:sp>
    <dsp:sp modelId="{A6445519-E36D-458F-8F29-D286534B965D}">
      <dsp:nvSpPr>
        <dsp:cNvPr id="0" name=""/>
        <dsp:cNvSpPr/>
      </dsp:nvSpPr>
      <dsp:spPr>
        <a:xfrm>
          <a:off x="0" y="1627560"/>
          <a:ext cx="8382000" cy="722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dirty="0"/>
            <a:t>src</a:t>
          </a:r>
          <a:r>
            <a:rPr lang="en-US" sz="1900" kern="1200" dirty="0"/>
            <a:t> attribute is used to specify the source of the audio.</a:t>
          </a:r>
        </a:p>
      </dsp:txBody>
      <dsp:txXfrm>
        <a:off x="35268" y="1662828"/>
        <a:ext cx="8311464" cy="651938"/>
      </dsp:txXfrm>
    </dsp:sp>
    <dsp:sp modelId="{8A752F96-26E5-4BA9-82C5-29DB2F211C5D}">
      <dsp:nvSpPr>
        <dsp:cNvPr id="0" name=""/>
        <dsp:cNvSpPr/>
      </dsp:nvSpPr>
      <dsp:spPr>
        <a:xfrm>
          <a:off x="0" y="2404755"/>
          <a:ext cx="8382000" cy="722474"/>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1" kern="1200" dirty="0"/>
            <a:t>autostart</a:t>
          </a:r>
          <a:r>
            <a:rPr lang="en-US" sz="1900" kern="1200" dirty="0"/>
            <a:t> attribute controls the audio and determines whether the audio should play as soon as the page loads.</a:t>
          </a:r>
        </a:p>
      </dsp:txBody>
      <dsp:txXfrm>
        <a:off x="35268" y="2440023"/>
        <a:ext cx="8311464" cy="651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46140"/>
          <a:ext cx="8091488" cy="94769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t>Ogg</a:t>
          </a:r>
          <a:r>
            <a:rPr lang="en-US" sz="1800" b="1" kern="1200" dirty="0"/>
            <a:t>/Theora </a:t>
          </a:r>
          <a:r>
            <a:rPr lang="en-US" sz="1800" kern="1200" dirty="0"/>
            <a:t>- is an open source, royalty-free, and patent-free format available. This format is supported by browsers such as Opera, Chrome, and Firefox.</a:t>
          </a:r>
        </a:p>
      </dsp:txBody>
      <dsp:txXfrm>
        <a:off x="46263" y="92403"/>
        <a:ext cx="7998962" cy="855173"/>
      </dsp:txXfrm>
    </dsp:sp>
    <dsp:sp modelId="{0256FAD6-365E-4CAB-8266-8CECC71F7F52}">
      <dsp:nvSpPr>
        <dsp:cNvPr id="0" name=""/>
        <dsp:cNvSpPr/>
      </dsp:nvSpPr>
      <dsp:spPr>
        <a:xfrm>
          <a:off x="0" y="1045680"/>
          <a:ext cx="8091488" cy="947699"/>
        </a:xfrm>
        <a:prstGeom prst="roundRect">
          <a:avLst/>
        </a:prstGeom>
        <a:gradFill rotWithShape="0">
          <a:gsLst>
            <a:gs pos="0">
              <a:schemeClr val="accent4">
                <a:hueOff val="3266964"/>
                <a:satOff val="-13592"/>
                <a:lumOff val="3203"/>
                <a:alphaOff val="0"/>
                <a:tint val="50000"/>
                <a:satMod val="300000"/>
              </a:schemeClr>
            </a:gs>
            <a:gs pos="35000">
              <a:schemeClr val="accent4">
                <a:hueOff val="3266964"/>
                <a:satOff val="-13592"/>
                <a:lumOff val="3203"/>
                <a:alphaOff val="0"/>
                <a:tint val="37000"/>
                <a:satMod val="300000"/>
              </a:schemeClr>
            </a:gs>
            <a:gs pos="100000">
              <a:schemeClr val="accent4">
                <a:hueOff val="3266964"/>
                <a:satOff val="-13592"/>
                <a:lumOff val="320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t>WebM</a:t>
          </a:r>
          <a:r>
            <a:rPr lang="en-US" sz="1800" kern="1200" dirty="0"/>
            <a:t> - is a royalty-free and patent-free format supported by Google. This format is supported by browsers such as Opera, Chrome, and Firefox.</a:t>
          </a:r>
        </a:p>
      </dsp:txBody>
      <dsp:txXfrm>
        <a:off x="46263" y="1091943"/>
        <a:ext cx="7998962" cy="855173"/>
      </dsp:txXfrm>
    </dsp:sp>
    <dsp:sp modelId="{A6445519-E36D-458F-8F29-D286534B965D}">
      <dsp:nvSpPr>
        <dsp:cNvPr id="0" name=""/>
        <dsp:cNvSpPr/>
      </dsp:nvSpPr>
      <dsp:spPr>
        <a:xfrm>
          <a:off x="0" y="2045220"/>
          <a:ext cx="8091488" cy="947699"/>
        </a:xfrm>
        <a:prstGeom prst="roundRect">
          <a:avLst/>
        </a:prstGeom>
        <a:gradFill rotWithShape="0">
          <a:gsLst>
            <a:gs pos="0">
              <a:schemeClr val="accent4">
                <a:hueOff val="6533927"/>
                <a:satOff val="-27185"/>
                <a:lumOff val="6405"/>
                <a:alphaOff val="0"/>
                <a:tint val="50000"/>
                <a:satMod val="300000"/>
              </a:schemeClr>
            </a:gs>
            <a:gs pos="35000">
              <a:schemeClr val="accent4">
                <a:hueOff val="6533927"/>
                <a:satOff val="-27185"/>
                <a:lumOff val="6405"/>
                <a:alphaOff val="0"/>
                <a:tint val="37000"/>
                <a:satMod val="300000"/>
              </a:schemeClr>
            </a:gs>
            <a:gs pos="100000">
              <a:schemeClr val="accent4">
                <a:hueOff val="6533927"/>
                <a:satOff val="-27185"/>
                <a:lumOff val="640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H.264/MP4 </a:t>
          </a:r>
          <a:r>
            <a:rPr lang="en-US" sz="1800" kern="1200" dirty="0"/>
            <a:t>- are supported on iPhone and Google Android devices.</a:t>
          </a:r>
        </a:p>
      </dsp:txBody>
      <dsp:txXfrm>
        <a:off x="46263" y="2091483"/>
        <a:ext cx="7998962" cy="855173"/>
      </dsp:txXfrm>
    </dsp:sp>
    <dsp:sp modelId="{DC4BDCA9-DE66-4112-8835-7FA7A62C91DA}">
      <dsp:nvSpPr>
        <dsp:cNvPr id="0" name=""/>
        <dsp:cNvSpPr/>
      </dsp:nvSpPr>
      <dsp:spPr>
        <a:xfrm>
          <a:off x="0" y="3044760"/>
          <a:ext cx="8091488" cy="947699"/>
        </a:xfrm>
        <a:prstGeom prst="roundRect">
          <a:avLst/>
        </a:prstGeom>
        <a:gradFill rotWithShape="0">
          <a:gsLst>
            <a:gs pos="0">
              <a:schemeClr val="accent4">
                <a:hueOff val="9800891"/>
                <a:satOff val="-40777"/>
                <a:lumOff val="9608"/>
                <a:alphaOff val="0"/>
                <a:tint val="50000"/>
                <a:satMod val="300000"/>
              </a:schemeClr>
            </a:gs>
            <a:gs pos="35000">
              <a:schemeClr val="accent4">
                <a:hueOff val="9800891"/>
                <a:satOff val="-40777"/>
                <a:lumOff val="9608"/>
                <a:alphaOff val="0"/>
                <a:tint val="37000"/>
                <a:satMod val="300000"/>
              </a:schemeClr>
            </a:gs>
            <a:gs pos="100000">
              <a:schemeClr val="accent4">
                <a:hueOff val="9800891"/>
                <a:satOff val="-40777"/>
                <a:lumOff val="960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Micro Video Controller - converter creates all files that the user requires for HTML5 &lt;video&gt; element that works on the cross browser.</a:t>
          </a:r>
        </a:p>
      </dsp:txBody>
      <dsp:txXfrm>
        <a:off x="46263" y="3091023"/>
        <a:ext cx="7998962" cy="855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23AB-37EB-4EC2-B7B0-759657273835}">
      <dsp:nvSpPr>
        <dsp:cNvPr id="0" name=""/>
        <dsp:cNvSpPr/>
      </dsp:nvSpPr>
      <dsp:spPr>
        <a:xfrm>
          <a:off x="0" y="300059"/>
          <a:ext cx="8382000" cy="6949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Track element provides an easy, standard way to add captions, subtitles, chapters, and screen reader descriptions to the &lt;audio&gt; and &lt;video&gt; elements.</a:t>
          </a:r>
        </a:p>
      </dsp:txBody>
      <dsp:txXfrm>
        <a:off x="33926" y="333985"/>
        <a:ext cx="8314148" cy="627128"/>
      </dsp:txXfrm>
    </dsp:sp>
    <dsp:sp modelId="{0256FAD6-365E-4CAB-8266-8CECC71F7F52}">
      <dsp:nvSpPr>
        <dsp:cNvPr id="0" name=""/>
        <dsp:cNvSpPr/>
      </dsp:nvSpPr>
      <dsp:spPr>
        <a:xfrm>
          <a:off x="0" y="1046879"/>
          <a:ext cx="8382000" cy="69498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Track elements are also used for other types of timed metadata.</a:t>
          </a:r>
        </a:p>
      </dsp:txBody>
      <dsp:txXfrm>
        <a:off x="33926" y="1080805"/>
        <a:ext cx="8314148" cy="627128"/>
      </dsp:txXfrm>
    </dsp:sp>
    <dsp:sp modelId="{A6445519-E36D-458F-8F29-D286534B965D}">
      <dsp:nvSpPr>
        <dsp:cNvPr id="0" name=""/>
        <dsp:cNvSpPr/>
      </dsp:nvSpPr>
      <dsp:spPr>
        <a:xfrm>
          <a:off x="0" y="1793699"/>
          <a:ext cx="8382000" cy="69498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Source data for this track element is in a form of a text file that is made up of a list of timed cues.</a:t>
          </a:r>
        </a:p>
      </dsp:txBody>
      <dsp:txXfrm>
        <a:off x="33926" y="1827625"/>
        <a:ext cx="8314148" cy="627128"/>
      </dsp:txXfrm>
    </dsp:sp>
    <dsp:sp modelId="{8A752F96-26E5-4BA9-82C5-29DB2F211C5D}">
      <dsp:nvSpPr>
        <dsp:cNvPr id="0" name=""/>
        <dsp:cNvSpPr/>
      </dsp:nvSpPr>
      <dsp:spPr>
        <a:xfrm>
          <a:off x="0" y="2540519"/>
          <a:ext cx="8382000" cy="69498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Cue is a pointer at an accurate time point in the length of a video.</a:t>
          </a:r>
        </a:p>
      </dsp:txBody>
      <dsp:txXfrm>
        <a:off x="33926" y="2574445"/>
        <a:ext cx="8314148" cy="627128"/>
      </dsp:txXfrm>
    </dsp:sp>
    <dsp:sp modelId="{AF7A5ABB-EB40-459B-9B55-BC0E7A936489}">
      <dsp:nvSpPr>
        <dsp:cNvPr id="0" name=""/>
        <dsp:cNvSpPr/>
      </dsp:nvSpPr>
      <dsp:spPr>
        <a:xfrm>
          <a:off x="0" y="3287339"/>
          <a:ext cx="8382000" cy="694980"/>
        </a:xfrm>
        <a:prstGeom prst="round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Cues contain data in formats such as Comma-Separated Values (CSV) or JavaScript Object Notation.</a:t>
          </a:r>
        </a:p>
      </dsp:txBody>
      <dsp:txXfrm>
        <a:off x="33926" y="3321265"/>
        <a:ext cx="8314148" cy="627128"/>
      </dsp:txXfrm>
    </dsp:sp>
    <dsp:sp modelId="{A442A789-C03F-4792-8429-1B5FE6590933}">
      <dsp:nvSpPr>
        <dsp:cNvPr id="0" name=""/>
        <dsp:cNvSpPr/>
      </dsp:nvSpPr>
      <dsp:spPr>
        <a:xfrm>
          <a:off x="0" y="4034159"/>
          <a:ext cx="8382000" cy="6949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Track element is not supported in many major browsers and is now available in IE 10 and Chrome 18+.</a:t>
          </a:r>
        </a:p>
      </dsp:txBody>
      <dsp:txXfrm>
        <a:off x="33926" y="4068085"/>
        <a:ext cx="8314148"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70DF8904-1D84-4BB6-AAF3-D34F7B9FEE91}" type="datetime1">
              <a:rPr lang="en-US"/>
              <a:pPr>
                <a:defRPr/>
              </a:pPr>
              <a:t>5/24/2018</a:t>
            </a:fld>
            <a:endParaRPr lang="en-US" dirty="0"/>
          </a:p>
        </p:txBody>
      </p:sp>
      <p:sp>
        <p:nvSpPr>
          <p:cNvPr id="798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98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2AF2A2C3-5D27-492F-B00E-8D3B8595EC96}" type="slidenum">
              <a:rPr lang="en-US"/>
              <a:pPr>
                <a:defRPr/>
              </a:pPr>
              <a:t>‹#›</a:t>
            </a:fld>
            <a:endParaRPr lang="en-US" dirty="0"/>
          </a:p>
        </p:txBody>
      </p:sp>
    </p:spTree>
    <p:extLst>
      <p:ext uri="{BB962C8B-B14F-4D97-AF65-F5344CB8AC3E}">
        <p14:creationId xmlns:p14="http://schemas.microsoft.com/office/powerpoint/2010/main" val="1952538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A3474123-3793-4D37-AE19-75C97A7D4EB3}" type="datetime1">
              <a:rPr lang="en-US"/>
              <a:pPr>
                <a:defRPr/>
              </a:pPr>
              <a:t>5/24/2018</a:t>
            </a:fld>
            <a:endParaRPr lang="en-US" dirty="0"/>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latin typeface="Calibri" pitchFamily="34" charset="0"/>
              </a:defRPr>
            </a:lvl1pPr>
          </a:lstStyle>
          <a:p>
            <a:pPr>
              <a:defRPr/>
            </a:pPr>
            <a:endParaRPr lang="en-US"/>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atin typeface="Calibri" pitchFamily="34" charset="0"/>
              </a:defRPr>
            </a:lvl1pPr>
          </a:lstStyle>
          <a:p>
            <a:pPr>
              <a:defRPr/>
            </a:pPr>
            <a:fld id="{6AE1F710-3F4D-4CB2-B8EF-AD2B0CD37885}" type="slidenum">
              <a:rPr lang="en-US"/>
              <a:pPr>
                <a:defRPr/>
              </a:pPr>
              <a:t>‹#›</a:t>
            </a:fld>
            <a:endParaRPr lang="en-US" dirty="0"/>
          </a:p>
        </p:txBody>
      </p:sp>
    </p:spTree>
    <p:extLst>
      <p:ext uri="{BB962C8B-B14F-4D97-AF65-F5344CB8AC3E}">
        <p14:creationId xmlns:p14="http://schemas.microsoft.com/office/powerpoint/2010/main" val="1535509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Codec:</a:t>
            </a:r>
            <a:r>
              <a:rPr lang="en-US" baseline="0" dirty="0"/>
              <a:t> </a:t>
            </a:r>
            <a:r>
              <a:rPr lang="vi-VN" sz="1200" b="0" i="0" kern="1200" dirty="0">
                <a:solidFill>
                  <a:schemeClr val="tx1"/>
                </a:solidFill>
                <a:effectLst/>
                <a:latin typeface="Calibri" pitchFamily="34" charset="0"/>
                <a:ea typeface="+mn-ea"/>
                <a:cs typeface="+mn-cs"/>
              </a:rPr>
              <a:t>là </a:t>
            </a:r>
            <a:r>
              <a:rPr lang="en-US" sz="1200" b="0" i="0" kern="1200" dirty="0" err="1">
                <a:solidFill>
                  <a:schemeClr val="tx1"/>
                </a:solidFill>
                <a:effectLst/>
                <a:latin typeface="Calibri" pitchFamily="34" charset="0"/>
                <a:ea typeface="+mn-ea"/>
                <a:cs typeface="+mn-cs"/>
              </a:rPr>
              <a:t>thuat</a:t>
            </a:r>
            <a:r>
              <a:rPr lang="en-US" sz="1200" b="0" i="0" kern="1200" baseline="0" dirty="0">
                <a:solidFill>
                  <a:schemeClr val="tx1"/>
                </a:solidFill>
                <a:effectLst/>
                <a:latin typeface="Calibri" pitchFamily="34" charset="0"/>
                <a:ea typeface="+mn-ea"/>
                <a:cs typeface="+mn-cs"/>
              </a:rPr>
              <a:t> </a:t>
            </a:r>
            <a:r>
              <a:rPr lang="en-US" sz="1200" b="0" i="0" kern="1200" baseline="0" dirty="0" err="1">
                <a:solidFill>
                  <a:schemeClr val="tx1"/>
                </a:solidFill>
                <a:effectLst/>
                <a:latin typeface="Calibri" pitchFamily="34" charset="0"/>
                <a:ea typeface="+mn-ea"/>
                <a:cs typeface="+mn-cs"/>
              </a:rPr>
              <a:t>ngu</a:t>
            </a:r>
            <a:r>
              <a:rPr lang="en-US" sz="1200" b="0" i="0" kern="1200" baseline="0" dirty="0">
                <a:solidFill>
                  <a:schemeClr val="tx1"/>
                </a:solidFill>
                <a:effectLst/>
                <a:latin typeface="Calibri" pitchFamily="34" charset="0"/>
                <a:ea typeface="+mn-ea"/>
                <a:cs typeface="+mn-cs"/>
              </a:rPr>
              <a:t> dung de chi </a:t>
            </a:r>
            <a:r>
              <a:rPr lang="vi-VN" sz="1200" b="0" i="0" kern="1200" dirty="0">
                <a:solidFill>
                  <a:schemeClr val="tx1"/>
                </a:solidFill>
                <a:effectLst/>
                <a:latin typeface="Calibri" pitchFamily="34" charset="0"/>
                <a:ea typeface="+mn-ea"/>
                <a:cs typeface="+mn-cs"/>
              </a:rPr>
              <a:t>một thiết bị </a:t>
            </a:r>
            <a:r>
              <a:rPr lang="en-US" sz="1200" b="0" i="0" kern="1200" dirty="0">
                <a:solidFill>
                  <a:schemeClr val="tx1"/>
                </a:solidFill>
                <a:effectLst/>
                <a:latin typeface="Calibri" pitchFamily="34" charset="0"/>
                <a:ea typeface="+mn-ea"/>
                <a:cs typeface="+mn-cs"/>
              </a:rPr>
              <a:t>phan </a:t>
            </a:r>
            <a:r>
              <a:rPr lang="en-US" sz="1200" b="0" i="0" kern="1200" dirty="0" err="1">
                <a:solidFill>
                  <a:schemeClr val="tx1"/>
                </a:solidFill>
                <a:effectLst/>
                <a:latin typeface="Calibri" pitchFamily="34" charset="0"/>
                <a:ea typeface="+mn-ea"/>
                <a:cs typeface="+mn-cs"/>
              </a:rPr>
              <a:t>cung</a:t>
            </a:r>
            <a:r>
              <a:rPr lang="en-US" sz="1200" b="0" i="0" kern="1200" dirty="0">
                <a:solidFill>
                  <a:schemeClr val="tx1"/>
                </a:solidFill>
                <a:effectLst/>
                <a:latin typeface="Calibri" pitchFamily="34" charset="0"/>
                <a:ea typeface="+mn-ea"/>
                <a:cs typeface="+mn-cs"/>
              </a:rPr>
              <a:t> </a:t>
            </a:r>
            <a:r>
              <a:rPr lang="vi-VN" sz="1200" b="0" i="0" kern="1200" dirty="0">
                <a:solidFill>
                  <a:schemeClr val="tx1"/>
                </a:solidFill>
                <a:effectLst/>
                <a:latin typeface="Calibri" pitchFamily="34" charset="0"/>
                <a:ea typeface="+mn-ea"/>
                <a:cs typeface="+mn-cs"/>
              </a:rPr>
              <a:t>hoặc một chương trình </a:t>
            </a:r>
            <a:r>
              <a:rPr lang="en-US" sz="1200" b="0" i="0" kern="1200" dirty="0">
                <a:solidFill>
                  <a:schemeClr val="tx1"/>
                </a:solidFill>
                <a:effectLst/>
                <a:latin typeface="Calibri" pitchFamily="34" charset="0"/>
                <a:ea typeface="+mn-ea"/>
                <a:cs typeface="+mn-cs"/>
              </a:rPr>
              <a:t>phan mem </a:t>
            </a:r>
            <a:r>
              <a:rPr lang="vi-VN" sz="1200" b="0" i="0" kern="1200" dirty="0">
                <a:solidFill>
                  <a:schemeClr val="tx1"/>
                </a:solidFill>
                <a:effectLst/>
                <a:latin typeface="Calibri" pitchFamily="34" charset="0"/>
                <a:ea typeface="+mn-ea"/>
                <a:cs typeface="+mn-cs"/>
              </a:rPr>
              <a:t>có khả năng mã hóa và giải mã </a:t>
            </a:r>
            <a:r>
              <a:rPr lang="en-US" sz="1200" b="0" i="0" kern="1200" dirty="0" err="1">
                <a:solidFill>
                  <a:schemeClr val="tx1"/>
                </a:solidFill>
                <a:effectLst/>
                <a:latin typeface="Calibri" pitchFamily="34" charset="0"/>
                <a:ea typeface="+mn-ea"/>
                <a:cs typeface="+mn-cs"/>
              </a:rPr>
              <a:t>cac</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luong</a:t>
            </a:r>
            <a:r>
              <a:rPr lang="en-US" sz="1200" b="0" i="0" kern="1200" dirty="0">
                <a:solidFill>
                  <a:schemeClr val="tx1"/>
                </a:solidFill>
                <a:effectLst/>
                <a:latin typeface="Calibri" pitchFamily="34" charset="0"/>
                <a:ea typeface="+mn-ea"/>
                <a:cs typeface="+mn-cs"/>
              </a:rPr>
              <a:t> </a:t>
            </a:r>
            <a:r>
              <a:rPr lang="vi-VN" sz="1200" b="0" i="0" kern="1200" dirty="0">
                <a:solidFill>
                  <a:schemeClr val="tx1"/>
                </a:solidFill>
                <a:effectLst/>
                <a:latin typeface="Calibri" pitchFamily="34" charset="0"/>
                <a:ea typeface="+mn-ea"/>
                <a:cs typeface="+mn-cs"/>
              </a:rPr>
              <a:t>dữ liệu</a:t>
            </a:r>
            <a:r>
              <a:rPr lang="en-US" sz="1200" b="0" i="0" kern="1200" dirty="0">
                <a:solidFill>
                  <a:schemeClr val="tx1"/>
                </a:solidFill>
                <a:effectLst/>
                <a:latin typeface="Calibri" pitchFamily="34" charset="0"/>
                <a:ea typeface="+mn-ea"/>
                <a:cs typeface="+mn-cs"/>
              </a:rPr>
              <a:t> </a:t>
            </a:r>
            <a:r>
              <a:rPr lang="vi-VN" sz="1200" b="0" i="0" kern="1200" dirty="0">
                <a:solidFill>
                  <a:schemeClr val="tx1"/>
                </a:solidFill>
                <a:effectLst/>
                <a:latin typeface="Calibri" pitchFamily="34" charset="0"/>
                <a:ea typeface="+mn-ea"/>
                <a:cs typeface="+mn-cs"/>
              </a:rPr>
              <a:t>hoặc tín hiệu</a:t>
            </a:r>
            <a:r>
              <a:rPr lang="en-US" sz="1200" b="0" i="0" kern="1200" dirty="0">
                <a:solidFill>
                  <a:schemeClr val="tx1"/>
                </a:solidFill>
                <a:effectLst/>
                <a:latin typeface="Calibri" pitchFamily="34" charset="0"/>
                <a:ea typeface="+mn-ea"/>
                <a:cs typeface="+mn-cs"/>
              </a:rPr>
              <a:t> so</a:t>
            </a:r>
            <a:r>
              <a:rPr lang="vi-VN" sz="1200" b="0" i="0" kern="1200" dirty="0">
                <a:solidFill>
                  <a:schemeClr val="tx1"/>
                </a:solidFill>
                <a:effectLst/>
                <a:latin typeface="Calibri" pitchFamily="34" charset="0"/>
                <a:ea typeface="+mn-ea"/>
                <a:cs typeface="+mn-cs"/>
              </a:rPr>
              <a:t>. </a:t>
            </a:r>
            <a:br>
              <a:rPr lang="en-US" sz="1200" b="0" i="0" kern="1200" dirty="0">
                <a:solidFill>
                  <a:schemeClr val="tx1"/>
                </a:solidFill>
                <a:effectLst/>
                <a:latin typeface="Calibri" pitchFamily="34" charset="0"/>
                <a:ea typeface="+mn-ea"/>
                <a:cs typeface="+mn-cs"/>
              </a:rPr>
            </a:br>
            <a:r>
              <a:rPr lang="vi-VN" sz="1200" b="0" i="0" kern="1200" dirty="0">
                <a:solidFill>
                  <a:schemeClr val="tx1"/>
                </a:solidFill>
                <a:effectLst/>
                <a:latin typeface="Calibri" pitchFamily="34" charset="0"/>
                <a:ea typeface="+mn-ea"/>
                <a:cs typeface="+mn-cs"/>
              </a:rPr>
              <a:t>'</a:t>
            </a:r>
            <a:r>
              <a:rPr lang="vi-VN" sz="1200" b="1" i="0" kern="1200" dirty="0">
                <a:solidFill>
                  <a:schemeClr val="tx1"/>
                </a:solidFill>
                <a:effectLst/>
                <a:latin typeface="Calibri" pitchFamily="34" charset="0"/>
                <a:ea typeface="+mn-ea"/>
                <a:cs typeface="+mn-cs"/>
              </a:rPr>
              <a:t>Co</a:t>
            </a:r>
            <a:r>
              <a:rPr lang="vi-VN" sz="1200" b="0" i="0" kern="1200" dirty="0">
                <a:solidFill>
                  <a:schemeClr val="tx1"/>
                </a:solidFill>
                <a:effectLst/>
                <a:latin typeface="Calibri" pitchFamily="34" charset="0"/>
                <a:ea typeface="+mn-ea"/>
                <a:cs typeface="+mn-cs"/>
              </a:rPr>
              <a:t>mpressor-</a:t>
            </a:r>
            <a:r>
              <a:rPr lang="vi-VN" sz="1200" b="1" i="0" kern="1200" dirty="0">
                <a:solidFill>
                  <a:schemeClr val="tx1"/>
                </a:solidFill>
                <a:effectLst/>
                <a:latin typeface="Calibri" pitchFamily="34" charset="0"/>
                <a:ea typeface="+mn-ea"/>
                <a:cs typeface="+mn-cs"/>
              </a:rPr>
              <a:t>Dec</a:t>
            </a:r>
            <a:r>
              <a:rPr lang="vi-VN" sz="1200" b="0" i="0" kern="1200" dirty="0">
                <a:solidFill>
                  <a:schemeClr val="tx1"/>
                </a:solidFill>
                <a:effectLst/>
                <a:latin typeface="Calibri" pitchFamily="34" charset="0"/>
                <a:ea typeface="+mn-ea"/>
                <a:cs typeface="+mn-cs"/>
              </a:rPr>
              <a:t>ompressor', '</a:t>
            </a:r>
            <a:r>
              <a:rPr lang="vi-VN" sz="1200" b="1" i="0" kern="1200" dirty="0">
                <a:solidFill>
                  <a:schemeClr val="tx1"/>
                </a:solidFill>
                <a:effectLst/>
                <a:latin typeface="Calibri" pitchFamily="34" charset="0"/>
                <a:ea typeface="+mn-ea"/>
                <a:cs typeface="+mn-cs"/>
              </a:rPr>
              <a:t>Co</a:t>
            </a:r>
            <a:r>
              <a:rPr lang="vi-VN" sz="1200" b="0" i="0" kern="1200" dirty="0">
                <a:solidFill>
                  <a:schemeClr val="tx1"/>
                </a:solidFill>
                <a:effectLst/>
                <a:latin typeface="Calibri" pitchFamily="34" charset="0"/>
                <a:ea typeface="+mn-ea"/>
                <a:cs typeface="+mn-cs"/>
              </a:rPr>
              <a:t>der-</a:t>
            </a:r>
            <a:r>
              <a:rPr lang="vi-VN" sz="1200" b="1" i="0" kern="1200" dirty="0">
                <a:solidFill>
                  <a:schemeClr val="tx1"/>
                </a:solidFill>
                <a:effectLst/>
                <a:latin typeface="Calibri" pitchFamily="34" charset="0"/>
                <a:ea typeface="+mn-ea"/>
                <a:cs typeface="+mn-cs"/>
              </a:rPr>
              <a:t>Dec</a:t>
            </a:r>
            <a:r>
              <a:rPr lang="vi-VN" sz="1200" b="0" i="0" kern="1200" dirty="0">
                <a:solidFill>
                  <a:schemeClr val="tx1"/>
                </a:solidFill>
                <a:effectLst/>
                <a:latin typeface="Calibri" pitchFamily="34" charset="0"/>
                <a:ea typeface="+mn-ea"/>
                <a:cs typeface="+mn-cs"/>
              </a:rPr>
              <a:t>oder', hoặc '</a:t>
            </a:r>
            <a:r>
              <a:rPr lang="vi-VN" sz="1200" b="1" i="0" kern="1200" dirty="0">
                <a:solidFill>
                  <a:schemeClr val="tx1"/>
                </a:solidFill>
                <a:effectLst/>
                <a:latin typeface="Calibri" pitchFamily="34" charset="0"/>
                <a:ea typeface="+mn-ea"/>
                <a:cs typeface="+mn-cs"/>
              </a:rPr>
              <a:t>Co</a:t>
            </a:r>
            <a:r>
              <a:rPr lang="vi-VN" sz="1200" b="0" i="0" kern="1200" dirty="0">
                <a:solidFill>
                  <a:schemeClr val="tx1"/>
                </a:solidFill>
                <a:effectLst/>
                <a:latin typeface="Calibri" pitchFamily="34" charset="0"/>
                <a:ea typeface="+mn-ea"/>
                <a:cs typeface="+mn-cs"/>
              </a:rPr>
              <a:t>mpression/</a:t>
            </a:r>
            <a:r>
              <a:rPr lang="vi-VN" sz="1200" b="1" i="0" kern="1200" dirty="0">
                <a:solidFill>
                  <a:schemeClr val="tx1"/>
                </a:solidFill>
                <a:effectLst/>
                <a:latin typeface="Calibri" pitchFamily="34" charset="0"/>
                <a:ea typeface="+mn-ea"/>
                <a:cs typeface="+mn-cs"/>
              </a:rPr>
              <a:t>Dec</a:t>
            </a:r>
            <a:r>
              <a:rPr lang="vi-VN" sz="1200" b="0" i="0" kern="1200" dirty="0">
                <a:solidFill>
                  <a:schemeClr val="tx1"/>
                </a:solidFill>
                <a:effectLst/>
                <a:latin typeface="Calibri" pitchFamily="34" charset="0"/>
                <a:ea typeface="+mn-ea"/>
                <a:cs typeface="+mn-cs"/>
              </a:rPr>
              <a:t>ompression algorithm'.</a:t>
            </a:r>
            <a:endParaRPr lang="en-US" sz="1200" b="0" i="0" kern="1200" dirty="0">
              <a:solidFill>
                <a:schemeClr val="tx1"/>
              </a:solidFill>
              <a:effectLst/>
              <a:latin typeface="Calibri" pitchFamily="34" charset="0"/>
              <a:ea typeface="+mn-ea"/>
              <a:cs typeface="+mn-cs"/>
            </a:endParaRPr>
          </a:p>
          <a:p>
            <a:endParaRPr lang="en-US" sz="1200" b="0" i="0" kern="1200" dirty="0">
              <a:solidFill>
                <a:schemeClr val="tx1"/>
              </a:solidFill>
              <a:effectLst/>
              <a:latin typeface="Calibri" pitchFamily="34" charset="0"/>
              <a:ea typeface="+mn-ea"/>
              <a:cs typeface="+mn-cs"/>
            </a:endParaRPr>
          </a:p>
          <a:p>
            <a:r>
              <a:rPr lang="en-US" sz="1200" b="0" i="0" kern="1200" dirty="0">
                <a:solidFill>
                  <a:schemeClr val="tx1"/>
                </a:solidFill>
                <a:effectLst/>
                <a:latin typeface="Calibri" pitchFamily="34" charset="0"/>
                <a:ea typeface="+mn-ea"/>
                <a:cs typeface="+mn-cs"/>
              </a:rPr>
              <a:t>Container format : </a:t>
            </a:r>
            <a:r>
              <a:rPr lang="en-US" sz="1200" b="0" i="0" kern="1200" dirty="0" err="1">
                <a:solidFill>
                  <a:schemeClr val="tx1"/>
                </a:solidFill>
                <a:effectLst/>
                <a:latin typeface="Calibri" pitchFamily="34" charset="0"/>
                <a:ea typeface="+mn-ea"/>
                <a:cs typeface="+mn-cs"/>
              </a:rPr>
              <a:t>dinh</a:t>
            </a:r>
            <a:r>
              <a:rPr lang="en-US" sz="1200" b="0" i="0" kern="1200" dirty="0">
                <a:solidFill>
                  <a:schemeClr val="tx1"/>
                </a:solidFill>
                <a:effectLst/>
                <a:latin typeface="Calibri" pitchFamily="34" charset="0"/>
                <a:ea typeface="+mn-ea"/>
                <a:cs typeface="+mn-cs"/>
              </a:rPr>
              <a:t> dang </a:t>
            </a:r>
            <a:r>
              <a:rPr lang="en-US" sz="1200" b="0" i="0" kern="1200" dirty="0" err="1">
                <a:solidFill>
                  <a:schemeClr val="tx1"/>
                </a:solidFill>
                <a:effectLst/>
                <a:latin typeface="Calibri" pitchFamily="34" charset="0"/>
                <a:ea typeface="+mn-ea"/>
                <a:cs typeface="+mn-cs"/>
              </a:rPr>
              <a:t>chua</a:t>
            </a:r>
            <a:r>
              <a:rPr lang="en-US" sz="1200" b="0" i="0" kern="1200" dirty="0">
                <a:solidFill>
                  <a:schemeClr val="tx1"/>
                </a:solidFill>
                <a:effectLst/>
                <a:latin typeface="Calibri" pitchFamily="34" charset="0"/>
                <a:ea typeface="+mn-ea"/>
                <a:cs typeface="+mn-cs"/>
              </a:rPr>
              <a:t> codec. 1 </a:t>
            </a:r>
            <a:r>
              <a:rPr lang="en-US" sz="1200" b="0" i="0" kern="1200" dirty="0" err="1">
                <a:solidFill>
                  <a:schemeClr val="tx1"/>
                </a:solidFill>
                <a:effectLst/>
                <a:latin typeface="Calibri" pitchFamily="34" charset="0"/>
                <a:ea typeface="+mn-ea"/>
                <a:cs typeface="+mn-cs"/>
              </a:rPr>
              <a:t>dinh</a:t>
            </a:r>
            <a:r>
              <a:rPr lang="en-US" sz="1200" b="0" i="0" kern="1200" dirty="0">
                <a:solidFill>
                  <a:schemeClr val="tx1"/>
                </a:solidFill>
                <a:effectLst/>
                <a:latin typeface="Calibri" pitchFamily="34" charset="0"/>
                <a:ea typeface="+mn-ea"/>
                <a:cs typeface="+mn-cs"/>
              </a:rPr>
              <a:t> dang </a:t>
            </a:r>
            <a:r>
              <a:rPr lang="en-US" sz="1200" b="0" i="0" kern="1200" dirty="0" err="1">
                <a:solidFill>
                  <a:schemeClr val="tx1"/>
                </a:solidFill>
                <a:effectLst/>
                <a:latin typeface="Calibri" pitchFamily="34" charset="0"/>
                <a:ea typeface="+mn-ea"/>
                <a:cs typeface="+mn-cs"/>
              </a:rPr>
              <a:t>chua</a:t>
            </a:r>
            <a:r>
              <a:rPr lang="en-US" sz="1200" b="0" i="0" kern="1200" dirty="0">
                <a:solidFill>
                  <a:schemeClr val="tx1"/>
                </a:solidFill>
                <a:effectLst/>
                <a:latin typeface="Calibri" pitchFamily="34" charset="0"/>
                <a:ea typeface="+mn-ea"/>
                <a:cs typeface="+mn-cs"/>
              </a:rPr>
              <a:t> codec </a:t>
            </a:r>
            <a:r>
              <a:rPr lang="en-US" sz="1200" b="0" i="0" kern="1200" dirty="0" err="1">
                <a:solidFill>
                  <a:schemeClr val="tx1"/>
                </a:solidFill>
                <a:effectLst/>
                <a:latin typeface="Calibri" pitchFamily="34" charset="0"/>
                <a:ea typeface="+mn-ea"/>
                <a:cs typeface="+mn-cs"/>
              </a:rPr>
              <a:t>bao</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gom</a:t>
            </a:r>
            <a:r>
              <a:rPr lang="en-US" sz="1200" b="0" i="0" kern="1200" dirty="0">
                <a:solidFill>
                  <a:schemeClr val="tx1"/>
                </a:solidFill>
                <a:effectLst/>
                <a:latin typeface="Calibri" pitchFamily="34" charset="0"/>
                <a:ea typeface="+mn-ea"/>
                <a:cs typeface="+mn-cs"/>
              </a:rPr>
              <a:t> 1 hay </a:t>
            </a:r>
            <a:r>
              <a:rPr lang="en-US" sz="1200" b="0" i="0" kern="1200" dirty="0" err="1">
                <a:solidFill>
                  <a:schemeClr val="tx1"/>
                </a:solidFill>
                <a:effectLst/>
                <a:latin typeface="Calibri" pitchFamily="34" charset="0"/>
                <a:ea typeface="+mn-ea"/>
                <a:cs typeface="+mn-cs"/>
              </a:rPr>
              <a:t>nhieu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goi</a:t>
            </a:r>
            <a:r>
              <a:rPr lang="en-US" sz="1200" b="0" i="0" kern="1200" dirty="0">
                <a:solidFill>
                  <a:schemeClr val="tx1"/>
                </a:solidFill>
                <a:effectLst/>
                <a:latin typeface="Calibri" pitchFamily="34" charset="0"/>
                <a:ea typeface="+mn-ea"/>
                <a:cs typeface="+mn-cs"/>
              </a:rPr>
              <a:t> codec </a:t>
            </a:r>
            <a:r>
              <a:rPr lang="en-US" sz="1200" b="0" i="0" kern="1200" dirty="0" err="1">
                <a:solidFill>
                  <a:schemeClr val="tx1"/>
                </a:solidFill>
                <a:effectLst/>
                <a:latin typeface="Calibri" pitchFamily="34" charset="0"/>
                <a:ea typeface="+mn-ea"/>
                <a:cs typeface="+mn-cs"/>
              </a:rPr>
              <a:t>khac</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nhau</a:t>
            </a:r>
            <a:r>
              <a:rPr lang="en-US" sz="1200" b="0" i="0" kern="1200" dirty="0">
                <a:solidFill>
                  <a:schemeClr val="tx1"/>
                </a:solidFill>
                <a:effectLst/>
                <a:latin typeface="Calibri" pitchFamily="34" charset="0"/>
                <a:ea typeface="+mn-ea"/>
                <a:cs typeface="+mn-cs"/>
              </a:rPr>
              <a:t> </a:t>
            </a:r>
            <a:r>
              <a:rPr lang="en-US" sz="1200" b="0" i="0" kern="1200" dirty="0" err="1">
                <a:solidFill>
                  <a:schemeClr val="tx1"/>
                </a:solidFill>
                <a:effectLst/>
                <a:latin typeface="Calibri" pitchFamily="34" charset="0"/>
                <a:ea typeface="+mn-ea"/>
                <a:cs typeface="+mn-cs"/>
              </a:rPr>
              <a:t>cho</a:t>
            </a:r>
            <a:r>
              <a:rPr lang="en-US" sz="1200" b="0" i="0" kern="1200" baseline="0" dirty="0">
                <a:solidFill>
                  <a:schemeClr val="tx1"/>
                </a:solidFill>
                <a:effectLst/>
                <a:latin typeface="Calibri" pitchFamily="34" charset="0"/>
                <a:ea typeface="+mn-ea"/>
                <a:cs typeface="+mn-cs"/>
              </a:rPr>
              <a:t> am </a:t>
            </a:r>
            <a:r>
              <a:rPr lang="en-US" sz="1200" b="0" i="0" kern="1200" baseline="0" dirty="0" err="1">
                <a:solidFill>
                  <a:schemeClr val="tx1"/>
                </a:solidFill>
                <a:effectLst/>
                <a:latin typeface="Calibri" pitchFamily="34" charset="0"/>
                <a:ea typeface="+mn-ea"/>
                <a:cs typeface="+mn-cs"/>
              </a:rPr>
              <a:t>thanh</a:t>
            </a:r>
            <a:r>
              <a:rPr lang="en-US" sz="1200" b="0" i="0" kern="1200" baseline="0" dirty="0">
                <a:solidFill>
                  <a:schemeClr val="tx1"/>
                </a:solidFill>
                <a:effectLst/>
                <a:latin typeface="Calibri" pitchFamily="34" charset="0"/>
                <a:ea typeface="+mn-ea"/>
                <a:cs typeface="+mn-cs"/>
              </a:rPr>
              <a:t>, video </a:t>
            </a:r>
            <a:r>
              <a:rPr lang="en-US" sz="1200" b="0" i="0" kern="1200" baseline="0" dirty="0" err="1">
                <a:solidFill>
                  <a:schemeClr val="tx1"/>
                </a:solidFill>
                <a:effectLst/>
                <a:latin typeface="Calibri" pitchFamily="34" charset="0"/>
                <a:ea typeface="+mn-ea"/>
                <a:cs typeface="+mn-cs"/>
              </a:rPr>
              <a:t>hoac</a:t>
            </a:r>
            <a:r>
              <a:rPr lang="en-US" sz="1200" b="0" i="0" kern="1200" baseline="0" dirty="0">
                <a:solidFill>
                  <a:schemeClr val="tx1"/>
                </a:solidFill>
                <a:effectLst/>
                <a:latin typeface="Calibri" pitchFamily="34" charset="0"/>
                <a:ea typeface="+mn-ea"/>
                <a:cs typeface="+mn-cs"/>
              </a:rPr>
              <a:t> ca 2.</a:t>
            </a:r>
          </a:p>
          <a:p>
            <a:r>
              <a:rPr lang="en-US" sz="1200" b="1" i="0" kern="1200" baseline="0" dirty="0">
                <a:solidFill>
                  <a:schemeClr val="tx1"/>
                </a:solidFill>
                <a:effectLst/>
                <a:latin typeface="Calibri" pitchFamily="34" charset="0"/>
                <a:ea typeface="+mn-ea"/>
                <a:cs typeface="+mn-cs"/>
              </a:rPr>
              <a:t>Mp4</a:t>
            </a:r>
            <a:r>
              <a:rPr lang="en-US" sz="1200" b="0" i="0" kern="1200" baseline="0" dirty="0">
                <a:solidFill>
                  <a:schemeClr val="tx1"/>
                </a:solidFill>
                <a:effectLst/>
                <a:latin typeface="Calibri" pitchFamily="34" charset="0"/>
                <a:ea typeface="+mn-ea"/>
                <a:cs typeface="+mn-cs"/>
              </a:rPr>
              <a:t> : </a:t>
            </a:r>
            <a:r>
              <a:rPr lang="en-US" sz="1200" b="0" i="0" kern="1200" baseline="0" dirty="0" err="1">
                <a:solidFill>
                  <a:schemeClr val="tx1"/>
                </a:solidFill>
                <a:effectLst/>
                <a:latin typeface="Calibri" pitchFamily="34" charset="0"/>
                <a:ea typeface="+mn-ea"/>
                <a:cs typeface="+mn-cs"/>
              </a:rPr>
              <a:t>dinh</a:t>
            </a:r>
            <a:r>
              <a:rPr lang="en-US" sz="1200" b="0" i="0" kern="1200" baseline="0" dirty="0">
                <a:solidFill>
                  <a:schemeClr val="tx1"/>
                </a:solidFill>
                <a:effectLst/>
                <a:latin typeface="Calibri" pitchFamily="34" charset="0"/>
                <a:ea typeface="+mn-ea"/>
                <a:cs typeface="+mn-cs"/>
              </a:rPr>
              <a:t> dang </a:t>
            </a:r>
            <a:r>
              <a:rPr lang="en-US" sz="1200" b="0" i="0" kern="1200" baseline="0" dirty="0" err="1">
                <a:solidFill>
                  <a:schemeClr val="tx1"/>
                </a:solidFill>
                <a:effectLst/>
                <a:latin typeface="Calibri" pitchFamily="34" charset="0"/>
                <a:ea typeface="+mn-ea"/>
                <a:cs typeface="+mn-cs"/>
              </a:rPr>
              <a:t>cua</a:t>
            </a:r>
            <a:r>
              <a:rPr lang="en-US" sz="1200" b="0" i="0" kern="1200" baseline="0" dirty="0">
                <a:solidFill>
                  <a:schemeClr val="tx1"/>
                </a:solidFill>
                <a:effectLst/>
                <a:latin typeface="Calibri" pitchFamily="34" charset="0"/>
                <a:ea typeface="+mn-ea"/>
                <a:cs typeface="+mn-cs"/>
              </a:rPr>
              <a:t> bai hat co video</a:t>
            </a:r>
          </a:p>
          <a:p>
            <a:r>
              <a:rPr lang="en-US" sz="1200" b="1" i="0" kern="1200" baseline="0" dirty="0" err="1">
                <a:solidFill>
                  <a:schemeClr val="tx1"/>
                </a:solidFill>
                <a:effectLst/>
                <a:latin typeface="Calibri" pitchFamily="34" charset="0"/>
                <a:ea typeface="+mn-ea"/>
                <a:cs typeface="+mn-cs"/>
              </a:rPr>
              <a:t>Avi</a:t>
            </a:r>
            <a:r>
              <a:rPr lang="en-US" sz="1200" b="0" i="0" kern="1200" baseline="0" dirty="0">
                <a:solidFill>
                  <a:schemeClr val="tx1"/>
                </a:solidFill>
                <a:effectLst/>
                <a:latin typeface="Calibri" pitchFamily="34" charset="0"/>
                <a:ea typeface="+mn-ea"/>
                <a:cs typeface="+mn-cs"/>
              </a:rPr>
              <a:t> :</a:t>
            </a:r>
            <a:r>
              <a:rPr lang="en-US" sz="1200" b="0" i="0" kern="1200" baseline="0" dirty="0" err="1">
                <a:solidFill>
                  <a:schemeClr val="tx1"/>
                </a:solidFill>
                <a:effectLst/>
                <a:latin typeface="Calibri" pitchFamily="34" charset="0"/>
                <a:ea typeface="+mn-ea"/>
                <a:cs typeface="+mn-cs"/>
              </a:rPr>
              <a:t>dinh</a:t>
            </a:r>
            <a:r>
              <a:rPr lang="en-US" sz="1200" b="0" i="0" kern="1200" baseline="0" dirty="0">
                <a:solidFill>
                  <a:schemeClr val="tx1"/>
                </a:solidFill>
                <a:effectLst/>
                <a:latin typeface="Calibri" pitchFamily="34" charset="0"/>
                <a:ea typeface="+mn-ea"/>
                <a:cs typeface="+mn-cs"/>
              </a:rPr>
              <a:t> dang </a:t>
            </a:r>
            <a:r>
              <a:rPr lang="en-US" sz="1200" b="0" i="0" kern="1200" baseline="0" dirty="0" err="1">
                <a:solidFill>
                  <a:schemeClr val="tx1"/>
                </a:solidFill>
                <a:effectLst/>
                <a:latin typeface="Calibri" pitchFamily="34" charset="0"/>
                <a:ea typeface="+mn-ea"/>
                <a:cs typeface="+mn-cs"/>
              </a:rPr>
              <a:t>cua</a:t>
            </a:r>
            <a:r>
              <a:rPr lang="en-US" sz="1200" b="0" i="0" kern="1200" baseline="0" dirty="0">
                <a:solidFill>
                  <a:schemeClr val="tx1"/>
                </a:solidFill>
                <a:effectLst/>
                <a:latin typeface="Calibri" pitchFamily="34" charset="0"/>
                <a:ea typeface="+mn-ea"/>
                <a:cs typeface="+mn-cs"/>
              </a:rPr>
              <a:t>  </a:t>
            </a:r>
            <a:r>
              <a:rPr lang="en-US" sz="1200" b="0" i="0" kern="1200" baseline="0" dirty="0" err="1">
                <a:solidFill>
                  <a:schemeClr val="tx1"/>
                </a:solidFill>
                <a:effectLst/>
                <a:latin typeface="Calibri" pitchFamily="34" charset="0"/>
                <a:ea typeface="+mn-ea"/>
                <a:cs typeface="+mn-cs"/>
              </a:rPr>
              <a:t>miscrosoft</a:t>
            </a:r>
            <a:r>
              <a:rPr lang="en-US" sz="1200" b="0" i="0" kern="1200" baseline="0" dirty="0">
                <a:solidFill>
                  <a:schemeClr val="tx1"/>
                </a:solidFill>
                <a:effectLst/>
                <a:latin typeface="Calibri" pitchFamily="34" charset="0"/>
                <a:ea typeface="+mn-ea"/>
                <a:cs typeface="+mn-cs"/>
              </a:rPr>
              <a:t> (1992) – audio+ video codec (</a:t>
            </a:r>
            <a:r>
              <a:rPr lang="en-US" sz="1200" b="0" i="0" kern="1200" baseline="0" dirty="0" err="1">
                <a:solidFill>
                  <a:schemeClr val="tx1"/>
                </a:solidFill>
                <a:effectLst/>
                <a:latin typeface="Calibri" pitchFamily="34" charset="0"/>
                <a:ea typeface="+mn-ea"/>
                <a:cs typeface="+mn-cs"/>
              </a:rPr>
              <a:t>ko</a:t>
            </a:r>
            <a:r>
              <a:rPr lang="en-US" sz="1200" b="0" i="0" kern="1200" baseline="0" dirty="0">
                <a:solidFill>
                  <a:schemeClr val="tx1"/>
                </a:solidFill>
                <a:effectLst/>
                <a:latin typeface="Calibri" pitchFamily="34" charset="0"/>
                <a:ea typeface="+mn-ea"/>
                <a:cs typeface="+mn-cs"/>
              </a:rPr>
              <a:t> ho </a:t>
            </a:r>
            <a:r>
              <a:rPr lang="en-US" sz="1200" b="0" i="0" kern="1200" baseline="0" dirty="0" err="1">
                <a:solidFill>
                  <a:schemeClr val="tx1"/>
                </a:solidFill>
                <a:effectLst/>
                <a:latin typeface="Calibri" pitchFamily="34" charset="0"/>
                <a:ea typeface="+mn-ea"/>
                <a:cs typeface="+mn-cs"/>
              </a:rPr>
              <a:t>tro</a:t>
            </a:r>
            <a:r>
              <a:rPr lang="en-US" sz="1200" b="0" i="0" kern="1200" baseline="0" dirty="0">
                <a:solidFill>
                  <a:schemeClr val="tx1"/>
                </a:solidFill>
                <a:effectLst/>
                <a:latin typeface="Calibri" pitchFamily="34" charset="0"/>
                <a:ea typeface="+mn-ea"/>
                <a:cs typeface="+mn-cs"/>
              </a:rPr>
              <a:t> H.264)</a:t>
            </a:r>
          </a:p>
          <a:p>
            <a:pPr marL="0" marR="0" lvl="0" indent="0" algn="l" defTabSz="914400" rtl="0" eaLnBrk="0" fontAlgn="base" latinLnBrk="0" hangingPunct="0">
              <a:lnSpc>
                <a:spcPct val="100000"/>
              </a:lnSpc>
              <a:spcBef>
                <a:spcPct val="30000"/>
              </a:spcBef>
              <a:spcAft>
                <a:spcPct val="0"/>
              </a:spcAft>
              <a:buClrTx/>
              <a:buSzTx/>
              <a:buFontTx/>
              <a:buNone/>
              <a:tabLst/>
              <a:defRPr/>
            </a:pPr>
            <a:r>
              <a:rPr lang="vi-VN" sz="1200" b="1" i="0" kern="1200" dirty="0">
                <a:solidFill>
                  <a:schemeClr val="tx1"/>
                </a:solidFill>
                <a:effectLst/>
                <a:latin typeface="Calibri" pitchFamily="34" charset="0"/>
                <a:ea typeface="+mn-ea"/>
                <a:cs typeface="+mn-cs"/>
              </a:rPr>
              <a:t>FLV – </a:t>
            </a:r>
            <a:r>
              <a:rPr lang="vi-VN" sz="1200" b="0" i="0" kern="1200" dirty="0">
                <a:solidFill>
                  <a:schemeClr val="tx1"/>
                </a:solidFill>
                <a:effectLst/>
                <a:latin typeface="Calibri" pitchFamily="34" charset="0"/>
                <a:ea typeface="+mn-ea"/>
                <a:cs typeface="+mn-cs"/>
              </a:rPr>
              <a:t>Đây là Adobe Flash, hỗ trợ nhiều Codec khác nhau, phổ biến nhất là H.264 và AAC</a:t>
            </a:r>
            <a:r>
              <a:rPr lang="en-US" sz="1200" b="0" i="0" kern="1200" dirty="0">
                <a:solidFill>
                  <a:schemeClr val="tx1"/>
                </a:solidFill>
                <a:effectLst/>
                <a:latin typeface="Calibri" pitchFamily="34" charset="0"/>
                <a:ea typeface="+mn-ea"/>
                <a:cs typeface="+mn-cs"/>
              </a:rPr>
              <a:t>,</a:t>
            </a:r>
            <a:r>
              <a:rPr lang="vi-VN" sz="1200" b="0" i="0" kern="1200" dirty="0">
                <a:solidFill>
                  <a:schemeClr val="tx1"/>
                </a:solidFill>
                <a:effectLst/>
                <a:latin typeface="Calibri" pitchFamily="34" charset="0"/>
                <a:ea typeface="+mn-ea"/>
                <a:cs typeface="+mn-cs"/>
              </a:rPr>
              <a:t> là một trong những cách phổ biến nhất có thể xem được trực tiếp qua Internet. Một số thông tin cho biết Apple sẽ không cho phép Flash chạy trên bất kỳ thiết bị nào của họ.</a:t>
            </a:r>
          </a:p>
          <a:p>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4</a:t>
            </a:fld>
            <a:endParaRPr lang="en-US" dirty="0"/>
          </a:p>
        </p:txBody>
      </p:sp>
    </p:spTree>
    <p:extLst>
      <p:ext uri="{BB962C8B-B14F-4D97-AF65-F5344CB8AC3E}">
        <p14:creationId xmlns:p14="http://schemas.microsoft.com/office/powerpoint/2010/main" val="888751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11</a:t>
            </a:fld>
            <a:endParaRPr lang="en-US" dirty="0"/>
          </a:p>
        </p:txBody>
      </p:sp>
    </p:spTree>
    <p:extLst>
      <p:ext uri="{BB962C8B-B14F-4D97-AF65-F5344CB8AC3E}">
        <p14:creationId xmlns:p14="http://schemas.microsoft.com/office/powerpoint/2010/main" val="2332356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Royalty-free,</a:t>
            </a:r>
            <a:r>
              <a:rPr lang="en-US" baseline="0" dirty="0"/>
              <a:t> patent-free: mien phi ban </a:t>
            </a:r>
            <a:r>
              <a:rPr lang="en-US" baseline="0" dirty="0" err="1"/>
              <a:t>quyen</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12</a:t>
            </a:fld>
            <a:endParaRPr lang="en-US" dirty="0"/>
          </a:p>
        </p:txBody>
      </p:sp>
    </p:spTree>
    <p:extLst>
      <p:ext uri="{BB962C8B-B14F-4D97-AF65-F5344CB8AC3E}">
        <p14:creationId xmlns:p14="http://schemas.microsoft.com/office/powerpoint/2010/main" val="191778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13</a:t>
            </a:fld>
            <a:endParaRPr lang="en-US" dirty="0"/>
          </a:p>
        </p:txBody>
      </p:sp>
    </p:spTree>
    <p:extLst>
      <p:ext uri="{BB962C8B-B14F-4D97-AF65-F5344CB8AC3E}">
        <p14:creationId xmlns:p14="http://schemas.microsoft.com/office/powerpoint/2010/main" val="392690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8000"/>
          </a:schemeClr>
        </a:solidFill>
        <a:effectLst/>
      </p:bgPr>
    </p:bg>
    <p:spTree>
      <p:nvGrpSpPr>
        <p:cNvPr id="1" name=""/>
        <p:cNvGrpSpPr/>
        <p:nvPr/>
      </p:nvGrpSpPr>
      <p:grpSpPr>
        <a:xfrm>
          <a:off x="0" y="0"/>
          <a:ext cx="0" cy="0"/>
          <a:chOff x="0" y="0"/>
          <a:chExt cx="0" cy="0"/>
        </a:xfrm>
      </p:grpSpPr>
      <p:pic>
        <p:nvPicPr>
          <p:cNvPr id="27" name="Picture 26" descr="images.jpg"/>
          <p:cNvPicPr>
            <a:picLocks noChangeAspect="1"/>
          </p:cNvPicPr>
          <p:nvPr userDrawn="1"/>
        </p:nvPicPr>
        <p:blipFill>
          <a:blip r:embed="rId2"/>
          <a:stretch>
            <a:fillRect/>
          </a:stretch>
        </p:blipFill>
        <p:spPr>
          <a:xfrm rot="20511007">
            <a:off x="912234" y="709483"/>
            <a:ext cx="2466975" cy="1847850"/>
          </a:xfrm>
          <a:prstGeom prst="rect">
            <a:avLst/>
          </a:prstGeom>
        </p:spPr>
      </p:pic>
      <p:sp>
        <p:nvSpPr>
          <p:cNvPr id="3" name="Text Box 10"/>
          <p:cNvSpPr txBox="1">
            <a:spLocks noChangeArrowheads="1"/>
          </p:cNvSpPr>
          <p:nvPr userDrawn="1"/>
        </p:nvSpPr>
        <p:spPr bwMode="auto">
          <a:xfrm>
            <a:off x="990600" y="1524000"/>
            <a:ext cx="4419600" cy="701675"/>
          </a:xfrm>
          <a:prstGeom prst="rect">
            <a:avLst/>
          </a:prstGeom>
          <a:noFill/>
          <a:ln w="9525">
            <a:noFill/>
            <a:miter lim="800000"/>
            <a:headEnd/>
            <a:tailEnd/>
          </a:ln>
          <a:effectLst/>
        </p:spPr>
        <p:txBody>
          <a:bodyPr>
            <a:spAutoFit/>
          </a:bodyPr>
          <a:lstStyle/>
          <a:p>
            <a:pPr>
              <a:lnSpc>
                <a:spcPct val="100000"/>
              </a:lnSpc>
              <a:defRPr/>
            </a:pPr>
            <a:endParaRPr lang="en-US" sz="4000" dirty="0">
              <a:solidFill>
                <a:schemeClr val="bg1"/>
              </a:solidFill>
              <a:latin typeface="Calibri" pitchFamily="34" charset="0"/>
            </a:endParaRPr>
          </a:p>
        </p:txBody>
      </p:sp>
      <p:sp>
        <p:nvSpPr>
          <p:cNvPr id="5" name="Text Box 13"/>
          <p:cNvSpPr txBox="1">
            <a:spLocks noChangeArrowheads="1"/>
          </p:cNvSpPr>
          <p:nvPr userDrawn="1"/>
        </p:nvSpPr>
        <p:spPr bwMode="auto">
          <a:xfrm>
            <a:off x="1752600" y="3657600"/>
            <a:ext cx="2057400" cy="523220"/>
          </a:xfrm>
          <a:prstGeom prst="rect">
            <a:avLst/>
          </a:prstGeom>
          <a:noFill/>
          <a:ln w="9525">
            <a:noFill/>
            <a:miter lim="800000"/>
            <a:headEnd/>
            <a:tailEnd/>
          </a:ln>
          <a:effectLst/>
        </p:spPr>
        <p:txBody>
          <a:bodyPr wrap="square">
            <a:spAutoFit/>
          </a:bodyPr>
          <a:lstStyle/>
          <a:p>
            <a:pPr algn="r">
              <a:lnSpc>
                <a:spcPct val="100000"/>
              </a:lnSpc>
              <a:defRPr/>
            </a:pPr>
            <a:r>
              <a:rPr lang="en-US" sz="2800" b="1" dirty="0">
                <a:latin typeface="Book Antiqua" pitchFamily="18" charset="0"/>
              </a:rPr>
              <a:t>Session: 11</a:t>
            </a:r>
          </a:p>
        </p:txBody>
      </p:sp>
      <p:sp>
        <p:nvSpPr>
          <p:cNvPr id="18" name="Text Box 11"/>
          <p:cNvSpPr txBox="1">
            <a:spLocks noChangeArrowheads="1"/>
          </p:cNvSpPr>
          <p:nvPr userDrawn="1"/>
        </p:nvSpPr>
        <p:spPr bwMode="auto">
          <a:xfrm>
            <a:off x="914400" y="4419600"/>
            <a:ext cx="7315200" cy="784830"/>
          </a:xfrm>
          <a:prstGeom prst="rect">
            <a:avLst/>
          </a:prstGeom>
          <a:noFill/>
          <a:ln w="9525">
            <a:noFill/>
            <a:miter lim="800000"/>
            <a:headEnd/>
            <a:tailEnd/>
          </a:ln>
          <a:effectLst/>
        </p:spPr>
        <p:txBody>
          <a:bodyPr wrap="square">
            <a:spAutoFit/>
          </a:bodyPr>
          <a:lstStyle/>
          <a:p>
            <a:pPr algn="ctr">
              <a:lnSpc>
                <a:spcPct val="100000"/>
              </a:lnSpc>
              <a:defRPr/>
            </a:pPr>
            <a:r>
              <a:rPr lang="en-US" sz="4500" b="1" i="1" dirty="0">
                <a:effectLst>
                  <a:reflection blurRad="6350" stA="55000" endA="300" endPos="45500" dir="5400000" sy="-100000" algn="bl" rotWithShape="0"/>
                </a:effectLst>
                <a:latin typeface="Book Antiqua" pitchFamily="18" charset="0"/>
              </a:rPr>
              <a:t>HTML5 Audio and Video</a:t>
            </a:r>
          </a:p>
        </p:txBody>
      </p:sp>
      <p:sp>
        <p:nvSpPr>
          <p:cNvPr id="22" name="Rectangle 21"/>
          <p:cNvSpPr/>
          <p:nvPr userDrawn="1"/>
        </p:nvSpPr>
        <p:spPr>
          <a:xfrm>
            <a:off x="0" y="0"/>
            <a:ext cx="685800" cy="6858000"/>
          </a:xfrm>
          <a:prstGeom prst="rect">
            <a:avLst/>
          </a:prstGeom>
          <a:gradFill>
            <a:gsLst>
              <a:gs pos="0">
                <a:schemeClr val="accent6">
                  <a:lumMod val="75000"/>
                </a:schemeClr>
              </a:gs>
              <a:gs pos="50000">
                <a:schemeClr val="accent6">
                  <a:lumMod val="75000"/>
                </a:schemeClr>
              </a:gs>
              <a:gs pos="100000">
                <a:schemeClr val="tx2">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noChangeArrowheads="1"/>
          </p:cNvPicPr>
          <p:nvPr userDrawn="1"/>
        </p:nvPicPr>
        <p:blipFill>
          <a:blip r:embed="rId3" cstate="print"/>
          <a:srcRect l="3556"/>
          <a:stretch>
            <a:fillRect/>
          </a:stretch>
        </p:blipFill>
        <p:spPr bwMode="auto">
          <a:xfrm>
            <a:off x="6963833" y="2133600"/>
            <a:ext cx="656167" cy="762000"/>
          </a:xfrm>
          <a:prstGeom prst="rect">
            <a:avLst/>
          </a:prstGeom>
          <a:noFill/>
          <a:ln w="9525">
            <a:noFill/>
            <a:miter lim="800000"/>
            <a:headEnd/>
            <a:tailEnd/>
          </a:ln>
          <a:effectLst/>
        </p:spPr>
      </p:pic>
      <p:pic>
        <p:nvPicPr>
          <p:cNvPr id="21" name="Picture 20" descr="Internet_Explorer_7_Logo-150x150.png"/>
          <p:cNvPicPr>
            <a:picLocks noChangeAspect="1"/>
          </p:cNvPicPr>
          <p:nvPr userDrawn="1"/>
        </p:nvPicPr>
        <p:blipFill>
          <a:blip r:embed="rId4"/>
          <a:stretch>
            <a:fillRect/>
          </a:stretch>
        </p:blipFill>
        <p:spPr>
          <a:xfrm>
            <a:off x="6934200" y="838200"/>
            <a:ext cx="609600" cy="609600"/>
          </a:xfrm>
          <a:prstGeom prst="rect">
            <a:avLst/>
          </a:prstGeom>
        </p:spPr>
      </p:pic>
      <p:sp>
        <p:nvSpPr>
          <p:cNvPr id="23" name="Rectangle 22"/>
          <p:cNvSpPr/>
          <p:nvPr userDrawn="1"/>
        </p:nvSpPr>
        <p:spPr>
          <a:xfrm>
            <a:off x="152400" y="1295400"/>
            <a:ext cx="7571303"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algn="l">
              <a:lnSpc>
                <a:spcPct val="100000"/>
              </a:lnSpc>
              <a:spcBef>
                <a:spcPts val="0"/>
              </a:spcBef>
            </a:pPr>
            <a:r>
              <a:rPr lang="en-US" sz="60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NexTGen Web</a:t>
            </a:r>
            <a:endParaRPr lang="en-US" sz="6000" b="1" cap="none" spc="0" dirty="0">
              <a:ln w="11430"/>
              <a:gradFill>
                <a:gsLst>
                  <a:gs pos="0">
                    <a:schemeClr val="accent4">
                      <a:lumMod val="75000"/>
                    </a:schemeClr>
                  </a:gs>
                  <a:gs pos="49000">
                    <a:schemeClr val="accent2">
                      <a:tint val="90000"/>
                      <a:shade val="60000"/>
                      <a:satMod val="240000"/>
                    </a:schemeClr>
                  </a:gs>
                  <a:gs pos="100000">
                    <a:schemeClr val="tx2">
                      <a:lumMod val="20000"/>
                      <a:lumOff val="80000"/>
                    </a:schemeClr>
                  </a:gs>
                </a:gsLst>
                <a:lin ang="5400000" scaled="0"/>
              </a:gradFill>
              <a:effectLst>
                <a:outerShdw blurRad="50800" dist="39000" dir="5460000" algn="tl">
                  <a:srgbClr val="000000">
                    <a:alpha val="38000"/>
                  </a:srgbClr>
                </a:outerShdw>
              </a:effectLst>
            </a:endParaRPr>
          </a:p>
        </p:txBody>
      </p:sp>
      <p:pic>
        <p:nvPicPr>
          <p:cNvPr id="24" name="Picture 23"/>
          <p:cNvPicPr>
            <a:picLocks noChangeAspect="1" noChangeArrowheads="1"/>
          </p:cNvPicPr>
          <p:nvPr userDrawn="1"/>
        </p:nvPicPr>
        <p:blipFill>
          <a:blip r:embed="rId5" cstate="print"/>
          <a:srcRect t="3540"/>
          <a:stretch>
            <a:fillRect/>
          </a:stretch>
        </p:blipFill>
        <p:spPr bwMode="auto">
          <a:xfrm>
            <a:off x="5867400" y="2209800"/>
            <a:ext cx="762000" cy="646365"/>
          </a:xfrm>
          <a:prstGeom prst="rect">
            <a:avLst/>
          </a:prstGeom>
          <a:noFill/>
          <a:ln w="9525">
            <a:noFill/>
            <a:miter lim="800000"/>
            <a:headEnd/>
            <a:tailEnd/>
          </a:ln>
          <a:effectLst/>
        </p:spPr>
      </p:pic>
      <p:pic>
        <p:nvPicPr>
          <p:cNvPr id="25" name="Picture 24"/>
          <p:cNvPicPr>
            <a:picLocks noChangeAspect="1" noChangeArrowheads="1"/>
          </p:cNvPicPr>
          <p:nvPr userDrawn="1"/>
        </p:nvPicPr>
        <p:blipFill>
          <a:blip r:embed="rId6"/>
          <a:srcRect/>
          <a:stretch>
            <a:fillRect/>
          </a:stretch>
        </p:blipFill>
        <p:spPr bwMode="auto">
          <a:xfrm>
            <a:off x="5933701" y="838200"/>
            <a:ext cx="619499" cy="590550"/>
          </a:xfrm>
          <a:prstGeom prst="rect">
            <a:avLst/>
          </a:prstGeom>
          <a:noFill/>
          <a:ln w="9525">
            <a:noFill/>
            <a:miter lim="800000"/>
            <a:headEnd/>
            <a:tailEnd/>
          </a:ln>
          <a:effectLst/>
        </p:spPr>
      </p:pic>
      <p:pic>
        <p:nvPicPr>
          <p:cNvPr id="26" name="Picture 25" descr="256px-Chrome_Logo.svg_.png"/>
          <p:cNvPicPr>
            <a:picLocks noChangeAspect="1"/>
          </p:cNvPicPr>
          <p:nvPr userDrawn="1"/>
        </p:nvPicPr>
        <p:blipFill>
          <a:blip r:embed="rId7" cstate="print"/>
          <a:stretch>
            <a:fillRect/>
          </a:stretch>
        </p:blipFill>
        <p:spPr>
          <a:xfrm>
            <a:off x="7696200" y="1524000"/>
            <a:ext cx="609600" cy="60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40000"/>
          </a:schemeClr>
        </a:solidFill>
        <a:effectLst/>
      </p:bgPr>
    </p:bg>
    <p:spTree>
      <p:nvGrpSpPr>
        <p:cNvPr id="1" name=""/>
        <p:cNvGrpSpPr/>
        <p:nvPr/>
      </p:nvGrpSpPr>
      <p:grpSpPr>
        <a:xfrm>
          <a:off x="0" y="0"/>
          <a:ext cx="0" cy="0"/>
          <a:chOff x="0" y="0"/>
          <a:chExt cx="0" cy="0"/>
        </a:xfrm>
      </p:grpSpPr>
      <p:sp>
        <p:nvSpPr>
          <p:cNvPr id="13" name="Rectangle 12"/>
          <p:cNvSpPr/>
          <p:nvPr userDrawn="1"/>
        </p:nvSpPr>
        <p:spPr>
          <a:xfrm>
            <a:off x="0" y="0"/>
            <a:ext cx="9144000" cy="762000"/>
          </a:xfrm>
          <a:prstGeom prst="rect">
            <a:avLst/>
          </a:prstGeom>
          <a:gradFill>
            <a:gsLst>
              <a:gs pos="0">
                <a:schemeClr val="accent6">
                  <a:lumMod val="75000"/>
                </a:schemeClr>
              </a:gs>
              <a:gs pos="50000">
                <a:schemeClr val="accent6">
                  <a:lumMod val="40000"/>
                  <a:lumOff val="60000"/>
                </a:schemeClr>
              </a:gs>
              <a:gs pos="100000">
                <a:schemeClr val="accent3">
                  <a:lumMod val="40000"/>
                  <a:lumOff val="6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0"/>
          </p:nvPr>
        </p:nvSpPr>
        <p:spPr/>
        <p:txBody>
          <a:bodyPr/>
          <a:lstStyle>
            <a:lvl1pPr>
              <a:defRPr smtClean="0">
                <a:solidFill>
                  <a:schemeClr val="tx1"/>
                </a:solidFill>
              </a:defRPr>
            </a:lvl1pPr>
          </a:lstStyle>
          <a:p>
            <a:pPr>
              <a:defRPr/>
            </a:pPr>
            <a:fld id="{00955DD6-A7F2-49FA-B365-0779B3D93175}" type="slidenum">
              <a:rPr lang="en-US"/>
              <a:pPr>
                <a:defRPr/>
              </a:pPr>
              <a:t>‹#›</a:t>
            </a:fld>
            <a:endParaRPr lang="en-US"/>
          </a:p>
        </p:txBody>
      </p:sp>
      <p:sp>
        <p:nvSpPr>
          <p:cNvPr id="9" name="Footer Placeholder 4"/>
          <p:cNvSpPr>
            <a:spLocks noGrp="1"/>
          </p:cNvSpPr>
          <p:nvPr>
            <p:ph type="ftr" sz="quarter" idx="11"/>
          </p:nvPr>
        </p:nvSpPr>
        <p:spPr/>
        <p:txBody>
          <a:bodyPr/>
          <a:lstStyle>
            <a:lvl1pPr>
              <a:defRPr smtClean="0">
                <a:solidFill>
                  <a:schemeClr val="tx1"/>
                </a:solidFill>
              </a:defRPr>
            </a:lvl1pPr>
          </a:lstStyle>
          <a:p>
            <a:pPr>
              <a:defRPr/>
            </a:pPr>
            <a:r>
              <a:rPr lang="en-US" dirty="0"/>
              <a:t>Formatting Text using Tags / Session 3 </a:t>
            </a:r>
          </a:p>
        </p:txBody>
      </p:sp>
      <p:sp>
        <p:nvSpPr>
          <p:cNvPr id="11" name="Title 1"/>
          <p:cNvSpPr>
            <a:spLocks noGrp="1"/>
          </p:cNvSpPr>
          <p:nvPr>
            <p:ph type="title" hasCustomPrompt="1"/>
          </p:nvPr>
        </p:nvSpPr>
        <p:spPr>
          <a:xfrm>
            <a:off x="533400" y="228600"/>
            <a:ext cx="7620000" cy="411162"/>
          </a:xfrm>
          <a:noFill/>
          <a:ln>
            <a:noFill/>
          </a:ln>
          <a:effectLst>
            <a:glow rad="63500">
              <a:schemeClr val="accent4">
                <a:satMod val="175000"/>
                <a:alpha val="40000"/>
              </a:schemeClr>
            </a:glow>
          </a:effectLst>
        </p:spPr>
        <p:txBody>
          <a:bodyPr/>
          <a:lstStyle>
            <a:lvl1pPr algn="l">
              <a:defRPr sz="3200" b="1" i="0" cap="none" spc="0" baseline="0">
                <a:ln w="900" cmpd="sng">
                  <a:solidFill>
                    <a:srgbClr val="C00000">
                      <a:alpha val="55000"/>
                    </a:srgbClr>
                  </a:solidFill>
                  <a:prstDash val="solid"/>
                </a:ln>
                <a:solidFill>
                  <a:srgbClr val="004E4C"/>
                </a:solidFill>
                <a:effectLst>
                  <a:innerShdw blurRad="101600" dist="76200" dir="5400000">
                    <a:srgbClr val="00B050">
                      <a:alpha val="51000"/>
                    </a:srgbClr>
                  </a:innerShdw>
                </a:effectLst>
                <a:latin typeface="Book Antiqua" pitchFamily="18" charset="0"/>
              </a:defRPr>
            </a:lvl1pPr>
          </a:lstStyle>
          <a:p>
            <a:r>
              <a:rPr lang="en-US" dirty="0"/>
              <a:t>Click to add title</a:t>
            </a:r>
          </a:p>
        </p:txBody>
      </p:sp>
      <p:sp>
        <p:nvSpPr>
          <p:cNvPr id="14" name="Footer Placeholder 4"/>
          <p:cNvSpPr txBox="1">
            <a:spLocks/>
          </p:cNvSpPr>
          <p:nvPr userDrawn="1"/>
        </p:nvSpPr>
        <p:spPr>
          <a:xfrm>
            <a:off x="0" y="6613525"/>
            <a:ext cx="3048000" cy="244475"/>
          </a:xfrm>
          <a:prstGeom prst="rect">
            <a:avLst/>
          </a:prstGeom>
        </p:spPr>
        <p:txBody>
          <a:bodyPr vert="horz" wrap="square" lIns="91440" tIns="45720" rIns="91440" bIns="45720" numCol="1" anchor="ctr" anchorCtr="0" compatLnSpc="1">
            <a:prstTxWarp prst="textNoShape">
              <a:avLst/>
            </a:prstTxWarp>
          </a:bodyPr>
          <a:lstStyle>
            <a:defPPr>
              <a:defRPr lang="en-US"/>
            </a:defPPr>
            <a:lvl1pPr algn="l" rtl="0" fontAlgn="base">
              <a:lnSpc>
                <a:spcPct val="70000"/>
              </a:lnSpc>
              <a:spcBef>
                <a:spcPct val="50000"/>
              </a:spcBef>
              <a:spcAft>
                <a:spcPct val="0"/>
              </a:spcAft>
              <a:defRPr sz="1400" kern="1200">
                <a:solidFill>
                  <a:schemeClr val="tx1"/>
                </a:solidFill>
                <a:latin typeface="Courier New" pitchFamily="49" charset="0"/>
                <a:ea typeface="+mn-ea"/>
                <a:cs typeface="+mn-cs"/>
              </a:defRPr>
            </a:lvl1pPr>
            <a:lvl2pPr marL="4572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2pPr>
            <a:lvl3pPr marL="9144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3pPr>
            <a:lvl4pPr marL="13716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4pPr>
            <a:lvl5pPr marL="1828800" algn="l" rtl="0" fontAlgn="base">
              <a:lnSpc>
                <a:spcPct val="70000"/>
              </a:lnSpc>
              <a:spcBef>
                <a:spcPct val="50000"/>
              </a:spcBef>
              <a:spcAft>
                <a:spcPct val="0"/>
              </a:spcAft>
              <a:defRPr sz="1400" kern="1200">
                <a:solidFill>
                  <a:schemeClr val="tx1"/>
                </a:solidFill>
                <a:latin typeface="Courier New" pitchFamily="49" charset="0"/>
                <a:ea typeface="+mn-ea"/>
                <a:cs typeface="+mn-cs"/>
              </a:defRPr>
            </a:lvl5pPr>
            <a:lvl6pPr marL="2286000" algn="l" defTabSz="914400" rtl="0" eaLnBrk="1" latinLnBrk="0" hangingPunct="1">
              <a:defRPr sz="1400" kern="1200">
                <a:solidFill>
                  <a:schemeClr val="tx1"/>
                </a:solidFill>
                <a:latin typeface="Courier New" pitchFamily="49" charset="0"/>
                <a:ea typeface="+mn-ea"/>
                <a:cs typeface="+mn-cs"/>
              </a:defRPr>
            </a:lvl6pPr>
            <a:lvl7pPr marL="2743200" algn="l" defTabSz="914400" rtl="0" eaLnBrk="1" latinLnBrk="0" hangingPunct="1">
              <a:defRPr sz="1400" kern="1200">
                <a:solidFill>
                  <a:schemeClr val="tx1"/>
                </a:solidFill>
                <a:latin typeface="Courier New" pitchFamily="49" charset="0"/>
                <a:ea typeface="+mn-ea"/>
                <a:cs typeface="+mn-cs"/>
              </a:defRPr>
            </a:lvl7pPr>
            <a:lvl8pPr marL="3200400" algn="l" defTabSz="914400" rtl="0" eaLnBrk="1" latinLnBrk="0" hangingPunct="1">
              <a:defRPr sz="1400" kern="1200">
                <a:solidFill>
                  <a:schemeClr val="tx1"/>
                </a:solidFill>
                <a:latin typeface="Courier New" pitchFamily="49" charset="0"/>
                <a:ea typeface="+mn-ea"/>
                <a:cs typeface="+mn-cs"/>
              </a:defRPr>
            </a:lvl8pPr>
            <a:lvl9pPr marL="3657600" algn="l" defTabSz="914400" rtl="0" eaLnBrk="1" latinLnBrk="0" hangingPunct="1">
              <a:defRPr sz="1400" kern="1200">
                <a:solidFill>
                  <a:schemeClr val="tx1"/>
                </a:solidFill>
                <a:latin typeface="Courier New" pitchFamily="49"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200" b="0" i="0" u="none" strike="noStrike" kern="1200" cap="none" spc="0" normalizeH="0" baseline="0" noProof="0" dirty="0">
                <a:ln>
                  <a:noFill/>
                </a:ln>
                <a:solidFill>
                  <a:schemeClr val="tx1"/>
                </a:solidFill>
                <a:effectLst/>
                <a:uLnTx/>
                <a:uFillTx/>
                <a:latin typeface="Calibri" pitchFamily="34" charset="0"/>
                <a:ea typeface="+mn-ea"/>
                <a:cs typeface="+mn-cs"/>
              </a:rPr>
              <a:t>© </a:t>
            </a:r>
            <a:r>
              <a:rPr kumimoji="0" lang="fr-FR" sz="1200" b="0" i="1" u="none" strike="noStrike" kern="1200" cap="none" spc="0" normalizeH="0" baseline="0" noProof="0" dirty="0" err="1">
                <a:ln>
                  <a:noFill/>
                </a:ln>
                <a:solidFill>
                  <a:schemeClr val="tx1"/>
                </a:solidFill>
                <a:effectLst/>
                <a:uLnTx/>
                <a:uFillTx/>
                <a:latin typeface="Calibri" pitchFamily="34" charset="0"/>
                <a:ea typeface="+mn-ea"/>
                <a:cs typeface="+mn-cs"/>
              </a:rPr>
              <a:t>Aptech</a:t>
            </a:r>
            <a:r>
              <a:rPr kumimoji="0" lang="fr-FR" sz="1200" b="0" i="1" u="none" strike="noStrike" kern="1200" cap="none" spc="0" normalizeH="0" baseline="0" noProof="0" dirty="0">
                <a:ln>
                  <a:noFill/>
                </a:ln>
                <a:solidFill>
                  <a:schemeClr val="tx1"/>
                </a:solidFill>
                <a:effectLst/>
                <a:uLnTx/>
                <a:uFillTx/>
                <a:latin typeface="Calibri" pitchFamily="34" charset="0"/>
                <a:ea typeface="+mn-ea"/>
                <a:cs typeface="+mn-cs"/>
              </a:rPr>
              <a:t> Ltd. </a:t>
            </a:r>
            <a:endParaRPr kumimoji="0" lang="en-US" sz="1200" b="0" i="1"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16" name="Picture 15" descr="HTML5_Logo_256.png"/>
          <p:cNvPicPr>
            <a:picLocks noChangeAspect="1"/>
          </p:cNvPicPr>
          <p:nvPr userDrawn="1"/>
        </p:nvPicPr>
        <p:blipFill>
          <a:blip r:embed="rId2"/>
          <a:stretch>
            <a:fillRect/>
          </a:stretch>
        </p:blipFill>
        <p:spPr>
          <a:xfrm>
            <a:off x="-76200" y="76200"/>
            <a:ext cx="685800" cy="685800"/>
          </a:xfrm>
          <a:prstGeom prst="rect">
            <a:avLst/>
          </a:prstGeom>
        </p:spPr>
      </p:pic>
    </p:spTree>
  </p:cSld>
  <p:clrMapOvr>
    <a:overrideClrMapping bg1="lt1" tx1="dk1" bg2="lt2" tx2="dk2" accent1="accent1" accent2="accent2" accent3="accent3" accent4="accent4" accent5="accent5" accent6="accent6" hlink="hlink" folHlink="folHlink"/>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350838"/>
            <a:ext cx="82296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304800" y="914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286000" y="6613525"/>
            <a:ext cx="6019800"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smtClean="0">
                <a:solidFill>
                  <a:schemeClr val="tx1"/>
                </a:solidFill>
                <a:latin typeface="Calibri" pitchFamily="34" charset="0"/>
              </a:defRPr>
            </a:lvl1pPr>
          </a:lstStyle>
          <a:p>
            <a:pPr>
              <a:defRPr/>
            </a:pPr>
            <a:r>
              <a:rPr lang="en-US"/>
              <a:t>Sharing and Maintaining Workbook / Session 1 </a:t>
            </a:r>
            <a:endParaRPr lang="en-US" dirty="0"/>
          </a:p>
        </p:txBody>
      </p:sp>
      <p:sp>
        <p:nvSpPr>
          <p:cNvPr id="10" name="Slide Number Placeholder 5"/>
          <p:cNvSpPr>
            <a:spLocks noGrp="1"/>
          </p:cNvSpPr>
          <p:nvPr>
            <p:ph type="sldNum" sz="quarter" idx="4"/>
          </p:nvPr>
        </p:nvSpPr>
        <p:spPr>
          <a:xfrm>
            <a:off x="8153400" y="6613525"/>
            <a:ext cx="776288" cy="168275"/>
          </a:xfrm>
          <a:prstGeom prst="rect">
            <a:avLst/>
          </a:prstGeom>
        </p:spPr>
        <p:txBody>
          <a:bodyPr vert="horz" wrap="square" lIns="91440" tIns="45720" rIns="91440" bIns="45720" numCol="1" anchor="ctr" anchorCtr="0" compatLnSpc="1">
            <a:prstTxWarp prst="textNoShape">
              <a:avLst/>
            </a:prstTxWarp>
          </a:bodyPr>
          <a:lstStyle>
            <a:lvl1pPr algn="r">
              <a:lnSpc>
                <a:spcPct val="100000"/>
              </a:lnSpc>
              <a:spcBef>
                <a:spcPct val="0"/>
              </a:spcBef>
              <a:defRPr sz="1200">
                <a:solidFill>
                  <a:schemeClr val="bg1"/>
                </a:solidFill>
                <a:latin typeface="Calibri" pitchFamily="34" charset="0"/>
              </a:defRPr>
            </a:lvl1pPr>
          </a:lstStyle>
          <a:p>
            <a:pPr>
              <a:defRPr/>
            </a:pPr>
            <a:fld id="{FDB8DBC7-0BCB-4E12-A641-EF030C31DE2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Lst>
  <p:hf hdr="0" dt="0"/>
  <p:txStyles>
    <p:titleStyle>
      <a:lvl1pPr algn="r" rtl="0" eaLnBrk="0" fontAlgn="base" hangingPunct="0">
        <a:spcBef>
          <a:spcPct val="0"/>
        </a:spcBef>
        <a:spcAft>
          <a:spcPct val="0"/>
        </a:spcAft>
        <a:defRPr sz="2500" b="1" kern="1200">
          <a:solidFill>
            <a:schemeClr val="bg1"/>
          </a:solidFill>
          <a:latin typeface="Arial" charset="0"/>
          <a:ea typeface="+mj-ea"/>
          <a:cs typeface="+mj-cs"/>
        </a:defRPr>
      </a:lvl1pPr>
      <a:lvl2pPr algn="r" rtl="0" eaLnBrk="0" fontAlgn="base" hangingPunct="0">
        <a:spcBef>
          <a:spcPct val="0"/>
        </a:spcBef>
        <a:spcAft>
          <a:spcPct val="0"/>
        </a:spcAft>
        <a:defRPr sz="2500" b="1">
          <a:solidFill>
            <a:schemeClr val="bg1"/>
          </a:solidFill>
          <a:latin typeface="Arial" charset="0"/>
        </a:defRPr>
      </a:lvl2pPr>
      <a:lvl3pPr algn="r" rtl="0" eaLnBrk="0" fontAlgn="base" hangingPunct="0">
        <a:spcBef>
          <a:spcPct val="0"/>
        </a:spcBef>
        <a:spcAft>
          <a:spcPct val="0"/>
        </a:spcAft>
        <a:defRPr sz="2500" b="1">
          <a:solidFill>
            <a:schemeClr val="bg1"/>
          </a:solidFill>
          <a:latin typeface="Arial" charset="0"/>
        </a:defRPr>
      </a:lvl3pPr>
      <a:lvl4pPr algn="r" rtl="0" eaLnBrk="0" fontAlgn="base" hangingPunct="0">
        <a:spcBef>
          <a:spcPct val="0"/>
        </a:spcBef>
        <a:spcAft>
          <a:spcPct val="0"/>
        </a:spcAft>
        <a:defRPr sz="2500" b="1">
          <a:solidFill>
            <a:schemeClr val="bg1"/>
          </a:solidFill>
          <a:latin typeface="Arial" charset="0"/>
        </a:defRPr>
      </a:lvl4pPr>
      <a:lvl5pPr algn="r" rtl="0" eaLnBrk="0" fontAlgn="base" hangingPunct="0">
        <a:spcBef>
          <a:spcPct val="0"/>
        </a:spcBef>
        <a:spcAft>
          <a:spcPct val="0"/>
        </a:spcAft>
        <a:defRPr sz="2500" b="1">
          <a:solidFill>
            <a:schemeClr val="bg1"/>
          </a:solidFill>
          <a:latin typeface="Arial" charset="0"/>
        </a:defRPr>
      </a:lvl5pPr>
      <a:lvl6pPr marL="457200" algn="r" rtl="0" fontAlgn="base">
        <a:spcBef>
          <a:spcPct val="0"/>
        </a:spcBef>
        <a:spcAft>
          <a:spcPct val="0"/>
        </a:spcAft>
        <a:defRPr sz="2500" b="1">
          <a:solidFill>
            <a:schemeClr val="bg1"/>
          </a:solidFill>
          <a:latin typeface="Calibri" pitchFamily="34" charset="0"/>
        </a:defRPr>
      </a:lvl6pPr>
      <a:lvl7pPr marL="914400" algn="r" rtl="0" fontAlgn="base">
        <a:spcBef>
          <a:spcPct val="0"/>
        </a:spcBef>
        <a:spcAft>
          <a:spcPct val="0"/>
        </a:spcAft>
        <a:defRPr sz="2500" b="1">
          <a:solidFill>
            <a:schemeClr val="bg1"/>
          </a:solidFill>
          <a:latin typeface="Calibri" pitchFamily="34" charset="0"/>
        </a:defRPr>
      </a:lvl7pPr>
      <a:lvl8pPr marL="1371600" algn="r" rtl="0" fontAlgn="base">
        <a:spcBef>
          <a:spcPct val="0"/>
        </a:spcBef>
        <a:spcAft>
          <a:spcPct val="0"/>
        </a:spcAft>
        <a:defRPr sz="2500" b="1">
          <a:solidFill>
            <a:schemeClr val="bg1"/>
          </a:solidFill>
          <a:latin typeface="Calibri" pitchFamily="34" charset="0"/>
        </a:defRPr>
      </a:lvl8pPr>
      <a:lvl9pPr marL="1828800" algn="r" rtl="0" fontAlgn="base">
        <a:spcBef>
          <a:spcPct val="0"/>
        </a:spcBef>
        <a:spcAft>
          <a:spcPct val="0"/>
        </a:spcAft>
        <a:defRPr sz="2500" b="1">
          <a:solidFill>
            <a:schemeClr val="bg1"/>
          </a:solidFill>
          <a:latin typeface="Calibri" pitchFamily="34" charset="0"/>
        </a:defRPr>
      </a:lvl9pPr>
    </p:titleStyle>
    <p:bodyStyle>
      <a:lvl1pPr marL="342900" indent="-342900" algn="l" rtl="0" eaLnBrk="0" fontAlgn="base" hangingPunct="0">
        <a:spcBef>
          <a:spcPct val="20000"/>
        </a:spcBef>
        <a:spcAft>
          <a:spcPct val="0"/>
        </a:spcAft>
        <a:buClr>
          <a:srgbClr val="004E4C"/>
        </a:buClr>
        <a:buSzPct val="50000"/>
        <a:buFont typeface="Wingdings" pitchFamily="2" charset="2"/>
        <a:buChar char="u"/>
        <a:defRPr sz="2800" kern="1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6666"/>
        </a:buClr>
        <a:buSzPct val="50000"/>
        <a:buFont typeface="Wingdings 2" pitchFamily="18" charset="2"/>
        <a:buChar char="²"/>
        <a:defRPr sz="2400" kern="1200">
          <a:solidFill>
            <a:schemeClr val="tx1"/>
          </a:solidFill>
          <a:latin typeface="Calibri" pitchFamily="34" charset="0"/>
          <a:ea typeface="+mn-ea"/>
          <a:cs typeface="+mn-cs"/>
        </a:defRPr>
      </a:lvl2pPr>
      <a:lvl3pPr marL="1143000" indent="-228600" algn="l" rtl="0" eaLnBrk="0" fontAlgn="base" hangingPunct="0">
        <a:spcBef>
          <a:spcPct val="20000"/>
        </a:spcBef>
        <a:spcAft>
          <a:spcPct val="0"/>
        </a:spcAft>
        <a:buClr>
          <a:srgbClr val="006666"/>
        </a:buClr>
        <a:buSzPct val="40000"/>
        <a:buFont typeface="Wingdings 2" pitchFamily="18" charset="2"/>
        <a:buChar char="³"/>
        <a:defRPr sz="2000" kern="1200">
          <a:solidFill>
            <a:schemeClr val="tx1"/>
          </a:solidFill>
          <a:latin typeface="Calibri" pitchFamily="34" charset="0"/>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10</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Video Tag Attributes</a:t>
            </a:r>
          </a:p>
        </p:txBody>
      </p:sp>
      <p:sp>
        <p:nvSpPr>
          <p:cNvPr id="10" name="Rectangle 9"/>
          <p:cNvSpPr/>
          <p:nvPr/>
        </p:nvSpPr>
        <p:spPr>
          <a:xfrm>
            <a:off x="672396" y="1143000"/>
            <a:ext cx="7848600" cy="3077766"/>
          </a:xfrm>
          <a:prstGeom prst="rect">
            <a:avLst/>
          </a:prstGeom>
        </p:spPr>
        <p:txBody>
          <a:bodyPr wrap="square">
            <a:spAutoFit/>
          </a:bodyPr>
          <a:lstStyle/>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HTML5 specification provides a list of attributes that can be used with the &lt;video&gt; element.</a:t>
            </a:r>
          </a:p>
          <a:p>
            <a:pPr marL="4059238" lvl="2" indent="-401638" algn="just">
              <a:lnSpc>
                <a:spcPct val="100000"/>
              </a:lnSpc>
              <a:spcBef>
                <a:spcPts val="600"/>
              </a:spcBef>
              <a:buClr>
                <a:srgbClr val="AC1418"/>
              </a:buClr>
              <a:buFont typeface="Wingdings" pitchFamily="2" charset="2"/>
              <a:buChar char=""/>
            </a:pPr>
            <a:r>
              <a:rPr lang="en-US" sz="2000" i="1" dirty="0">
                <a:latin typeface="Calibri" panose="020F0502020204030204" pitchFamily="34" charset="0"/>
                <a:cs typeface="Calibri" panose="020F0502020204030204" pitchFamily="34" charset="0"/>
              </a:rPr>
              <a:t>preload</a:t>
            </a:r>
            <a:r>
              <a:rPr lang="en-US" sz="2000" dirty="0">
                <a:latin typeface="Calibri" panose="020F0502020204030204" pitchFamily="34" charset="0"/>
                <a:cs typeface="Calibri" panose="020F0502020204030204" pitchFamily="34" charset="0"/>
              </a:rPr>
              <a:t> attribute that allows the browser to download or buffering the video while the Web page containing the video is being downloaded.</a:t>
            </a:r>
          </a:p>
          <a:p>
            <a:pPr marL="4059238" lvl="2" indent="-401638" algn="just">
              <a:lnSpc>
                <a:spcPct val="100000"/>
              </a:lnSpc>
              <a:spcBef>
                <a:spcPts val="600"/>
              </a:spcBef>
              <a:buClr>
                <a:srgbClr val="AC1418"/>
              </a:buClr>
              <a:buFont typeface="Wingdings" pitchFamily="2" charset="2"/>
              <a:buChar char=""/>
            </a:pPr>
            <a:r>
              <a:rPr lang="en-US" sz="2000" dirty="0">
                <a:latin typeface="Calibri" panose="020F0502020204030204" pitchFamily="34" charset="0"/>
                <a:cs typeface="Calibri" panose="020F0502020204030204" pitchFamily="34" charset="0"/>
              </a:rPr>
              <a:t>preload attribute has the following values: None, Metadata &amp; Auto</a:t>
            </a:r>
          </a:p>
        </p:txBody>
      </p:sp>
      <p:graphicFrame>
        <p:nvGraphicFramePr>
          <p:cNvPr id="4" name="Table 3"/>
          <p:cNvGraphicFramePr>
            <a:graphicFrameLocks noGrp="1"/>
          </p:cNvGraphicFramePr>
          <p:nvPr>
            <p:extLst>
              <p:ext uri="{D42A27DB-BD31-4B8C-83A1-F6EECF244321}">
                <p14:modId xmlns:p14="http://schemas.microsoft.com/office/powerpoint/2010/main" val="362566365"/>
              </p:ext>
            </p:extLst>
          </p:nvPr>
        </p:nvGraphicFramePr>
        <p:xfrm>
          <a:off x="1752600" y="2055128"/>
          <a:ext cx="2057400" cy="3362018"/>
        </p:xfrm>
        <a:graphic>
          <a:graphicData uri="http://schemas.openxmlformats.org/drawingml/2006/table">
            <a:tbl>
              <a:tblPr firstRow="1" bandRow="1">
                <a:tableStyleId>{93296810-A885-4BE3-A3E7-6D5BEEA58F35}</a:tableStyleId>
              </a:tblPr>
              <a:tblGrid>
                <a:gridCol w="2057400">
                  <a:extLst>
                    <a:ext uri="{9D8B030D-6E8A-4147-A177-3AD203B41FA5}">
                      <a16:colId xmlns:a16="http://schemas.microsoft.com/office/drawing/2014/main" val="20000"/>
                    </a:ext>
                  </a:extLst>
                </a:gridCol>
              </a:tblGrid>
              <a:tr h="621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Video Attributes</a:t>
                      </a:r>
                      <a:endParaRPr lang="en-US" sz="2400" b="1" kern="1200" baseline="30000" dirty="0">
                        <a:solidFill>
                          <a:schemeClr val="lt1"/>
                        </a:solidFill>
                        <a:latin typeface="+mn-lt"/>
                        <a:ea typeface="+mn-ea"/>
                        <a:cs typeface="+mn-cs"/>
                      </a:endParaRPr>
                    </a:p>
                  </a:txBody>
                  <a:tcPr anchor="b">
                    <a:solidFill>
                      <a:schemeClr val="accent6">
                        <a:alpha val="99000"/>
                      </a:schemeClr>
                    </a:solidFill>
                  </a:tcPr>
                </a:tc>
                <a:extLst>
                  <a:ext uri="{0D108BD9-81ED-4DB2-BD59-A6C34878D82A}">
                    <a16:rowId xmlns:a16="http://schemas.microsoft.com/office/drawing/2014/main" val="10000"/>
                  </a:ext>
                </a:extLst>
              </a:tr>
              <a:tr h="536661">
                <a:tc>
                  <a:txBody>
                    <a:bodyPr/>
                    <a:lstStyle/>
                    <a:p>
                      <a:pPr marL="0" indent="230188"/>
                      <a:r>
                        <a:rPr lang="en-US" dirty="0" err="1"/>
                        <a:t>autoplay</a:t>
                      </a:r>
                      <a:endParaRPr lang="en-US" dirty="0"/>
                    </a:p>
                  </a:txBody>
                  <a:tcPr marT="0" marB="0" anchor="ctr"/>
                </a:tc>
                <a:extLst>
                  <a:ext uri="{0D108BD9-81ED-4DB2-BD59-A6C34878D82A}">
                    <a16:rowId xmlns:a16="http://schemas.microsoft.com/office/drawing/2014/main" val="10001"/>
                  </a:ext>
                </a:extLst>
              </a:tr>
              <a:tr h="537037">
                <a:tc>
                  <a:txBody>
                    <a:bodyPr/>
                    <a:lstStyle/>
                    <a:p>
                      <a:pPr marL="0" indent="230188"/>
                      <a:r>
                        <a:rPr lang="en-US" dirty="0"/>
                        <a:t>muted</a:t>
                      </a:r>
                    </a:p>
                  </a:txBody>
                  <a:tcPr marT="0" marB="0" anchor="ctr"/>
                </a:tc>
                <a:extLst>
                  <a:ext uri="{0D108BD9-81ED-4DB2-BD59-A6C34878D82A}">
                    <a16:rowId xmlns:a16="http://schemas.microsoft.com/office/drawing/2014/main" val="10002"/>
                  </a:ext>
                </a:extLst>
              </a:tr>
              <a:tr h="627466">
                <a:tc>
                  <a:txBody>
                    <a:bodyPr/>
                    <a:lstStyle/>
                    <a:p>
                      <a:pPr marL="0" marR="0" indent="230188" algn="l" defTabSz="914400" rtl="0" eaLnBrk="1" fontAlgn="auto" latinLnBrk="0" hangingPunct="1">
                        <a:lnSpc>
                          <a:spcPct val="100000"/>
                        </a:lnSpc>
                        <a:spcBef>
                          <a:spcPts val="0"/>
                        </a:spcBef>
                        <a:spcAft>
                          <a:spcPts val="0"/>
                        </a:spcAft>
                        <a:buClrTx/>
                        <a:buSzTx/>
                        <a:buFontTx/>
                        <a:buNone/>
                        <a:tabLst/>
                        <a:defRPr/>
                      </a:pPr>
                      <a:r>
                        <a:rPr lang="en-US" dirty="0"/>
                        <a:t>controls</a:t>
                      </a:r>
                    </a:p>
                  </a:txBody>
                  <a:tcPr marT="0" marB="0" anchor="ctr"/>
                </a:tc>
                <a:extLst>
                  <a:ext uri="{0D108BD9-81ED-4DB2-BD59-A6C34878D82A}">
                    <a16:rowId xmlns:a16="http://schemas.microsoft.com/office/drawing/2014/main" val="10003"/>
                  </a:ext>
                </a:extLst>
              </a:tr>
              <a:tr h="536661">
                <a:tc>
                  <a:txBody>
                    <a:bodyPr/>
                    <a:lstStyle/>
                    <a:p>
                      <a:pPr marL="0" marR="0" indent="230188" algn="l" defTabSz="914400" rtl="0" eaLnBrk="1" fontAlgn="auto" latinLnBrk="0" hangingPunct="1">
                        <a:lnSpc>
                          <a:spcPct val="100000"/>
                        </a:lnSpc>
                        <a:spcBef>
                          <a:spcPts val="0"/>
                        </a:spcBef>
                        <a:spcAft>
                          <a:spcPts val="0"/>
                        </a:spcAft>
                        <a:buClrTx/>
                        <a:buSzTx/>
                        <a:buFontTx/>
                        <a:buNone/>
                        <a:tabLst/>
                        <a:defRPr/>
                      </a:pPr>
                      <a:r>
                        <a:rPr lang="en-US" dirty="0"/>
                        <a:t>loop</a:t>
                      </a:r>
                    </a:p>
                  </a:txBody>
                  <a:tcPr marT="0" marB="0" anchor="ctr"/>
                </a:tc>
                <a:extLst>
                  <a:ext uri="{0D108BD9-81ED-4DB2-BD59-A6C34878D82A}">
                    <a16:rowId xmlns:a16="http://schemas.microsoft.com/office/drawing/2014/main" val="10004"/>
                  </a:ext>
                </a:extLst>
              </a:tr>
              <a:tr h="503120">
                <a:tc>
                  <a:txBody>
                    <a:bodyPr/>
                    <a:lstStyle/>
                    <a:p>
                      <a:pPr marL="0" marR="0" indent="230188" algn="l" defTabSz="914400" rtl="0" eaLnBrk="1" fontAlgn="auto" latinLnBrk="0" hangingPunct="1">
                        <a:lnSpc>
                          <a:spcPct val="100000"/>
                        </a:lnSpc>
                        <a:spcBef>
                          <a:spcPts val="0"/>
                        </a:spcBef>
                        <a:spcAft>
                          <a:spcPts val="0"/>
                        </a:spcAft>
                        <a:buClrTx/>
                        <a:buSzTx/>
                        <a:buFontTx/>
                        <a:buNone/>
                        <a:tabLst/>
                        <a:defRPr/>
                      </a:pPr>
                      <a:r>
                        <a:rPr lang="en-US" dirty="0"/>
                        <a:t>preload</a:t>
                      </a:r>
                    </a:p>
                  </a:txBody>
                  <a:tcPr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11</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Setting the Video Size</a:t>
            </a:r>
          </a:p>
        </p:txBody>
      </p:sp>
      <p:sp>
        <p:nvSpPr>
          <p:cNvPr id="6" name="Rectangle 5"/>
          <p:cNvSpPr/>
          <p:nvPr/>
        </p:nvSpPr>
        <p:spPr>
          <a:xfrm>
            <a:off x="194135" y="977942"/>
            <a:ext cx="8534400" cy="1184940"/>
          </a:xfrm>
          <a:prstGeom prst="rect">
            <a:avLst/>
          </a:prstGeom>
        </p:spPr>
        <p:txBody>
          <a:bodyPr wrap="square">
            <a:spAutoFit/>
          </a:bodyPr>
          <a:lstStyle/>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Size of the video can be specified with the </a:t>
            </a:r>
            <a:r>
              <a:rPr lang="en-US" sz="2200" b="1" i="1" dirty="0">
                <a:solidFill>
                  <a:srgbClr val="FF0000"/>
                </a:solidFill>
                <a:latin typeface="Calibri" panose="020F0502020204030204" pitchFamily="34" charset="0"/>
                <a:cs typeface="Calibri" panose="020F0502020204030204" pitchFamily="34" charset="0"/>
              </a:rPr>
              <a:t>height</a:t>
            </a:r>
            <a:r>
              <a:rPr lang="en-US" sz="2200" b="1" dirty="0">
                <a:solidFill>
                  <a:srgbClr val="FF000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and </a:t>
            </a:r>
            <a:r>
              <a:rPr lang="en-US" sz="2200" b="1" i="1" dirty="0">
                <a:solidFill>
                  <a:srgbClr val="FF0000"/>
                </a:solidFill>
                <a:latin typeface="Calibri" panose="020F0502020204030204" pitchFamily="34" charset="0"/>
                <a:cs typeface="Calibri" panose="020F0502020204030204" pitchFamily="34" charset="0"/>
              </a:rPr>
              <a:t>width</a:t>
            </a:r>
            <a:r>
              <a:rPr lang="en-US" sz="2200" dirty="0">
                <a:latin typeface="Calibri" panose="020F0502020204030204" pitchFamily="34" charset="0"/>
                <a:cs typeface="Calibri" panose="020F0502020204030204" pitchFamily="34" charset="0"/>
              </a:rPr>
              <a:t> attribute</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If these attributes are not provided then the browser sets the video with the key dimensions of the video.</a:t>
            </a:r>
          </a:p>
        </p:txBody>
      </p:sp>
      <p:pic>
        <p:nvPicPr>
          <p:cNvPr id="4098" name="Picture 2"/>
          <p:cNvPicPr>
            <a:picLocks noChangeAspect="1" noChangeArrowheads="1"/>
          </p:cNvPicPr>
          <p:nvPr/>
        </p:nvPicPr>
        <p:blipFill>
          <a:blip r:embed="rId3"/>
          <a:srcRect/>
          <a:stretch>
            <a:fillRect/>
          </a:stretch>
        </p:blipFill>
        <p:spPr bwMode="auto">
          <a:xfrm>
            <a:off x="5638800" y="2812692"/>
            <a:ext cx="3290888" cy="3309659"/>
          </a:xfrm>
          <a:prstGeom prst="rect">
            <a:avLst/>
          </a:prstGeom>
          <a:noFill/>
          <a:ln w="9525">
            <a:noFill/>
            <a:miter lim="800000"/>
            <a:headEnd/>
            <a:tailEnd/>
          </a:ln>
          <a:effectLst/>
        </p:spPr>
      </p:pic>
      <p:sp>
        <p:nvSpPr>
          <p:cNvPr id="4" name="TextBox 3"/>
          <p:cNvSpPr txBox="1"/>
          <p:nvPr/>
        </p:nvSpPr>
        <p:spPr>
          <a:xfrm>
            <a:off x="310677" y="2403044"/>
            <a:ext cx="5175724"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82880" lvl="1"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&lt;style&gt;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video{</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background-color: black;</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border: medium double black;</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&lt;/style&gt;</a:t>
            </a:r>
          </a:p>
          <a:p>
            <a:pPr lvl="1" indent="-274320" algn="just">
              <a:lnSpc>
                <a:spcPct val="100000"/>
              </a:lnSpc>
              <a:spcBef>
                <a:spcPts val="0"/>
              </a:spcBef>
              <a:buClr>
                <a:srgbClr val="AC1418"/>
              </a:buClr>
            </a:pPr>
            <a:endParaRPr lang="en-US" sz="1800" b="1" dirty="0">
              <a:latin typeface="Courier New" panose="02070309020205020404" pitchFamily="49" charset="0"/>
              <a:cs typeface="Courier New" panose="02070309020205020404" pitchFamily="49" charset="0"/>
            </a:endParaRP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&lt;body&gt;</a:t>
            </a:r>
          </a:p>
          <a:p>
            <a:pPr lvl="1" indent="-274320">
              <a:lnSpc>
                <a:spcPct val="100000"/>
              </a:lnSpc>
              <a:spcBef>
                <a:spcPts val="0"/>
              </a:spcBef>
              <a:buClr>
                <a:srgbClr val="AC1418"/>
              </a:buClr>
            </a:pPr>
            <a:r>
              <a:rPr lang="en-US" sz="1800" b="1" dirty="0">
                <a:solidFill>
                  <a:srgbClr val="FF0000"/>
                </a:solidFill>
                <a:latin typeface="Courier New" panose="02070309020205020404" pitchFamily="49" charset="0"/>
                <a:cs typeface="Courier New" panose="02070309020205020404" pitchFamily="49" charset="0"/>
              </a:rPr>
              <a:t>&lt;video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=”D:\Codes\movie.mp4” </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controls preload = ”auto” </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a:t>
            </a:r>
            <a:r>
              <a:rPr lang="en-US" sz="1800" b="1" i="1" dirty="0">
                <a:solidFill>
                  <a:srgbClr val="6B8830"/>
                </a:solidFill>
                <a:latin typeface="Courier New" panose="02070309020205020404" pitchFamily="49" charset="0"/>
                <a:cs typeface="Courier New" panose="02070309020205020404" pitchFamily="49" charset="0"/>
              </a:rPr>
              <a:t>width </a:t>
            </a:r>
            <a:r>
              <a:rPr lang="en-US" sz="1800" b="1" dirty="0">
                <a:latin typeface="Courier New" panose="02070309020205020404" pitchFamily="49" charset="0"/>
                <a:cs typeface="Courier New" panose="02070309020205020404" pitchFamily="49" charset="0"/>
              </a:rPr>
              <a:t>= ”360” </a:t>
            </a:r>
            <a:r>
              <a:rPr lang="en-US" sz="1800" b="1" i="1" dirty="0">
                <a:solidFill>
                  <a:srgbClr val="6B8830"/>
                </a:solidFill>
                <a:latin typeface="Courier New" panose="02070309020205020404" pitchFamily="49" charset="0"/>
                <a:cs typeface="Courier New" panose="02070309020205020404" pitchFamily="49" charset="0"/>
              </a:rPr>
              <a:t>height </a:t>
            </a:r>
            <a:r>
              <a:rPr lang="en-US" sz="1800" b="1" dirty="0">
                <a:latin typeface="Courier New" panose="02070309020205020404" pitchFamily="49" charset="0"/>
                <a:cs typeface="Courier New" panose="02070309020205020404" pitchFamily="49" charset="0"/>
              </a:rPr>
              <a:t>= ”340”</a:t>
            </a:r>
            <a:r>
              <a:rPr lang="en-US" sz="1800" b="1" dirty="0">
                <a:solidFill>
                  <a:srgbClr val="FF0000"/>
                </a:solidFill>
                <a:latin typeface="Courier New" panose="02070309020205020404" pitchFamily="49" charset="0"/>
                <a:cs typeface="Courier New" panose="02070309020205020404" pitchFamily="49" charset="0"/>
              </a:rPr>
              <a:t>&gt;</a:t>
            </a:r>
          </a:p>
          <a:p>
            <a:pPr lvl="1" indent="-274320">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Your browser does not support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the video.</a:t>
            </a:r>
          </a:p>
          <a:p>
            <a:pPr lvl="1" indent="-274320" algn="just">
              <a:lnSpc>
                <a:spcPct val="100000"/>
              </a:lnSpc>
              <a:spcBef>
                <a:spcPts val="0"/>
              </a:spcBef>
              <a:buClr>
                <a:srgbClr val="AC1418"/>
              </a:buClr>
            </a:pPr>
            <a:r>
              <a:rPr lang="en-US" sz="1800" b="1" dirty="0">
                <a:solidFill>
                  <a:srgbClr val="FF0000"/>
                </a:solidFill>
                <a:latin typeface="Courier New" panose="02070309020205020404" pitchFamily="49" charset="0"/>
                <a:cs typeface="Courier New" panose="02070309020205020404" pitchFamily="49" charset="0"/>
              </a:rPr>
              <a:t>&lt;/video&gt;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12</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Converting the Video Files</a:t>
            </a:r>
          </a:p>
        </p:txBody>
      </p:sp>
      <p:graphicFrame>
        <p:nvGraphicFramePr>
          <p:cNvPr id="12" name="Diagram 11"/>
          <p:cNvGraphicFramePr/>
          <p:nvPr>
            <p:extLst>
              <p:ext uri="{D42A27DB-BD31-4B8C-83A1-F6EECF244321}">
                <p14:modId xmlns:p14="http://schemas.microsoft.com/office/powerpoint/2010/main" val="75792940"/>
              </p:ext>
            </p:extLst>
          </p:nvPr>
        </p:nvGraphicFramePr>
        <p:xfrm>
          <a:off x="678656" y="2360950"/>
          <a:ext cx="8091488"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04800" y="914400"/>
            <a:ext cx="8534400" cy="1446550"/>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There are many problems with browser vendors for supporting the various video formats on the Web sites.</a:t>
            </a:r>
          </a:p>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Following are some of the video formats supported by the significant browsers: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13</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sz="3000" dirty="0"/>
              <a:t> Accessibility of Audio and Video Elements</a:t>
            </a:r>
          </a:p>
        </p:txBody>
      </p:sp>
      <p:sp>
        <p:nvSpPr>
          <p:cNvPr id="4" name="TextBox 3"/>
          <p:cNvSpPr txBox="1"/>
          <p:nvPr/>
        </p:nvSpPr>
        <p:spPr>
          <a:xfrm>
            <a:off x="457200" y="938125"/>
            <a:ext cx="8305800" cy="5416868"/>
          </a:xfrm>
          <a:prstGeom prst="rect">
            <a:avLst/>
          </a:prstGeom>
          <a:noFill/>
        </p:spPr>
        <p:txBody>
          <a:bodyPr wrap="square" rtlCol="0">
            <a:spAutoFit/>
          </a:bodyPr>
          <a:lstStyle/>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Normally, Users can listen to the audio by using headphones or speakers.</a:t>
            </a:r>
          </a:p>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Users can understand the language in which the media was delivered.</a:t>
            </a:r>
          </a:p>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Users can successfully play and download the media.</a:t>
            </a:r>
          </a:p>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However, sometime users cannot view or hear the media content because of their working environment or due to device restrictions.</a:t>
            </a:r>
          </a:p>
          <a:p>
            <a:pPr marL="34290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Or they are not familiar with the language that the content is delivered.</a:t>
            </a:r>
          </a:p>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Or when they have hearing and visual impairment, they cannot listen to the audio or view the video.</a:t>
            </a:r>
          </a:p>
          <a:p>
            <a:pPr marL="342900" lvl="0" indent="-342900">
              <a:lnSpc>
                <a:spcPct val="100000"/>
              </a:lnSpc>
              <a:spcBef>
                <a:spcPts val="12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Or they have to use keyboards and screen readers to access the content on Web.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14</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Track Element 1-3</a:t>
            </a:r>
          </a:p>
        </p:txBody>
      </p:sp>
      <p:graphicFrame>
        <p:nvGraphicFramePr>
          <p:cNvPr id="12" name="Diagram 11"/>
          <p:cNvGraphicFramePr/>
          <p:nvPr>
            <p:extLst>
              <p:ext uri="{D42A27DB-BD31-4B8C-83A1-F6EECF244321}">
                <p14:modId xmlns:p14="http://schemas.microsoft.com/office/powerpoint/2010/main" val="3956919293"/>
              </p:ext>
            </p:extLst>
          </p:nvPr>
        </p:nvGraphicFramePr>
        <p:xfrm>
          <a:off x="304800" y="990600"/>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15</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Track Element 2-3</a:t>
            </a:r>
          </a:p>
        </p:txBody>
      </p:sp>
      <p:graphicFrame>
        <p:nvGraphicFramePr>
          <p:cNvPr id="7" name="Table 6"/>
          <p:cNvGraphicFramePr>
            <a:graphicFrameLocks noGrp="1"/>
          </p:cNvGraphicFramePr>
          <p:nvPr>
            <p:extLst>
              <p:ext uri="{D42A27DB-BD31-4B8C-83A1-F6EECF244321}">
                <p14:modId xmlns:p14="http://schemas.microsoft.com/office/powerpoint/2010/main" val="1611157524"/>
              </p:ext>
            </p:extLst>
          </p:nvPr>
        </p:nvGraphicFramePr>
        <p:xfrm>
          <a:off x="685800" y="1752600"/>
          <a:ext cx="7696200" cy="3896638"/>
        </p:xfrm>
        <a:graphic>
          <a:graphicData uri="http://schemas.openxmlformats.org/drawingml/2006/table">
            <a:tbl>
              <a:tblPr firstRow="1" bandRow="1">
                <a:tableStyleId>{7DF18680-E054-41AD-8BC1-D1AEF772440D}</a:tableStyleId>
              </a:tblPr>
              <a:tblGrid>
                <a:gridCol w="1600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9005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Container</a:t>
                      </a:r>
                      <a:endParaRPr lang="en-US" sz="2400" b="1" kern="1200" baseline="30000" dirty="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Description</a:t>
                      </a:r>
                      <a:endParaRPr lang="en-US" sz="2400" dirty="0"/>
                    </a:p>
                  </a:txBody>
                  <a:tcPr anchor="ctr"/>
                </a:tc>
                <a:extLst>
                  <a:ext uri="{0D108BD9-81ED-4DB2-BD59-A6C34878D82A}">
                    <a16:rowId xmlns:a16="http://schemas.microsoft.com/office/drawing/2014/main" val="10000"/>
                  </a:ext>
                </a:extLst>
              </a:tr>
              <a:tr h="599222">
                <a:tc>
                  <a:txBody>
                    <a:bodyPr/>
                    <a:lstStyle/>
                    <a:p>
                      <a:r>
                        <a:rPr lang="en-US" b="1" dirty="0" err="1"/>
                        <a:t>src</a:t>
                      </a:r>
                      <a:endParaRPr lang="en-US" b="1" dirty="0"/>
                    </a:p>
                  </a:txBody>
                  <a:tcPr marT="0" marB="0" anchor="ctr"/>
                </a:tc>
                <a:tc>
                  <a:txBody>
                    <a:bodyPr/>
                    <a:lstStyle/>
                    <a:p>
                      <a:pPr algn="just"/>
                      <a:r>
                        <a:rPr lang="en-US" dirty="0"/>
                        <a:t>Contains the URL of the text track data</a:t>
                      </a:r>
                    </a:p>
                  </a:txBody>
                  <a:tcPr marT="0" marB="0" anchor="ctr"/>
                </a:tc>
                <a:extLst>
                  <a:ext uri="{0D108BD9-81ED-4DB2-BD59-A6C34878D82A}">
                    <a16:rowId xmlns:a16="http://schemas.microsoft.com/office/drawing/2014/main" val="10001"/>
                  </a:ext>
                </a:extLst>
              </a:tr>
              <a:tr h="599222">
                <a:tc>
                  <a:txBody>
                    <a:bodyPr/>
                    <a:lstStyle/>
                    <a:p>
                      <a:r>
                        <a:rPr lang="en-US" b="1" dirty="0" err="1"/>
                        <a:t>srclang</a:t>
                      </a:r>
                      <a:endParaRPr lang="en-US" b="1" dirty="0"/>
                    </a:p>
                  </a:txBody>
                  <a:tcPr marT="0" marB="0" anchor="ctr"/>
                </a:tc>
                <a:tc>
                  <a:txBody>
                    <a:bodyPr/>
                    <a:lstStyle/>
                    <a:p>
                      <a:pPr algn="just"/>
                      <a:r>
                        <a:rPr lang="en-US" dirty="0"/>
                        <a:t>Contains the language of the text track data</a:t>
                      </a:r>
                    </a:p>
                  </a:txBody>
                  <a:tcPr marT="0" marB="0" anchor="ctr"/>
                </a:tc>
                <a:extLst>
                  <a:ext uri="{0D108BD9-81ED-4DB2-BD59-A6C34878D82A}">
                    <a16:rowId xmlns:a16="http://schemas.microsoft.com/office/drawing/2014/main" val="10002"/>
                  </a:ext>
                </a:extLst>
              </a:tr>
              <a:tr h="599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kind</a:t>
                      </a:r>
                    </a:p>
                  </a:txBody>
                  <a:tcPr marT="0" marB="0" anchor="ctr"/>
                </a:tc>
                <a:tc>
                  <a:txBody>
                    <a:bodyPr/>
                    <a:lstStyle/>
                    <a:p>
                      <a:pPr algn="just"/>
                      <a:r>
                        <a:rPr lang="en-US" dirty="0"/>
                        <a:t>Contains the type of content for which the track definition is used</a:t>
                      </a:r>
                    </a:p>
                  </a:txBody>
                  <a:tcPr marT="0" marB="0" anchor="ctr"/>
                </a:tc>
                <a:extLst>
                  <a:ext uri="{0D108BD9-81ED-4DB2-BD59-A6C34878D82A}">
                    <a16:rowId xmlns:a16="http://schemas.microsoft.com/office/drawing/2014/main" val="10003"/>
                  </a:ext>
                </a:extLst>
              </a:tr>
              <a:tr h="599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default</a:t>
                      </a:r>
                    </a:p>
                  </a:txBody>
                  <a:tcPr marT="0" marB="0" anchor="ctr"/>
                </a:tc>
                <a:tc>
                  <a:txBody>
                    <a:bodyPr/>
                    <a:lstStyle/>
                    <a:p>
                      <a:pPr algn="just"/>
                      <a:r>
                        <a:rPr lang="en-US" dirty="0"/>
                        <a:t>Indicates that this will be the default track if the user does not specifies the value</a:t>
                      </a:r>
                    </a:p>
                  </a:txBody>
                  <a:tcPr marT="0" marB="0" anchor="ctr"/>
                </a:tc>
                <a:extLst>
                  <a:ext uri="{0D108BD9-81ED-4DB2-BD59-A6C34878D82A}">
                    <a16:rowId xmlns:a16="http://schemas.microsoft.com/office/drawing/2014/main" val="10004"/>
                  </a:ext>
                </a:extLst>
              </a:tr>
              <a:tr h="599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label</a:t>
                      </a:r>
                    </a:p>
                  </a:txBody>
                  <a:tcPr marT="0" marB="0" anchor="ctr"/>
                </a:tc>
                <a:tc>
                  <a:txBody>
                    <a:bodyPr/>
                    <a:lstStyle/>
                    <a:p>
                      <a:pPr algn="just"/>
                      <a:r>
                        <a:rPr lang="en-US" dirty="0"/>
                        <a:t>Specifies the title to be displayed for the user</a:t>
                      </a:r>
                    </a:p>
                  </a:txBody>
                  <a:tcPr marT="0" marB="0" anchor="ctr"/>
                </a:tc>
                <a:extLst>
                  <a:ext uri="{0D108BD9-81ED-4DB2-BD59-A6C34878D82A}">
                    <a16:rowId xmlns:a16="http://schemas.microsoft.com/office/drawing/2014/main" val="10005"/>
                  </a:ext>
                </a:extLst>
              </a:tr>
            </a:tbl>
          </a:graphicData>
        </a:graphic>
      </p:graphicFrame>
      <p:sp>
        <p:nvSpPr>
          <p:cNvPr id="9" name="Rectangle 8"/>
          <p:cNvSpPr/>
          <p:nvPr/>
        </p:nvSpPr>
        <p:spPr>
          <a:xfrm>
            <a:off x="304800" y="1143000"/>
            <a:ext cx="8534400" cy="43088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Following table lists the track element attributes.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16</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a:t>
            </a:r>
          </a:p>
        </p:txBody>
      </p:sp>
      <p:sp>
        <p:nvSpPr>
          <p:cNvPr id="4" name="Title 3"/>
          <p:cNvSpPr>
            <a:spLocks noGrp="1"/>
          </p:cNvSpPr>
          <p:nvPr>
            <p:ph type="title"/>
          </p:nvPr>
        </p:nvSpPr>
        <p:spPr/>
        <p:txBody>
          <a:bodyPr/>
          <a:lstStyle/>
          <a:p>
            <a:r>
              <a:rPr lang="en-US" dirty="0"/>
              <a:t>Track Element 3-3</a:t>
            </a:r>
          </a:p>
        </p:txBody>
      </p:sp>
      <p:sp>
        <p:nvSpPr>
          <p:cNvPr id="5" name="Rectangle 4"/>
          <p:cNvSpPr/>
          <p:nvPr/>
        </p:nvSpPr>
        <p:spPr>
          <a:xfrm>
            <a:off x="228600" y="902978"/>
            <a:ext cx="8534400" cy="769441"/>
          </a:xfrm>
          <a:prstGeom prst="rect">
            <a:avLst/>
          </a:prstGeom>
        </p:spPr>
        <p:txBody>
          <a:bodyPr wrap="square">
            <a:spAutoFit/>
          </a:bodyPr>
          <a:lstStyle/>
          <a:p>
            <a:pPr lvl="1" indent="-274320">
              <a:lnSpc>
                <a:spcPct val="100000"/>
              </a:lnSpc>
              <a:spcBef>
                <a:spcPts val="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 Code Snippet demonstrates how a track element is used in combination with &lt;video&gt; element for providing subtitles.</a:t>
            </a:r>
            <a:endParaRPr lang="en-US" dirty="0"/>
          </a:p>
        </p:txBody>
      </p:sp>
      <p:sp>
        <p:nvSpPr>
          <p:cNvPr id="7" name="TextBox 6"/>
          <p:cNvSpPr txBox="1"/>
          <p:nvPr/>
        </p:nvSpPr>
        <p:spPr>
          <a:xfrm>
            <a:off x="551329" y="1905000"/>
            <a:ext cx="77724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&lt;video controls&gt;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=”myvideo.mp4” type=”video/mp4” /&gt;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myvideo.webm</a:t>
            </a:r>
            <a:r>
              <a:rPr lang="en-US" sz="1800" b="1" dirty="0">
                <a:latin typeface="Courier New" panose="02070309020205020404" pitchFamily="49" charset="0"/>
                <a:cs typeface="Courier New" panose="02070309020205020404" pitchFamily="49" charset="0"/>
              </a:rPr>
              <a:t>” type=”video/</a:t>
            </a:r>
            <a:r>
              <a:rPr lang="en-US" sz="1800" b="1" dirty="0" err="1">
                <a:latin typeface="Courier New" panose="02070309020205020404" pitchFamily="49" charset="0"/>
                <a:cs typeface="Courier New" panose="02070309020205020404" pitchFamily="49" charset="0"/>
              </a:rPr>
              <a:t>webm</a:t>
            </a:r>
            <a:r>
              <a:rPr lang="en-US" sz="1800" b="1" dirty="0">
                <a:latin typeface="Courier New" panose="02070309020205020404" pitchFamily="49" charset="0"/>
                <a:cs typeface="Courier New" panose="02070309020205020404" pitchFamily="49" charset="0"/>
              </a:rPr>
              <a:t>” /&gt;</a:t>
            </a:r>
          </a:p>
          <a:p>
            <a:pPr lvl="1" indent="-274320">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a:t>
            </a:r>
            <a:r>
              <a:rPr lang="en-US" sz="1800" b="1" dirty="0">
                <a:solidFill>
                  <a:srgbClr val="FF0000"/>
                </a:solidFill>
                <a:latin typeface="Courier New" panose="02070309020205020404" pitchFamily="49" charset="0"/>
                <a:cs typeface="Courier New" panose="02070309020205020404" pitchFamily="49" charset="0"/>
              </a:rPr>
              <a:t>track</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eng.vtt</a:t>
            </a:r>
            <a:r>
              <a:rPr lang="en-US" sz="1800" b="1" dirty="0">
                <a:latin typeface="Courier New" panose="02070309020205020404" pitchFamily="49" charset="0"/>
                <a:cs typeface="Courier New" panose="02070309020205020404" pitchFamily="49" charset="0"/>
              </a:rPr>
              <a:t>” label=”English subtitles” kind=”subtitles” </a:t>
            </a:r>
            <a:r>
              <a:rPr lang="en-US" sz="1800" b="1" dirty="0" err="1">
                <a:solidFill>
                  <a:srgbClr val="FF0000"/>
                </a:solidFill>
                <a:latin typeface="Courier New" panose="02070309020205020404" pitchFamily="49" charset="0"/>
                <a:cs typeface="Courier New" panose="02070309020205020404" pitchFamily="49" charset="0"/>
              </a:rPr>
              <a:t>srclang</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en</a:t>
            </a:r>
            <a:r>
              <a:rPr lang="en-US" sz="1800" b="1" dirty="0">
                <a:latin typeface="Courier New" panose="02070309020205020404" pitchFamily="49" charset="0"/>
                <a:cs typeface="Courier New" panose="02070309020205020404" pitchFamily="49" charset="0"/>
              </a:rPr>
              <a:t>” &gt;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&lt;/video&gt;</a:t>
            </a:r>
          </a:p>
        </p:txBody>
      </p:sp>
      <p:sp>
        <p:nvSpPr>
          <p:cNvPr id="8" name="TextBox 7"/>
          <p:cNvSpPr txBox="1"/>
          <p:nvPr/>
        </p:nvSpPr>
        <p:spPr>
          <a:xfrm>
            <a:off x="551328" y="4114800"/>
            <a:ext cx="7754471"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&lt;video controls&gt;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=”myvideo.mp4” type=”video/mp4” /&gt;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myvideo.webm</a:t>
            </a:r>
            <a:r>
              <a:rPr lang="en-US" sz="1800" b="1" dirty="0">
                <a:latin typeface="Courier New" panose="02070309020205020404" pitchFamily="49" charset="0"/>
                <a:cs typeface="Courier New" panose="02070309020205020404" pitchFamily="49" charset="0"/>
              </a:rPr>
              <a:t>” type=”video/</a:t>
            </a:r>
            <a:r>
              <a:rPr lang="en-US" sz="1800" b="1" dirty="0" err="1">
                <a:latin typeface="Courier New" panose="02070309020205020404" pitchFamily="49" charset="0"/>
                <a:cs typeface="Courier New" panose="02070309020205020404" pitchFamily="49" charset="0"/>
              </a:rPr>
              <a:t>webm</a:t>
            </a:r>
            <a:r>
              <a:rPr lang="en-US" sz="1800" b="1" dirty="0">
                <a:latin typeface="Courier New" panose="02070309020205020404" pitchFamily="49" charset="0"/>
                <a:cs typeface="Courier New" panose="02070309020205020404" pitchFamily="49" charset="0"/>
              </a:rPr>
              <a:t>” /&gt;</a:t>
            </a:r>
          </a:p>
          <a:p>
            <a:pPr lvl="1" indent="-274320">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a:t>
            </a:r>
            <a:r>
              <a:rPr lang="en-US" sz="1800" b="1" dirty="0">
                <a:solidFill>
                  <a:srgbClr val="FF0000"/>
                </a:solidFill>
                <a:latin typeface="Courier New" panose="02070309020205020404" pitchFamily="49" charset="0"/>
                <a:cs typeface="Courier New" panose="02070309020205020404" pitchFamily="49" charset="0"/>
              </a:rPr>
              <a:t>track</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de.vtt</a:t>
            </a:r>
            <a:r>
              <a:rPr lang="en-US" sz="1800" b="1" dirty="0">
                <a:latin typeface="Courier New" panose="02070309020205020404" pitchFamily="49" charset="0"/>
                <a:cs typeface="Courier New" panose="02070309020205020404" pitchFamily="49" charset="0"/>
              </a:rPr>
              <a:t>” label=”German subtitles” kind=”subtitles” </a:t>
            </a:r>
            <a:r>
              <a:rPr lang="en-US" sz="1800" b="1" dirty="0" err="1">
                <a:solidFill>
                  <a:srgbClr val="FF0000"/>
                </a:solidFill>
                <a:latin typeface="Courier New" panose="02070309020205020404" pitchFamily="49" charset="0"/>
                <a:cs typeface="Courier New" panose="02070309020205020404" pitchFamily="49" charset="0"/>
              </a:rPr>
              <a:t>srclang</a:t>
            </a:r>
            <a:r>
              <a:rPr lang="en-US" sz="1800" b="1" dirty="0">
                <a:latin typeface="Courier New" panose="02070309020205020404" pitchFamily="49" charset="0"/>
                <a:cs typeface="Courier New" panose="02070309020205020404" pitchFamily="49" charset="0"/>
              </a:rPr>
              <a:t>=”de” &gt;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&lt;/video&gt;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17</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4" name="Title 3"/>
          <p:cNvSpPr>
            <a:spLocks noGrp="1"/>
          </p:cNvSpPr>
          <p:nvPr>
            <p:ph type="title"/>
          </p:nvPr>
        </p:nvSpPr>
        <p:spPr/>
        <p:txBody>
          <a:bodyPr/>
          <a:lstStyle/>
          <a:p>
            <a:r>
              <a:rPr lang="en-US" dirty="0"/>
              <a:t>Summary</a:t>
            </a:r>
          </a:p>
        </p:txBody>
      </p:sp>
      <p:sp>
        <p:nvSpPr>
          <p:cNvPr id="6" name="Rectangle 5"/>
          <p:cNvSpPr/>
          <p:nvPr/>
        </p:nvSpPr>
        <p:spPr>
          <a:xfrm>
            <a:off x="304800" y="914400"/>
            <a:ext cx="8305800" cy="4955203"/>
          </a:xfrm>
          <a:prstGeom prst="rect">
            <a:avLst/>
          </a:prstGeom>
        </p:spPr>
        <p:txBody>
          <a:bodyPr wrap="square">
            <a:spAutoFit/>
          </a:bodyPr>
          <a:lstStyle/>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Multimedia is a combination of various elements such as video, graphics, sound, and text.</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There are various media types used for audio and video files on different Web sites.</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 &lt;audio&gt; element will help the developer to embed music on the Web site and allow the user to listen to music.</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Users can play the audio in older browsers using the &lt;embed&gt; tag.</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The &lt;video&gt; element is used for embedding the video content on the Web page.</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Preload attribute identifies whether the audio has to be loaded when the page loads and is ready to execute.</a:t>
            </a:r>
          </a:p>
          <a:p>
            <a:pPr lvl="1" indent="-274320" algn="just">
              <a:lnSpc>
                <a:spcPct val="100000"/>
              </a:lnSpc>
              <a:spcBef>
                <a:spcPts val="600"/>
              </a:spcBef>
              <a:buClr>
                <a:srgbClr val="AC1418"/>
              </a:buClr>
              <a:buFont typeface="Wingdings" pitchFamily="2" charset="2"/>
              <a:buChar char=""/>
            </a:pPr>
            <a:r>
              <a:rPr lang="en-US" sz="2200" dirty="0" err="1">
                <a:latin typeface="Calibri" panose="020F0502020204030204" pitchFamily="34" charset="0"/>
                <a:cs typeface="Calibri" panose="020F0502020204030204" pitchFamily="34" charset="0"/>
              </a:rPr>
              <a:t>WebM</a:t>
            </a:r>
            <a:r>
              <a:rPr lang="en-US" sz="2200" dirty="0">
                <a:latin typeface="Calibri" panose="020F0502020204030204" pitchFamily="34" charset="0"/>
                <a:cs typeface="Calibri" panose="020F0502020204030204" pitchFamily="34" charset="0"/>
              </a:rPr>
              <a:t> is a new open source video container format supported by Google.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2000"/>
                                        <p:tgtEl>
                                          <p:spTgt spid="6">
                                            <p:txEl>
                                              <p:pRg st="0" end="0"/>
                                            </p:txEl>
                                          </p:spTgt>
                                        </p:tgtEl>
                                      </p:cBhvr>
                                    </p:animEffect>
                                  </p:childTnLst>
                                </p:cTn>
                              </p:par>
                            </p:childTnLst>
                          </p:cTn>
                        </p:par>
                        <p:par>
                          <p:cTn id="8" fill="hold">
                            <p:stCondLst>
                              <p:cond delay="2000"/>
                            </p:stCondLst>
                            <p:childTnLst>
                              <p:par>
                                <p:cTn id="9" presetID="18" presetClass="entr" presetSubtype="6"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strips(downRight)">
                                      <p:cBhvr>
                                        <p:cTn id="11" dur="1000"/>
                                        <p:tgtEl>
                                          <p:spTgt spid="6">
                                            <p:txEl>
                                              <p:pRg st="1" end="1"/>
                                            </p:txEl>
                                          </p:spTgt>
                                        </p:tgtEl>
                                      </p:cBhvr>
                                    </p:animEffect>
                                  </p:childTnLst>
                                </p:cTn>
                              </p:par>
                            </p:childTnLst>
                          </p:cTn>
                        </p:par>
                        <p:par>
                          <p:cTn id="12" fill="hold">
                            <p:stCondLst>
                              <p:cond delay="3000"/>
                            </p:stCondLst>
                            <p:childTnLst>
                              <p:par>
                                <p:cTn id="13" presetID="18" presetClass="entr" presetSubtype="6"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strips(downRight)">
                                      <p:cBhvr>
                                        <p:cTn id="15" dur="1000"/>
                                        <p:tgtEl>
                                          <p:spTgt spid="6">
                                            <p:txEl>
                                              <p:pRg st="2" end="2"/>
                                            </p:txEl>
                                          </p:spTgt>
                                        </p:tgtEl>
                                      </p:cBhvr>
                                    </p:animEffect>
                                  </p:childTnLst>
                                </p:cTn>
                              </p:par>
                            </p:childTnLst>
                          </p:cTn>
                        </p:par>
                        <p:par>
                          <p:cTn id="16" fill="hold">
                            <p:stCondLst>
                              <p:cond delay="4000"/>
                            </p:stCondLst>
                            <p:childTnLst>
                              <p:par>
                                <p:cTn id="17" presetID="18" presetClass="entr" presetSubtype="6"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strips(downRight)">
                                      <p:cBhvr>
                                        <p:cTn id="19" dur="1000"/>
                                        <p:tgtEl>
                                          <p:spTgt spid="6">
                                            <p:txEl>
                                              <p:pRg st="3" end="3"/>
                                            </p:txEl>
                                          </p:spTgt>
                                        </p:tgtEl>
                                      </p:cBhvr>
                                    </p:animEffect>
                                  </p:childTnLst>
                                </p:cTn>
                              </p:par>
                            </p:childTnLst>
                          </p:cTn>
                        </p:par>
                        <p:par>
                          <p:cTn id="20" fill="hold">
                            <p:stCondLst>
                              <p:cond delay="5000"/>
                            </p:stCondLst>
                            <p:childTnLst>
                              <p:par>
                                <p:cTn id="21" presetID="18" presetClass="entr" presetSubtype="6"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strips(downRight)">
                                      <p:cBhvr>
                                        <p:cTn id="23" dur="1000"/>
                                        <p:tgtEl>
                                          <p:spTgt spid="6">
                                            <p:txEl>
                                              <p:pRg st="4" end="4"/>
                                            </p:txEl>
                                          </p:spTgt>
                                        </p:tgtEl>
                                      </p:cBhvr>
                                    </p:animEffect>
                                  </p:childTnLst>
                                </p:cTn>
                              </p:par>
                            </p:childTnLst>
                          </p:cTn>
                        </p:par>
                        <p:par>
                          <p:cTn id="24" fill="hold">
                            <p:stCondLst>
                              <p:cond delay="6000"/>
                            </p:stCondLst>
                            <p:childTnLst>
                              <p:par>
                                <p:cTn id="25" presetID="18" presetClass="entr" presetSubtype="6"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strips(downRight)">
                                      <p:cBhvr>
                                        <p:cTn id="27" dur="1000"/>
                                        <p:tgtEl>
                                          <p:spTgt spid="6">
                                            <p:txEl>
                                              <p:pRg st="5" end="5"/>
                                            </p:txEl>
                                          </p:spTgt>
                                        </p:tgtEl>
                                      </p:cBhvr>
                                    </p:animEffect>
                                  </p:childTnLst>
                                </p:cTn>
                              </p:par>
                            </p:childTnLst>
                          </p:cTn>
                        </p:par>
                        <p:par>
                          <p:cTn id="28" fill="hold">
                            <p:stCondLst>
                              <p:cond delay="7000"/>
                            </p:stCondLst>
                            <p:childTnLst>
                              <p:par>
                                <p:cTn id="29" presetID="18" presetClass="entr" presetSubtype="6"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strips(downRight)">
                                      <p:cBhvr>
                                        <p:cTn id="31"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2</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a:t>
            </a:r>
          </a:p>
        </p:txBody>
      </p:sp>
      <p:sp>
        <p:nvSpPr>
          <p:cNvPr id="5" name="Title 4"/>
          <p:cNvSpPr>
            <a:spLocks noGrp="1"/>
          </p:cNvSpPr>
          <p:nvPr>
            <p:ph type="title"/>
          </p:nvPr>
        </p:nvSpPr>
        <p:spPr/>
        <p:txBody>
          <a:bodyPr/>
          <a:lstStyle/>
          <a:p>
            <a:r>
              <a:rPr lang="en-US" dirty="0"/>
              <a:t>Objectives</a:t>
            </a:r>
          </a:p>
        </p:txBody>
      </p:sp>
      <p:sp>
        <p:nvSpPr>
          <p:cNvPr id="6" name="Rectangle 5"/>
          <p:cNvSpPr/>
          <p:nvPr/>
        </p:nvSpPr>
        <p:spPr>
          <a:xfrm>
            <a:off x="381000" y="990600"/>
            <a:ext cx="8305800" cy="3581400"/>
          </a:xfrm>
          <a:prstGeom prst="rect">
            <a:avLst/>
          </a:prstGeom>
        </p:spPr>
        <p:txBody>
          <a:bodyPr wrap="square" anchor="ctr" anchorCtr="0">
            <a:noAutofit/>
          </a:bodyPr>
          <a:lstStyle/>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Describe the need for multimedia in HTML5</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List the supported media types in HTML5</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the audio elements in HTML5</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the video elements in HTML5</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Explain the accessibility of audio and video elements</a:t>
            </a:r>
          </a:p>
          <a:p>
            <a:pPr marL="457200" indent="-274320">
              <a:lnSpc>
                <a:spcPct val="100000"/>
              </a:lnSpc>
              <a:spcBef>
                <a:spcPts val="1200"/>
              </a:spcBef>
              <a:buClr>
                <a:srgbClr val="AC1418"/>
              </a:buClr>
              <a:buFont typeface="Wingdings" pitchFamily="2" charset="2"/>
              <a:buChar char=""/>
            </a:pPr>
            <a:r>
              <a:rPr lang="en-US" sz="2400" dirty="0">
                <a:latin typeface="Calibri" panose="020F0502020204030204" pitchFamily="34" charset="0"/>
                <a:cs typeface="Calibri" panose="020F0502020204030204" pitchFamily="34" charset="0"/>
              </a:rPr>
              <a:t>Describe how to deal with non-supporting browsers</a:t>
            </a:r>
          </a:p>
          <a:p>
            <a:pPr marL="457200" indent="-274320">
              <a:lnSpc>
                <a:spcPct val="150000"/>
              </a:lnSpc>
              <a:spcBef>
                <a:spcPts val="0"/>
              </a:spcBef>
              <a:buClr>
                <a:srgbClr val="AC1418"/>
              </a:buClr>
            </a:pPr>
            <a:endParaRPr lang="en-US" sz="3200" baseline="30000"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Introduction</a:t>
            </a:r>
          </a:p>
        </p:txBody>
      </p:sp>
      <p:graphicFrame>
        <p:nvGraphicFramePr>
          <p:cNvPr id="12" name="Diagram 11"/>
          <p:cNvGraphicFramePr/>
          <p:nvPr>
            <p:extLst>
              <p:ext uri="{D42A27DB-BD31-4B8C-83A1-F6EECF244321}">
                <p14:modId xmlns:p14="http://schemas.microsoft.com/office/powerpoint/2010/main" val="3115883218"/>
              </p:ext>
            </p:extLst>
          </p:nvPr>
        </p:nvGraphicFramePr>
        <p:xfrm>
          <a:off x="519113" y="1096962"/>
          <a:ext cx="8382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smtClean="0"/>
              <a:pPr>
                <a:defRPr/>
              </a:pPr>
              <a:t>4</a:t>
            </a:fld>
            <a:endParaRPr lang="en-US"/>
          </a:p>
        </p:txBody>
      </p:sp>
      <p:sp>
        <p:nvSpPr>
          <p:cNvPr id="3" name="Footer Placeholder 2"/>
          <p:cNvSpPr>
            <a:spLocks noGrp="1"/>
          </p:cNvSpPr>
          <p:nvPr>
            <p:ph type="ftr" sz="quarter" idx="11"/>
          </p:nvPr>
        </p:nvSpPr>
        <p:spPr/>
        <p:txBody>
          <a:bodyPr/>
          <a:lstStyle/>
          <a:p>
            <a:pPr>
              <a:defRPr/>
            </a:pPr>
            <a:r>
              <a:rPr lang="en-US"/>
              <a:t>Formatting Text using Tags / Session 3 </a:t>
            </a:r>
            <a:endParaRPr lang="en-US" dirty="0"/>
          </a:p>
        </p:txBody>
      </p:sp>
      <p:sp>
        <p:nvSpPr>
          <p:cNvPr id="4" name="Title 3"/>
          <p:cNvSpPr>
            <a:spLocks noGrp="1"/>
          </p:cNvSpPr>
          <p:nvPr>
            <p:ph type="title"/>
          </p:nvPr>
        </p:nvSpPr>
        <p:spPr>
          <a:xfrm>
            <a:off x="533400" y="228600"/>
            <a:ext cx="8915400" cy="411162"/>
          </a:xfrm>
        </p:spPr>
        <p:txBody>
          <a:bodyPr/>
          <a:lstStyle/>
          <a:p>
            <a:r>
              <a:rPr lang="en-US" dirty="0"/>
              <a:t>Supported Media Types in Audio and Video</a:t>
            </a:r>
          </a:p>
        </p:txBody>
      </p:sp>
      <p:sp>
        <p:nvSpPr>
          <p:cNvPr id="5" name="TextBox 4"/>
          <p:cNvSpPr txBox="1"/>
          <p:nvPr/>
        </p:nvSpPr>
        <p:spPr>
          <a:xfrm>
            <a:off x="304800" y="900983"/>
            <a:ext cx="8534400" cy="3785652"/>
          </a:xfrm>
          <a:prstGeom prst="rect">
            <a:avLst/>
          </a:prstGeom>
          <a:noFill/>
        </p:spPr>
        <p:txBody>
          <a:bodyPr wrap="square" rtlCol="0">
            <a:spAutoFit/>
          </a:bodyPr>
          <a:lstStyle/>
          <a:p>
            <a:pPr marL="342900" indent="-342900">
              <a:lnSpc>
                <a:spcPct val="100000"/>
              </a:lnSpc>
              <a:spcBef>
                <a:spcPts val="6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Codec is a term referring to a device or a program used for encoding and decoding digital data stream</a:t>
            </a:r>
          </a:p>
          <a:p>
            <a:pPr marL="342900" lvl="0" indent="-342900">
              <a:lnSpc>
                <a:spcPct val="100000"/>
              </a:lnSpc>
              <a:spcBef>
                <a:spcPts val="6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There are various video and audio codecs which are used for handling of video and audio files.</a:t>
            </a:r>
          </a:p>
          <a:p>
            <a:pPr marL="342900" lvl="0" indent="-342900">
              <a:lnSpc>
                <a:spcPct val="100000"/>
              </a:lnSpc>
              <a:spcBef>
                <a:spcPts val="6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Different codecs have different level of compression quality.</a:t>
            </a:r>
          </a:p>
          <a:p>
            <a:pPr marL="342900" lvl="0" indent="-342900">
              <a:lnSpc>
                <a:spcPct val="100000"/>
              </a:lnSpc>
              <a:spcBef>
                <a:spcPts val="6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For storing and transmitting coded video and audio together, a container format is used such as  </a:t>
            </a:r>
            <a:r>
              <a:rPr lang="en-US" sz="2200" dirty="0" err="1">
                <a:latin typeface="Calibri" panose="020F0502020204030204" pitchFamily="34" charset="0"/>
                <a:cs typeface="Calibri" panose="020F0502020204030204" pitchFamily="34" charset="0"/>
              </a:rPr>
              <a:t>Ogg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ogv</a:t>
            </a:r>
            <a:r>
              <a:rPr lang="en-US" sz="2200" dirty="0">
                <a:latin typeface="Calibri" panose="020F0502020204030204" pitchFamily="34" charset="0"/>
                <a:cs typeface="Calibri" panose="020F0502020204030204" pitchFamily="34" charset="0"/>
              </a:rPr>
              <a:t>), the Audio Video Interleave (.</a:t>
            </a:r>
            <a:r>
              <a:rPr lang="en-US" sz="2200" dirty="0" err="1">
                <a:latin typeface="Calibri" panose="020F0502020204030204" pitchFamily="34" charset="0"/>
                <a:cs typeface="Calibri" panose="020F0502020204030204" pitchFamily="34" charset="0"/>
              </a:rPr>
              <a:t>avi</a:t>
            </a:r>
            <a:r>
              <a:rPr lang="en-US" sz="2200" dirty="0">
                <a:latin typeface="Calibri" panose="020F0502020204030204" pitchFamily="34" charset="0"/>
                <a:cs typeface="Calibri" panose="020F0502020204030204" pitchFamily="34" charset="0"/>
              </a:rPr>
              <a:t>), Flash Video (.</a:t>
            </a:r>
            <a:r>
              <a:rPr lang="en-US" sz="2200" dirty="0" err="1">
                <a:latin typeface="Calibri" panose="020F0502020204030204" pitchFamily="34" charset="0"/>
                <a:cs typeface="Calibri" panose="020F0502020204030204" pitchFamily="34" charset="0"/>
              </a:rPr>
              <a:t>flv</a:t>
            </a:r>
            <a:r>
              <a:rPr lang="en-US" sz="2200" dirty="0">
                <a:latin typeface="Calibri" panose="020F0502020204030204" pitchFamily="34" charset="0"/>
                <a:cs typeface="Calibri" panose="020F0502020204030204" pitchFamily="34" charset="0"/>
              </a:rPr>
              <a:t>) …</a:t>
            </a:r>
          </a:p>
          <a:p>
            <a:pPr marL="342900" lvl="0" indent="-342900">
              <a:lnSpc>
                <a:spcPct val="100000"/>
              </a:lnSpc>
              <a:spcBef>
                <a:spcPts val="600"/>
              </a:spcBef>
              <a:buFont typeface="Arial" panose="020B0604020202020204" pitchFamily="34" charset="0"/>
              <a:buChar char="•"/>
            </a:pPr>
            <a:r>
              <a:rPr lang="en-US" sz="2200" dirty="0">
                <a:latin typeface="Calibri" panose="020F0502020204030204" pitchFamily="34" charset="0"/>
                <a:cs typeface="Calibri" panose="020F0502020204030204" pitchFamily="34" charset="0"/>
              </a:rPr>
              <a:t>Different browsers support different container format. </a:t>
            </a:r>
            <a:r>
              <a:rPr lang="en-US" sz="2200" dirty="0" err="1">
                <a:latin typeface="Calibri" panose="020F0502020204030204" pitchFamily="34" charset="0"/>
                <a:cs typeface="Calibri" panose="020F0502020204030204" pitchFamily="34" charset="0"/>
              </a:rPr>
              <a:t>WebM</a:t>
            </a:r>
            <a:r>
              <a:rPr lang="en-US" sz="2200" dirty="0">
                <a:latin typeface="Calibri" panose="020F0502020204030204" pitchFamily="34" charset="0"/>
                <a:cs typeface="Calibri" panose="020F0502020204030204" pitchFamily="34" charset="0"/>
              </a:rPr>
              <a:t> is a new open source video container format supported by Google.</a:t>
            </a:r>
          </a:p>
        </p:txBody>
      </p:sp>
      <p:graphicFrame>
        <p:nvGraphicFramePr>
          <p:cNvPr id="6" name="Table 5"/>
          <p:cNvGraphicFramePr>
            <a:graphicFrameLocks noGrp="1"/>
          </p:cNvGraphicFramePr>
          <p:nvPr>
            <p:extLst>
              <p:ext uri="{D42A27DB-BD31-4B8C-83A1-F6EECF244321}">
                <p14:modId xmlns:p14="http://schemas.microsoft.com/office/powerpoint/2010/main" val="3694661538"/>
              </p:ext>
            </p:extLst>
          </p:nvPr>
        </p:nvGraphicFramePr>
        <p:xfrm>
          <a:off x="1295400" y="4800598"/>
          <a:ext cx="6400800" cy="1524001"/>
        </p:xfrm>
        <a:graphic>
          <a:graphicData uri="http://schemas.openxmlformats.org/drawingml/2006/table">
            <a:tbl>
              <a:tblPr firstRow="1" bandRow="1">
                <a:tableStyleId>{9DCAF9ED-07DC-4A11-8D7F-57B35C25682E}</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96387">
                <a:tc>
                  <a:txBody>
                    <a:bodyPr/>
                    <a:lstStyle/>
                    <a:p>
                      <a:pPr algn="ctr"/>
                      <a:endParaRPr lang="en-US" sz="2400" kern="1200" baseline="30000" dirty="0"/>
                    </a:p>
                    <a:p>
                      <a:pPr algn="ctr"/>
                      <a:r>
                        <a:rPr lang="en-US" sz="2400" kern="1200" baseline="30000" dirty="0"/>
                        <a:t>Container</a:t>
                      </a:r>
                      <a:endParaRPr lang="en-US" sz="2400" kern="1200" baseline="30000" dirty="0">
                        <a:solidFill>
                          <a:schemeClr val="bg1"/>
                        </a:solidFill>
                        <a:latin typeface="+mn-lt"/>
                        <a:ea typeface="+mn-ea"/>
                        <a:cs typeface="+mn-cs"/>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Video Codec</a:t>
                      </a:r>
                      <a:endParaRPr lang="en-US" sz="2400" kern="1200" baseline="30000" dirty="0">
                        <a:solidFill>
                          <a:schemeClr val="bg1"/>
                        </a:solidFill>
                        <a:latin typeface="+mn-lt"/>
                        <a:ea typeface="+mn-ea"/>
                        <a:cs typeface="+mn-cs"/>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Audio Codec</a:t>
                      </a:r>
                      <a:endParaRPr lang="en-US" sz="2400" kern="1200" baseline="30000" dirty="0">
                        <a:solidFill>
                          <a:schemeClr val="bg1"/>
                        </a:solidFill>
                        <a:latin typeface="+mn-lt"/>
                        <a:ea typeface="+mn-ea"/>
                        <a:cs typeface="+mn-cs"/>
                      </a:endParaRPr>
                    </a:p>
                  </a:txBody>
                  <a:tcPr marT="0" marB="0"/>
                </a:tc>
                <a:extLst>
                  <a:ext uri="{0D108BD9-81ED-4DB2-BD59-A6C34878D82A}">
                    <a16:rowId xmlns:a16="http://schemas.microsoft.com/office/drawing/2014/main" val="10000"/>
                  </a:ext>
                </a:extLst>
              </a:tr>
              <a:tr h="342538">
                <a:tc>
                  <a:txBody>
                    <a:bodyPr/>
                    <a:lstStyle/>
                    <a:p>
                      <a:pPr marL="0" indent="114300" algn="l"/>
                      <a:r>
                        <a:rPr lang="en-US" dirty="0"/>
                        <a:t>Mp4</a:t>
                      </a:r>
                    </a:p>
                  </a:txBody>
                  <a:tcPr marT="0" marB="0" anchor="ctr"/>
                </a:tc>
                <a:tc>
                  <a:txBody>
                    <a:bodyPr/>
                    <a:lstStyle/>
                    <a:p>
                      <a:pPr marL="0" indent="114300" algn="l"/>
                      <a:r>
                        <a:rPr lang="en-US" dirty="0"/>
                        <a:t>H.264</a:t>
                      </a:r>
                    </a:p>
                  </a:txBody>
                  <a:tcPr marT="0" marB="0" anchor="ctr"/>
                </a:tc>
                <a:tc>
                  <a:txBody>
                    <a:bodyPr/>
                    <a:lstStyle/>
                    <a:p>
                      <a:pPr marL="0" indent="114300" algn="l"/>
                      <a:r>
                        <a:rPr lang="en-US" dirty="0"/>
                        <a:t>AAC</a:t>
                      </a:r>
                    </a:p>
                  </a:txBody>
                  <a:tcPr marT="0" marB="0" anchor="ctr"/>
                </a:tc>
                <a:extLst>
                  <a:ext uri="{0D108BD9-81ED-4DB2-BD59-A6C34878D82A}">
                    <a16:rowId xmlns:a16="http://schemas.microsoft.com/office/drawing/2014/main" val="10001"/>
                  </a:ext>
                </a:extLst>
              </a:tr>
              <a:tr h="342538">
                <a:tc>
                  <a:txBody>
                    <a:bodyPr/>
                    <a:lstStyle/>
                    <a:p>
                      <a:pPr marL="0" indent="114300" algn="l"/>
                      <a:r>
                        <a:rPr lang="en-US" dirty="0" err="1"/>
                        <a:t>Ogg</a:t>
                      </a:r>
                      <a:endParaRPr lang="en-US" dirty="0"/>
                    </a:p>
                  </a:txBody>
                  <a:tcPr marT="0" marB="0" anchor="ctr"/>
                </a:tc>
                <a:tc>
                  <a:txBody>
                    <a:bodyPr/>
                    <a:lstStyle/>
                    <a:p>
                      <a:pPr marL="0" indent="114300" algn="l"/>
                      <a:r>
                        <a:rPr lang="en-US" dirty="0" err="1"/>
                        <a:t>Theora</a:t>
                      </a:r>
                      <a:endParaRPr lang="en-US" dirty="0"/>
                    </a:p>
                  </a:txBody>
                  <a:tcPr marT="0" marB="0" anchor="ctr"/>
                </a:tc>
                <a:tc>
                  <a:txBody>
                    <a:bodyPr/>
                    <a:lstStyle/>
                    <a:p>
                      <a:pPr marL="0" indent="114300" algn="l"/>
                      <a:r>
                        <a:rPr lang="en-US" dirty="0" err="1"/>
                        <a:t>Vorbis</a:t>
                      </a:r>
                      <a:endParaRPr lang="en-US" dirty="0"/>
                    </a:p>
                  </a:txBody>
                  <a:tcPr marT="0" marB="0" anchor="ctr"/>
                </a:tc>
                <a:extLst>
                  <a:ext uri="{0D108BD9-81ED-4DB2-BD59-A6C34878D82A}">
                    <a16:rowId xmlns:a16="http://schemas.microsoft.com/office/drawing/2014/main" val="10002"/>
                  </a:ext>
                </a:extLst>
              </a:tr>
              <a:tr h="342538">
                <a:tc>
                  <a:txBody>
                    <a:bodyPr/>
                    <a:lstStyle/>
                    <a:p>
                      <a:pPr marL="0" marR="0" indent="114300" algn="l" defTabSz="914400" rtl="0" eaLnBrk="1" fontAlgn="auto" latinLnBrk="0" hangingPunct="1">
                        <a:lnSpc>
                          <a:spcPct val="100000"/>
                        </a:lnSpc>
                        <a:spcBef>
                          <a:spcPts val="0"/>
                        </a:spcBef>
                        <a:spcAft>
                          <a:spcPts val="0"/>
                        </a:spcAft>
                        <a:buClrTx/>
                        <a:buSzTx/>
                        <a:buFontTx/>
                        <a:buNone/>
                        <a:tabLst/>
                        <a:defRPr/>
                      </a:pPr>
                      <a:r>
                        <a:rPr lang="en-US" dirty="0" err="1"/>
                        <a:t>WebM</a:t>
                      </a:r>
                      <a:endParaRPr lang="en-US" dirty="0"/>
                    </a:p>
                  </a:txBody>
                  <a:tcPr marT="0" marB="0" anchor="ctr"/>
                </a:tc>
                <a:tc>
                  <a:txBody>
                    <a:bodyPr/>
                    <a:lstStyle/>
                    <a:p>
                      <a:pPr marL="0" indent="114300" algn="l"/>
                      <a:r>
                        <a:rPr lang="en-US" dirty="0"/>
                        <a:t>VP8 </a:t>
                      </a:r>
                    </a:p>
                  </a:txBody>
                  <a:tcPr marT="0" marB="0" anchor="ctr"/>
                </a:tc>
                <a:tc>
                  <a:txBody>
                    <a:bodyPr/>
                    <a:lstStyle/>
                    <a:p>
                      <a:pPr marL="0" indent="114300" algn="l"/>
                      <a:r>
                        <a:rPr lang="en-US" dirty="0" err="1"/>
                        <a:t>Vorbis</a:t>
                      </a:r>
                      <a:endParaRPr lang="en-US" dirty="0"/>
                    </a:p>
                  </a:txBody>
                  <a:tcPr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4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5</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a:t> Audio &amp; Video </a:t>
            </a:r>
            <a:r>
              <a:rPr lang="en-US" dirty="0"/>
              <a:t>Formats</a:t>
            </a:r>
          </a:p>
        </p:txBody>
      </p:sp>
      <p:sp>
        <p:nvSpPr>
          <p:cNvPr id="6" name="Rectangle 5"/>
          <p:cNvSpPr/>
          <p:nvPr/>
        </p:nvSpPr>
        <p:spPr>
          <a:xfrm>
            <a:off x="304800" y="820616"/>
            <a:ext cx="8534400" cy="83099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rPr>
              <a:t>There are 3 supported file formats for the &lt;audio&gt; element in HTML5</a:t>
            </a:r>
          </a:p>
        </p:txBody>
      </p:sp>
      <p:sp>
        <p:nvSpPr>
          <p:cNvPr id="9" name="Rectangle 8"/>
          <p:cNvSpPr/>
          <p:nvPr/>
        </p:nvSpPr>
        <p:spPr>
          <a:xfrm>
            <a:off x="304800" y="3780693"/>
            <a:ext cx="8534400" cy="830997"/>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rPr>
              <a:t>There are the 3 supported file formats for the &lt;video&gt; element in HTML5.</a:t>
            </a:r>
          </a:p>
        </p:txBody>
      </p:sp>
      <p:pic>
        <p:nvPicPr>
          <p:cNvPr id="7" name="Picture 6"/>
          <p:cNvPicPr>
            <a:picLocks noChangeAspect="1"/>
          </p:cNvPicPr>
          <p:nvPr/>
        </p:nvPicPr>
        <p:blipFill>
          <a:blip r:embed="rId2"/>
          <a:stretch>
            <a:fillRect/>
          </a:stretch>
        </p:blipFill>
        <p:spPr>
          <a:xfrm>
            <a:off x="2743200" y="1618864"/>
            <a:ext cx="4337562" cy="1886335"/>
          </a:xfrm>
          <a:prstGeom prst="rect">
            <a:avLst/>
          </a:prstGeom>
        </p:spPr>
      </p:pic>
      <p:pic>
        <p:nvPicPr>
          <p:cNvPr id="10" name="Picture 9"/>
          <p:cNvPicPr>
            <a:picLocks noChangeAspect="1"/>
          </p:cNvPicPr>
          <p:nvPr/>
        </p:nvPicPr>
        <p:blipFill>
          <a:blip r:embed="rId3"/>
          <a:stretch>
            <a:fillRect/>
          </a:stretch>
        </p:blipFill>
        <p:spPr>
          <a:xfrm>
            <a:off x="2697393" y="4611690"/>
            <a:ext cx="4394827" cy="1889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6</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Audio Elements in HTML5</a:t>
            </a:r>
          </a:p>
        </p:txBody>
      </p:sp>
      <p:sp>
        <p:nvSpPr>
          <p:cNvPr id="6" name="Rectangle 5"/>
          <p:cNvSpPr/>
          <p:nvPr/>
        </p:nvSpPr>
        <p:spPr>
          <a:xfrm>
            <a:off x="304800" y="990600"/>
            <a:ext cx="8534400" cy="4216539"/>
          </a:xfrm>
          <a:prstGeom prst="rect">
            <a:avLst/>
          </a:prstGeom>
        </p:spPr>
        <p:txBody>
          <a:bodyPr wrap="square">
            <a:spAutoFit/>
          </a:bodyPr>
          <a:lstStyle/>
          <a:p>
            <a:pPr lvl="1" indent="-274320" algn="just">
              <a:lnSpc>
                <a:spcPct val="100000"/>
              </a:lnSpc>
              <a:spcBef>
                <a:spcPts val="0"/>
              </a:spcBef>
              <a:buClr>
                <a:srgbClr val="AC1418"/>
              </a:buClr>
              <a:buFont typeface="Wingdings" pitchFamily="2" charset="2"/>
              <a:buChar char=""/>
            </a:pPr>
            <a:r>
              <a:rPr lang="en-US" sz="2400" dirty="0">
                <a:latin typeface="Calibri" panose="020F0502020204030204" pitchFamily="34" charset="0"/>
              </a:rPr>
              <a:t>&lt;audio&gt; element allow to embed music on the Web site.</a:t>
            </a:r>
          </a:p>
          <a:p>
            <a:pPr lvl="1" indent="-274320" algn="just">
              <a:lnSpc>
                <a:spcPct val="100000"/>
              </a:lnSpc>
              <a:spcBef>
                <a:spcPts val="0"/>
              </a:spcBef>
              <a:buClr>
                <a:srgbClr val="AC1418"/>
              </a:buClr>
            </a:pPr>
            <a:endParaRPr lang="en-US" dirty="0"/>
          </a:p>
          <a:p>
            <a:pPr lvl="1" indent="-274320" algn="just">
              <a:lnSpc>
                <a:spcPct val="100000"/>
              </a:lnSpc>
              <a:spcBef>
                <a:spcPts val="0"/>
              </a:spcBef>
              <a:buClr>
                <a:srgbClr val="AC1418"/>
              </a:buClr>
            </a:pPr>
            <a:endParaRPr lang="en-US" dirty="0"/>
          </a:p>
          <a:p>
            <a:pPr lvl="1" indent="-344488" algn="just">
              <a:lnSpc>
                <a:spcPct val="100000"/>
              </a:lnSpc>
              <a:spcBef>
                <a:spcPts val="0"/>
              </a:spcBef>
              <a:buClr>
                <a:srgbClr val="AC1418"/>
              </a:buClr>
            </a:pPr>
            <a:r>
              <a:rPr lang="en-US" sz="1800" b="1" dirty="0"/>
              <a:t>&lt;!</a:t>
            </a:r>
            <a:r>
              <a:rPr lang="en-US" sz="1800" b="1" dirty="0" err="1"/>
              <a:t>doctype</a:t>
            </a:r>
            <a:r>
              <a:rPr lang="en-US" sz="1800" b="1" dirty="0"/>
              <a:t> html&gt;</a:t>
            </a:r>
          </a:p>
          <a:p>
            <a:pPr lvl="1" indent="-344488" algn="just">
              <a:lnSpc>
                <a:spcPct val="100000"/>
              </a:lnSpc>
              <a:spcBef>
                <a:spcPts val="0"/>
              </a:spcBef>
              <a:buClr>
                <a:srgbClr val="AC1418"/>
              </a:buClr>
            </a:pPr>
            <a:r>
              <a:rPr lang="en-US" sz="1800" b="1" dirty="0"/>
              <a:t>&lt;html&gt;</a:t>
            </a:r>
          </a:p>
          <a:p>
            <a:pPr marL="457200" indent="-344488" algn="just">
              <a:lnSpc>
                <a:spcPct val="100000"/>
              </a:lnSpc>
              <a:spcBef>
                <a:spcPts val="0"/>
              </a:spcBef>
              <a:buClr>
                <a:srgbClr val="AC1418"/>
              </a:buClr>
            </a:pPr>
            <a:r>
              <a:rPr lang="en-US" sz="1800" b="1" dirty="0"/>
              <a:t>&lt;head&gt;</a:t>
            </a:r>
          </a:p>
          <a:p>
            <a:pPr indent="-274320" algn="just">
              <a:lnSpc>
                <a:spcPct val="100000"/>
              </a:lnSpc>
              <a:spcBef>
                <a:spcPts val="0"/>
              </a:spcBef>
              <a:buClr>
                <a:srgbClr val="AC1418"/>
              </a:buClr>
            </a:pPr>
            <a:r>
              <a:rPr lang="en-US" sz="1800" b="1" dirty="0"/>
              <a:t>    &lt;title&gt;audio element&lt;/title&gt;</a:t>
            </a:r>
          </a:p>
          <a:p>
            <a:pPr indent="-274320" algn="just">
              <a:lnSpc>
                <a:spcPct val="100000"/>
              </a:lnSpc>
              <a:spcBef>
                <a:spcPts val="0"/>
              </a:spcBef>
              <a:buClr>
                <a:srgbClr val="AC1418"/>
              </a:buClr>
            </a:pPr>
            <a:r>
              <a:rPr lang="en-US" sz="1800" b="1" dirty="0"/>
              <a:t> &lt;/head&gt;</a:t>
            </a:r>
          </a:p>
          <a:p>
            <a:pPr indent="-274320" algn="just">
              <a:lnSpc>
                <a:spcPct val="100000"/>
              </a:lnSpc>
              <a:spcBef>
                <a:spcPts val="0"/>
              </a:spcBef>
              <a:buClr>
                <a:srgbClr val="AC1418"/>
              </a:buClr>
            </a:pPr>
            <a:r>
              <a:rPr lang="en-US" sz="1800" b="1" dirty="0"/>
              <a:t> &lt;body&gt;</a:t>
            </a:r>
          </a:p>
          <a:p>
            <a:pPr indent="-274320" algn="just">
              <a:lnSpc>
                <a:spcPct val="100000"/>
              </a:lnSpc>
              <a:spcBef>
                <a:spcPts val="0"/>
              </a:spcBef>
              <a:buClr>
                <a:srgbClr val="AC1418"/>
              </a:buClr>
            </a:pPr>
            <a:r>
              <a:rPr lang="en-US" sz="1800" b="1" dirty="0"/>
              <a:t>    </a:t>
            </a:r>
            <a:r>
              <a:rPr lang="en-US" sz="1800" b="1" dirty="0">
                <a:solidFill>
                  <a:srgbClr val="FF0000"/>
                </a:solidFill>
              </a:rPr>
              <a:t>&lt;audio</a:t>
            </a:r>
            <a:r>
              <a:rPr lang="en-US" sz="1800" b="1" dirty="0"/>
              <a:t> src=”d:\audio.mp3”</a:t>
            </a:r>
          </a:p>
          <a:p>
            <a:pPr indent="-274320" algn="just">
              <a:lnSpc>
                <a:spcPct val="100000"/>
              </a:lnSpc>
              <a:spcBef>
                <a:spcPts val="0"/>
              </a:spcBef>
              <a:buClr>
                <a:srgbClr val="AC1418"/>
              </a:buClr>
            </a:pPr>
            <a:r>
              <a:rPr lang="en-US" sz="1800" b="1" dirty="0"/>
              <a:t>        controls </a:t>
            </a:r>
            <a:r>
              <a:rPr lang="en-US" sz="1800" b="1" dirty="0" err="1"/>
              <a:t>autoplay</a:t>
            </a:r>
            <a:r>
              <a:rPr lang="en-US" sz="1800" b="1" dirty="0"/>
              <a:t> loop</a:t>
            </a:r>
            <a:r>
              <a:rPr lang="en-US" sz="1800" b="1" dirty="0">
                <a:solidFill>
                  <a:srgbClr val="FF0000"/>
                </a:solidFill>
              </a:rPr>
              <a:t>&gt;</a:t>
            </a:r>
          </a:p>
          <a:p>
            <a:pPr indent="-274320" algn="just">
              <a:lnSpc>
                <a:spcPct val="100000"/>
              </a:lnSpc>
              <a:spcBef>
                <a:spcPts val="0"/>
              </a:spcBef>
              <a:buClr>
                <a:srgbClr val="AC1418"/>
              </a:buClr>
            </a:pPr>
            <a:r>
              <a:rPr lang="en-US" sz="1800" b="1" dirty="0"/>
              <a:t>        html5 audio not supported</a:t>
            </a:r>
          </a:p>
          <a:p>
            <a:pPr indent="-274320" algn="just">
              <a:lnSpc>
                <a:spcPct val="100000"/>
              </a:lnSpc>
              <a:spcBef>
                <a:spcPts val="0"/>
              </a:spcBef>
              <a:buClr>
                <a:srgbClr val="AC1418"/>
              </a:buClr>
            </a:pPr>
            <a:r>
              <a:rPr lang="en-US" sz="1800" b="1" dirty="0"/>
              <a:t>    </a:t>
            </a:r>
            <a:r>
              <a:rPr lang="en-US" sz="1800" b="1" dirty="0">
                <a:solidFill>
                  <a:srgbClr val="FF0000"/>
                </a:solidFill>
              </a:rPr>
              <a:t>&lt;/audio&gt;</a:t>
            </a:r>
          </a:p>
          <a:p>
            <a:pPr indent="-274320" algn="just">
              <a:lnSpc>
                <a:spcPct val="100000"/>
              </a:lnSpc>
              <a:spcBef>
                <a:spcPts val="0"/>
              </a:spcBef>
              <a:buClr>
                <a:srgbClr val="AC1418"/>
              </a:buClr>
            </a:pPr>
            <a:r>
              <a:rPr lang="en-US" sz="1800" b="1" dirty="0"/>
              <a:t> &lt;/body&gt;</a:t>
            </a:r>
          </a:p>
          <a:p>
            <a:pPr lvl="1" indent="-344488" algn="just">
              <a:lnSpc>
                <a:spcPct val="100000"/>
              </a:lnSpc>
              <a:spcBef>
                <a:spcPts val="0"/>
              </a:spcBef>
              <a:buClr>
                <a:srgbClr val="AC1418"/>
              </a:buClr>
            </a:pPr>
            <a:r>
              <a:rPr lang="en-US" sz="1800" b="1" dirty="0"/>
              <a:t>&lt;/html&gt;</a:t>
            </a:r>
            <a:endParaRPr lang="en-US" sz="1600" b="1" dirty="0"/>
          </a:p>
        </p:txBody>
      </p:sp>
      <p:pic>
        <p:nvPicPr>
          <p:cNvPr id="1026" name="Picture 2"/>
          <p:cNvPicPr>
            <a:picLocks noChangeAspect="1" noChangeArrowheads="1"/>
          </p:cNvPicPr>
          <p:nvPr/>
        </p:nvPicPr>
        <p:blipFill>
          <a:blip r:embed="rId2"/>
          <a:srcRect/>
          <a:stretch>
            <a:fillRect/>
          </a:stretch>
        </p:blipFill>
        <p:spPr bwMode="auto">
          <a:xfrm>
            <a:off x="5552641" y="2619866"/>
            <a:ext cx="3286559" cy="2332129"/>
          </a:xfrm>
          <a:prstGeom prst="rect">
            <a:avLst/>
          </a:prstGeom>
          <a:noFill/>
          <a:ln w="9525">
            <a:noFill/>
            <a:miter lim="800000"/>
            <a:headEnd/>
            <a:tailEnd/>
          </a:ln>
          <a:effectLst/>
        </p:spPr>
      </p:pic>
      <p:graphicFrame>
        <p:nvGraphicFramePr>
          <p:cNvPr id="8" name="Diagram 7"/>
          <p:cNvGraphicFramePr/>
          <p:nvPr>
            <p:extLst>
              <p:ext uri="{D42A27DB-BD31-4B8C-83A1-F6EECF244321}">
                <p14:modId xmlns:p14="http://schemas.microsoft.com/office/powerpoint/2010/main" val="1039309577"/>
              </p:ext>
            </p:extLst>
          </p:nvPr>
        </p:nvGraphicFramePr>
        <p:xfrm>
          <a:off x="914400" y="5477960"/>
          <a:ext cx="6172200" cy="60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6798002"/>
              </p:ext>
            </p:extLst>
          </p:nvPr>
        </p:nvGraphicFramePr>
        <p:xfrm>
          <a:off x="460867" y="1143000"/>
          <a:ext cx="8229600" cy="4683760"/>
        </p:xfrm>
        <a:graphic>
          <a:graphicData uri="http://schemas.openxmlformats.org/drawingml/2006/table">
            <a:tbl>
              <a:tblPr firstRow="1" bandRow="1">
                <a:tableStyleId>{69012ECD-51FC-41F1-AA8D-1B2483CD663E}</a:tableStyleId>
              </a:tblPr>
              <a:tblGrid>
                <a:gridCol w="14478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81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Audio Attributes</a:t>
                      </a:r>
                      <a:endParaRPr lang="en-US" sz="2400" b="1" kern="1200" baseline="30000" dirty="0">
                        <a:solidFill>
                          <a:schemeClr val="lt1"/>
                        </a:solidFill>
                        <a:latin typeface="+mn-lt"/>
                        <a:ea typeface="+mn-ea"/>
                        <a:cs typeface="+mn-cs"/>
                      </a:endParaRPr>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kern="1200" baseline="30000"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baseline="30000" dirty="0"/>
                        <a:t>Description</a:t>
                      </a:r>
                      <a:endParaRPr lang="en-US" sz="2400" dirty="0"/>
                    </a:p>
                  </a:txBody>
                  <a:tcPr/>
                </a:tc>
                <a:extLst>
                  <a:ext uri="{0D108BD9-81ED-4DB2-BD59-A6C34878D82A}">
                    <a16:rowId xmlns:a16="http://schemas.microsoft.com/office/drawing/2014/main" val="10000"/>
                  </a:ext>
                </a:extLst>
              </a:tr>
              <a:tr h="2899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p>
                    <a:p>
                      <a:pPr>
                        <a:lnSpc>
                          <a:spcPct val="100000"/>
                        </a:lnSpc>
                        <a:spcBef>
                          <a:spcPts val="0"/>
                        </a:spcBef>
                        <a:spcAft>
                          <a:spcPts val="0"/>
                        </a:spcAft>
                      </a:pPr>
                      <a:r>
                        <a:rPr lang="en-US" sz="2800" b="1" kern="1200" baseline="30000" dirty="0" err="1"/>
                        <a:t>autoplay</a:t>
                      </a:r>
                      <a:endParaRPr lang="en-US" sz="2800" b="1" kern="1200" baseline="30000" dirty="0">
                        <a:solidFill>
                          <a:schemeClr val="dk1"/>
                        </a:solidFill>
                        <a:latin typeface="Calibri" panose="020F0502020204030204" pitchFamily="34" charset="0"/>
                        <a:ea typeface="+mn-ea"/>
                        <a:cs typeface="Calibri" panose="020F0502020204030204" pitchFamily="34" charset="0"/>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lnSpc>
                          <a:spcPct val="100000"/>
                        </a:lnSpc>
                        <a:spcBef>
                          <a:spcPts val="0"/>
                        </a:spcBef>
                        <a:spcAft>
                          <a:spcPts val="0"/>
                        </a:spcAft>
                      </a:pPr>
                      <a:r>
                        <a:rPr lang="en-US" sz="2800" kern="1200" baseline="30000" dirty="0"/>
                        <a:t>This attribute identifies whether to start or not the audio once the object is loaded</a:t>
                      </a:r>
                      <a:endParaRPr lang="en-US" sz="2800" kern="1200" baseline="30000" dirty="0">
                        <a:solidFill>
                          <a:schemeClr val="dk1"/>
                        </a:solidFill>
                        <a:latin typeface="Calibri" panose="020F0502020204030204" pitchFamily="34" charset="0"/>
                        <a:ea typeface="+mn-ea"/>
                        <a:cs typeface="Calibri" panose="020F0502020204030204" pitchFamily="34" charset="0"/>
                      </a:endParaRPr>
                    </a:p>
                  </a:txBody>
                  <a:tcPr marT="0" marB="0"/>
                </a:tc>
                <a:extLst>
                  <a:ext uri="{0D108BD9-81ED-4DB2-BD59-A6C34878D82A}">
                    <a16:rowId xmlns:a16="http://schemas.microsoft.com/office/drawing/2014/main" val="10001"/>
                  </a:ext>
                </a:extLst>
              </a:tr>
              <a:tr h="4880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p>
                    <a:p>
                      <a:pPr>
                        <a:lnSpc>
                          <a:spcPct val="100000"/>
                        </a:lnSpc>
                        <a:spcBef>
                          <a:spcPts val="0"/>
                        </a:spcBef>
                        <a:spcAft>
                          <a:spcPts val="0"/>
                        </a:spcAft>
                      </a:pPr>
                      <a:r>
                        <a:rPr lang="en-US" sz="2800" b="1" kern="1200" baseline="30000" dirty="0" err="1"/>
                        <a:t>autobuffer</a:t>
                      </a:r>
                      <a:endParaRPr lang="en-US" sz="2800" b="1" kern="1200" baseline="30000" dirty="0">
                        <a:solidFill>
                          <a:schemeClr val="dk1"/>
                        </a:solidFill>
                        <a:latin typeface="Calibri" panose="020F0502020204030204" pitchFamily="34" charset="0"/>
                        <a:ea typeface="+mn-ea"/>
                        <a:cs typeface="Calibri" panose="020F0502020204030204" pitchFamily="34" charset="0"/>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lnSpc>
                          <a:spcPct val="100000"/>
                        </a:lnSpc>
                        <a:spcBef>
                          <a:spcPts val="0"/>
                        </a:spcBef>
                        <a:spcAft>
                          <a:spcPts val="0"/>
                        </a:spcAft>
                      </a:pPr>
                      <a:r>
                        <a:rPr lang="en-US" sz="2800" kern="1200" baseline="30000" dirty="0"/>
                        <a:t>This attribute starts the buffering automatically</a:t>
                      </a:r>
                      <a:endParaRPr lang="en-US" sz="2800" kern="1200" baseline="30000" dirty="0">
                        <a:solidFill>
                          <a:schemeClr val="dk1"/>
                        </a:solidFill>
                        <a:latin typeface="Calibri" panose="020F0502020204030204" pitchFamily="34" charset="0"/>
                        <a:ea typeface="+mn-ea"/>
                        <a:cs typeface="Calibri" panose="020F0502020204030204" pitchFamily="34" charset="0"/>
                      </a:endParaRPr>
                    </a:p>
                  </a:txBody>
                  <a:tcPr marT="0" marB="0"/>
                </a:tc>
                <a:extLst>
                  <a:ext uri="{0D108BD9-81ED-4DB2-BD59-A6C34878D82A}">
                    <a16:rowId xmlns:a16="http://schemas.microsoft.com/office/drawing/2014/main" val="10002"/>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kern="1200" baseline="30000" dirty="0"/>
                        <a:t>controls</a:t>
                      </a:r>
                      <a:endParaRPr lang="en-US" sz="2800" b="1" kern="1200" baseline="30000" dirty="0">
                        <a:solidFill>
                          <a:schemeClr val="dk1"/>
                        </a:solidFill>
                        <a:latin typeface="Calibri" panose="020F0502020204030204" pitchFamily="34" charset="0"/>
                        <a:ea typeface="+mn-ea"/>
                        <a:cs typeface="Calibri" panose="020F0502020204030204" pitchFamily="34" charset="0"/>
                      </a:endParaRPr>
                    </a:p>
                  </a:txBody>
                  <a:tcPr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800" kern="1200" baseline="30000" dirty="0"/>
                    </a:p>
                    <a:p>
                      <a:pPr algn="just">
                        <a:lnSpc>
                          <a:spcPct val="100000"/>
                        </a:lnSpc>
                        <a:spcBef>
                          <a:spcPts val="0"/>
                        </a:spcBef>
                        <a:spcAft>
                          <a:spcPts val="0"/>
                        </a:spcAft>
                      </a:pPr>
                      <a:r>
                        <a:rPr lang="en-US" sz="2800" kern="1200" baseline="30000" dirty="0"/>
                        <a:t>This attribute identifies the audio playback controls that should be displayed such as resume, pause, play, and volume buttons </a:t>
                      </a:r>
                      <a:endParaRPr lang="en-US" sz="2800" b="1" kern="1200" baseline="30000" dirty="0">
                        <a:solidFill>
                          <a:schemeClr val="tx1"/>
                        </a:solidFill>
                        <a:latin typeface="Calibri" panose="020F0502020204030204" pitchFamily="34" charset="0"/>
                        <a:ea typeface="+mn-ea"/>
                        <a:cs typeface="Calibri" panose="020F0502020204030204" pitchFamily="34" charset="0"/>
                      </a:endParaRPr>
                    </a:p>
                  </a:txBody>
                  <a:tcPr marT="0" marB="0"/>
                </a:tc>
                <a:extLst>
                  <a:ext uri="{0D108BD9-81ED-4DB2-BD59-A6C34878D82A}">
                    <a16:rowId xmlns:a16="http://schemas.microsoft.com/office/drawing/2014/main" val="10003"/>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kern="1200" baseline="30000" dirty="0"/>
                        <a:t>loop</a:t>
                      </a:r>
                      <a:endParaRPr lang="en-US" sz="2800" b="1" kern="1200" baseline="30000" dirty="0">
                        <a:solidFill>
                          <a:schemeClr val="dk1"/>
                        </a:solidFill>
                        <a:latin typeface="Calibri" panose="020F0502020204030204" pitchFamily="34" charset="0"/>
                        <a:ea typeface="+mn-ea"/>
                        <a:cs typeface="Calibri" panose="020F0502020204030204" pitchFamily="34" charset="0"/>
                      </a:endParaRPr>
                    </a:p>
                  </a:txBody>
                  <a:tcPr marT="0" marB="0"/>
                </a:tc>
                <a:tc>
                  <a:txBody>
                    <a:bodyPr/>
                    <a:lstStyle/>
                    <a:p>
                      <a:pPr algn="just">
                        <a:lnSpc>
                          <a:spcPct val="100000"/>
                        </a:lnSpc>
                        <a:spcBef>
                          <a:spcPts val="0"/>
                        </a:spcBef>
                        <a:spcAft>
                          <a:spcPts val="0"/>
                        </a:spcAft>
                      </a:pPr>
                      <a:endParaRPr lang="en-US" sz="2800" kern="1200" baseline="30000" dirty="0"/>
                    </a:p>
                    <a:p>
                      <a:pPr algn="just">
                        <a:lnSpc>
                          <a:spcPct val="100000"/>
                        </a:lnSpc>
                        <a:spcBef>
                          <a:spcPts val="0"/>
                        </a:spcBef>
                        <a:spcAft>
                          <a:spcPts val="0"/>
                        </a:spcAft>
                      </a:pPr>
                      <a:r>
                        <a:rPr lang="en-US" sz="2800" kern="1200" baseline="30000" dirty="0"/>
                        <a:t>This attribute identifies whether to replay the audio once it has stopped</a:t>
                      </a:r>
                      <a:endParaRPr lang="en-US" sz="2800" kern="1200" baseline="30000" dirty="0">
                        <a:solidFill>
                          <a:schemeClr val="tx1"/>
                        </a:solidFill>
                        <a:latin typeface="Calibri" panose="020F0502020204030204" pitchFamily="34" charset="0"/>
                        <a:ea typeface="+mn-ea"/>
                        <a:cs typeface="Calibri" panose="020F0502020204030204" pitchFamily="34" charset="0"/>
                      </a:endParaRPr>
                    </a:p>
                  </a:txBody>
                  <a:tcPr marT="0" marB="0"/>
                </a:tc>
                <a:extLst>
                  <a:ext uri="{0D108BD9-81ED-4DB2-BD59-A6C34878D82A}">
                    <a16:rowId xmlns:a16="http://schemas.microsoft.com/office/drawing/2014/main" val="10004"/>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800" b="1" kern="1200" baseline="300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kern="1200" baseline="30000" dirty="0"/>
                        <a:t>preload</a:t>
                      </a:r>
                      <a:endParaRPr lang="en-US" sz="2800" b="1" kern="1200" baseline="30000" dirty="0">
                        <a:solidFill>
                          <a:schemeClr val="dk1"/>
                        </a:solidFill>
                        <a:latin typeface="Calibri" panose="020F0502020204030204" pitchFamily="34" charset="0"/>
                        <a:ea typeface="+mn-ea"/>
                        <a:cs typeface="Calibri" panose="020F0502020204030204" pitchFamily="34" charset="0"/>
                      </a:endParaRPr>
                    </a:p>
                  </a:txBody>
                  <a:tcPr marT="0" marB="0"/>
                </a:tc>
                <a:tc>
                  <a:txBody>
                    <a:bodyPr/>
                    <a:lstStyle/>
                    <a:p>
                      <a:pPr algn="just">
                        <a:lnSpc>
                          <a:spcPct val="100000"/>
                        </a:lnSpc>
                        <a:spcBef>
                          <a:spcPts val="0"/>
                        </a:spcBef>
                        <a:spcAft>
                          <a:spcPts val="0"/>
                        </a:spcAft>
                      </a:pPr>
                      <a:endParaRPr lang="en-US" sz="2800" kern="1200" baseline="30000" dirty="0"/>
                    </a:p>
                    <a:p>
                      <a:pPr algn="just">
                        <a:lnSpc>
                          <a:spcPct val="100000"/>
                        </a:lnSpc>
                        <a:spcBef>
                          <a:spcPts val="0"/>
                        </a:spcBef>
                        <a:spcAft>
                          <a:spcPts val="0"/>
                        </a:spcAft>
                      </a:pPr>
                      <a:r>
                        <a:rPr lang="en-US" sz="2800" kern="1200" baseline="30000" dirty="0"/>
                        <a:t>This attribute identifies whether the audio has to be loaded when the page loads and is ready to execute</a:t>
                      </a:r>
                      <a:endParaRPr lang="en-US" sz="2800" kern="1200" baseline="30000" dirty="0">
                        <a:solidFill>
                          <a:schemeClr val="tx1"/>
                        </a:solidFill>
                        <a:latin typeface="Calibri" panose="020F0502020204030204" pitchFamily="34" charset="0"/>
                        <a:ea typeface="+mn-ea"/>
                        <a:cs typeface="Calibri" panose="020F0502020204030204" pitchFamily="34" charset="0"/>
                      </a:endParaRPr>
                    </a:p>
                  </a:txBody>
                  <a:tcPr marT="0" marB="0"/>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7</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Audio Tag Attributes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52600" y="4724400"/>
            <a:ext cx="54864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82880" lvl="1"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a:t>
            </a:r>
            <a:r>
              <a:rPr lang="en-US" sz="1800" b="1" dirty="0">
                <a:solidFill>
                  <a:srgbClr val="FF0000"/>
                </a:solidFill>
                <a:latin typeface="Courier New" panose="02070309020205020404" pitchFamily="49" charset="0"/>
                <a:cs typeface="Courier New" panose="02070309020205020404" pitchFamily="49" charset="0"/>
              </a:rPr>
              <a:t>audio</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autoplay</a:t>
            </a:r>
            <a:r>
              <a:rPr lang="en-US" sz="1800" b="1" dirty="0">
                <a:latin typeface="Courier New" panose="02070309020205020404" pitchFamily="49" charset="0"/>
                <a:cs typeface="Courier New" panose="02070309020205020404" pitchFamily="49" charset="0"/>
              </a:rPr>
              <a:t> loop&gt;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src=”sampaudio.mp3”&gt;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&lt;source src=”sampaudio.ogg”&gt;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      &lt;</a:t>
            </a:r>
            <a:r>
              <a:rPr lang="en-US" sz="1800" b="1" dirty="0">
                <a:solidFill>
                  <a:srgbClr val="FF0000"/>
                </a:solidFill>
                <a:latin typeface="Courier New" panose="02070309020205020404" pitchFamily="49" charset="0"/>
                <a:cs typeface="Courier New" panose="02070309020205020404" pitchFamily="49" charset="0"/>
              </a:rPr>
              <a:t>embed</a:t>
            </a:r>
            <a:r>
              <a:rPr lang="en-US" sz="1800" b="1" dirty="0">
                <a:latin typeface="Courier New" panose="02070309020205020404" pitchFamily="49" charset="0"/>
                <a:cs typeface="Courier New" panose="02070309020205020404" pitchFamily="49" charset="0"/>
              </a:rPr>
              <a:t> src=”sampaudio.mp3”&gt;</a:t>
            </a:r>
          </a:p>
          <a:p>
            <a:pPr lvl="1" indent="-274320" algn="just">
              <a:lnSpc>
                <a:spcPct val="100000"/>
              </a:lnSpc>
              <a:spcBef>
                <a:spcPts val="0"/>
              </a:spcBef>
              <a:buClr>
                <a:srgbClr val="AC1418"/>
              </a:buClr>
            </a:pPr>
            <a:r>
              <a:rPr lang="en-US" sz="1800" b="1" dirty="0">
                <a:latin typeface="Courier New" panose="02070309020205020404" pitchFamily="49" charset="0"/>
                <a:cs typeface="Courier New" panose="02070309020205020404" pitchFamily="49" charset="0"/>
              </a:rPr>
              <a:t>&lt;/audio&gt;</a:t>
            </a:r>
          </a:p>
        </p:txBody>
      </p:sp>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8</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Playing Audio Files in older Browsers</a:t>
            </a:r>
          </a:p>
        </p:txBody>
      </p:sp>
      <p:graphicFrame>
        <p:nvGraphicFramePr>
          <p:cNvPr id="12" name="Diagram 11"/>
          <p:cNvGraphicFramePr/>
          <p:nvPr>
            <p:extLst>
              <p:ext uri="{D42A27DB-BD31-4B8C-83A1-F6EECF244321}">
                <p14:modId xmlns:p14="http://schemas.microsoft.com/office/powerpoint/2010/main" val="1638744460"/>
              </p:ext>
            </p:extLst>
          </p:nvPr>
        </p:nvGraphicFramePr>
        <p:xfrm>
          <a:off x="457200" y="1066800"/>
          <a:ext cx="83820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9</a:t>
            </a:fld>
            <a:endParaRPr lang="en-US"/>
          </a:p>
        </p:txBody>
      </p:sp>
      <p:sp>
        <p:nvSpPr>
          <p:cNvPr id="3" name="Footer Placeholder 2"/>
          <p:cNvSpPr>
            <a:spLocks noGrp="1"/>
          </p:cNvSpPr>
          <p:nvPr>
            <p:ph type="ftr" sz="quarter" idx="11"/>
          </p:nvPr>
        </p:nvSpPr>
        <p:spPr/>
        <p:txBody>
          <a:bodyPr/>
          <a:lstStyle/>
          <a:p>
            <a:pPr>
              <a:defRPr/>
            </a:pPr>
            <a:r>
              <a:rPr lang="en-US" dirty="0"/>
              <a:t>HTML5 Audio and Video / Session 11 </a:t>
            </a:r>
          </a:p>
        </p:txBody>
      </p:sp>
      <p:sp>
        <p:nvSpPr>
          <p:cNvPr id="5" name="Title 4"/>
          <p:cNvSpPr>
            <a:spLocks noGrp="1"/>
          </p:cNvSpPr>
          <p:nvPr>
            <p:ph type="title"/>
          </p:nvPr>
        </p:nvSpPr>
        <p:spPr>
          <a:xfrm>
            <a:off x="457200" y="198438"/>
            <a:ext cx="8534400" cy="411162"/>
          </a:xfrm>
        </p:spPr>
        <p:txBody>
          <a:bodyPr/>
          <a:lstStyle/>
          <a:p>
            <a:r>
              <a:rPr lang="en-US" dirty="0"/>
              <a:t> Video Elements in HTML5</a:t>
            </a:r>
          </a:p>
        </p:txBody>
      </p:sp>
      <p:sp>
        <p:nvSpPr>
          <p:cNvPr id="6" name="Rectangle 5"/>
          <p:cNvSpPr/>
          <p:nvPr/>
        </p:nvSpPr>
        <p:spPr>
          <a:xfrm>
            <a:off x="304800" y="914400"/>
            <a:ext cx="8534400" cy="2015936"/>
          </a:xfrm>
          <a:prstGeom prst="rect">
            <a:avLst/>
          </a:prstGeom>
        </p:spPr>
        <p:txBody>
          <a:bodyPr wrap="square">
            <a:spAutoFit/>
          </a:bodyPr>
          <a:lstStyle/>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is a new feature added in HTML5.</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is for embedding the video content on the Web page.</a:t>
            </a:r>
          </a:p>
          <a:p>
            <a:pPr lvl="1" indent="-274320" algn="just">
              <a:lnSpc>
                <a:spcPct val="100000"/>
              </a:lnSpc>
              <a:spcBef>
                <a:spcPts val="600"/>
              </a:spcBef>
              <a:buClr>
                <a:srgbClr val="AC1418"/>
              </a:buClr>
              <a:buFont typeface="Wingdings" pitchFamily="2" charset="2"/>
              <a:buChar char=""/>
            </a:pPr>
            <a:r>
              <a:rPr lang="en-US" sz="2200" dirty="0">
                <a:latin typeface="Calibri" panose="020F0502020204030204" pitchFamily="34" charset="0"/>
                <a:cs typeface="Calibri" panose="020F0502020204030204" pitchFamily="34" charset="0"/>
              </a:rPr>
              <a:t>if not supported by the browser then the content between the start tag and end tag is displayed.</a:t>
            </a:r>
          </a:p>
          <a:p>
            <a:pPr lvl="1" indent="-274320" algn="just">
              <a:lnSpc>
                <a:spcPct val="100000"/>
              </a:lnSpc>
              <a:spcBef>
                <a:spcPts val="600"/>
              </a:spcBef>
              <a:buClr>
                <a:srgbClr val="AC1418"/>
              </a:buClr>
              <a:buFont typeface="Wingdings" pitchFamily="2" charset="2"/>
              <a:buChar char=""/>
            </a:pPr>
            <a:r>
              <a:rPr lang="en-US" sz="2200" b="1" i="1" dirty="0">
                <a:latin typeface="Calibri" panose="020F0502020204030204" pitchFamily="34" charset="0"/>
                <a:cs typeface="Calibri" panose="020F0502020204030204" pitchFamily="34" charset="0"/>
              </a:rPr>
              <a:t>src</a:t>
            </a:r>
            <a:r>
              <a:rPr lang="en-US" sz="2200" dirty="0">
                <a:latin typeface="Calibri" panose="020F0502020204030204" pitchFamily="34" charset="0"/>
                <a:cs typeface="Calibri" panose="020F0502020204030204" pitchFamily="34" charset="0"/>
              </a:rPr>
              <a:t> attribute is used to link to the video file.</a:t>
            </a:r>
          </a:p>
        </p:txBody>
      </p:sp>
      <p:pic>
        <p:nvPicPr>
          <p:cNvPr id="2050" name="Picture 2"/>
          <p:cNvPicPr>
            <a:picLocks noChangeAspect="1" noChangeArrowheads="1"/>
          </p:cNvPicPr>
          <p:nvPr/>
        </p:nvPicPr>
        <p:blipFill>
          <a:blip r:embed="rId2"/>
          <a:srcRect/>
          <a:stretch>
            <a:fillRect/>
          </a:stretch>
        </p:blipFill>
        <p:spPr bwMode="auto">
          <a:xfrm>
            <a:off x="5295900" y="3124200"/>
            <a:ext cx="3450189" cy="2819400"/>
          </a:xfrm>
          <a:prstGeom prst="rect">
            <a:avLst/>
          </a:prstGeom>
          <a:noFill/>
          <a:ln w="9525">
            <a:noFill/>
            <a:miter lim="800000"/>
            <a:headEnd/>
            <a:tailEnd/>
          </a:ln>
          <a:effectLst/>
        </p:spPr>
      </p:pic>
      <p:sp>
        <p:nvSpPr>
          <p:cNvPr id="4" name="TextBox 3"/>
          <p:cNvSpPr txBox="1"/>
          <p:nvPr/>
        </p:nvSpPr>
        <p:spPr>
          <a:xfrm>
            <a:off x="304800" y="3581400"/>
            <a:ext cx="478434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1" indent="-274320" algn="just">
              <a:lnSpc>
                <a:spcPct val="100000"/>
              </a:lnSpc>
              <a:spcBef>
                <a:spcPts val="600"/>
              </a:spcBef>
              <a:buClr>
                <a:srgbClr val="AC1418"/>
              </a:buClr>
            </a:pPr>
            <a:r>
              <a:rPr lang="en-US" sz="1800" b="1" dirty="0">
                <a:latin typeface="Courier New" panose="02070309020205020404" pitchFamily="49" charset="0"/>
                <a:cs typeface="Courier New" panose="02070309020205020404" pitchFamily="49" charset="0"/>
              </a:rPr>
              <a:t>&lt;body&gt;</a:t>
            </a:r>
          </a:p>
          <a:p>
            <a:pPr lvl="1" indent="-274320" algn="just">
              <a:lnSpc>
                <a:spcPct val="100000"/>
              </a:lnSpc>
              <a:spcBef>
                <a:spcPts val="600"/>
              </a:spcBef>
              <a:buClr>
                <a:srgbClr val="AC1418"/>
              </a:buClr>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&lt;video </a:t>
            </a:r>
            <a:r>
              <a:rPr lang="en-US" sz="1800" b="1" dirty="0" err="1">
                <a:latin typeface="Courier New" panose="02070309020205020404" pitchFamily="49" charset="0"/>
                <a:cs typeface="Courier New" panose="02070309020205020404" pitchFamily="49" charset="0"/>
              </a:rPr>
              <a:t>src</a:t>
            </a:r>
            <a:r>
              <a:rPr lang="en-US" sz="1800" b="1" dirty="0">
                <a:latin typeface="Courier New" panose="02070309020205020404" pitchFamily="49" charset="0"/>
                <a:cs typeface="Courier New" panose="02070309020205020404" pitchFamily="49" charset="0"/>
              </a:rPr>
              <a:t>=”D:\movie.mp4”&gt;</a:t>
            </a:r>
          </a:p>
          <a:p>
            <a:pPr marL="1144588" lvl="1">
              <a:lnSpc>
                <a:spcPct val="100000"/>
              </a:lnSpc>
              <a:spcBef>
                <a:spcPts val="600"/>
              </a:spcBef>
              <a:buClr>
                <a:srgbClr val="AC1418"/>
              </a:buClr>
            </a:pPr>
            <a:r>
              <a:rPr lang="en-US" sz="1800" b="1" dirty="0">
                <a:latin typeface="Courier New" panose="02070309020205020404" pitchFamily="49" charset="0"/>
                <a:cs typeface="Courier New" panose="02070309020205020404" pitchFamily="49" charset="0"/>
              </a:rPr>
              <a:t>Your browser does not support the video.</a:t>
            </a:r>
          </a:p>
          <a:p>
            <a:pPr lvl="1" indent="-274320" algn="just">
              <a:lnSpc>
                <a:spcPct val="100000"/>
              </a:lnSpc>
              <a:spcBef>
                <a:spcPts val="600"/>
              </a:spcBef>
              <a:buClr>
                <a:srgbClr val="AC1418"/>
              </a:buClr>
            </a:pP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&lt;/video&gt;</a:t>
            </a:r>
          </a:p>
          <a:p>
            <a:pPr lvl="1" indent="-274320" algn="just">
              <a:lnSpc>
                <a:spcPct val="100000"/>
              </a:lnSpc>
              <a:spcBef>
                <a:spcPts val="600"/>
              </a:spcBef>
              <a:buClr>
                <a:srgbClr val="AC1418"/>
              </a:buClr>
            </a:pPr>
            <a:r>
              <a:rPr lang="en-US" sz="1800" b="1" dirty="0">
                <a:latin typeface="Courier New" panose="02070309020205020404" pitchFamily="49" charset="0"/>
                <a:cs typeface="Courier New" panose="02070309020205020404" pitchFamily="49" charset="0"/>
              </a:rPr>
              <a:t>&lt;/body&gt;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14949</TotalTime>
  <Words>1705</Words>
  <Application>Microsoft Office PowerPoint</Application>
  <PresentationFormat>On-screen Show (4:3)</PresentationFormat>
  <Paragraphs>223</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 Antiqua</vt:lpstr>
      <vt:lpstr>Calibri</vt:lpstr>
      <vt:lpstr>Courier New</vt:lpstr>
      <vt:lpstr>Wingdings</vt:lpstr>
      <vt:lpstr>Wingdings 2</vt:lpstr>
      <vt:lpstr>3_Office Theme</vt:lpstr>
      <vt:lpstr>PowerPoint Presentation</vt:lpstr>
      <vt:lpstr>Objectives</vt:lpstr>
      <vt:lpstr> Introduction</vt:lpstr>
      <vt:lpstr>Supported Media Types in Audio and Video</vt:lpstr>
      <vt:lpstr> Audio &amp; Video Formats</vt:lpstr>
      <vt:lpstr> Audio Elements in HTML5</vt:lpstr>
      <vt:lpstr> Audio Tag Attributes</vt:lpstr>
      <vt:lpstr> Playing Audio Files in older Browsers</vt:lpstr>
      <vt:lpstr> Video Elements in HTML5</vt:lpstr>
      <vt:lpstr> Video Tag Attributes</vt:lpstr>
      <vt:lpstr> Setting the Video Size</vt:lpstr>
      <vt:lpstr> Converting the Video Files</vt:lpstr>
      <vt:lpstr> Accessibility of Audio and Video Elements</vt:lpstr>
      <vt:lpstr> Track Element 1-3</vt:lpstr>
      <vt:lpstr> Track Element 2-3</vt:lpstr>
      <vt:lpstr>Track Element 3-3</vt:lpstr>
      <vt:lpstr>Summary</vt:lpstr>
    </vt:vector>
  </TitlesOfParts>
  <Company>Aptech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11 XP</dc:title>
  <dc:creator>Aptech Limited</dc:creator>
  <cp:lastModifiedBy>THUYLM</cp:lastModifiedBy>
  <cp:revision>2603</cp:revision>
  <dcterms:created xsi:type="dcterms:W3CDTF">2006-08-16T00:00:00Z</dcterms:created>
  <dcterms:modified xsi:type="dcterms:W3CDTF">2018-05-24T09:13:41Z</dcterms:modified>
</cp:coreProperties>
</file>