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56" r:id="rId2"/>
    <p:sldId id="357" r:id="rId3"/>
    <p:sldId id="447" r:id="rId4"/>
    <p:sldId id="449" r:id="rId5"/>
    <p:sldId id="452" r:id="rId6"/>
    <p:sldId id="458" r:id="rId7"/>
    <p:sldId id="460" r:id="rId8"/>
    <p:sldId id="463" r:id="rId9"/>
    <p:sldId id="464" r:id="rId10"/>
    <p:sldId id="466" r:id="rId11"/>
    <p:sldId id="468" r:id="rId12"/>
    <p:sldId id="470" r:id="rId13"/>
    <p:sldId id="472" r:id="rId14"/>
    <p:sldId id="474" r:id="rId15"/>
    <p:sldId id="475" r:id="rId16"/>
    <p:sldId id="480" r:id="rId17"/>
    <p:sldId id="481" r:id="rId18"/>
    <p:sldId id="483" r:id="rId19"/>
    <p:sldId id="484" r:id="rId20"/>
    <p:sldId id="430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36A2"/>
    <a:srgbClr val="F61828"/>
    <a:srgbClr val="AC1418"/>
    <a:srgbClr val="FFFF99"/>
    <a:srgbClr val="4411D5"/>
    <a:srgbClr val="C0007B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70" d="100"/>
          <a:sy n="70" d="100"/>
        </p:scale>
        <p:origin x="362" y="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can be used with decision-making such as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switch-case </a:t>
          </a:r>
          <a:r>
            <a:rPr lang="en-US" sz="2000" dirty="0"/>
            <a:t>and loop constructs such as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for</a:t>
          </a:r>
          <a:r>
            <a:rPr lang="en-US" sz="2000" dirty="0"/>
            <a:t> and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while</a:t>
          </a:r>
          <a:r>
            <a:rPr lang="en-US" sz="2000" dirty="0"/>
            <a:t> loops.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The control is then passed to the next statement immediately after the loop.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It is used to exit the loop without evaluating the specified condition.</a:t>
          </a: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-3911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Y="-73459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ED619B3-A982-47BC-B691-139DA7E41429}" type="presOf" srcId="{562882C0-AB97-4E3B-8D46-8E574B04BE56}" destId="{A6445519-E36D-458F-8F29-D286534B965D}" srcOrd="0" destOrd="0" presId="urn:microsoft.com/office/officeart/2005/8/layout/vList2"/>
    <dgm:cxn modelId="{BD6C4929-ECCE-4412-A380-FD369BAA6EFD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F9723EA-F0C8-454E-A8DF-313CA5282679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8241AB3-39FD-407B-BB14-4BE286F8ED0F}" type="presOf" srcId="{D32F8FCF-EDF2-4321-B49C-D5DF3D295B52}" destId="{9FF9BD46-DE44-4B30-80ED-AC3A9E213A06}" srcOrd="0" destOrd="0" presId="urn:microsoft.com/office/officeart/2005/8/layout/vList2"/>
    <dgm:cxn modelId="{CAF44926-C265-4713-9727-AF745B235AAF}" type="presParOf" srcId="{9FF9BD46-DE44-4B30-80ED-AC3A9E213A06}" destId="{388723AB-37EB-4EC2-B7B0-759657273835}" srcOrd="0" destOrd="0" presId="urn:microsoft.com/office/officeart/2005/8/layout/vList2"/>
    <dgm:cxn modelId="{A1BA6394-63F2-4832-9A92-72CD0E6CFA21}" type="presParOf" srcId="{9FF9BD46-DE44-4B30-80ED-AC3A9E213A06}" destId="{D877BAB3-7DBF-46AB-A039-BE8C107F0C8C}" srcOrd="1" destOrd="0" presId="urn:microsoft.com/office/officeart/2005/8/layout/vList2"/>
    <dgm:cxn modelId="{B5D70707-C473-4A93-850D-267894353E89}" type="presParOf" srcId="{9FF9BD46-DE44-4B30-80ED-AC3A9E213A06}" destId="{0256FAD6-365E-4CAB-8266-8CECC71F7F52}" srcOrd="2" destOrd="0" presId="urn:microsoft.com/office/officeart/2005/8/layout/vList2"/>
    <dgm:cxn modelId="{35D05DA0-345C-4F60-84A7-F948EFE95EE1}" type="presParOf" srcId="{9FF9BD46-DE44-4B30-80ED-AC3A9E213A06}" destId="{C88DBDBC-73BA-40D4-ACAA-61468FA8920B}" srcOrd="3" destOrd="0" presId="urn:microsoft.com/office/officeart/2005/8/layout/vList2"/>
    <dgm:cxn modelId="{553F2828-CC6D-4698-B1E1-688C5A1380A2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not terminate the loop entirely, but terminates the current execution.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terminate the current execution of the loop and continue with the next repetition by returning the control to the beginning of the loop.</a:t>
          </a: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0256FAD6-365E-4CAB-8266-8CECC71F7F52}" type="pres">
      <dgm:prSet presAssocID="{FC2A7E5C-B22A-46C4-9AFD-A55CEAE725CE}" presName="parentText" presStyleLbl="node1" presStyleIdx="0" presStyleCnt="2" custScaleY="66701" custLinFactNeighborY="-39116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1" presStyleCnt="2" custScaleY="68091" custLinFactNeighborY="-73459">
        <dgm:presLayoutVars>
          <dgm:chMax val="0"/>
          <dgm:bulletEnabled val="1"/>
        </dgm:presLayoutVars>
      </dgm:prSet>
      <dgm:spPr/>
    </dgm:pt>
  </dgm:ptLst>
  <dgm:cxnLst>
    <dgm:cxn modelId="{B3E6478D-AA93-48C6-8E88-0D39422D1F64}" type="presOf" srcId="{FC2A7E5C-B22A-46C4-9AFD-A55CEAE725CE}" destId="{0256FAD6-365E-4CAB-8266-8CECC71F7F52}" srcOrd="0" destOrd="0" presId="urn:microsoft.com/office/officeart/2005/8/layout/vList2"/>
    <dgm:cxn modelId="{B0306088-C976-4DCD-9672-BC741A1D6A7B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0" destOrd="0" parTransId="{4321AB2E-56BE-4B81-A95D-78D0C600BF84}" sibTransId="{D600FDB0-EB0D-494C-8ECC-EFA51A794305}"/>
    <dgm:cxn modelId="{14CE4FE0-ECDD-4D10-8E7E-D61C232BA774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1" destOrd="0" parTransId="{22DAB85A-2AC9-4DDD-B986-E5A7070B9054}" sibTransId="{7363CEF2-942E-416F-BE41-E1618140DA9E}"/>
    <dgm:cxn modelId="{998803E4-A2C8-4F84-A16F-FB6EB973F2B7}" type="presParOf" srcId="{9FF9BD46-DE44-4B30-80ED-AC3A9E213A06}" destId="{0256FAD6-365E-4CAB-8266-8CECC71F7F52}" srcOrd="0" destOrd="0" presId="urn:microsoft.com/office/officeart/2005/8/layout/vList2"/>
    <dgm:cxn modelId="{1D320B8B-1C62-4FF3-B22D-DF898F4FDAC1}" type="presParOf" srcId="{9FF9BD46-DE44-4B30-80ED-AC3A9E213A06}" destId="{C88DBDBC-73BA-40D4-ACAA-61468FA8920B}" srcOrd="1" destOrd="0" presId="urn:microsoft.com/office/officeart/2005/8/layout/vList2"/>
    <dgm:cxn modelId="{916D5A44-9AAE-4A58-85E6-D61B014830CD}" type="presParOf" srcId="{9FF9BD46-DE44-4B30-80ED-AC3A9E213A06}" destId="{A6445519-E36D-458F-8F29-D286534B96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is </a:t>
          </a:r>
          <a:r>
            <a:rPr lang="en-US" sz="2000" dirty="0"/>
            <a:t>a collection of values stored in adjacent memory locations.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The values of an array variable must be of the same data type.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These values that are also referred to as elements can be accessed by using subscript or index numbers.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-17203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Y="6186">
        <dgm:presLayoutVars>
          <dgm:chMax val="0"/>
          <dgm:bulletEnabled val="1"/>
        </dgm:presLayoutVars>
      </dgm:prSet>
      <dgm:spPr/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55C1B8B-9163-462E-B2F5-7A237C147E2E}" type="presOf" srcId="{562882C0-AB97-4E3B-8D46-8E574B04BE56}" destId="{A6445519-E36D-458F-8F29-D286534B965D}" srcOrd="0" destOrd="0" presId="urn:microsoft.com/office/officeart/2005/8/layout/vList2"/>
    <dgm:cxn modelId="{D7E13B7C-68DA-42DC-B4B7-E252DD75BE0C}" type="presOf" srcId="{4E1CD5B7-2CF3-44AA-979B-6F420433627D}" destId="{388723AB-37EB-4EC2-B7B0-759657273835}" srcOrd="0" destOrd="0" presId="urn:microsoft.com/office/officeart/2005/8/layout/vList2"/>
    <dgm:cxn modelId="{A8722E7A-C2C1-4B09-848A-B2DD7FF5E5D5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9551FB2-46AA-4861-803D-F9FC608370E3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F57C0A7-A013-42C3-853E-DE1D95D57167}" type="presParOf" srcId="{9FF9BD46-DE44-4B30-80ED-AC3A9E213A06}" destId="{388723AB-37EB-4EC2-B7B0-759657273835}" srcOrd="0" destOrd="0" presId="urn:microsoft.com/office/officeart/2005/8/layout/vList2"/>
    <dgm:cxn modelId="{5C0D7D1E-B21E-48EE-9B17-18C18A11C8D1}" type="presParOf" srcId="{9FF9BD46-DE44-4B30-80ED-AC3A9E213A06}" destId="{D877BAB3-7DBF-46AB-A039-BE8C107F0C8C}" srcOrd="1" destOrd="0" presId="urn:microsoft.com/office/officeart/2005/8/layout/vList2"/>
    <dgm:cxn modelId="{F5187F5A-3E46-4C1F-A133-9258844AE8A4}" type="presParOf" srcId="{9FF9BD46-DE44-4B30-80ED-AC3A9E213A06}" destId="{0256FAD6-365E-4CAB-8266-8CECC71F7F52}" srcOrd="2" destOrd="0" presId="urn:microsoft.com/office/officeart/2005/8/layout/vList2"/>
    <dgm:cxn modelId="{1DAACC2E-2D26-4EC7-B345-85064C92AF24}" type="presParOf" srcId="{9FF9BD46-DE44-4B30-80ED-AC3A9E213A06}" destId="{C88DBDBC-73BA-40D4-ACAA-61468FA8920B}" srcOrd="3" destOrd="0" presId="urn:microsoft.com/office/officeart/2005/8/layout/vList2"/>
    <dgm:cxn modelId="{9DA64107-C60F-4D80-B72C-FE8E1296424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2882C0-AB97-4E3B-8D46-8E574B04BE56}">
      <dgm:prSet phldrT="[Text]"/>
      <dgm:spPr/>
      <dgm:t>
        <a:bodyPr/>
        <a:lstStyle/>
        <a:p>
          <a:r>
            <a:rPr lang="en-US"/>
            <a:t>In Javascript, array is an object. </a:t>
          </a:r>
          <a:br>
            <a:rPr lang="en-US"/>
          </a:br>
          <a:r>
            <a:rPr lang="en-US"/>
            <a:t>It has the length property that determine the number of elements in an array.</a:t>
          </a:r>
          <a:endParaRPr lang="en-US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/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/>
        </a:p>
      </dgm:t>
    </dgm:pt>
    <dgm:pt modelId="{32F9483E-A135-41CD-9B8E-5BB23FE4E385}">
      <dgm:prSet phldrT="[Text]"/>
      <dgm:spPr/>
      <dgm:t>
        <a:bodyPr/>
        <a:lstStyle/>
        <a:p>
          <a:r>
            <a:rPr lang="en-US" dirty="0"/>
            <a:t>The various methods of the Array object allow to access and manipulate the array elements.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/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A6445519-E36D-458F-8F29-D286534B965D}" type="pres">
      <dgm:prSet presAssocID="{562882C0-AB97-4E3B-8D46-8E574B04BE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9D9F5E3-0714-4425-B1DF-ED5653129A86}" srcId="{D32F8FCF-EDF2-4321-B49C-D5DF3D295B52}" destId="{32F9483E-A135-41CD-9B8E-5BB23FE4E385}" srcOrd="1" destOrd="0" parTransId="{8400DE60-AB66-4C74-B12F-ABCFD84D948C}" sibTransId="{07212A5D-CEB0-4CF0-BA2B-9599A2004670}"/>
    <dgm:cxn modelId="{3E82A774-1447-4CAC-AB0F-EF5119A7AB7A}" type="presOf" srcId="{562882C0-AB97-4E3B-8D46-8E574B04BE56}" destId="{A6445519-E36D-458F-8F29-D286534B965D}" srcOrd="0" destOrd="0" presId="urn:microsoft.com/office/officeart/2005/8/layout/vList2"/>
    <dgm:cxn modelId="{350D1103-ABF0-4746-A251-CA1C36159398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0" destOrd="0" parTransId="{22DAB85A-2AC9-4DDD-B986-E5A7070B9054}" sibTransId="{7363CEF2-942E-416F-BE41-E1618140DA9E}"/>
    <dgm:cxn modelId="{9008E03F-B243-4087-A661-618961E08A65}" type="presOf" srcId="{32F9483E-A135-41CD-9B8E-5BB23FE4E385}" destId="{02F157C3-4AF0-4564-919C-72DA0052C758}" srcOrd="0" destOrd="0" presId="urn:microsoft.com/office/officeart/2005/8/layout/vList2"/>
    <dgm:cxn modelId="{ED774794-136E-4DEB-BEA1-5CAF71847379}" type="presParOf" srcId="{9FF9BD46-DE44-4B30-80ED-AC3A9E213A06}" destId="{A6445519-E36D-458F-8F29-D286534B965D}" srcOrd="0" destOrd="0" presId="urn:microsoft.com/office/officeart/2005/8/layout/vList2"/>
    <dgm:cxn modelId="{1583B302-D95A-4D9E-A565-8B8142BDF16D}" type="presParOf" srcId="{9FF9BD46-DE44-4B30-80ED-AC3A9E213A06}" destId="{A2EE26A5-691E-4C3F-B7EF-20DE69EA838D}" srcOrd="1" destOrd="0" presId="urn:microsoft.com/office/officeart/2005/8/layout/vList2"/>
    <dgm:cxn modelId="{66DBA698-85B2-4141-A9C9-3CC9CF320237}" type="presParOf" srcId="{9FF9BD46-DE44-4B30-80ED-AC3A9E213A06}" destId="{02F157C3-4AF0-4564-919C-72DA0052C75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is an extension of the for loop.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/>
            <a:t>It enables to perform specific actions on the arrays of objects.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/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/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The loop reads every element in the specified array and executes a block of code only once for each element in the array.</a:t>
          </a: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497E5D-4F9A-4D63-AFF8-1034CB8C283B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138672C-E462-4146-8570-0933F8DFA5F7}" type="presOf" srcId="{D32F8FCF-EDF2-4321-B49C-D5DF3D295B52}" destId="{9FF9BD46-DE44-4B30-80ED-AC3A9E213A06}" srcOrd="0" destOrd="0" presId="urn:microsoft.com/office/officeart/2005/8/layout/vList2"/>
    <dgm:cxn modelId="{1BA9585E-FCED-40A7-901A-E602BA587377}" type="presOf" srcId="{4E1CD5B7-2CF3-44AA-979B-6F420433627D}" destId="{388723AB-37EB-4EC2-B7B0-759657273835}" srcOrd="0" destOrd="0" presId="urn:microsoft.com/office/officeart/2005/8/layout/vList2"/>
    <dgm:cxn modelId="{4671013D-3A09-496F-9A81-E85AD3B07441}" type="presParOf" srcId="{9FF9BD46-DE44-4B30-80ED-AC3A9E213A06}" destId="{388723AB-37EB-4EC2-B7B0-759657273835}" srcOrd="0" destOrd="0" presId="urn:microsoft.com/office/officeart/2005/8/layout/vList2"/>
    <dgm:cxn modelId="{273F5516-780B-4280-9A99-6488B833DB5C}" type="presParOf" srcId="{9FF9BD46-DE44-4B30-80ED-AC3A9E213A06}" destId="{D877BAB3-7DBF-46AB-A039-BE8C107F0C8C}" srcOrd="1" destOrd="0" presId="urn:microsoft.com/office/officeart/2005/8/layout/vList2"/>
    <dgm:cxn modelId="{3878C1BE-815A-4BA1-81DD-A2316139E80F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26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be used with decision-making such as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switch-case </a:t>
          </a:r>
          <a:r>
            <a:rPr lang="en-US" sz="2000" kern="1200" dirty="0"/>
            <a:t>and loop constructs such as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for</a:t>
          </a:r>
          <a:r>
            <a:rPr lang="en-US" sz="2000" kern="1200" dirty="0"/>
            <a:t> and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while</a:t>
          </a:r>
          <a:r>
            <a:rPr lang="en-US" sz="2000" kern="1200" dirty="0"/>
            <a:t> loops.</a:t>
          </a:r>
        </a:p>
      </dsp:txBody>
      <dsp:txXfrm>
        <a:off x="35469" y="35469"/>
        <a:ext cx="8387262" cy="655652"/>
      </dsp:txXfrm>
    </dsp:sp>
    <dsp:sp modelId="{0256FAD6-365E-4CAB-8266-8CECC71F7F52}">
      <dsp:nvSpPr>
        <dsp:cNvPr id="0" name=""/>
        <dsp:cNvSpPr/>
      </dsp:nvSpPr>
      <dsp:spPr>
        <a:xfrm>
          <a:off x="0" y="848428"/>
          <a:ext cx="8458200" cy="724212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used to exit the loop without evaluating the specified condition.</a:t>
          </a:r>
        </a:p>
      </dsp:txBody>
      <dsp:txXfrm>
        <a:off x="35353" y="883781"/>
        <a:ext cx="8387494" cy="653506"/>
      </dsp:txXfrm>
    </dsp:sp>
    <dsp:sp modelId="{A6445519-E36D-458F-8F29-D286534B965D}">
      <dsp:nvSpPr>
        <dsp:cNvPr id="0" name=""/>
        <dsp:cNvSpPr/>
      </dsp:nvSpPr>
      <dsp:spPr>
        <a:xfrm>
          <a:off x="0" y="1682314"/>
          <a:ext cx="8458200" cy="739304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control is then passed to the next statement immediately after the loop.</a:t>
          </a:r>
        </a:p>
      </dsp:txBody>
      <dsp:txXfrm>
        <a:off x="36090" y="1718404"/>
        <a:ext cx="8386020" cy="667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6FAD6-365E-4CAB-8266-8CECC71F7F52}">
      <dsp:nvSpPr>
        <dsp:cNvPr id="0" name=""/>
        <dsp:cNvSpPr/>
      </dsp:nvSpPr>
      <dsp:spPr>
        <a:xfrm>
          <a:off x="0" y="194200"/>
          <a:ext cx="8458200" cy="8116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terminate the current execution of the loop and continue with the next repetition by returning the control to the beginning of the loop.</a:t>
          </a:r>
        </a:p>
      </dsp:txBody>
      <dsp:txXfrm>
        <a:off x="39620" y="233820"/>
        <a:ext cx="8378960" cy="732377"/>
      </dsp:txXfrm>
    </dsp:sp>
    <dsp:sp modelId="{A6445519-E36D-458F-8F29-D286534B965D}">
      <dsp:nvSpPr>
        <dsp:cNvPr id="0" name=""/>
        <dsp:cNvSpPr/>
      </dsp:nvSpPr>
      <dsp:spPr>
        <a:xfrm>
          <a:off x="0" y="1128727"/>
          <a:ext cx="8458200" cy="8285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not terminate the loop entirely, but terminates the current execution.</a:t>
          </a:r>
        </a:p>
      </dsp:txBody>
      <dsp:txXfrm>
        <a:off x="40446" y="1169173"/>
        <a:ext cx="8377308" cy="747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01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</a:t>
          </a:r>
          <a:r>
            <a:rPr lang="en-US" sz="2000" kern="1200" dirty="0"/>
            <a:t>a collection of values stored in adjacent memory locations.</a:t>
          </a:r>
          <a:endParaRPr lang="en-US" sz="1800" kern="1200" dirty="0"/>
        </a:p>
      </dsp:txBody>
      <dsp:txXfrm>
        <a:off x="34246" y="34246"/>
        <a:ext cx="8389708" cy="633043"/>
      </dsp:txXfrm>
    </dsp:sp>
    <dsp:sp modelId="{0256FAD6-365E-4CAB-8266-8CECC71F7F52}">
      <dsp:nvSpPr>
        <dsp:cNvPr id="0" name=""/>
        <dsp:cNvSpPr/>
      </dsp:nvSpPr>
      <dsp:spPr>
        <a:xfrm>
          <a:off x="0" y="835697"/>
          <a:ext cx="8458200" cy="6992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values of an array variable must be of the same data type.</a:t>
          </a:r>
        </a:p>
      </dsp:txBody>
      <dsp:txXfrm>
        <a:off x="34134" y="869831"/>
        <a:ext cx="8389932" cy="630971"/>
      </dsp:txXfrm>
    </dsp:sp>
    <dsp:sp modelId="{A6445519-E36D-458F-8F29-D286534B965D}">
      <dsp:nvSpPr>
        <dsp:cNvPr id="0" name=""/>
        <dsp:cNvSpPr/>
      </dsp:nvSpPr>
      <dsp:spPr>
        <a:xfrm>
          <a:off x="0" y="1724588"/>
          <a:ext cx="8458200" cy="7138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These values that are also referred to as elements can be accessed by using subscript or index numbers.</a:t>
          </a:r>
        </a:p>
      </dsp:txBody>
      <dsp:txXfrm>
        <a:off x="34845" y="1759433"/>
        <a:ext cx="8388510" cy="644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45519-E36D-458F-8F29-D286534B965D}">
      <dsp:nvSpPr>
        <dsp:cNvPr id="0" name=""/>
        <dsp:cNvSpPr/>
      </dsp:nvSpPr>
      <dsp:spPr>
        <a:xfrm>
          <a:off x="0" y="229649"/>
          <a:ext cx="8458200" cy="733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Javascript, array is an object. </a:t>
          </a:r>
          <a:br>
            <a:rPr lang="en-US" sz="1900" kern="1200"/>
          </a:br>
          <a:r>
            <a:rPr lang="en-US" sz="1900" kern="1200"/>
            <a:t>It has the length property that determine the number of elements in an array.</a:t>
          </a:r>
          <a:endParaRPr lang="en-US" sz="1900" kern="1200" dirty="0"/>
        </a:p>
      </dsp:txBody>
      <dsp:txXfrm>
        <a:off x="35811" y="265460"/>
        <a:ext cx="8386578" cy="661968"/>
      </dsp:txXfrm>
    </dsp:sp>
    <dsp:sp modelId="{02F157C3-4AF0-4564-919C-72DA0052C758}">
      <dsp:nvSpPr>
        <dsp:cNvPr id="0" name=""/>
        <dsp:cNvSpPr/>
      </dsp:nvSpPr>
      <dsp:spPr>
        <a:xfrm>
          <a:off x="0" y="1017959"/>
          <a:ext cx="8458200" cy="73359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various methods of the Array object allow to access and manipulate the array elements.</a:t>
          </a:r>
        </a:p>
      </dsp:txBody>
      <dsp:txXfrm>
        <a:off x="35811" y="1053770"/>
        <a:ext cx="8386578" cy="661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979"/>
          <a:ext cx="8458200" cy="879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is an extension of the for loop.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It enables to perform specific actions on the arrays of objects.</a:t>
          </a:r>
        </a:p>
      </dsp:txBody>
      <dsp:txXfrm>
        <a:off x="42950" y="47929"/>
        <a:ext cx="8372300" cy="793940"/>
      </dsp:txXfrm>
    </dsp:sp>
    <dsp:sp modelId="{0256FAD6-365E-4CAB-8266-8CECC71F7F52}">
      <dsp:nvSpPr>
        <dsp:cNvPr id="0" name=""/>
        <dsp:cNvSpPr/>
      </dsp:nvSpPr>
      <dsp:spPr>
        <a:xfrm>
          <a:off x="0" y="1020180"/>
          <a:ext cx="8458200" cy="8798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loop reads every element in the specified array and executes a block of code only once for each element in the array.</a:t>
          </a:r>
        </a:p>
      </dsp:txBody>
      <dsp:txXfrm>
        <a:off x="42950" y="1063130"/>
        <a:ext cx="8372300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5/31/2018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5/31/2018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14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Loops and Arrays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3118">
                <a:srgbClr val="007E39"/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3671680"/>
              </p:ext>
            </p:extLst>
          </p:nvPr>
        </p:nvGraphicFramePr>
        <p:xfrm>
          <a:off x="304800" y="914400"/>
          <a:ext cx="8458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Figure 14.12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075" y="3962400"/>
            <a:ext cx="3900488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875" y="3627438"/>
            <a:ext cx="4648200" cy="321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JavaScript supports two types of arrays that are as follows: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Single-dimensional array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Multi-dimensional array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array variable can be created using the Array object and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keyword along with the size of the array element.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Single-dimensional Array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562" y="1017861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661" y="1337433"/>
            <a:ext cx="7879080" cy="70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variable_name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Array</a:t>
            </a:r>
            <a:r>
              <a:rPr lang="en-US" sz="2000" b="1" dirty="0"/>
              <a:t>(size); //Declaration</a:t>
            </a:r>
          </a:p>
          <a:p>
            <a:r>
              <a:rPr lang="en-US" sz="2000" b="1" dirty="0" err="1"/>
              <a:t>variable_name</a:t>
            </a:r>
            <a:r>
              <a:rPr lang="en-US" sz="2000" b="1" dirty="0"/>
              <a:t>[index] = ‘value’;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25757"/>
            <a:ext cx="7598568" cy="4373478"/>
          </a:xfrm>
          <a:prstGeom prst="rect">
            <a:avLst/>
          </a:prstGeom>
          <a:ln w="19050">
            <a:solidFill>
              <a:srgbClr val="0036A2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411162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/>
              <a:t>Single-dimensional Arrays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524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Accessing Array Elements Without Loops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04800" y="2104288"/>
            <a:ext cx="8534400" cy="133541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array element can be accessed by specifying the array name followed by the square brackets containing the index number.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37770"/>
            <a:ext cx="7848600" cy="2289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names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(“John”, “David”, “Kevin”);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8788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alert(‘List of Student Names:\n’ + names[0] + ‘,  ‘ + names[1] + ‘, ‘ + names[2]);</a:t>
            </a:r>
          </a:p>
          <a:p>
            <a:pPr marL="458788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411162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/>
              <a:t>Single-dimensional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530194"/>
            <a:ext cx="8534400" cy="114867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demonstrates the script that creates an array to accept the marks of five subjects and display the average.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7924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marks = 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en-GB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marks[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(prompt(‘Enter Marks:’, ‘’));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marks[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indent="227013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alert(‘Average of Marks: ‘ + (sum/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/>
              <a:t>&lt;/script&gt;</a:t>
            </a:r>
            <a:endParaRPr lang="en-US" sz="1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1122982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9" name="Rounded Rectangle 8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Accessing Array Elements With Loops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 1-2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888" y="860838"/>
            <a:ext cx="8686800" cy="81328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multi-dimensional array stores a combination of values of a single type in two or more dimensions.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0373"/>
            <a:ext cx="5850015" cy="22181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2888" y="4495800"/>
            <a:ext cx="8520112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two-dimensional array is an array of arrays.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means, for a two-dimensional array, first a main array is declared and then, an array is created for each element of the main array.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 2-2</a:t>
            </a:r>
          </a:p>
        </p:txBody>
      </p:sp>
      <p:pic>
        <p:nvPicPr>
          <p:cNvPr id="10" name="Picture 9" descr="Figure 14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6785610" cy="198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066800"/>
            <a:ext cx="8129148" cy="315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syntax to declare a two-dimensional array is as follows:</a:t>
            </a:r>
          </a:p>
          <a:p>
            <a:pPr lvl="0" indent="400050">
              <a:lnSpc>
                <a:spcPct val="100000"/>
              </a:lnSpc>
              <a:spcBef>
                <a:spcPts val="1200"/>
              </a:spcBef>
            </a:pPr>
            <a:r>
              <a:rPr lang="en-US" sz="2000" b="1" dirty="0" err="1">
                <a:cs typeface="Courier New" panose="02070309020205020404" pitchFamily="49" charset="0"/>
              </a:rPr>
              <a:t>var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cs typeface="Courier New" panose="02070309020205020404" pitchFamily="49" charset="0"/>
              </a:rPr>
              <a:t>var_name</a:t>
            </a:r>
            <a:r>
              <a:rPr lang="en-US" sz="2000" b="1" dirty="0"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61828"/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Array</a:t>
            </a:r>
            <a:r>
              <a:rPr lang="en-US" sz="2000" b="1" dirty="0">
                <a:cs typeface="Courier New" panose="02070309020205020404" pitchFamily="49" charset="0"/>
              </a:rPr>
              <a:t>(size); //Declaration</a:t>
            </a:r>
          </a:p>
          <a:p>
            <a:pPr lvl="0" indent="400050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cs typeface="Courier New" panose="02070309020205020404" pitchFamily="49" charset="0"/>
              </a:rPr>
              <a:t>var_name</a:t>
            </a:r>
            <a:r>
              <a:rPr lang="en-US" sz="2000" b="1" dirty="0">
                <a:cs typeface="Courier New" panose="02070309020205020404" pitchFamily="49" charset="0"/>
              </a:rPr>
              <a:t>[index] = </a:t>
            </a:r>
            <a:r>
              <a:rPr lang="en-US" sz="2000" b="1" dirty="0">
                <a:solidFill>
                  <a:srgbClr val="F61828"/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Array</a:t>
            </a:r>
            <a:r>
              <a:rPr lang="en-US" sz="2000" b="1" dirty="0">
                <a:cs typeface="Courier New" panose="02070309020205020404" pitchFamily="49" charset="0"/>
              </a:rPr>
              <a:t>(‘value1’,’value2’..);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value1: Is the value at the first column.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value2: Is the value at the second column.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Following figure shows the declaration of a two-dimensional array.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1-2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4105611"/>
              </p:ext>
            </p:extLst>
          </p:nvPr>
        </p:nvGraphicFramePr>
        <p:xfrm>
          <a:off x="304800" y="914400"/>
          <a:ext cx="8458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2883"/>
              </p:ext>
            </p:extLst>
          </p:nvPr>
        </p:nvGraphicFramePr>
        <p:xfrm>
          <a:off x="838200" y="2971800"/>
          <a:ext cx="7620000" cy="2773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/>
                        <a:t>Method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2400" kern="1200" baseline="30000" dirty="0"/>
                    </a:p>
                    <a:p>
                      <a:pPr algn="ctr"/>
                      <a:r>
                        <a:rPr lang="en-US" sz="2400" kern="1200" baseline="30000" dirty="0"/>
                        <a:t>Description</a:t>
                      </a:r>
                      <a:endParaRPr lang="en-US" sz="2400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concat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Combines one or more array variables.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join()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all the array elements into a string.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pop()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the last element of an array.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push()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Appends one or more elements to the end of an array.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sort()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array elements in an alphabetical order.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29935"/>
            <a:ext cx="1676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Example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1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46" y="4267200"/>
            <a:ext cx="7262154" cy="228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877935"/>
            <a:ext cx="1676400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Output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5" y="1175261"/>
            <a:ext cx="8686800" cy="24284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for..in Loop 1-3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6804693"/>
              </p:ext>
            </p:extLst>
          </p:nvPr>
        </p:nvGraphicFramePr>
        <p:xfrm>
          <a:off x="304800" y="914400"/>
          <a:ext cx="8458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78810" y="3156643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140" y="3616943"/>
            <a:ext cx="48470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//statements;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61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810" y="4876800"/>
            <a:ext cx="7543800" cy="1371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/>
              <a:t>variable_name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Is the name of the variable.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/>
              <a:t>array_name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: Is the array name.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for..in </a:t>
            </a:r>
            <a:r>
              <a:rPr lang="en-US"/>
              <a:t>Loop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28" y="916221"/>
            <a:ext cx="2094372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Example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4.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980327"/>
            <a:ext cx="5334000" cy="2459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63760"/>
            <a:ext cx="8610600" cy="2273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5063" y="3920005"/>
            <a:ext cx="2094372" cy="61786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Output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8839200" cy="411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while loop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for loop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do..while loop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break and continue statement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single-dimensional arrays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multi-dimensional arrays</a:t>
            </a:r>
          </a:p>
          <a:p>
            <a:pPr marL="457200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Explain for..in loop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loop construct consists of a condition that instructs the compiler the number of times a specific block of code will be executed. 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supports three types of loops that include: while loop,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loop,and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do-while loop.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break statement is used to exit the loop without evaluating the specified condition.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continue statement terminates the current execution of the loop and continue with the next repetition by returning the control to the beginning of the loop.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supports two types of arrays namely, Single-dimensional array and Multi-dimensional array.</a:t>
            </a:r>
          </a:p>
          <a:p>
            <a:pPr lvl="1" indent="-274320" algn="just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for..in loop is an extension of the for loop that enables to perform specific actions on the arrays of objects.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263" y="990600"/>
            <a:ext cx="8153400" cy="541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Loops allow you to execute a single statement or a block of statements multiple times.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They are widely used when you want to display a series of numbers and accept repetitive input.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loop construct consists of a condition that instructs the compiler the number of times a specific block of code will be executed.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the condition is not specified within the construct, the loop continues infinitely. Such loop constructs are referred to as infinite loops.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JavaScript supports three types of loops that are as follows: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Loop</a:t>
            </a:r>
          </a:p>
          <a:p>
            <a:pPr lvl="2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do-while Loop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827326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indent="458788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while</a:t>
            </a:r>
            <a:r>
              <a:rPr lang="en-US" sz="2400" b="1" dirty="0"/>
              <a:t> (condition) 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b="1" dirty="0"/>
              <a:t> </a:t>
            </a:r>
          </a:p>
          <a:p>
            <a:pPr indent="855663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// statements;</a:t>
            </a:r>
          </a:p>
          <a:p>
            <a:pPr indent="458788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where,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condition: Is 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 Snippet displays the sum of numbers from 1 to 10 by using the while loop.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 =0, sum=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while (</a:t>
            </a:r>
            <a:r>
              <a:rPr lang="en-US" sz="1800" b="1" dirty="0" err="1"/>
              <a:t>i</a:t>
            </a:r>
            <a:r>
              <a:rPr lang="en-US" sz="1800" b="1" dirty="0"/>
              <a:t> &lt;=10)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{</a:t>
            </a:r>
          </a:p>
          <a:p>
            <a:pPr indent="341313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sum += </a:t>
            </a:r>
            <a:r>
              <a:rPr lang="en-US" sz="1800" b="1" dirty="0" err="1"/>
              <a:t>i</a:t>
            </a:r>
            <a:r>
              <a:rPr lang="en-US" sz="1800" b="1" dirty="0"/>
              <a:t>;</a:t>
            </a:r>
          </a:p>
          <a:p>
            <a:pPr indent="341313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/>
              <a:t>i</a:t>
            </a:r>
            <a:r>
              <a:rPr lang="en-US" sz="1800" b="1" dirty="0"/>
              <a:t>++;</a:t>
            </a:r>
          </a:p>
          <a:p>
            <a:pPr indent="341313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alert(“sum of first ten numbers:”+sum);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36A2"/>
                </a:solidFill>
              </a:rPr>
              <a:t>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39624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48" y="1066800"/>
            <a:ext cx="2939513" cy="2015205"/>
          </a:xfrm>
          <a:prstGeom prst="rect">
            <a:avLst/>
          </a:prstGeom>
        </p:spPr>
      </p:pic>
      <p:pic>
        <p:nvPicPr>
          <p:cNvPr id="14" name="Picture 13" descr="Figure 14.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28" y="4033410"/>
            <a:ext cx="3829461" cy="1410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Loops and Arrays / Session 14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7" y="3229311"/>
            <a:ext cx="6858000" cy="2790489"/>
          </a:xfrm>
          <a:prstGeom prst="rect">
            <a:avLst/>
          </a:prstGeom>
          <a:ln w="19050">
            <a:solidFill>
              <a:srgbClr val="0036A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27673" y="880688"/>
            <a:ext cx="8421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FF0000"/>
                </a:solidFill>
              </a:rPr>
              <a:t>for </a:t>
            </a:r>
            <a:r>
              <a:rPr lang="en-US" sz="2000" b="1" dirty="0"/>
              <a:t>(initialization; condition; increment/decrement)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en-US" sz="2000" b="1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	// statements;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201304" y="1379310"/>
            <a:ext cx="8548688" cy="12954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971800"/>
            <a:ext cx="1592239" cy="3441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Loops and Arrays / Session 14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  <a:endParaRPr lang="en-US" dirty="0"/>
          </a:p>
        </p:txBody>
      </p:sp>
      <p:pic>
        <p:nvPicPr>
          <p:cNvPr id="11" name="Picture 10" descr="Figure 14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60" y="868363"/>
            <a:ext cx="1969359" cy="388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9" y="3886200"/>
            <a:ext cx="8382000" cy="20178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15000"/>
            <a:ext cx="6468609" cy="855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868363"/>
            <a:ext cx="5181600" cy="288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FF0000"/>
                </a:solidFill>
              </a:rPr>
              <a:t>do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 </a:t>
            </a:r>
          </a:p>
          <a:p>
            <a:pPr indent="4587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... </a:t>
            </a:r>
          </a:p>
          <a:p>
            <a:pPr indent="4587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statements; </a:t>
            </a:r>
          </a:p>
          <a:p>
            <a:pPr indent="4587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}while</a:t>
            </a:r>
            <a:r>
              <a:rPr lang="en-US" sz="2000" b="1" dirty="0"/>
              <a:t>(condition)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where,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condition: Is a </a:t>
            </a:r>
            <a:r>
              <a:rPr lang="en-US" sz="1800" b="1" dirty="0" err="1"/>
              <a:t>boolean</a:t>
            </a:r>
            <a:r>
              <a:rPr lang="en-US" sz="1800" b="1" dirty="0"/>
              <a:t> expression.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3657600" cy="1752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Statement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5726145"/>
              </p:ext>
            </p:extLst>
          </p:nvPr>
        </p:nvGraphicFramePr>
        <p:xfrm>
          <a:off x="381000" y="1047099"/>
          <a:ext cx="8458200" cy="256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Figure 14.7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3810000"/>
            <a:ext cx="6705600" cy="2219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/>
              <a:t>Statement 1-2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4277287"/>
              </p:ext>
            </p:extLst>
          </p:nvPr>
        </p:nvGraphicFramePr>
        <p:xfrm>
          <a:off x="304800" y="914400"/>
          <a:ext cx="8458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Figure 14.9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3352800"/>
            <a:ext cx="6553200" cy="2671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Loops and Arrays / Session 14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/>
              <a:t>Statement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22" y="1101436"/>
            <a:ext cx="84582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Code Snippet displays even numbers from 0 to 15.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0521"/>
            <a:ext cx="592426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‘’;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i = 0; i &lt;= 15; i++</a:t>
            </a:r>
            <a:r>
              <a:rPr lang="nn-NO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if((i%2) != 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= result +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‘\n’;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alert(‘Even Numbers:\n’ + result);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2219325" cy="3543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13366</TotalTime>
  <Words>1212</Words>
  <Application>Microsoft Office PowerPoint</Application>
  <PresentationFormat>On-screen Show (4:3)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Introduction</vt:lpstr>
      <vt:lpstr>while Loop</vt:lpstr>
      <vt:lpstr>for Loop</vt:lpstr>
      <vt:lpstr>do-while Loop</vt:lpstr>
      <vt:lpstr>break Statement</vt:lpstr>
      <vt:lpstr>continue Statement 1-2</vt:lpstr>
      <vt:lpstr>continue Statement 2-2</vt:lpstr>
      <vt:lpstr>Arrays</vt:lpstr>
      <vt:lpstr>Single-dimensional Array</vt:lpstr>
      <vt:lpstr>Accessing Single-dimensional Arrays</vt:lpstr>
      <vt:lpstr>Accessing Single-dimensional Arrays</vt:lpstr>
      <vt:lpstr>Multi-dimensional Array 1-2</vt:lpstr>
      <vt:lpstr>Multi-dimensional Array 2-2</vt:lpstr>
      <vt:lpstr>Array Methods 1-2</vt:lpstr>
      <vt:lpstr>Array Methods 2-2</vt:lpstr>
      <vt:lpstr>for..in Loop 1-3</vt:lpstr>
      <vt:lpstr>for..in Loop 2-2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14 XP</dc:title>
  <dc:creator>Aptech Limited</dc:creator>
  <cp:lastModifiedBy>THUYLM</cp:lastModifiedBy>
  <cp:revision>2388</cp:revision>
  <dcterms:created xsi:type="dcterms:W3CDTF">2006-08-16T00:00:00Z</dcterms:created>
  <dcterms:modified xsi:type="dcterms:W3CDTF">2018-05-31T08:26:40Z</dcterms:modified>
</cp:coreProperties>
</file>