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356" r:id="rId2"/>
    <p:sldId id="357" r:id="rId3"/>
    <p:sldId id="431" r:id="rId4"/>
    <p:sldId id="521" r:id="rId5"/>
    <p:sldId id="522" r:id="rId6"/>
    <p:sldId id="495" r:id="rId7"/>
    <p:sldId id="525" r:id="rId8"/>
    <p:sldId id="496" r:id="rId9"/>
    <p:sldId id="528" r:id="rId10"/>
    <p:sldId id="531" r:id="rId11"/>
    <p:sldId id="559" r:id="rId12"/>
    <p:sldId id="535" r:id="rId13"/>
    <p:sldId id="536" r:id="rId14"/>
    <p:sldId id="537" r:id="rId15"/>
    <p:sldId id="538" r:id="rId16"/>
    <p:sldId id="539" r:id="rId17"/>
    <p:sldId id="540" r:id="rId18"/>
    <p:sldId id="542" r:id="rId19"/>
    <p:sldId id="544" r:id="rId20"/>
    <p:sldId id="547" r:id="rId21"/>
    <p:sldId id="548" r:id="rId22"/>
    <p:sldId id="497" r:id="rId23"/>
    <p:sldId id="498" r:id="rId24"/>
    <p:sldId id="560" r:id="rId25"/>
    <p:sldId id="499" r:id="rId26"/>
    <p:sldId id="554" r:id="rId27"/>
    <p:sldId id="561" r:id="rId28"/>
    <p:sldId id="555" r:id="rId29"/>
    <p:sldId id="502" r:id="rId30"/>
    <p:sldId id="504" r:id="rId31"/>
    <p:sldId id="430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11D5"/>
    <a:srgbClr val="007E39"/>
    <a:srgbClr val="0036A2"/>
    <a:srgbClr val="FFFF99"/>
    <a:srgbClr val="F61828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89453" autoAdjust="0"/>
  </p:normalViewPr>
  <p:slideViewPr>
    <p:cSldViewPr>
      <p:cViewPr varScale="1">
        <p:scale>
          <a:sx n="66" d="100"/>
          <a:sy n="66" d="100"/>
        </p:scale>
        <p:origin x="118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Is an independent reusable block of code that performs certain operations on variables and expressions to fulfill a task.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Might accept parameters, which are variables or values on which it performs operations.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Might return the resultant value to display it in the browser after the operations have been performed.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AE01816-02F0-4E5D-8DB9-B311CF7DB920}">
      <dgm:prSet phldrT="[Text]"/>
      <dgm:spPr/>
      <dgm:t>
        <a:bodyPr/>
        <a:lstStyle/>
        <a:p>
          <a:r>
            <a:rPr lang="en-US" dirty="0"/>
            <a:t>JavaScript function is always created under the </a:t>
          </a:r>
          <a:r>
            <a:rPr lang="en-US" dirty="0">
              <a:solidFill>
                <a:srgbClr val="FF0000"/>
              </a:solidFill>
            </a:rPr>
            <a:t>script </a:t>
          </a:r>
          <a:r>
            <a:rPr lang="en-US" dirty="0"/>
            <a:t>element.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/>
      <dgm:spPr/>
      <dgm:t>
        <a:bodyPr/>
        <a:lstStyle/>
        <a:p>
          <a:r>
            <a:rPr lang="en-US" dirty="0"/>
            <a:t>JavaScript supports both user-defined and built-in functions.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9B4023-C99C-44AB-AA8C-BFB348E78E59}" type="pres">
      <dgm:prSet presAssocID="{7363CEF2-942E-416F-BE41-E1618140DA9E}" presName="spacer" presStyleCnt="0"/>
      <dgm:spPr/>
    </dgm:pt>
    <dgm:pt modelId="{8A752F96-26E5-4BA9-82C5-29DB2F211C5D}" type="pres">
      <dgm:prSet presAssocID="{3AE01816-02F0-4E5D-8DB9-B311CF7DB9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allows the user to perform mathematical operations on numeric values.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2000" dirty="0"/>
            <a:t>provides static properties and methods to perform mathematical operations</a:t>
          </a:r>
          <a:r>
            <a:rPr lang="en-US" sz="1800" dirty="0"/>
            <a:t>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en-US" sz="2000" dirty="0"/>
            <a:t>Properties and methods are declared as static, thus they can be invoked directly with the object name.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56811A-BB3C-476E-9A50-315B438E7846}" type="pres">
      <dgm:prSet presAssocID="{F0AD7B48-9655-4F7B-B743-6FB4FAB6FB1F}" presName="spacer" presStyleCnt="0"/>
      <dgm:spPr/>
    </dgm:pt>
    <dgm:pt modelId="{DC3571AA-BD1A-43E7-814B-66C876DA34B1}" type="pres">
      <dgm:prSet presAssocID="{0A2B6D65-0295-479E-9F32-5B2EA618F6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8810D8C9-40A0-4F6C-A3AD-4039737F39C1}" type="presOf" srcId="{D32F8FCF-EDF2-4321-B49C-D5DF3D295B52}" destId="{9FF9BD46-DE44-4B30-80ED-AC3A9E213A06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3A7CEA6D-49E9-4E00-BE10-9B130FA81C50}" type="presOf" srcId="{0A2B6D65-0295-479E-9F32-5B2EA618F6B6}" destId="{DC3571AA-BD1A-43E7-814B-66C876DA34B1}" srcOrd="0" destOrd="0" presId="urn:microsoft.com/office/officeart/2005/8/layout/vList2"/>
    <dgm:cxn modelId="{D9E46CC3-C631-4565-B4C4-A0F924E1B203}" type="presOf" srcId="{A36E0D6C-8324-40ED-8BDF-82E7327284BF}" destId="{4129187A-68C7-4C06-A6BD-C4D1FC69683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C97223C-3979-4E19-89AD-09114EB2D249}" type="presOf" srcId="{4E1CD5B7-2CF3-44AA-979B-6F420433627D}" destId="{388723AB-37EB-4EC2-B7B0-759657273835}" srcOrd="0" destOrd="0" presId="urn:microsoft.com/office/officeart/2005/8/layout/vList2"/>
    <dgm:cxn modelId="{43B8D4BF-8825-454C-80C7-F5217560D7C8}" type="presParOf" srcId="{9FF9BD46-DE44-4B30-80ED-AC3A9E213A06}" destId="{388723AB-37EB-4EC2-B7B0-759657273835}" srcOrd="0" destOrd="0" presId="urn:microsoft.com/office/officeart/2005/8/layout/vList2"/>
    <dgm:cxn modelId="{60339DA8-A947-48DA-A9B0-63FBA9309ED9}" type="presParOf" srcId="{9FF9BD46-DE44-4B30-80ED-AC3A9E213A06}" destId="{38381660-781B-44E8-B9C2-D758374C3862}" srcOrd="1" destOrd="0" presId="urn:microsoft.com/office/officeart/2005/8/layout/vList2"/>
    <dgm:cxn modelId="{7CE0EAD7-4DBB-4886-8872-5E983F8E0456}" type="presParOf" srcId="{9FF9BD46-DE44-4B30-80ED-AC3A9E213A06}" destId="{4129187A-68C7-4C06-A6BD-C4D1FC69683F}" srcOrd="2" destOrd="0" presId="urn:microsoft.com/office/officeart/2005/8/layout/vList2"/>
    <dgm:cxn modelId="{A7EAC46E-1F2D-4F1B-93DE-C54D3F7E2FC0}" type="presParOf" srcId="{9FF9BD46-DE44-4B30-80ED-AC3A9E213A06}" destId="{9556811A-BB3C-476E-9A50-315B438E7846}" srcOrd="3" destOrd="0" presId="urn:microsoft.com/office/officeart/2005/8/layout/vList2"/>
    <dgm:cxn modelId="{6C6F200E-2E09-4F88-B404-984CCBFB1A4D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allows to define and manipulate the date time values programmatically.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1" custScaleY="49801" custLinFactY="-24855" custLinFactNeighborY="-100000">
        <dgm:presLayoutVars>
          <dgm:chMax val="0"/>
          <dgm:bulletEnabled val="1"/>
        </dgm:presLayoutVars>
      </dgm:prSet>
      <dgm:spPr/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AA2C92D-83C5-426F-AD09-EDB2A8BC2E9A}" type="presOf" srcId="{4E1CD5B7-2CF3-44AA-979B-6F420433627D}" destId="{388723AB-37EB-4EC2-B7B0-759657273835}" srcOrd="0" destOrd="0" presId="urn:microsoft.com/office/officeart/2005/8/layout/vList2"/>
    <dgm:cxn modelId="{2D27EAD5-6C53-40CA-AB22-9AEA1A432E3A}" type="presOf" srcId="{D32F8FCF-EDF2-4321-B49C-D5DF3D295B52}" destId="{9FF9BD46-DE44-4B30-80ED-AC3A9E213A06}" srcOrd="0" destOrd="0" presId="urn:microsoft.com/office/officeart/2005/8/layout/vList2"/>
    <dgm:cxn modelId="{24B97D41-5B07-495F-ABF2-433E5A954C17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allows to remove the object reference for each JavaScript statement.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/>
            <a:t>starts with the </a:t>
          </a:r>
          <a:r>
            <a:rPr lang="en-US" sz="1800" b="1" dirty="0">
              <a:solidFill>
                <a:srgbClr val="FF0000"/>
              </a:solidFill>
            </a:rPr>
            <a:t>with</a:t>
          </a:r>
          <a:r>
            <a:rPr lang="en-US" sz="1800" dirty="0"/>
            <a:t> keyword followed by the open and close brackets, which holds the statements that refer to a common object.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en-US" sz="1800" dirty="0"/>
            <a:t>increases the readability of the code and also reduces time required in writing each object reference in every related statement.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56811A-BB3C-476E-9A50-315B438E7846}" type="pres">
      <dgm:prSet presAssocID="{F0AD7B48-9655-4F7B-B743-6FB4FAB6FB1F}" presName="spacer" presStyleCnt="0"/>
      <dgm:spPr/>
    </dgm:pt>
    <dgm:pt modelId="{DC3571AA-BD1A-43E7-814B-66C876DA34B1}" type="pres">
      <dgm:prSet presAssocID="{0A2B6D65-0295-479E-9F32-5B2EA618F6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026EF14-5E5B-4D1C-B652-092D0F092AE5}" type="presOf" srcId="{A36E0D6C-8324-40ED-8BDF-82E7327284BF}" destId="{4129187A-68C7-4C06-A6BD-C4D1FC69683F}" srcOrd="0" destOrd="0" presId="urn:microsoft.com/office/officeart/2005/8/layout/vList2"/>
    <dgm:cxn modelId="{220430E9-DE8A-455D-8DB6-DFAE6904FEFE}" type="presOf" srcId="{0A2B6D65-0295-479E-9F32-5B2EA618F6B6}" destId="{DC3571AA-BD1A-43E7-814B-66C876DA34B1}" srcOrd="0" destOrd="0" presId="urn:microsoft.com/office/officeart/2005/8/layout/vList2"/>
    <dgm:cxn modelId="{430D9C98-D2A0-4C05-BDE4-32CC87CE04A8}" type="presOf" srcId="{D32F8FCF-EDF2-4321-B49C-D5DF3D295B52}" destId="{9FF9BD46-DE44-4B30-80ED-AC3A9E213A06}" srcOrd="0" destOrd="0" presId="urn:microsoft.com/office/officeart/2005/8/layout/vList2"/>
    <dgm:cxn modelId="{DE59C89E-19C2-477C-A23C-A8B71CE6E13F}" type="presOf" srcId="{4E1CD5B7-2CF3-44AA-979B-6F420433627D}" destId="{388723AB-37EB-4EC2-B7B0-759657273835}" srcOrd="0" destOrd="0" presId="urn:microsoft.com/office/officeart/2005/8/layout/vList2"/>
    <dgm:cxn modelId="{4C997953-728D-4BC8-BB8D-7BC41C12BC59}" type="presParOf" srcId="{9FF9BD46-DE44-4B30-80ED-AC3A9E213A06}" destId="{388723AB-37EB-4EC2-B7B0-759657273835}" srcOrd="0" destOrd="0" presId="urn:microsoft.com/office/officeart/2005/8/layout/vList2"/>
    <dgm:cxn modelId="{E4D4204D-1D1E-4C89-AE7F-D641A1D87AE0}" type="presParOf" srcId="{9FF9BD46-DE44-4B30-80ED-AC3A9E213A06}" destId="{38381660-781B-44E8-B9C2-D758374C3862}" srcOrd="1" destOrd="0" presId="urn:microsoft.com/office/officeart/2005/8/layout/vList2"/>
    <dgm:cxn modelId="{53E0CC1C-D8FB-49D1-BAC2-7EB8586A7EE5}" type="presParOf" srcId="{9FF9BD46-DE44-4B30-80ED-AC3A9E213A06}" destId="{4129187A-68C7-4C06-A6BD-C4D1FC69683F}" srcOrd="2" destOrd="0" presId="urn:microsoft.com/office/officeart/2005/8/layout/vList2"/>
    <dgm:cxn modelId="{89EA02E1-2318-4591-B95F-98ED453CDCA8}" type="presParOf" srcId="{9FF9BD46-DE44-4B30-80ED-AC3A9E213A06}" destId="{9556811A-BB3C-476E-9A50-315B438E7846}" srcOrd="3" destOrd="0" presId="urn:microsoft.com/office/officeart/2005/8/layout/vList2"/>
    <dgm:cxn modelId="{DE1DD115-4FB7-478B-94D2-E13753402723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Allow to access and manipulate various aspects of the Web browser.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These following objects are called as browser objects: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4FAD0EE7-02EE-4838-A370-A4E3DBF3E8D1}" type="presOf" srcId="{4E1CD5B7-2CF3-44AA-979B-6F420433627D}" destId="{388723AB-37EB-4EC2-B7B0-759657273835}" srcOrd="0" destOrd="0" presId="urn:microsoft.com/office/officeart/2005/8/layout/vList2"/>
    <dgm:cxn modelId="{D8075684-CE14-4F1F-B685-116FF0D9BBB0}" type="presOf" srcId="{D32F8FCF-EDF2-4321-B49C-D5DF3D295B52}" destId="{9FF9BD46-DE44-4B30-80ED-AC3A9E213A06}" srcOrd="0" destOrd="0" presId="urn:microsoft.com/office/officeart/2005/8/layout/vList2"/>
    <dgm:cxn modelId="{5F68BB91-BB0F-43FC-8B00-EF874543BAC5}" type="presOf" srcId="{A36E0D6C-8324-40ED-8BDF-82E7327284BF}" destId="{4129187A-68C7-4C06-A6BD-C4D1FC69683F}" srcOrd="0" destOrd="0" presId="urn:microsoft.com/office/officeart/2005/8/layout/vList2"/>
    <dgm:cxn modelId="{D77CDCD1-A8DA-4247-9786-4A69E4328934}" type="presParOf" srcId="{9FF9BD46-DE44-4B30-80ED-AC3A9E213A06}" destId="{388723AB-37EB-4EC2-B7B0-759657273835}" srcOrd="0" destOrd="0" presId="urn:microsoft.com/office/officeart/2005/8/layout/vList2"/>
    <dgm:cxn modelId="{A2E7117B-41F4-4514-8398-1C119D59FB3A}" type="presParOf" srcId="{9FF9BD46-DE44-4B30-80ED-AC3A9E213A06}" destId="{38381660-781B-44E8-B9C2-D758374C3862}" srcOrd="1" destOrd="0" presId="urn:microsoft.com/office/officeart/2005/8/layout/vList2"/>
    <dgm:cxn modelId="{23C0E676-1CFA-43EA-B7BD-444EB8A43715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b="1" dirty="0" err="1"/>
            <a:t>nodeName</a:t>
          </a:r>
          <a:r>
            <a:rPr lang="en-US" dirty="0"/>
            <a:t> - name of the node. It contains the tag name of the HTML element in upper case.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b="1" dirty="0" err="1"/>
            <a:t>nodeValue</a:t>
          </a:r>
          <a:r>
            <a:rPr lang="en-US" dirty="0"/>
            <a:t> - text contained within the node. This property is only available for attribute nodes and not for document and element nodes.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544FC375-18FE-419F-A1B9-8C66CC06D2EC}">
      <dgm:prSet phldrT="[Text]"/>
      <dgm:spPr/>
      <dgm:t>
        <a:bodyPr/>
        <a:lstStyle/>
        <a:p>
          <a:r>
            <a:rPr lang="en-US" b="1" dirty="0" err="1"/>
            <a:t>nodeType</a:t>
          </a:r>
          <a:r>
            <a:rPr lang="en-US" dirty="0"/>
            <a:t> - type of the node. For example, the document node, element node...</a:t>
          </a:r>
        </a:p>
      </dgm:t>
    </dgm:pt>
    <dgm:pt modelId="{D4C406F5-48BB-48C5-97E6-615714023957}" type="parTrans" cxnId="{2A0A7219-F937-4E73-AEE5-DE0D413D283E}">
      <dgm:prSet/>
      <dgm:spPr/>
      <dgm:t>
        <a:bodyPr/>
        <a:lstStyle/>
        <a:p>
          <a:endParaRPr lang="en-US"/>
        </a:p>
      </dgm:t>
    </dgm:pt>
    <dgm:pt modelId="{532C0C6C-D81F-4C16-A676-7BD940C598CC}" type="sibTrans" cxnId="{2A0A7219-F937-4E73-AEE5-DE0D413D283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BA0A7F-CE4A-4A50-A471-6B90B6C8B0F3}" type="pres">
      <dgm:prSet presAssocID="{F0AD7B48-9655-4F7B-B743-6FB4FAB6FB1F}" presName="spacer" presStyleCnt="0"/>
      <dgm:spPr/>
    </dgm:pt>
    <dgm:pt modelId="{A2D78BA2-1778-493A-A16E-9C94FCDCA998}" type="pres">
      <dgm:prSet presAssocID="{544FC375-18FE-419F-A1B9-8C66CC06D2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7F8625-E134-4DD6-9863-CAC1E258D24B}" type="presOf" srcId="{D32F8FCF-EDF2-4321-B49C-D5DF3D295B52}" destId="{9FF9BD46-DE44-4B30-80ED-AC3A9E213A06}" srcOrd="0" destOrd="0" presId="urn:microsoft.com/office/officeart/2005/8/layout/vList2"/>
    <dgm:cxn modelId="{A2720E85-8FE2-42F3-997B-B7C16843ABBF}" type="presOf" srcId="{544FC375-18FE-419F-A1B9-8C66CC06D2EC}" destId="{A2D78BA2-1778-493A-A16E-9C94FCDCA998}" srcOrd="0" destOrd="0" presId="urn:microsoft.com/office/officeart/2005/8/layout/vList2"/>
    <dgm:cxn modelId="{EE0A263C-11E3-4169-9B8B-6677636A9F6F}" type="presOf" srcId="{A36E0D6C-8324-40ED-8BDF-82E7327284BF}" destId="{4129187A-68C7-4C06-A6BD-C4D1FC69683F}" srcOrd="0" destOrd="0" presId="urn:microsoft.com/office/officeart/2005/8/layout/vList2"/>
    <dgm:cxn modelId="{D1E18C26-694E-4148-967C-91759C0E697B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A0A7219-F937-4E73-AEE5-DE0D413D283E}" srcId="{D32F8FCF-EDF2-4321-B49C-D5DF3D295B52}" destId="{544FC375-18FE-419F-A1B9-8C66CC06D2EC}" srcOrd="2" destOrd="0" parTransId="{D4C406F5-48BB-48C5-97E6-615714023957}" sibTransId="{532C0C6C-D81F-4C16-A676-7BD940C598CC}"/>
    <dgm:cxn modelId="{2DEA4447-9B39-49C7-B6E5-53E7F142E680}" type="presParOf" srcId="{9FF9BD46-DE44-4B30-80ED-AC3A9E213A06}" destId="{388723AB-37EB-4EC2-B7B0-759657273835}" srcOrd="0" destOrd="0" presId="urn:microsoft.com/office/officeart/2005/8/layout/vList2"/>
    <dgm:cxn modelId="{EB0BE595-60EA-4633-BF78-A16096DE2BF7}" type="presParOf" srcId="{9FF9BD46-DE44-4B30-80ED-AC3A9E213A06}" destId="{38381660-781B-44E8-B9C2-D758374C3862}" srcOrd="1" destOrd="0" presId="urn:microsoft.com/office/officeart/2005/8/layout/vList2"/>
    <dgm:cxn modelId="{79BFBA2C-C3A3-461E-9D1F-808DE02DEFCF}" type="presParOf" srcId="{9FF9BD46-DE44-4B30-80ED-AC3A9E213A06}" destId="{4129187A-68C7-4C06-A6BD-C4D1FC69683F}" srcOrd="2" destOrd="0" presId="urn:microsoft.com/office/officeart/2005/8/layout/vList2"/>
    <dgm:cxn modelId="{13168224-9647-405C-99E5-22E09C85AC89}" type="presParOf" srcId="{9FF9BD46-DE44-4B30-80ED-AC3A9E213A06}" destId="{66BA0A7F-CE4A-4A50-A471-6B90B6C8B0F3}" srcOrd="3" destOrd="0" presId="urn:microsoft.com/office/officeart/2005/8/layout/vList2"/>
    <dgm:cxn modelId="{979ADDDD-FE77-4008-AE31-ADF2AF513188}" type="presParOf" srcId="{9FF9BD46-DE44-4B30-80ED-AC3A9E213A06}" destId="{A2D78BA2-1778-493A-A16E-9C94FCDCA9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Accepts input from the user and sends the user data for validation.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/>
            <a:t>A single HTML document can contain multiple forms.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1F5787BA-4F50-43A8-9193-27EEFE7C0753}">
      <dgm:prSet phldrT="[Text]" custT="1"/>
      <dgm:spPr/>
      <dgm:t>
        <a:bodyPr/>
        <a:lstStyle/>
        <a:p>
          <a:r>
            <a:rPr lang="en-US" sz="1800" dirty="0"/>
            <a:t>DOM specification provides a form object that represents an HTML form which is created for each &lt;form&gt; tag.</a:t>
          </a:r>
        </a:p>
      </dgm:t>
    </dgm:pt>
    <dgm:pt modelId="{DBA2C83F-EFD4-4A9E-B520-4EC2B0DE5B22}" type="parTrans" cxnId="{D761440C-6965-43D4-BB11-47857A52C9D9}">
      <dgm:prSet/>
      <dgm:spPr/>
      <dgm:t>
        <a:bodyPr/>
        <a:lstStyle/>
        <a:p>
          <a:endParaRPr lang="en-US"/>
        </a:p>
      </dgm:t>
    </dgm:pt>
    <dgm:pt modelId="{0F00CAB2-0A8D-4A9C-8E6C-52249A3B0EDB}" type="sibTrans" cxnId="{D761440C-6965-43D4-BB11-47857A52C9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ABD599-A0A0-4348-9577-0E35523A5ACE}" type="pres">
      <dgm:prSet presAssocID="{F0AD7B48-9655-4F7B-B743-6FB4FAB6FB1F}" presName="spacer" presStyleCnt="0"/>
      <dgm:spPr/>
    </dgm:pt>
    <dgm:pt modelId="{197B1D87-296B-44D1-BA3B-F8827A117C2B}" type="pres">
      <dgm:prSet presAssocID="{1F5787BA-4F50-43A8-9193-27EEFE7C07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CB0EF425-F9DC-41AA-971C-68F97E2F35DC}" type="presOf" srcId="{4E1CD5B7-2CF3-44AA-979B-6F420433627D}" destId="{388723AB-37EB-4EC2-B7B0-759657273835}" srcOrd="0" destOrd="0" presId="urn:microsoft.com/office/officeart/2005/8/layout/vList2"/>
    <dgm:cxn modelId="{A16A85C8-0D93-4589-BE71-0ED4F67AC542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2FC140-1F23-456B-BF41-50B04346CACF}" type="presOf" srcId="{1F5787BA-4F50-43A8-9193-27EEFE7C0753}" destId="{197B1D87-296B-44D1-BA3B-F8827A117C2B}" srcOrd="0" destOrd="0" presId="urn:microsoft.com/office/officeart/2005/8/layout/vList2"/>
    <dgm:cxn modelId="{D761440C-6965-43D4-BB11-47857A52C9D9}" srcId="{D32F8FCF-EDF2-4321-B49C-D5DF3D295B52}" destId="{1F5787BA-4F50-43A8-9193-27EEFE7C0753}" srcOrd="2" destOrd="0" parTransId="{DBA2C83F-EFD4-4A9E-B520-4EC2B0DE5B22}" sibTransId="{0F00CAB2-0A8D-4A9C-8E6C-52249A3B0EDB}"/>
    <dgm:cxn modelId="{26E9251C-200B-4A9B-8862-FB39AF67EBE7}" type="presOf" srcId="{A36E0D6C-8324-40ED-8BDF-82E7327284BF}" destId="{4129187A-68C7-4C06-A6BD-C4D1FC69683F}" srcOrd="0" destOrd="0" presId="urn:microsoft.com/office/officeart/2005/8/layout/vList2"/>
    <dgm:cxn modelId="{41E81B6B-1401-4411-B148-266AC1DB2D55}" type="presParOf" srcId="{9FF9BD46-DE44-4B30-80ED-AC3A9E213A06}" destId="{388723AB-37EB-4EC2-B7B0-759657273835}" srcOrd="0" destOrd="0" presId="urn:microsoft.com/office/officeart/2005/8/layout/vList2"/>
    <dgm:cxn modelId="{1A92386C-AFAE-4D47-9A0D-27D9C8449CF3}" type="presParOf" srcId="{9FF9BD46-DE44-4B30-80ED-AC3A9E213A06}" destId="{38381660-781B-44E8-B9C2-D758374C3862}" srcOrd="1" destOrd="0" presId="urn:microsoft.com/office/officeart/2005/8/layout/vList2"/>
    <dgm:cxn modelId="{B08DF73F-945B-41B1-B4E0-9DCF42B43154}" type="presParOf" srcId="{9FF9BD46-DE44-4B30-80ED-AC3A9E213A06}" destId="{4129187A-68C7-4C06-A6BD-C4D1FC69683F}" srcOrd="2" destOrd="0" presId="urn:microsoft.com/office/officeart/2005/8/layout/vList2"/>
    <dgm:cxn modelId="{1E05F14F-943F-46C3-A990-DE2B0FB7F6F1}" type="presParOf" srcId="{9FF9BD46-DE44-4B30-80ED-AC3A9E213A06}" destId="{8AABD599-A0A0-4348-9577-0E35523A5ACE}" srcOrd="3" destOrd="0" presId="urn:microsoft.com/office/officeart/2005/8/layout/vList2"/>
    <dgm:cxn modelId="{475C0DB7-4AD8-4B8B-B36A-3BF371963EB3}" type="presParOf" srcId="{9FF9BD46-DE44-4B30-80ED-AC3A9E213A06}" destId="{197B1D87-296B-44D1-BA3B-F8827A117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 function need to be invoked or called to execute it in the browser.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To invoke a function, specify the function name followed by parenthesis outside the function block.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ACBDA5-FB4F-4705-98C0-87A680D00B07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9AA4B8B-AB2B-422C-B6E8-098997AE463D}" type="presOf" srcId="{A36E0D6C-8324-40ED-8BDF-82E7327284BF}" destId="{4129187A-68C7-4C06-A6BD-C4D1FC69683F}" srcOrd="0" destOrd="0" presId="urn:microsoft.com/office/officeart/2005/8/layout/vList2"/>
    <dgm:cxn modelId="{CDA1CB8F-832B-42C4-9908-7EC2F11D6C51}" type="presOf" srcId="{D32F8FCF-EDF2-4321-B49C-D5DF3D295B52}" destId="{9FF9BD46-DE44-4B30-80ED-AC3A9E213A06}" srcOrd="0" destOrd="0" presId="urn:microsoft.com/office/officeart/2005/8/layout/vList2"/>
    <dgm:cxn modelId="{729C2E5E-5F16-4E32-A0C6-B931E150FBDF}" type="presParOf" srcId="{9FF9BD46-DE44-4B30-80ED-AC3A9E213A06}" destId="{388723AB-37EB-4EC2-B7B0-759657273835}" srcOrd="0" destOrd="0" presId="urn:microsoft.com/office/officeart/2005/8/layout/vList2"/>
    <dgm:cxn modelId="{FDE5EE67-17F5-4D4F-9A7B-D77B15387C9B}" type="presParOf" srcId="{9FF9BD46-DE44-4B30-80ED-AC3A9E213A06}" destId="{38381660-781B-44E8-B9C2-D758374C3862}" srcOrd="1" destOrd="0" presId="urn:microsoft.com/office/officeart/2005/8/layout/vList2"/>
    <dgm:cxn modelId="{70663C27-C8AC-47FE-B624-005E7D052CD3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D2AFFD-6167-444B-A24F-D6D6929E3FD6}">
      <dgm:prSet phldrT="[Text]"/>
      <dgm:spPr/>
      <dgm:t>
        <a:bodyPr/>
        <a:lstStyle/>
        <a:p>
          <a:r>
            <a:rPr lang="en-US" dirty="0"/>
            <a:t>Passing </a:t>
          </a:r>
          <a:r>
            <a:rPr lang="en-US" dirty="0">
              <a:solidFill>
                <a:srgbClr val="FF0000"/>
              </a:solidFill>
            </a:rPr>
            <a:t>by value </a:t>
          </a:r>
          <a:r>
            <a:rPr lang="en-US" dirty="0"/>
            <a:t>- Refers to passing variables as arguments to a function. Called function do not change the values of the parameters passed to it from the calling function.</a:t>
          </a:r>
        </a:p>
      </dgm:t>
    </dgm:pt>
    <dgm:pt modelId="{F2BF4CE7-F984-4DC1-A659-56290CEB9E3E}" type="parTrans" cxnId="{FFCDF6CE-2FD8-4E23-8E26-CBC8EFCDCC4A}">
      <dgm:prSet/>
      <dgm:spPr/>
      <dgm:t>
        <a:bodyPr/>
        <a:lstStyle/>
        <a:p>
          <a:endParaRPr lang="en-US"/>
        </a:p>
      </dgm:t>
    </dgm:pt>
    <dgm:pt modelId="{ABE08B22-C27A-430B-9B03-34F2AC885E35}" type="sibTrans" cxnId="{FFCDF6CE-2FD8-4E23-8E26-CBC8EFCDCC4A}">
      <dgm:prSet/>
      <dgm:spPr/>
      <dgm:t>
        <a:bodyPr/>
        <a:lstStyle/>
        <a:p>
          <a:endParaRPr lang="en-US"/>
        </a:p>
      </dgm:t>
    </dgm:pt>
    <dgm:pt modelId="{BEE506CF-0445-4999-87C3-1E782597C4D0}">
      <dgm:prSet phldrT="[Text]"/>
      <dgm:spPr/>
      <dgm:t>
        <a:bodyPr/>
        <a:lstStyle/>
        <a:p>
          <a:r>
            <a:rPr lang="en-US" dirty="0"/>
            <a:t>Passing </a:t>
          </a:r>
          <a:r>
            <a:rPr lang="en-US" dirty="0">
              <a:solidFill>
                <a:srgbClr val="FF0000"/>
              </a:solidFill>
            </a:rPr>
            <a:t>by reference </a:t>
          </a:r>
          <a:r>
            <a:rPr lang="en-US" dirty="0"/>
            <a:t>- Refers to passing objects as arguments to a function.</a:t>
          </a:r>
        </a:p>
      </dgm:t>
    </dgm:pt>
    <dgm:pt modelId="{A5E790F8-667B-439D-AB2B-0F7AB1F276B0}" type="parTrans" cxnId="{93AE2C4D-6317-47B0-8B15-C8604B38A209}">
      <dgm:prSet/>
      <dgm:spPr/>
      <dgm:t>
        <a:bodyPr/>
        <a:lstStyle/>
        <a:p>
          <a:endParaRPr lang="en-US"/>
        </a:p>
      </dgm:t>
    </dgm:pt>
    <dgm:pt modelId="{9897931B-DEE6-4B15-9275-451862DA0950}" type="sibTrans" cxnId="{93AE2C4D-6317-47B0-8B15-C8604B38A20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196A4034-49B3-4542-94FE-456F90D9237E}" type="pres">
      <dgm:prSet presAssocID="{4CD2AFFD-6167-444B-A24F-D6D6929E3FD6}" presName="parentText" presStyleLbl="node1" presStyleIdx="0" presStyleCnt="2" custScaleY="73834" custLinFactY="-3335" custLinFactNeighborX="477" custLinFactNeighborY="-100000">
        <dgm:presLayoutVars>
          <dgm:chMax val="0"/>
          <dgm:bulletEnabled val="1"/>
        </dgm:presLayoutVars>
      </dgm:prSet>
      <dgm:spPr/>
    </dgm:pt>
    <dgm:pt modelId="{FDE5F5FF-28A8-4E64-89E2-3D8B11F0E513}" type="pres">
      <dgm:prSet presAssocID="{ABE08B22-C27A-430B-9B03-34F2AC885E35}" presName="spacer" presStyleCnt="0"/>
      <dgm:spPr/>
    </dgm:pt>
    <dgm:pt modelId="{23880433-6E2A-46D7-ADBC-5624B7B16735}" type="pres">
      <dgm:prSet presAssocID="{BEE506CF-0445-4999-87C3-1E782597C4D0}" presName="parentText" presStyleLbl="node1" presStyleIdx="1" presStyleCnt="2" custScaleY="65451" custLinFactY="9228" custLinFactNeighborX="2000" custLinFactNeighborY="100000">
        <dgm:presLayoutVars>
          <dgm:chMax val="0"/>
          <dgm:bulletEnabled val="1"/>
        </dgm:presLayoutVars>
      </dgm:prSet>
      <dgm:spPr/>
    </dgm:pt>
  </dgm:ptLst>
  <dgm:cxnLst>
    <dgm:cxn modelId="{FFCDF6CE-2FD8-4E23-8E26-CBC8EFCDCC4A}" srcId="{D32F8FCF-EDF2-4321-B49C-D5DF3D295B52}" destId="{4CD2AFFD-6167-444B-A24F-D6D6929E3FD6}" srcOrd="0" destOrd="0" parTransId="{F2BF4CE7-F984-4DC1-A659-56290CEB9E3E}" sibTransId="{ABE08B22-C27A-430B-9B03-34F2AC885E35}"/>
    <dgm:cxn modelId="{F1803A46-94A3-4934-9379-191671667F77}" type="presOf" srcId="{D32F8FCF-EDF2-4321-B49C-D5DF3D295B52}" destId="{9FF9BD46-DE44-4B30-80ED-AC3A9E213A06}" srcOrd="0" destOrd="0" presId="urn:microsoft.com/office/officeart/2005/8/layout/vList2"/>
    <dgm:cxn modelId="{B91CE378-564F-429C-9046-55E03A8FA300}" type="presOf" srcId="{BEE506CF-0445-4999-87C3-1E782597C4D0}" destId="{23880433-6E2A-46D7-ADBC-5624B7B16735}" srcOrd="0" destOrd="0" presId="urn:microsoft.com/office/officeart/2005/8/layout/vList2"/>
    <dgm:cxn modelId="{E66E0638-52D6-4852-9A98-D5007A70730A}" type="presOf" srcId="{4CD2AFFD-6167-444B-A24F-D6D6929E3FD6}" destId="{196A4034-49B3-4542-94FE-456F90D9237E}" srcOrd="0" destOrd="0" presId="urn:microsoft.com/office/officeart/2005/8/layout/vList2"/>
    <dgm:cxn modelId="{93AE2C4D-6317-47B0-8B15-C8604B38A209}" srcId="{D32F8FCF-EDF2-4321-B49C-D5DF3D295B52}" destId="{BEE506CF-0445-4999-87C3-1E782597C4D0}" srcOrd="1" destOrd="0" parTransId="{A5E790F8-667B-439D-AB2B-0F7AB1F276B0}" sibTransId="{9897931B-DEE6-4B15-9275-451862DA0950}"/>
    <dgm:cxn modelId="{F0A52F66-8BEA-421E-82B2-68D9B8A385EE}" type="presParOf" srcId="{9FF9BD46-DE44-4B30-80ED-AC3A9E213A06}" destId="{196A4034-49B3-4542-94FE-456F90D9237E}" srcOrd="0" destOrd="0" presId="urn:microsoft.com/office/officeart/2005/8/layout/vList2"/>
    <dgm:cxn modelId="{6B82D45B-38C4-4801-8E06-24EF1114F9B8}" type="presParOf" srcId="{9FF9BD46-DE44-4B30-80ED-AC3A9E213A06}" destId="{FDE5F5FF-28A8-4E64-89E2-3D8B11F0E513}" srcOrd="1" destOrd="0" presId="urn:microsoft.com/office/officeart/2005/8/layout/vList2"/>
    <dgm:cxn modelId="{54F9CB8B-5C87-48FC-8F87-2914AAC29051}" type="presParOf" srcId="{9FF9BD46-DE44-4B30-80ED-AC3A9E213A06}" destId="{23880433-6E2A-46D7-ADBC-5624B7B167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Are entities with properties and methods and resemble to real life objects.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Properties specify the characteristics or attributes of an object.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CBB19993-C444-4097-B8A9-973B8287577F}">
      <dgm:prSet phldrT="[Text]"/>
      <dgm:spPr/>
      <dgm:t>
        <a:bodyPr/>
        <a:lstStyle/>
        <a:p>
          <a:r>
            <a:rPr lang="en-US" dirty="0"/>
            <a:t>Methods identify the behavior of an object.</a:t>
          </a:r>
        </a:p>
      </dgm:t>
    </dgm:pt>
    <dgm:pt modelId="{8B3B6F43-832E-4DED-9B5C-CC2E2B04075A}" type="parTrans" cxnId="{AE5084A1-29A4-4B04-95EB-5DE598F06BF7}">
      <dgm:prSet/>
      <dgm:spPr/>
      <dgm:t>
        <a:bodyPr/>
        <a:lstStyle/>
        <a:p>
          <a:endParaRPr lang="en-US"/>
        </a:p>
      </dgm:t>
    </dgm:pt>
    <dgm:pt modelId="{5AF70132-3568-463E-8489-8DD6EFADEA0B}" type="sibTrans" cxnId="{AE5084A1-29A4-4B04-95EB-5DE598F06BF7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659B18-D08A-4989-A243-1FA1D043C498}" type="pres">
      <dgm:prSet presAssocID="{D600FDB0-EB0D-494C-8ECC-EFA51A794305}" presName="spacer" presStyleCnt="0"/>
      <dgm:spPr/>
    </dgm:pt>
    <dgm:pt modelId="{29728346-31E9-45D0-9891-500F3B3D8107}" type="pres">
      <dgm:prSet presAssocID="{CBB19993-C444-4097-B8A9-973B828757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13A1094-1845-4AB9-AB6B-4FEF4254EA34}" type="presOf" srcId="{FC2A7E5C-B22A-46C4-9AFD-A55CEAE725CE}" destId="{0256FAD6-365E-4CAB-8266-8CECC71F7F52}" srcOrd="0" destOrd="0" presId="urn:microsoft.com/office/officeart/2005/8/layout/vList2"/>
    <dgm:cxn modelId="{C10B6886-889C-4CBD-9062-87211E99A4C6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471EF2E-9B45-47AD-B8ED-F8C5308A6BCA}" type="presOf" srcId="{4E1CD5B7-2CF3-44AA-979B-6F420433627D}" destId="{388723AB-37EB-4EC2-B7B0-759657273835}" srcOrd="0" destOrd="0" presId="urn:microsoft.com/office/officeart/2005/8/layout/vList2"/>
    <dgm:cxn modelId="{AE5084A1-29A4-4B04-95EB-5DE598F06BF7}" srcId="{D32F8FCF-EDF2-4321-B49C-D5DF3D295B52}" destId="{CBB19993-C444-4097-B8A9-973B8287577F}" srcOrd="2" destOrd="0" parTransId="{8B3B6F43-832E-4DED-9B5C-CC2E2B04075A}" sibTransId="{5AF70132-3568-463E-8489-8DD6EFADEA0B}"/>
    <dgm:cxn modelId="{9A94E0A3-6A18-4D67-A7A8-2CD993927DD3}" type="presOf" srcId="{CBB19993-C444-4097-B8A9-973B8287577F}" destId="{29728346-31E9-45D0-9891-500F3B3D8107}" srcOrd="0" destOrd="0" presId="urn:microsoft.com/office/officeart/2005/8/layout/vList2"/>
    <dgm:cxn modelId="{E9D9A5E4-07BB-4EDF-8A53-BCCFA3989895}" type="presParOf" srcId="{9FF9BD46-DE44-4B30-80ED-AC3A9E213A06}" destId="{388723AB-37EB-4EC2-B7B0-759657273835}" srcOrd="0" destOrd="0" presId="urn:microsoft.com/office/officeart/2005/8/layout/vList2"/>
    <dgm:cxn modelId="{EA1EB251-073B-4ABA-B1C6-F6CD8D6022BB}" type="presParOf" srcId="{9FF9BD46-DE44-4B30-80ED-AC3A9E213A06}" destId="{D877BAB3-7DBF-46AB-A039-BE8C107F0C8C}" srcOrd="1" destOrd="0" presId="urn:microsoft.com/office/officeart/2005/8/layout/vList2"/>
    <dgm:cxn modelId="{4CA699BA-0B6E-4510-8BBE-FAB71F32E3F4}" type="presParOf" srcId="{9FF9BD46-DE44-4B30-80ED-AC3A9E213A06}" destId="{0256FAD6-365E-4CAB-8266-8CECC71F7F52}" srcOrd="2" destOrd="0" presId="urn:microsoft.com/office/officeart/2005/8/layout/vList2"/>
    <dgm:cxn modelId="{D0411264-617A-402A-9470-67CC8CCA2B2A}" type="presParOf" srcId="{9FF9BD46-DE44-4B30-80ED-AC3A9E213A06}" destId="{C7659B18-D08A-4989-A243-1FA1D043C498}" srcOrd="3" destOrd="0" presId="urn:microsoft.com/office/officeart/2005/8/layout/vList2"/>
    <dgm:cxn modelId="{725B1372-AF7E-4A20-8FAD-8F8E7CB4D3B1}" type="presParOf" srcId="{9FF9BD46-DE44-4B30-80ED-AC3A9E213A06}" destId="{29728346-31E9-45D0-9891-500F3B3D81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dirty="0"/>
            <a:t>A constructor function is a reusable block that specifies the type of object, its properties, and its methods.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It might or might not take any parameters.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F108220E-877D-423E-B6B0-35F579B5AB61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dirty="0"/>
            <a:t>When an object is initialized by new keyword: memory will be allocated to it and constructor function will be invoked.</a:t>
          </a:r>
        </a:p>
      </dgm:t>
    </dgm:pt>
    <dgm:pt modelId="{7DE96C91-FC46-43D7-A941-BF807D825824}" type="parTrans" cxnId="{0F2689EC-5D67-4A96-9B66-62DB63570BA0}">
      <dgm:prSet/>
      <dgm:spPr/>
      <dgm:t>
        <a:bodyPr/>
        <a:lstStyle/>
        <a:p>
          <a:endParaRPr lang="en-US"/>
        </a:p>
      </dgm:t>
    </dgm:pt>
    <dgm:pt modelId="{EFD0356D-8F2F-4CD9-86DF-04FD899C1984}" type="sibTrans" cxnId="{0F2689EC-5D67-4A96-9B66-62DB63570BA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659B18-D08A-4989-A243-1FA1D043C498}" type="pres">
      <dgm:prSet presAssocID="{D600FDB0-EB0D-494C-8ECC-EFA51A794305}" presName="spacer" presStyleCnt="0"/>
      <dgm:spPr/>
    </dgm:pt>
    <dgm:pt modelId="{C6BBCF41-35D6-4B1B-BD42-5668B68AFC58}" type="pres">
      <dgm:prSet presAssocID="{F108220E-877D-423E-B6B0-35F579B5AB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464D12-0357-4E18-A3F4-9FD15A338D6C}" type="presOf" srcId="{D32F8FCF-EDF2-4321-B49C-D5DF3D295B52}" destId="{9FF9BD46-DE44-4B30-80ED-AC3A9E213A06}" srcOrd="0" destOrd="0" presId="urn:microsoft.com/office/officeart/2005/8/layout/vList2"/>
    <dgm:cxn modelId="{0F2689EC-5D67-4A96-9B66-62DB63570BA0}" srcId="{D32F8FCF-EDF2-4321-B49C-D5DF3D295B52}" destId="{F108220E-877D-423E-B6B0-35F579B5AB61}" srcOrd="2" destOrd="0" parTransId="{7DE96C91-FC46-43D7-A941-BF807D825824}" sibTransId="{EFD0356D-8F2F-4CD9-86DF-04FD899C1984}"/>
    <dgm:cxn modelId="{F362D28C-A97A-4E14-BE43-6E104FA6CC43}" type="presOf" srcId="{F108220E-877D-423E-B6B0-35F579B5AB61}" destId="{C6BBCF41-35D6-4B1B-BD42-5668B68AFC58}" srcOrd="0" destOrd="0" presId="urn:microsoft.com/office/officeart/2005/8/layout/vList2"/>
    <dgm:cxn modelId="{10662782-5CD2-45EB-9EA6-D9BD7828C2B2}" type="presOf" srcId="{FC2A7E5C-B22A-46C4-9AFD-A55CEAE725CE}" destId="{0256FAD6-365E-4CAB-8266-8CECC71F7F52}" srcOrd="0" destOrd="0" presId="urn:microsoft.com/office/officeart/2005/8/layout/vList2"/>
    <dgm:cxn modelId="{204CFDA9-2189-4504-9E91-C8DDDC1D3902}" type="presOf" srcId="{4E1CD5B7-2CF3-44AA-979B-6F420433627D}" destId="{388723AB-37EB-4EC2-B7B0-759657273835}" srcOrd="0" destOrd="0" presId="urn:microsoft.com/office/officeart/2005/8/layout/vList2"/>
    <dgm:cxn modelId="{C4D399F4-8DF9-4227-BE0C-233C5C026C33}" type="presParOf" srcId="{9FF9BD46-DE44-4B30-80ED-AC3A9E213A06}" destId="{388723AB-37EB-4EC2-B7B0-759657273835}" srcOrd="0" destOrd="0" presId="urn:microsoft.com/office/officeart/2005/8/layout/vList2"/>
    <dgm:cxn modelId="{2163C671-795B-46DB-83E0-514028926078}" type="presParOf" srcId="{9FF9BD46-DE44-4B30-80ED-AC3A9E213A06}" destId="{D877BAB3-7DBF-46AB-A039-BE8C107F0C8C}" srcOrd="1" destOrd="0" presId="urn:microsoft.com/office/officeart/2005/8/layout/vList2"/>
    <dgm:cxn modelId="{93ADDD56-A406-479F-BE02-B51BBBF94B63}" type="presParOf" srcId="{9FF9BD46-DE44-4B30-80ED-AC3A9E213A06}" destId="{0256FAD6-365E-4CAB-8266-8CECC71F7F52}" srcOrd="2" destOrd="0" presId="urn:microsoft.com/office/officeart/2005/8/layout/vList2"/>
    <dgm:cxn modelId="{8F964DD2-4C51-4083-A9E0-D509F772F1A4}" type="presParOf" srcId="{9FF9BD46-DE44-4B30-80ED-AC3A9E213A06}" destId="{C7659B18-D08A-4989-A243-1FA1D043C498}" srcOrd="3" destOrd="0" presId="urn:microsoft.com/office/officeart/2005/8/layout/vList2"/>
    <dgm:cxn modelId="{318E0186-0714-4FD2-B327-8BAEDC621475}" type="presParOf" srcId="{9FF9BD46-DE44-4B30-80ED-AC3A9E213A06}" destId="{C6BBCF41-35D6-4B1B-BD42-5668B68AFC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Properties specify the characteristics of an object.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To access a property of an object, specify the object name followed by a period and the property name.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 custLinFactY="-3840" custLinFactNeighborY="-10000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B20C5EE-D230-4A5E-BFEC-781BD013FE1E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F640C91-3D27-4370-9509-0C583D467119}" type="presOf" srcId="{FC2A7E5C-B22A-46C4-9AFD-A55CEAE725CE}" destId="{0256FAD6-365E-4CAB-8266-8CECC71F7F52}" srcOrd="0" destOrd="0" presId="urn:microsoft.com/office/officeart/2005/8/layout/vList2"/>
    <dgm:cxn modelId="{28AF8DD6-A5C6-46D7-A5DF-A20448B653EF}" type="presOf" srcId="{4E1CD5B7-2CF3-44AA-979B-6F420433627D}" destId="{388723AB-37EB-4EC2-B7B0-759657273835}" srcOrd="0" destOrd="0" presId="urn:microsoft.com/office/officeart/2005/8/layout/vList2"/>
    <dgm:cxn modelId="{94311D8D-991A-4443-AAAF-69AD153EE3F7}" type="presParOf" srcId="{9FF9BD46-DE44-4B30-80ED-AC3A9E213A06}" destId="{388723AB-37EB-4EC2-B7B0-759657273835}" srcOrd="0" destOrd="0" presId="urn:microsoft.com/office/officeart/2005/8/layout/vList2"/>
    <dgm:cxn modelId="{05FCBCB5-DFE5-4069-A904-B831F00B94C7}" type="presParOf" srcId="{9FF9BD46-DE44-4B30-80ED-AC3A9E213A06}" destId="{D877BAB3-7DBF-46AB-A039-BE8C107F0C8C}" srcOrd="1" destOrd="0" presId="urn:microsoft.com/office/officeart/2005/8/layout/vList2"/>
    <dgm:cxn modelId="{95556D25-522F-4169-9F9F-F10207BD83A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Methods are similar to JavaScript functions.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A method is associated with an object and is executed by referring to that object but a function is executed independently.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D903FD50-501A-4219-891D-B908DEBA9E83}">
      <dgm:prSet phldrT="[Text]"/>
      <dgm:spPr/>
      <dgm:t>
        <a:bodyPr/>
        <a:lstStyle/>
        <a:p>
          <a:r>
            <a:rPr lang="en-US" dirty="0"/>
            <a:t>To invoke a method, it must be specified with the object name followed by a period, method name, and parenthesis with parameters, if any.</a:t>
          </a:r>
        </a:p>
      </dgm:t>
    </dgm:pt>
    <dgm:pt modelId="{09219CE3-98F2-4482-BFE7-688257736871}" type="parTrans" cxnId="{FD0328FA-861D-442F-A52B-BE46FA69B333}">
      <dgm:prSet/>
      <dgm:spPr/>
      <dgm:t>
        <a:bodyPr/>
        <a:lstStyle/>
        <a:p>
          <a:endParaRPr lang="en-US"/>
        </a:p>
      </dgm:t>
    </dgm:pt>
    <dgm:pt modelId="{A1BDB96C-CD98-44E1-B5E5-48CDDEACB82E}" type="sibTrans" cxnId="{FD0328FA-861D-442F-A52B-BE46FA69B33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659B18-D08A-4989-A243-1FA1D043C498}" type="pres">
      <dgm:prSet presAssocID="{D600FDB0-EB0D-494C-8ECC-EFA51A794305}" presName="spacer" presStyleCnt="0"/>
      <dgm:spPr/>
    </dgm:pt>
    <dgm:pt modelId="{5BA29325-C378-4809-94BF-C2F0AFF5BAE5}" type="pres">
      <dgm:prSet presAssocID="{D903FD50-501A-4219-891D-B908DEBA9E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6A0F9A-4190-4215-BCE3-E30120E91861}" type="presOf" srcId="{4E1CD5B7-2CF3-44AA-979B-6F420433627D}" destId="{388723AB-37EB-4EC2-B7B0-759657273835}" srcOrd="0" destOrd="0" presId="urn:microsoft.com/office/officeart/2005/8/layout/vList2"/>
    <dgm:cxn modelId="{7B661A5F-13E3-4401-91FE-DF3B5DAB1AC5}" type="presOf" srcId="{D903FD50-501A-4219-891D-B908DEBA9E83}" destId="{5BA29325-C378-4809-94BF-C2F0AFF5BAE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5B06A70-65E8-45AD-9780-2C811FDA2A80}" type="presOf" srcId="{FC2A7E5C-B22A-46C4-9AFD-A55CEAE725CE}" destId="{0256FAD6-365E-4CAB-8266-8CECC71F7F52}" srcOrd="0" destOrd="0" presId="urn:microsoft.com/office/officeart/2005/8/layout/vList2"/>
    <dgm:cxn modelId="{FD0328FA-861D-442F-A52B-BE46FA69B333}" srcId="{D32F8FCF-EDF2-4321-B49C-D5DF3D295B52}" destId="{D903FD50-501A-4219-891D-B908DEBA9E83}" srcOrd="2" destOrd="0" parTransId="{09219CE3-98F2-4482-BFE7-688257736871}" sibTransId="{A1BDB96C-CD98-44E1-B5E5-48CDDEACB82E}"/>
    <dgm:cxn modelId="{899EBBF7-67CB-4A34-AEF4-13F0D62F613A}" type="presOf" srcId="{D32F8FCF-EDF2-4321-B49C-D5DF3D295B52}" destId="{9FF9BD46-DE44-4B30-80ED-AC3A9E213A06}" srcOrd="0" destOrd="0" presId="urn:microsoft.com/office/officeart/2005/8/layout/vList2"/>
    <dgm:cxn modelId="{E51EF1F4-D8BC-43D4-AD51-ABEBFCE561A8}" type="presParOf" srcId="{9FF9BD46-DE44-4B30-80ED-AC3A9E213A06}" destId="{388723AB-37EB-4EC2-B7B0-759657273835}" srcOrd="0" destOrd="0" presId="urn:microsoft.com/office/officeart/2005/8/layout/vList2"/>
    <dgm:cxn modelId="{93A4441C-69C0-4F4B-B54F-0CFFF96127DA}" type="presParOf" srcId="{9FF9BD46-DE44-4B30-80ED-AC3A9E213A06}" destId="{D877BAB3-7DBF-46AB-A039-BE8C107F0C8C}" srcOrd="1" destOrd="0" presId="urn:microsoft.com/office/officeart/2005/8/layout/vList2"/>
    <dgm:cxn modelId="{277233EF-73CD-434A-A651-22FB48379B3F}" type="presParOf" srcId="{9FF9BD46-DE44-4B30-80ED-AC3A9E213A06}" destId="{0256FAD6-365E-4CAB-8266-8CECC71F7F52}" srcOrd="2" destOrd="0" presId="urn:microsoft.com/office/officeart/2005/8/layout/vList2"/>
    <dgm:cxn modelId="{DEC4C8FD-B107-4150-8E18-DEC3D5D2F39B}" type="presParOf" srcId="{9FF9BD46-DE44-4B30-80ED-AC3A9E213A06}" destId="{C7659B18-D08A-4989-A243-1FA1D043C498}" srcOrd="3" destOrd="0" presId="urn:microsoft.com/office/officeart/2005/8/layout/vList2"/>
    <dgm:cxn modelId="{75DFE648-BA36-436E-AD41-76AFAF8B24E9}" type="presParOf" srcId="{9FF9BD46-DE44-4B30-80ED-AC3A9E213A06}" destId="{5BA29325-C378-4809-94BF-C2F0AFF5BA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Object model of JavaScript forms the foundation of the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/>
            <a:t>These objects help to provide custom functionalities in the script.</a:t>
          </a:r>
          <a:endParaRPr lang="en-US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E5905C5C-EE9B-4A1F-9186-048E6720B4EB}">
      <dgm:prSet phldrT="[Text]"/>
      <dgm:spPr/>
      <dgm:t>
        <a:bodyPr/>
        <a:lstStyle/>
        <a:p>
          <a:r>
            <a:rPr lang="en-US" dirty="0"/>
            <a:t>JavaScript treats the primitive data types as objects and provide equivalent object for each of them.</a:t>
          </a:r>
        </a:p>
      </dgm:t>
    </dgm:pt>
    <dgm:pt modelId="{85459610-11B4-4E75-B019-D017A1C878AB}" type="parTrans" cxnId="{17AEB438-C9B9-4316-ADA5-24EA5DC67D63}">
      <dgm:prSet/>
      <dgm:spPr/>
      <dgm:t>
        <a:bodyPr/>
        <a:lstStyle/>
        <a:p>
          <a:endParaRPr lang="en-US"/>
        </a:p>
      </dgm:t>
    </dgm:pt>
    <dgm:pt modelId="{980BF707-5808-4469-9D9B-67C058762373}" type="sibTrans" cxnId="{17AEB438-C9B9-4316-ADA5-24EA5DC67D63}">
      <dgm:prSet/>
      <dgm:spPr/>
      <dgm:t>
        <a:bodyPr/>
        <a:lstStyle/>
        <a:p>
          <a:endParaRPr lang="en-US"/>
        </a:p>
      </dgm:t>
    </dgm:pt>
    <dgm:pt modelId="{0367C1D2-2735-4C80-B8D9-2B9670657D18}">
      <dgm:prSet phldrT="[Text]"/>
      <dgm:spPr/>
      <dgm:t>
        <a:bodyPr/>
        <a:lstStyle/>
        <a:p>
          <a:r>
            <a:rPr lang="en-US" dirty="0"/>
            <a:t>JavaScript objects are categorized as built-in objects, browser objects, and HTML objects.</a:t>
          </a:r>
        </a:p>
      </dgm:t>
    </dgm:pt>
    <dgm:pt modelId="{0765963D-FE85-4D3A-9517-A25AF9659F14}" type="parTrans" cxnId="{19BEAAC4-F005-407F-BE8C-5C92064C0EE4}">
      <dgm:prSet/>
      <dgm:spPr/>
      <dgm:t>
        <a:bodyPr/>
        <a:lstStyle/>
        <a:p>
          <a:endParaRPr lang="en-US"/>
        </a:p>
      </dgm:t>
    </dgm:pt>
    <dgm:pt modelId="{BFE1CC01-A043-42D5-95BF-CC0CCE09BF9C}" type="sibTrans" cxnId="{19BEAAC4-F005-407F-BE8C-5C92064C0EE4}">
      <dgm:prSet/>
      <dgm:spPr/>
      <dgm:t>
        <a:bodyPr/>
        <a:lstStyle/>
        <a:p>
          <a:endParaRPr lang="en-US"/>
        </a:p>
      </dgm:t>
    </dgm:pt>
    <dgm:pt modelId="{0B941449-92D9-49D8-A43E-37644B65737C}">
      <dgm:prSet phldrT="[Text]"/>
      <dgm:spPr/>
      <dgm:t>
        <a:bodyPr/>
        <a:lstStyle/>
        <a:p>
          <a:r>
            <a:rPr lang="en-US"/>
            <a:t>Built-in objects are static objects which can be used to extend the functionality in the script.</a:t>
          </a:r>
          <a:endParaRPr lang="en-US" dirty="0"/>
        </a:p>
      </dgm:t>
    </dgm:pt>
    <dgm:pt modelId="{29DA4F4A-CB87-4220-94C5-AC8F8676BE76}" type="parTrans" cxnId="{96C8379C-2B16-4AA1-8747-B751D6D818B3}">
      <dgm:prSet/>
      <dgm:spPr/>
      <dgm:t>
        <a:bodyPr/>
        <a:lstStyle/>
        <a:p>
          <a:endParaRPr lang="en-US"/>
        </a:p>
      </dgm:t>
    </dgm:pt>
    <dgm:pt modelId="{C3FCBD24-FD8E-4E3A-82C0-2A7CEDFFD446}" type="sibTrans" cxnId="{96C8379C-2B16-4AA1-8747-B751D6D818B3}">
      <dgm:prSet/>
      <dgm:spPr/>
      <dgm:t>
        <a:bodyPr/>
        <a:lstStyle/>
        <a:p>
          <a:endParaRPr lang="en-US"/>
        </a:p>
      </dgm:t>
    </dgm:pt>
    <dgm:pt modelId="{16C8EFA5-A7C1-4AD4-A40D-71351DB71F2B}">
      <dgm:prSet phldrT="[Text]"/>
      <dgm:spPr/>
      <dgm:t>
        <a:bodyPr/>
        <a:lstStyle/>
        <a:p>
          <a:r>
            <a:rPr lang="en-US"/>
            <a:t>Browser objects, such as window, history, and navigator are used to work with the browser window.</a:t>
          </a:r>
          <a:endParaRPr lang="en-US" dirty="0"/>
        </a:p>
      </dgm:t>
    </dgm:pt>
    <dgm:pt modelId="{63AE9EDA-BB0E-4C4C-9D60-36CC5A065E26}" type="parTrans" cxnId="{ED62AC3B-2C91-4316-9929-93C099265388}">
      <dgm:prSet/>
      <dgm:spPr/>
      <dgm:t>
        <a:bodyPr/>
        <a:lstStyle/>
        <a:p>
          <a:endParaRPr lang="en-US"/>
        </a:p>
      </dgm:t>
    </dgm:pt>
    <dgm:pt modelId="{E90412AE-2F2F-48D0-99A6-DE5153B05A4F}" type="sibTrans" cxnId="{ED62AC3B-2C91-4316-9929-93C099265388}">
      <dgm:prSet/>
      <dgm:spPr/>
      <dgm:t>
        <a:bodyPr/>
        <a:lstStyle/>
        <a:p>
          <a:endParaRPr lang="en-US"/>
        </a:p>
      </dgm:t>
    </dgm:pt>
    <dgm:pt modelId="{384139D1-9096-4D6A-B12C-E39908245239}">
      <dgm:prSet phldrT="[Text]"/>
      <dgm:spPr/>
      <dgm:t>
        <a:bodyPr/>
        <a:lstStyle/>
        <a:p>
          <a:r>
            <a:rPr lang="en-US"/>
            <a:t>HTML objects, such as form, anchor, and so on are used to access elements on the Web page.</a:t>
          </a:r>
          <a:endParaRPr lang="en-US" dirty="0"/>
        </a:p>
      </dgm:t>
    </dgm:pt>
    <dgm:pt modelId="{7163D94A-DBA0-414A-B9F2-3259367564A6}" type="parTrans" cxnId="{59780F2C-323D-40C0-A4A3-C43F4A0DEA43}">
      <dgm:prSet/>
      <dgm:spPr/>
      <dgm:t>
        <a:bodyPr/>
        <a:lstStyle/>
        <a:p>
          <a:endParaRPr lang="en-US"/>
        </a:p>
      </dgm:t>
    </dgm:pt>
    <dgm:pt modelId="{1ACB4255-0EEC-49DF-9AB7-7D395A23C890}" type="sibTrans" cxnId="{59780F2C-323D-40C0-A4A3-C43F4A0DEA4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C65D80-E617-4332-9E07-19127C64BE63}" type="pres">
      <dgm:prSet presAssocID="{F0AD7B48-9655-4F7B-B743-6FB4FAB6FB1F}" presName="spacer" presStyleCnt="0"/>
      <dgm:spPr/>
    </dgm:pt>
    <dgm:pt modelId="{19B2B139-2D24-4F7B-B6CF-DF493853B6CE}" type="pres">
      <dgm:prSet presAssocID="{E5905C5C-EE9B-4A1F-9186-048E6720B4E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A3C2BBB-7756-4B0B-B0A2-B051479D7097}" type="pres">
      <dgm:prSet presAssocID="{980BF707-5808-4469-9D9B-67C058762373}" presName="spacer" presStyleCnt="0"/>
      <dgm:spPr/>
    </dgm:pt>
    <dgm:pt modelId="{9194E121-FC33-46CA-B84A-ED519928180D}" type="pres">
      <dgm:prSet presAssocID="{0367C1D2-2735-4C80-B8D9-2B9670657D1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840A7C1-E7C8-4FED-AA7C-AD263E9191BE}" type="pres">
      <dgm:prSet presAssocID="{BFE1CC01-A043-42D5-95BF-CC0CCE09BF9C}" presName="spacer" presStyleCnt="0"/>
      <dgm:spPr/>
    </dgm:pt>
    <dgm:pt modelId="{305B0549-1586-4EEE-B501-0A55376A0AF5}" type="pres">
      <dgm:prSet presAssocID="{0B941449-92D9-49D8-A43E-37644B65737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DC0CEB5-6736-41C2-A472-8767C28B8BB7}" type="pres">
      <dgm:prSet presAssocID="{C3FCBD24-FD8E-4E3A-82C0-2A7CEDFFD446}" presName="spacer" presStyleCnt="0"/>
      <dgm:spPr/>
    </dgm:pt>
    <dgm:pt modelId="{4F11918A-2F16-4EF4-91E2-5B560C2DAEA8}" type="pres">
      <dgm:prSet presAssocID="{16C8EFA5-A7C1-4AD4-A40D-71351DB71F2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94450C-EEFC-49F8-A63D-FDA8A5B7F5E9}" type="pres">
      <dgm:prSet presAssocID="{E90412AE-2F2F-48D0-99A6-DE5153B05A4F}" presName="spacer" presStyleCnt="0"/>
      <dgm:spPr/>
    </dgm:pt>
    <dgm:pt modelId="{06896C40-485E-4F8A-8D75-EFC248F467E6}" type="pres">
      <dgm:prSet presAssocID="{384139D1-9096-4D6A-B12C-E3990824523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EF92055-D581-4CA4-AE04-1B5A05B51566}" type="presOf" srcId="{0B941449-92D9-49D8-A43E-37644B65737C}" destId="{305B0549-1586-4EEE-B501-0A55376A0AF5}" srcOrd="0" destOrd="0" presId="urn:microsoft.com/office/officeart/2005/8/layout/vList2"/>
    <dgm:cxn modelId="{E90DC697-A6C7-4CB9-9FC2-ECB29F67549F}" type="presOf" srcId="{D32F8FCF-EDF2-4321-B49C-D5DF3D295B52}" destId="{9FF9BD46-DE44-4B30-80ED-AC3A9E213A06}" srcOrd="0" destOrd="0" presId="urn:microsoft.com/office/officeart/2005/8/layout/vList2"/>
    <dgm:cxn modelId="{5B060425-B627-49F3-BDB6-E0DFE9A0CF75}" type="presOf" srcId="{E5905C5C-EE9B-4A1F-9186-048E6720B4EB}" destId="{19B2B139-2D24-4F7B-B6CF-DF493853B6CE}" srcOrd="0" destOrd="0" presId="urn:microsoft.com/office/officeart/2005/8/layout/vList2"/>
    <dgm:cxn modelId="{ED62AC3B-2C91-4316-9929-93C099265388}" srcId="{D32F8FCF-EDF2-4321-B49C-D5DF3D295B52}" destId="{16C8EFA5-A7C1-4AD4-A40D-71351DB71F2B}" srcOrd="5" destOrd="0" parTransId="{63AE9EDA-BB0E-4C4C-9D60-36CC5A065E26}" sibTransId="{E90412AE-2F2F-48D0-99A6-DE5153B05A4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764ACBE-1581-49EC-A8BC-D7743CD012B6}" type="presOf" srcId="{0367C1D2-2735-4C80-B8D9-2B9670657D18}" destId="{9194E121-FC33-46CA-B84A-ED519928180D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48E1E61C-9F71-4EC0-8D58-139AD39D8817}" type="presOf" srcId="{16C8EFA5-A7C1-4AD4-A40D-71351DB71F2B}" destId="{4F11918A-2F16-4EF4-91E2-5B560C2DAEA8}" srcOrd="0" destOrd="0" presId="urn:microsoft.com/office/officeart/2005/8/layout/vList2"/>
    <dgm:cxn modelId="{3CA2FA8E-55EC-412C-8DE0-3458B0AF606C}" type="presOf" srcId="{4E1CD5B7-2CF3-44AA-979B-6F420433627D}" destId="{388723AB-37EB-4EC2-B7B0-759657273835}" srcOrd="0" destOrd="0" presId="urn:microsoft.com/office/officeart/2005/8/layout/vList2"/>
    <dgm:cxn modelId="{070FA765-FBEF-4450-9D23-5928E51B8998}" type="presOf" srcId="{A36E0D6C-8324-40ED-8BDF-82E7327284BF}" destId="{4129187A-68C7-4C06-A6BD-C4D1FC69683F}" srcOrd="0" destOrd="0" presId="urn:microsoft.com/office/officeart/2005/8/layout/vList2"/>
    <dgm:cxn modelId="{19BEAAC4-F005-407F-BE8C-5C92064C0EE4}" srcId="{D32F8FCF-EDF2-4321-B49C-D5DF3D295B52}" destId="{0367C1D2-2735-4C80-B8D9-2B9670657D18}" srcOrd="3" destOrd="0" parTransId="{0765963D-FE85-4D3A-9517-A25AF9659F14}" sibTransId="{BFE1CC01-A043-42D5-95BF-CC0CCE09BF9C}"/>
    <dgm:cxn modelId="{560071D8-224D-4126-91D5-F4E29BB0BE98}" type="presOf" srcId="{384139D1-9096-4D6A-B12C-E39908245239}" destId="{06896C40-485E-4F8A-8D75-EFC248F467E6}" srcOrd="0" destOrd="0" presId="urn:microsoft.com/office/officeart/2005/8/layout/vList2"/>
    <dgm:cxn modelId="{96C8379C-2B16-4AA1-8747-B751D6D818B3}" srcId="{D32F8FCF-EDF2-4321-B49C-D5DF3D295B52}" destId="{0B941449-92D9-49D8-A43E-37644B65737C}" srcOrd="4" destOrd="0" parTransId="{29DA4F4A-CB87-4220-94C5-AC8F8676BE76}" sibTransId="{C3FCBD24-FD8E-4E3A-82C0-2A7CEDFFD446}"/>
    <dgm:cxn modelId="{17AEB438-C9B9-4316-ADA5-24EA5DC67D63}" srcId="{D32F8FCF-EDF2-4321-B49C-D5DF3D295B52}" destId="{E5905C5C-EE9B-4A1F-9186-048E6720B4EB}" srcOrd="2" destOrd="0" parTransId="{85459610-11B4-4E75-B019-D017A1C878AB}" sibTransId="{980BF707-5808-4469-9D9B-67C058762373}"/>
    <dgm:cxn modelId="{59780F2C-323D-40C0-A4A3-C43F4A0DEA43}" srcId="{D32F8FCF-EDF2-4321-B49C-D5DF3D295B52}" destId="{384139D1-9096-4D6A-B12C-E39908245239}" srcOrd="6" destOrd="0" parTransId="{7163D94A-DBA0-414A-B9F2-3259367564A6}" sibTransId="{1ACB4255-0EEC-49DF-9AB7-7D395A23C890}"/>
    <dgm:cxn modelId="{67E02C41-1A22-414C-8C6D-36E166559020}" type="presParOf" srcId="{9FF9BD46-DE44-4B30-80ED-AC3A9E213A06}" destId="{388723AB-37EB-4EC2-B7B0-759657273835}" srcOrd="0" destOrd="0" presId="urn:microsoft.com/office/officeart/2005/8/layout/vList2"/>
    <dgm:cxn modelId="{EA63B812-A0D4-4A66-8AB0-1012767FE7B3}" type="presParOf" srcId="{9FF9BD46-DE44-4B30-80ED-AC3A9E213A06}" destId="{38381660-781B-44E8-B9C2-D758374C3862}" srcOrd="1" destOrd="0" presId="urn:microsoft.com/office/officeart/2005/8/layout/vList2"/>
    <dgm:cxn modelId="{71EE460F-FD93-4BF9-94FA-97BDB532EB5F}" type="presParOf" srcId="{9FF9BD46-DE44-4B30-80ED-AC3A9E213A06}" destId="{4129187A-68C7-4C06-A6BD-C4D1FC69683F}" srcOrd="2" destOrd="0" presId="urn:microsoft.com/office/officeart/2005/8/layout/vList2"/>
    <dgm:cxn modelId="{4FEF557F-4788-4A83-8183-AF43393EE081}" type="presParOf" srcId="{9FF9BD46-DE44-4B30-80ED-AC3A9E213A06}" destId="{48C65D80-E617-4332-9E07-19127C64BE63}" srcOrd="3" destOrd="0" presId="urn:microsoft.com/office/officeart/2005/8/layout/vList2"/>
    <dgm:cxn modelId="{8255138C-69A3-49D0-B3DE-E6A595557FEA}" type="presParOf" srcId="{9FF9BD46-DE44-4B30-80ED-AC3A9E213A06}" destId="{19B2B139-2D24-4F7B-B6CF-DF493853B6CE}" srcOrd="4" destOrd="0" presId="urn:microsoft.com/office/officeart/2005/8/layout/vList2"/>
    <dgm:cxn modelId="{C24529FD-D4BE-4827-9A48-AF1EBD996E35}" type="presParOf" srcId="{9FF9BD46-DE44-4B30-80ED-AC3A9E213A06}" destId="{DA3C2BBB-7756-4B0B-B0A2-B051479D7097}" srcOrd="5" destOrd="0" presId="urn:microsoft.com/office/officeart/2005/8/layout/vList2"/>
    <dgm:cxn modelId="{D14666AD-C096-4A49-BA2D-9A075853E1BF}" type="presParOf" srcId="{9FF9BD46-DE44-4B30-80ED-AC3A9E213A06}" destId="{9194E121-FC33-46CA-B84A-ED519928180D}" srcOrd="6" destOrd="0" presId="urn:microsoft.com/office/officeart/2005/8/layout/vList2"/>
    <dgm:cxn modelId="{9BF636BF-9EF0-4895-946A-BE6471ECDD4D}" type="presParOf" srcId="{9FF9BD46-DE44-4B30-80ED-AC3A9E213A06}" destId="{8840A7C1-E7C8-4FED-AA7C-AD263E9191BE}" srcOrd="7" destOrd="0" presId="urn:microsoft.com/office/officeart/2005/8/layout/vList2"/>
    <dgm:cxn modelId="{8DF53E81-3F3D-469F-8E28-600B07B08D4E}" type="presParOf" srcId="{9FF9BD46-DE44-4B30-80ED-AC3A9E213A06}" destId="{305B0549-1586-4EEE-B501-0A55376A0AF5}" srcOrd="8" destOrd="0" presId="urn:microsoft.com/office/officeart/2005/8/layout/vList2"/>
    <dgm:cxn modelId="{3A82947E-F785-48F0-AB08-277B109EB88B}" type="presParOf" srcId="{9FF9BD46-DE44-4B30-80ED-AC3A9E213A06}" destId="{FDC0CEB5-6736-41C2-A472-8767C28B8BB7}" srcOrd="9" destOrd="0" presId="urn:microsoft.com/office/officeart/2005/8/layout/vList2"/>
    <dgm:cxn modelId="{1CE4450F-BDE3-46BC-BC67-8FBE7AEA632B}" type="presParOf" srcId="{9FF9BD46-DE44-4B30-80ED-AC3A9E213A06}" destId="{4F11918A-2F16-4EF4-91E2-5B560C2DAEA8}" srcOrd="10" destOrd="0" presId="urn:microsoft.com/office/officeart/2005/8/layout/vList2"/>
    <dgm:cxn modelId="{B5BBA128-6940-44F2-88EF-7F1808A7F27A}" type="presParOf" srcId="{9FF9BD46-DE44-4B30-80ED-AC3A9E213A06}" destId="{6D94450C-EEFC-49F8-A63D-FDA8A5B7F5E9}" srcOrd="11" destOrd="0" presId="urn:microsoft.com/office/officeart/2005/8/layout/vList2"/>
    <dgm:cxn modelId="{72946B8F-AAA4-4E64-9749-E7365A175329}" type="presParOf" srcId="{9FF9BD46-DE44-4B30-80ED-AC3A9E213A06}" destId="{06896C40-485E-4F8A-8D75-EFC248F467E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is a set of characters that are surrounded by single or double quotes.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allows you to perform different text operations on them.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0A2B6D65-0295-479E-9F32-5B2EA618F6B6}">
      <dgm:prSet phldrT="[Text]"/>
      <dgm:spPr/>
      <dgm:t>
        <a:bodyPr/>
        <a:lstStyle/>
        <a:p>
          <a:r>
            <a:rPr lang="en-US" dirty="0"/>
            <a:t>is instantiated with the new keyword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56811A-BB3C-476E-9A50-315B438E7846}" type="pres">
      <dgm:prSet presAssocID="{F0AD7B48-9655-4F7B-B743-6FB4FAB6FB1F}" presName="spacer" presStyleCnt="0"/>
      <dgm:spPr/>
    </dgm:pt>
    <dgm:pt modelId="{DC3571AA-BD1A-43E7-814B-66C876DA34B1}" type="pres">
      <dgm:prSet presAssocID="{0A2B6D65-0295-479E-9F32-5B2EA618F6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7F8900-6973-498C-90F5-B4809415A619}" type="presOf" srcId="{A36E0D6C-8324-40ED-8BDF-82E7327284BF}" destId="{4129187A-68C7-4C06-A6BD-C4D1FC69683F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C9F9AD53-566D-4948-A47D-DF760B50EB77}" type="presOf" srcId="{4E1CD5B7-2CF3-44AA-979B-6F420433627D}" destId="{388723AB-37EB-4EC2-B7B0-759657273835}" srcOrd="0" destOrd="0" presId="urn:microsoft.com/office/officeart/2005/8/layout/vList2"/>
    <dgm:cxn modelId="{C19C4897-0934-42CD-9FCC-3B91AB68B0C1}" type="presOf" srcId="{0A2B6D65-0295-479E-9F32-5B2EA618F6B6}" destId="{DC3571AA-BD1A-43E7-814B-66C876DA34B1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806A44E-1FEA-4316-BC6C-6DED94126FD4}" type="presOf" srcId="{D32F8FCF-EDF2-4321-B49C-D5DF3D295B52}" destId="{9FF9BD46-DE44-4B30-80ED-AC3A9E213A06}" srcOrd="0" destOrd="0" presId="urn:microsoft.com/office/officeart/2005/8/layout/vList2"/>
    <dgm:cxn modelId="{6B7F4087-9CD3-4A36-9DFD-11E1861B19D0}" type="presParOf" srcId="{9FF9BD46-DE44-4B30-80ED-AC3A9E213A06}" destId="{388723AB-37EB-4EC2-B7B0-759657273835}" srcOrd="0" destOrd="0" presId="urn:microsoft.com/office/officeart/2005/8/layout/vList2"/>
    <dgm:cxn modelId="{4880B385-EAA6-4A00-822F-33BD2EF4D7E3}" type="presParOf" srcId="{9FF9BD46-DE44-4B30-80ED-AC3A9E213A06}" destId="{38381660-781B-44E8-B9C2-D758374C3862}" srcOrd="1" destOrd="0" presId="urn:microsoft.com/office/officeart/2005/8/layout/vList2"/>
    <dgm:cxn modelId="{EB2D9190-3743-46B3-95FB-36D2E0932DD9}" type="presParOf" srcId="{9FF9BD46-DE44-4B30-80ED-AC3A9E213A06}" destId="{4129187A-68C7-4C06-A6BD-C4D1FC69683F}" srcOrd="2" destOrd="0" presId="urn:microsoft.com/office/officeart/2005/8/layout/vList2"/>
    <dgm:cxn modelId="{C89F9A73-CF89-47DB-8CC7-CF01194EFFA7}" type="presParOf" srcId="{9FF9BD46-DE44-4B30-80ED-AC3A9E213A06}" destId="{9556811A-BB3C-476E-9A50-315B438E7846}" srcOrd="3" destOrd="0" presId="urn:microsoft.com/office/officeart/2005/8/layout/vList2"/>
    <dgm:cxn modelId="{7C8F4064-F090-4A83-8514-17A66D10FD56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85844"/>
          <a:ext cx="8382000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 an independent reusable block of code that performs certain operations on variables and expressions to fulfill a task.</a:t>
          </a:r>
        </a:p>
      </dsp:txBody>
      <dsp:txXfrm>
        <a:off x="43350" y="129194"/>
        <a:ext cx="8295300" cy="801330"/>
      </dsp:txXfrm>
    </dsp:sp>
    <dsp:sp modelId="{0256FAD6-365E-4CAB-8266-8CECC71F7F52}">
      <dsp:nvSpPr>
        <dsp:cNvPr id="0" name=""/>
        <dsp:cNvSpPr/>
      </dsp:nvSpPr>
      <dsp:spPr>
        <a:xfrm>
          <a:off x="0" y="1040114"/>
          <a:ext cx="8382000" cy="888030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50000"/>
                <a:satMod val="300000"/>
              </a:schemeClr>
            </a:gs>
            <a:gs pos="35000">
              <a:schemeClr val="accent3">
                <a:hueOff val="2812566"/>
                <a:satOff val="-4220"/>
                <a:lumOff val="-686"/>
                <a:alphaOff val="0"/>
                <a:tint val="37000"/>
                <a:satMod val="3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Might accept parameters, which are variables or values on which it performs operations.</a:t>
          </a:r>
        </a:p>
      </dsp:txBody>
      <dsp:txXfrm>
        <a:off x="43350" y="1083464"/>
        <a:ext cx="8295300" cy="801330"/>
      </dsp:txXfrm>
    </dsp:sp>
    <dsp:sp modelId="{A6445519-E36D-458F-8F29-D286534B965D}">
      <dsp:nvSpPr>
        <dsp:cNvPr id="0" name=""/>
        <dsp:cNvSpPr/>
      </dsp:nvSpPr>
      <dsp:spPr>
        <a:xfrm>
          <a:off x="0" y="1994384"/>
          <a:ext cx="8382000" cy="88803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Might return the resultant value to display it in the browser after the operations have been performed.</a:t>
          </a:r>
        </a:p>
      </dsp:txBody>
      <dsp:txXfrm>
        <a:off x="43350" y="2037734"/>
        <a:ext cx="8295300" cy="801330"/>
      </dsp:txXfrm>
    </dsp:sp>
    <dsp:sp modelId="{8A752F96-26E5-4BA9-82C5-29DB2F211C5D}">
      <dsp:nvSpPr>
        <dsp:cNvPr id="0" name=""/>
        <dsp:cNvSpPr/>
      </dsp:nvSpPr>
      <dsp:spPr>
        <a:xfrm>
          <a:off x="0" y="2948655"/>
          <a:ext cx="8382000" cy="888030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50000"/>
                <a:satMod val="300000"/>
              </a:schemeClr>
            </a:gs>
            <a:gs pos="35000">
              <a:schemeClr val="accent3">
                <a:hueOff val="8437698"/>
                <a:satOff val="-12660"/>
                <a:lumOff val="-2059"/>
                <a:alphaOff val="0"/>
                <a:tint val="37000"/>
                <a:satMod val="3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JavaScript function is always created under the </a:t>
          </a:r>
          <a:r>
            <a:rPr lang="en-US" sz="2300" kern="1200" dirty="0">
              <a:solidFill>
                <a:srgbClr val="FF0000"/>
              </a:solidFill>
            </a:rPr>
            <a:t>script </a:t>
          </a:r>
          <a:r>
            <a:rPr lang="en-US" sz="2300" kern="1200" dirty="0"/>
            <a:t>element.</a:t>
          </a:r>
        </a:p>
      </dsp:txBody>
      <dsp:txXfrm>
        <a:off x="43350" y="2992005"/>
        <a:ext cx="8295300" cy="801330"/>
      </dsp:txXfrm>
    </dsp:sp>
    <dsp:sp modelId="{AF7A5ABB-EB40-459B-9B55-BC0E7A936489}">
      <dsp:nvSpPr>
        <dsp:cNvPr id="0" name=""/>
        <dsp:cNvSpPr/>
      </dsp:nvSpPr>
      <dsp:spPr>
        <a:xfrm>
          <a:off x="0" y="3902925"/>
          <a:ext cx="8382000" cy="88803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JavaScript supports both user-defined and built-in functions.</a:t>
          </a:r>
        </a:p>
      </dsp:txBody>
      <dsp:txXfrm>
        <a:off x="43350" y="3946275"/>
        <a:ext cx="8295300" cy="8013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095"/>
          <a:ext cx="8382000" cy="729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allows the user to perform mathematical operations on numeric values.</a:t>
          </a:r>
        </a:p>
      </dsp:txBody>
      <dsp:txXfrm>
        <a:off x="35602" y="36697"/>
        <a:ext cx="8310796" cy="658103"/>
      </dsp:txXfrm>
    </dsp:sp>
    <dsp:sp modelId="{4129187A-68C7-4C06-A6BD-C4D1FC69683F}">
      <dsp:nvSpPr>
        <dsp:cNvPr id="0" name=""/>
        <dsp:cNvSpPr/>
      </dsp:nvSpPr>
      <dsp:spPr>
        <a:xfrm>
          <a:off x="0" y="744212"/>
          <a:ext cx="8382000" cy="72930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provides static properties and methods to perform mathematical operations</a:t>
          </a:r>
          <a:r>
            <a:rPr lang="en-US" sz="1800" kern="1200" dirty="0"/>
            <a:t>.</a:t>
          </a:r>
        </a:p>
      </dsp:txBody>
      <dsp:txXfrm>
        <a:off x="35602" y="779814"/>
        <a:ext cx="8310796" cy="658103"/>
      </dsp:txXfrm>
    </dsp:sp>
    <dsp:sp modelId="{DC3571AA-BD1A-43E7-814B-66C876DA34B1}">
      <dsp:nvSpPr>
        <dsp:cNvPr id="0" name=""/>
        <dsp:cNvSpPr/>
      </dsp:nvSpPr>
      <dsp:spPr>
        <a:xfrm>
          <a:off x="0" y="1487329"/>
          <a:ext cx="8382000" cy="72930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Properties and methods are declared as static, thus they can be invoked directly with the object name.</a:t>
          </a:r>
        </a:p>
      </dsp:txBody>
      <dsp:txXfrm>
        <a:off x="35602" y="1522931"/>
        <a:ext cx="8310796" cy="6581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59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allows to define and manipulate the date time values programmatically.</a:t>
          </a:r>
        </a:p>
      </dsp:txBody>
      <dsp:txXfrm>
        <a:off x="29581" y="29581"/>
        <a:ext cx="8322838" cy="5468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8360"/>
          <a:ext cx="8382000" cy="6787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to remove the object reference for each JavaScript statement.</a:t>
          </a:r>
        </a:p>
      </dsp:txBody>
      <dsp:txXfrm>
        <a:off x="33134" y="41494"/>
        <a:ext cx="8315732" cy="612478"/>
      </dsp:txXfrm>
    </dsp:sp>
    <dsp:sp modelId="{4129187A-68C7-4C06-A6BD-C4D1FC69683F}">
      <dsp:nvSpPr>
        <dsp:cNvPr id="0" name=""/>
        <dsp:cNvSpPr/>
      </dsp:nvSpPr>
      <dsp:spPr>
        <a:xfrm>
          <a:off x="0" y="727426"/>
          <a:ext cx="8382000" cy="678746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starts with the </a:t>
          </a:r>
          <a:r>
            <a:rPr lang="en-US" sz="1800" b="1" kern="1200" dirty="0">
              <a:solidFill>
                <a:srgbClr val="FF0000"/>
              </a:solidFill>
            </a:rPr>
            <a:t>with</a:t>
          </a:r>
          <a:r>
            <a:rPr lang="en-US" sz="1800" kern="1200" dirty="0"/>
            <a:t> keyword followed by the open and close brackets, which holds the statements that refer to a common object.</a:t>
          </a:r>
        </a:p>
      </dsp:txBody>
      <dsp:txXfrm>
        <a:off x="33134" y="760560"/>
        <a:ext cx="8315732" cy="612478"/>
      </dsp:txXfrm>
    </dsp:sp>
    <dsp:sp modelId="{DC3571AA-BD1A-43E7-814B-66C876DA34B1}">
      <dsp:nvSpPr>
        <dsp:cNvPr id="0" name=""/>
        <dsp:cNvSpPr/>
      </dsp:nvSpPr>
      <dsp:spPr>
        <a:xfrm>
          <a:off x="0" y="1446493"/>
          <a:ext cx="8382000" cy="678746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increases the readability of the code and also reduces time required in writing each object reference in every related statement.</a:t>
          </a:r>
        </a:p>
      </dsp:txBody>
      <dsp:txXfrm>
        <a:off x="33134" y="1479627"/>
        <a:ext cx="8315732" cy="6124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02260"/>
          <a:ext cx="8382000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Allow to access and manipulate various aspects of the Web browser.</a:t>
          </a:r>
        </a:p>
      </dsp:txBody>
      <dsp:txXfrm>
        <a:off x="23988" y="226248"/>
        <a:ext cx="8334024" cy="443423"/>
      </dsp:txXfrm>
    </dsp:sp>
    <dsp:sp modelId="{4129187A-68C7-4C06-A6BD-C4D1FC69683F}">
      <dsp:nvSpPr>
        <dsp:cNvPr id="0" name=""/>
        <dsp:cNvSpPr/>
      </dsp:nvSpPr>
      <dsp:spPr>
        <a:xfrm>
          <a:off x="0" y="754140"/>
          <a:ext cx="8382000" cy="4913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following objects are called as browser objects:</a:t>
          </a:r>
        </a:p>
      </dsp:txBody>
      <dsp:txXfrm>
        <a:off x="23988" y="778128"/>
        <a:ext cx="8334024" cy="4434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3284"/>
          <a:ext cx="8382000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nodeName</a:t>
          </a:r>
          <a:r>
            <a:rPr lang="en-US" sz="1700" kern="1200" dirty="0"/>
            <a:t> - name of the node. It contains the tag name of the HTML element in upper case.</a:t>
          </a:r>
        </a:p>
      </dsp:txBody>
      <dsp:txXfrm>
        <a:off x="32041" y="65325"/>
        <a:ext cx="8317918" cy="592288"/>
      </dsp:txXfrm>
    </dsp:sp>
    <dsp:sp modelId="{4129187A-68C7-4C06-A6BD-C4D1FC69683F}">
      <dsp:nvSpPr>
        <dsp:cNvPr id="0" name=""/>
        <dsp:cNvSpPr/>
      </dsp:nvSpPr>
      <dsp:spPr>
        <a:xfrm>
          <a:off x="0" y="738614"/>
          <a:ext cx="8382000" cy="656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nodeValue</a:t>
          </a:r>
          <a:r>
            <a:rPr lang="en-US" sz="1700" kern="1200" dirty="0"/>
            <a:t> - text contained within the node. This property is only available for attribute nodes and not for document and element nodes.</a:t>
          </a:r>
        </a:p>
      </dsp:txBody>
      <dsp:txXfrm>
        <a:off x="32041" y="770655"/>
        <a:ext cx="8317918" cy="592288"/>
      </dsp:txXfrm>
    </dsp:sp>
    <dsp:sp modelId="{A2D78BA2-1778-493A-A16E-9C94FCDCA998}">
      <dsp:nvSpPr>
        <dsp:cNvPr id="0" name=""/>
        <dsp:cNvSpPr/>
      </dsp:nvSpPr>
      <dsp:spPr>
        <a:xfrm>
          <a:off x="0" y="1443945"/>
          <a:ext cx="8382000" cy="6563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nodeType</a:t>
          </a:r>
          <a:r>
            <a:rPr lang="en-US" sz="1700" kern="1200" dirty="0"/>
            <a:t> - type of the node. For example, the document node, element node...</a:t>
          </a:r>
        </a:p>
      </dsp:txBody>
      <dsp:txXfrm>
        <a:off x="32041" y="1475986"/>
        <a:ext cx="8317918" cy="5922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45"/>
          <a:ext cx="8382000" cy="6196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Accepts input from the user and sends the user data for validation.</a:t>
          </a:r>
        </a:p>
      </dsp:txBody>
      <dsp:txXfrm>
        <a:off x="30247" y="30392"/>
        <a:ext cx="8321506" cy="559120"/>
      </dsp:txXfrm>
    </dsp:sp>
    <dsp:sp modelId="{4129187A-68C7-4C06-A6BD-C4D1FC69683F}">
      <dsp:nvSpPr>
        <dsp:cNvPr id="0" name=""/>
        <dsp:cNvSpPr/>
      </dsp:nvSpPr>
      <dsp:spPr>
        <a:xfrm>
          <a:off x="0" y="632796"/>
          <a:ext cx="8382000" cy="61961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single HTML document can contain multiple forms.</a:t>
          </a:r>
        </a:p>
      </dsp:txBody>
      <dsp:txXfrm>
        <a:off x="30247" y="663043"/>
        <a:ext cx="8321506" cy="559120"/>
      </dsp:txXfrm>
    </dsp:sp>
    <dsp:sp modelId="{197B1D87-296B-44D1-BA3B-F8827A117C2B}">
      <dsp:nvSpPr>
        <dsp:cNvPr id="0" name=""/>
        <dsp:cNvSpPr/>
      </dsp:nvSpPr>
      <dsp:spPr>
        <a:xfrm>
          <a:off x="0" y="1265446"/>
          <a:ext cx="8382000" cy="61961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DOM specification provides a form object that represents an HTML form which is created for each &lt;form&gt; tag.</a:t>
          </a:r>
        </a:p>
      </dsp:txBody>
      <dsp:txXfrm>
        <a:off x="30247" y="1295693"/>
        <a:ext cx="8321506" cy="55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0799"/>
          <a:ext cx="8701088" cy="760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function need to be invoked or called to execute it in the browser.</a:t>
          </a:r>
        </a:p>
      </dsp:txBody>
      <dsp:txXfrm>
        <a:off x="37125" y="47924"/>
        <a:ext cx="8626838" cy="686250"/>
      </dsp:txXfrm>
    </dsp:sp>
    <dsp:sp modelId="{4129187A-68C7-4C06-A6BD-C4D1FC69683F}">
      <dsp:nvSpPr>
        <dsp:cNvPr id="0" name=""/>
        <dsp:cNvSpPr/>
      </dsp:nvSpPr>
      <dsp:spPr>
        <a:xfrm>
          <a:off x="0" y="828899"/>
          <a:ext cx="8701088" cy="7605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invoke a function, specify the function name followed by parenthesis outside the function block.</a:t>
          </a:r>
        </a:p>
      </dsp:txBody>
      <dsp:txXfrm>
        <a:off x="37125" y="866024"/>
        <a:ext cx="8626838" cy="686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4034-49B3-4542-94FE-456F90D9237E}">
      <dsp:nvSpPr>
        <dsp:cNvPr id="0" name=""/>
        <dsp:cNvSpPr/>
      </dsp:nvSpPr>
      <dsp:spPr>
        <a:xfrm>
          <a:off x="0" y="26325"/>
          <a:ext cx="3810000" cy="22391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Passing </a:t>
          </a:r>
          <a:r>
            <a:rPr lang="en-US" sz="2000" kern="1200" dirty="0">
              <a:solidFill>
                <a:srgbClr val="FF0000"/>
              </a:solidFill>
            </a:rPr>
            <a:t>by value </a:t>
          </a:r>
          <a:r>
            <a:rPr lang="en-US" sz="2000" kern="1200" dirty="0"/>
            <a:t>- Refers to passing variables as arguments to a function. Called function do not change the values of the parameters passed to it from the calling function.</a:t>
          </a:r>
        </a:p>
      </dsp:txBody>
      <dsp:txXfrm>
        <a:off x="109305" y="135630"/>
        <a:ext cx="3591390" cy="2020509"/>
      </dsp:txXfrm>
    </dsp:sp>
    <dsp:sp modelId="{23880433-6E2A-46D7-ADBC-5624B7B16735}">
      <dsp:nvSpPr>
        <dsp:cNvPr id="0" name=""/>
        <dsp:cNvSpPr/>
      </dsp:nvSpPr>
      <dsp:spPr>
        <a:xfrm>
          <a:off x="0" y="2701406"/>
          <a:ext cx="3810000" cy="1984893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Passing </a:t>
          </a:r>
          <a:r>
            <a:rPr lang="en-US" sz="2000" kern="1200" dirty="0">
              <a:solidFill>
                <a:srgbClr val="FF0000"/>
              </a:solidFill>
            </a:rPr>
            <a:t>by reference </a:t>
          </a:r>
          <a:r>
            <a:rPr lang="en-US" sz="2000" kern="1200" dirty="0"/>
            <a:t>- Refers to passing objects as arguments to a function.</a:t>
          </a:r>
        </a:p>
      </dsp:txBody>
      <dsp:txXfrm>
        <a:off x="96894" y="2798300"/>
        <a:ext cx="3616212" cy="1791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299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Are entities with properties and methods and resemble to real life objects.</a:t>
          </a:r>
        </a:p>
      </dsp:txBody>
      <dsp:txXfrm>
        <a:off x="37696" y="40995"/>
        <a:ext cx="8306608" cy="696808"/>
      </dsp:txXfrm>
    </dsp:sp>
    <dsp:sp modelId="{0256FAD6-365E-4CAB-8266-8CECC71F7F52}">
      <dsp:nvSpPr>
        <dsp:cNvPr id="0" name=""/>
        <dsp:cNvSpPr/>
      </dsp:nvSpPr>
      <dsp:spPr>
        <a:xfrm>
          <a:off x="0" y="833100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Properties specify the characteristics or attributes of an object.</a:t>
          </a:r>
        </a:p>
      </dsp:txBody>
      <dsp:txXfrm>
        <a:off x="37696" y="870796"/>
        <a:ext cx="8306608" cy="696808"/>
      </dsp:txXfrm>
    </dsp:sp>
    <dsp:sp modelId="{29728346-31E9-45D0-9891-500F3B3D8107}">
      <dsp:nvSpPr>
        <dsp:cNvPr id="0" name=""/>
        <dsp:cNvSpPr/>
      </dsp:nvSpPr>
      <dsp:spPr>
        <a:xfrm>
          <a:off x="0" y="1662900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Methods identify the behavior of an object.</a:t>
          </a:r>
        </a:p>
      </dsp:txBody>
      <dsp:txXfrm>
        <a:off x="37696" y="1700596"/>
        <a:ext cx="8306608" cy="696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9670"/>
          <a:ext cx="8382000" cy="8599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100" kern="1200" dirty="0"/>
            <a:t>A constructor function is a reusable block that specifies the type of object, its properties, and its methods.</a:t>
          </a:r>
        </a:p>
      </dsp:txBody>
      <dsp:txXfrm>
        <a:off x="41979" y="91649"/>
        <a:ext cx="8298042" cy="775992"/>
      </dsp:txXfrm>
    </dsp:sp>
    <dsp:sp modelId="{0256FAD6-365E-4CAB-8266-8CECC71F7F52}">
      <dsp:nvSpPr>
        <dsp:cNvPr id="0" name=""/>
        <dsp:cNvSpPr/>
      </dsp:nvSpPr>
      <dsp:spPr>
        <a:xfrm>
          <a:off x="0" y="970100"/>
          <a:ext cx="8382000" cy="85995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might or might not take any parameters. </a:t>
          </a:r>
        </a:p>
      </dsp:txBody>
      <dsp:txXfrm>
        <a:off x="41979" y="1012079"/>
        <a:ext cx="8298042" cy="775992"/>
      </dsp:txXfrm>
    </dsp:sp>
    <dsp:sp modelId="{C6BBCF41-35D6-4B1B-BD42-5668B68AFC58}">
      <dsp:nvSpPr>
        <dsp:cNvPr id="0" name=""/>
        <dsp:cNvSpPr/>
      </dsp:nvSpPr>
      <dsp:spPr>
        <a:xfrm>
          <a:off x="0" y="1890530"/>
          <a:ext cx="8382000" cy="85995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100" kern="1200" dirty="0"/>
            <a:t>When an object is initialized by new keyword: memory will be allocated to it and constructor function will be invoked.</a:t>
          </a:r>
        </a:p>
      </dsp:txBody>
      <dsp:txXfrm>
        <a:off x="41979" y="1932509"/>
        <a:ext cx="8298042" cy="7759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Properties specify the characteristics of an object.</a:t>
          </a:r>
        </a:p>
      </dsp:txBody>
      <dsp:txXfrm>
        <a:off x="38981" y="38981"/>
        <a:ext cx="8304038" cy="720562"/>
      </dsp:txXfrm>
    </dsp:sp>
    <dsp:sp modelId="{0256FAD6-365E-4CAB-8266-8CECC71F7F52}">
      <dsp:nvSpPr>
        <dsp:cNvPr id="0" name=""/>
        <dsp:cNvSpPr/>
      </dsp:nvSpPr>
      <dsp:spPr>
        <a:xfrm>
          <a:off x="0" y="868440"/>
          <a:ext cx="8382000" cy="79852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access a property of an object, specify the object name followed by a period and the property name.</a:t>
          </a:r>
        </a:p>
      </dsp:txBody>
      <dsp:txXfrm>
        <a:off x="38981" y="907421"/>
        <a:ext cx="8304038" cy="720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58949"/>
          <a:ext cx="838200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Methods are similar to JavaScript functions.</a:t>
          </a:r>
        </a:p>
      </dsp:txBody>
      <dsp:txXfrm>
        <a:off x="37125" y="96074"/>
        <a:ext cx="8307750" cy="686250"/>
      </dsp:txXfrm>
    </dsp:sp>
    <dsp:sp modelId="{0256FAD6-365E-4CAB-8266-8CECC71F7F52}">
      <dsp:nvSpPr>
        <dsp:cNvPr id="0" name=""/>
        <dsp:cNvSpPr/>
      </dsp:nvSpPr>
      <dsp:spPr>
        <a:xfrm>
          <a:off x="0" y="877049"/>
          <a:ext cx="8382000" cy="760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method is associated with an object and is executed by referring to that object but a function is executed independently.</a:t>
          </a:r>
        </a:p>
      </dsp:txBody>
      <dsp:txXfrm>
        <a:off x="37125" y="914174"/>
        <a:ext cx="8307750" cy="686250"/>
      </dsp:txXfrm>
    </dsp:sp>
    <dsp:sp modelId="{5BA29325-C378-4809-94BF-C2F0AFF5BAE5}">
      <dsp:nvSpPr>
        <dsp:cNvPr id="0" name=""/>
        <dsp:cNvSpPr/>
      </dsp:nvSpPr>
      <dsp:spPr>
        <a:xfrm>
          <a:off x="0" y="1695150"/>
          <a:ext cx="8382000" cy="760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invoke a method, it must be specified with the object name followed by a period, method name, and parenthesis with parameters, if any.</a:t>
          </a:r>
        </a:p>
      </dsp:txBody>
      <dsp:txXfrm>
        <a:off x="37125" y="1732275"/>
        <a:ext cx="8307750" cy="6862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277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 model of JavaScript forms the foundation of the language.</a:t>
          </a:r>
        </a:p>
      </dsp:txBody>
      <dsp:txXfrm>
        <a:off x="35268" y="47545"/>
        <a:ext cx="8311464" cy="651938"/>
      </dsp:txXfrm>
    </dsp:sp>
    <dsp:sp modelId="{4129187A-68C7-4C06-A6BD-C4D1FC69683F}">
      <dsp:nvSpPr>
        <dsp:cNvPr id="0" name=""/>
        <dsp:cNvSpPr/>
      </dsp:nvSpPr>
      <dsp:spPr>
        <a:xfrm>
          <a:off x="0" y="789472"/>
          <a:ext cx="8382000" cy="722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objects help to provide custom functionalities in the script.</a:t>
          </a:r>
          <a:endParaRPr lang="en-US" sz="1900" kern="1200" dirty="0"/>
        </a:p>
      </dsp:txBody>
      <dsp:txXfrm>
        <a:off x="35268" y="824740"/>
        <a:ext cx="8311464" cy="651938"/>
      </dsp:txXfrm>
    </dsp:sp>
    <dsp:sp modelId="{19B2B139-2D24-4F7B-B6CF-DF493853B6CE}">
      <dsp:nvSpPr>
        <dsp:cNvPr id="0" name=""/>
        <dsp:cNvSpPr/>
      </dsp:nvSpPr>
      <dsp:spPr>
        <a:xfrm>
          <a:off x="0" y="1566667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JavaScript treats the primitive data types as objects and provide equivalent object for each of them.</a:t>
          </a:r>
        </a:p>
      </dsp:txBody>
      <dsp:txXfrm>
        <a:off x="35268" y="1601935"/>
        <a:ext cx="8311464" cy="651938"/>
      </dsp:txXfrm>
    </dsp:sp>
    <dsp:sp modelId="{9194E121-FC33-46CA-B84A-ED519928180D}">
      <dsp:nvSpPr>
        <dsp:cNvPr id="0" name=""/>
        <dsp:cNvSpPr/>
      </dsp:nvSpPr>
      <dsp:spPr>
        <a:xfrm>
          <a:off x="0" y="2343862"/>
          <a:ext cx="8382000" cy="7224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JavaScript objects are categorized as built-in objects, browser objects, and HTML objects.</a:t>
          </a:r>
        </a:p>
      </dsp:txBody>
      <dsp:txXfrm>
        <a:off x="35268" y="2379130"/>
        <a:ext cx="8311464" cy="651938"/>
      </dsp:txXfrm>
    </dsp:sp>
    <dsp:sp modelId="{305B0549-1586-4EEE-B501-0A55376A0AF5}">
      <dsp:nvSpPr>
        <dsp:cNvPr id="0" name=""/>
        <dsp:cNvSpPr/>
      </dsp:nvSpPr>
      <dsp:spPr>
        <a:xfrm>
          <a:off x="0" y="3121057"/>
          <a:ext cx="8382000" cy="72247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Built-in objects are static objects which can be used to extend the functionality in the script.</a:t>
          </a:r>
          <a:endParaRPr lang="en-US" sz="1900" kern="1200" dirty="0"/>
        </a:p>
      </dsp:txBody>
      <dsp:txXfrm>
        <a:off x="35268" y="3156325"/>
        <a:ext cx="8311464" cy="651938"/>
      </dsp:txXfrm>
    </dsp:sp>
    <dsp:sp modelId="{4F11918A-2F16-4EF4-91E2-5B560C2DAEA8}">
      <dsp:nvSpPr>
        <dsp:cNvPr id="0" name=""/>
        <dsp:cNvSpPr/>
      </dsp:nvSpPr>
      <dsp:spPr>
        <a:xfrm>
          <a:off x="0" y="3898252"/>
          <a:ext cx="8382000" cy="722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Browser objects, such as window, history, and navigator are used to work with the browser window.</a:t>
          </a:r>
          <a:endParaRPr lang="en-US" sz="1900" kern="1200" dirty="0"/>
        </a:p>
      </dsp:txBody>
      <dsp:txXfrm>
        <a:off x="35268" y="3933520"/>
        <a:ext cx="8311464" cy="651938"/>
      </dsp:txXfrm>
    </dsp:sp>
    <dsp:sp modelId="{06896C40-485E-4F8A-8D75-EFC248F467E6}">
      <dsp:nvSpPr>
        <dsp:cNvPr id="0" name=""/>
        <dsp:cNvSpPr/>
      </dsp:nvSpPr>
      <dsp:spPr>
        <a:xfrm>
          <a:off x="0" y="4675447"/>
          <a:ext cx="8382000" cy="722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HTML objects, such as form, anchor, and so on are used to access elements on the Web page.</a:t>
          </a:r>
          <a:endParaRPr lang="en-US" sz="1900" kern="1200" dirty="0"/>
        </a:p>
      </dsp:txBody>
      <dsp:txXfrm>
        <a:off x="35268" y="4710715"/>
        <a:ext cx="8311464" cy="651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0871"/>
          <a:ext cx="8382000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a set of characters that are surrounded by single or double quotes.</a:t>
          </a:r>
        </a:p>
      </dsp:txBody>
      <dsp:txXfrm>
        <a:off x="23988" y="144859"/>
        <a:ext cx="8334024" cy="443423"/>
      </dsp:txXfrm>
    </dsp:sp>
    <dsp:sp modelId="{4129187A-68C7-4C06-A6BD-C4D1FC69683F}">
      <dsp:nvSpPr>
        <dsp:cNvPr id="0" name=""/>
        <dsp:cNvSpPr/>
      </dsp:nvSpPr>
      <dsp:spPr>
        <a:xfrm>
          <a:off x="0" y="672751"/>
          <a:ext cx="8382000" cy="4913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allows you to perform different text operations on them.</a:t>
          </a:r>
        </a:p>
      </dsp:txBody>
      <dsp:txXfrm>
        <a:off x="23988" y="696739"/>
        <a:ext cx="8334024" cy="443423"/>
      </dsp:txXfrm>
    </dsp:sp>
    <dsp:sp modelId="{DC3571AA-BD1A-43E7-814B-66C876DA34B1}">
      <dsp:nvSpPr>
        <dsp:cNvPr id="0" name=""/>
        <dsp:cNvSpPr/>
      </dsp:nvSpPr>
      <dsp:spPr>
        <a:xfrm>
          <a:off x="0" y="1224631"/>
          <a:ext cx="8382000" cy="4913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instantiated with the new keyword</a:t>
          </a:r>
        </a:p>
      </dsp:txBody>
      <dsp:txXfrm>
        <a:off x="23988" y="1248619"/>
        <a:ext cx="8334024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6/4/2018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6/4/2018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ex_browser.asp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http://www.w3schools.com/js/js_ex_browser.asp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1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0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15</a:t>
            </a: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Functions</a:t>
            </a:r>
            <a:r>
              <a:rPr lang="en-US" sz="4500" b="1" i="1" baseline="0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and Objects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7E39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36A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Objects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="1" dirty="0">
                <a:solidFill>
                  <a:srgbClr val="4411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Method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object_name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b="1" dirty="0"/>
              <a:t> Object();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/>
              <a:t>where,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 err="1"/>
              <a:t>object_name</a:t>
            </a:r>
            <a:r>
              <a:rPr lang="en-US" sz="1800" dirty="0"/>
              <a:t>: Is the name of the object.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new</a:t>
            </a:r>
            <a:r>
              <a:rPr lang="en-US" sz="1800" dirty="0"/>
              <a:t>: Is the keyword that allocates memory to the custom object. This is known as instantiation of an object.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object</a:t>
            </a:r>
            <a:r>
              <a:rPr lang="en-US" sz="1800" dirty="0"/>
              <a:t>: Is the built-in JavaScript object that allows creating custom objects.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="1" dirty="0">
                <a:solidFill>
                  <a:srgbClr val="4411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Method</a:t>
            </a:r>
          </a:p>
          <a:p>
            <a:pPr marL="182563" lvl="1" indent="274638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obj_name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object_type</a:t>
            </a:r>
            <a:r>
              <a:rPr lang="en-US" sz="2000" b="1" dirty="0"/>
              <a:t>(list of arguments);</a:t>
            </a:r>
          </a:p>
          <a:p>
            <a:pPr marL="525463" lvl="1" indent="-3429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&lt;script&gt;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//create an object using direct method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</a:t>
            </a:r>
            <a:r>
              <a:rPr lang="en-US" sz="1800" b="1" dirty="0" err="1"/>
              <a:t>var</a:t>
            </a:r>
            <a:r>
              <a:rPr lang="en-US" sz="1800" b="1" dirty="0"/>
              <a:t> doctor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Object();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/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//create an object using template method</a:t>
            </a:r>
          </a:p>
          <a:p>
            <a:pPr marL="231775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st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Student(‘James’, ‘23’, ‘New Jersey’);</a:t>
            </a:r>
          </a:p>
          <a:p>
            <a:pPr lvl="1" indent="-2254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Creating Custom Objects 2-2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83115780"/>
              </p:ext>
            </p:extLst>
          </p:nvPr>
        </p:nvGraphicFramePr>
        <p:xfrm>
          <a:off x="491691" y="1371600"/>
          <a:ext cx="8382000" cy="28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855217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Constructor function: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480834"/>
            <a:ext cx="8534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 to create a constructor function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marL="1255713" lvl="1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  <a:r>
              <a:rPr lang="en-US" sz="1800" b="1" dirty="0"/>
              <a:t> </a:t>
            </a:r>
            <a:r>
              <a:rPr lang="en-US" sz="1800" b="1" dirty="0" err="1"/>
              <a:t>object_type</a:t>
            </a:r>
            <a:r>
              <a:rPr lang="en-US" sz="1800" b="1" dirty="0"/>
              <a:t>(list of parameters)</a:t>
            </a:r>
          </a:p>
          <a:p>
            <a:pPr marL="1255713" lvl="1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</a:rPr>
              <a:t>{</a:t>
            </a:r>
          </a:p>
          <a:p>
            <a:pPr marL="1255713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// Body specifying properties and methods</a:t>
            </a:r>
          </a:p>
          <a:p>
            <a:pPr marL="1255713" lvl="1" indent="-4572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63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411162"/>
          </a:xfrm>
        </p:spPr>
        <p:txBody>
          <a:bodyPr/>
          <a:lstStyle/>
          <a:p>
            <a:r>
              <a:rPr lang="en-US" dirty="0"/>
              <a:t>Creating Properties for Custom Objects 1-2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5508499"/>
              </p:ext>
            </p:extLst>
          </p:nvPr>
        </p:nvGraphicFramePr>
        <p:xfrm>
          <a:off x="457200" y="893656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742717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script that creates the student object and properties by direct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15956"/>
            <a:ext cx="8382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student_details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student_details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‘John’;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student_details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‘Fernando’;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student_details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‘15’;</a:t>
            </a:r>
          </a:p>
          <a:p>
            <a:pPr marL="687388" lvl="1" indent="-17145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alert(‘Student\’s name: ‘ </a:t>
            </a:r>
          </a:p>
          <a:p>
            <a:pPr marL="687388" lvl="1" indent="-17145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7388" lvl="1" indent="-17145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‘ ‘ 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70236" y="4908618"/>
            <a:ext cx="4114800" cy="16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305800" cy="411162"/>
          </a:xfrm>
        </p:spPr>
        <p:txBody>
          <a:bodyPr/>
          <a:lstStyle/>
          <a:p>
            <a:r>
              <a:rPr lang="en-US" dirty="0"/>
              <a:t>Creating Properties for Custom Objects 2-2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838200"/>
            <a:ext cx="8534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creates the employee object and adds properties in the constructor function.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862488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To define the object type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name, age, experience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lvl="1" indent="6826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name;</a:t>
            </a:r>
          </a:p>
          <a:p>
            <a:pPr marL="231775" lvl="1" indent="6826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age;</a:t>
            </a:r>
          </a:p>
          <a:p>
            <a:pPr marL="231775" lvl="1" indent="6826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experience;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Creates an object using new keyword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‘Mary’, ‘34’, ‘5 years’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alert(“ Name: “+ emp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+ “\n Age: “+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231775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”\n Experience: “+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31775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5689" y="2819400"/>
            <a:ext cx="3678311" cy="16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962400"/>
            <a:ext cx="8286855" cy="2446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230188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lvl="1" indent="31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31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lvl="1" indent="31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cal_area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lvl="1" indent="31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>
                <a:solidFill>
                  <a:srgbClr val="4411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31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alert(“Area: “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square.cal_area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 indent="-23018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Functions and Objects / Session 15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411162"/>
          </a:xfrm>
        </p:spPr>
        <p:txBody>
          <a:bodyPr/>
          <a:lstStyle/>
          <a:p>
            <a:r>
              <a:rPr lang="en-US" dirty="0"/>
              <a:t>Creating Methods for Custom Objects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98418343"/>
              </p:ext>
            </p:extLst>
          </p:nvPr>
        </p:nvGraphicFramePr>
        <p:xfrm>
          <a:off x="457200" y="809076"/>
          <a:ext cx="838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93438"/>
            <a:ext cx="8991600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script that defines a custom method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Built-in Objects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385197"/>
              </p:ext>
            </p:extLst>
          </p:nvPr>
        </p:nvGraphicFramePr>
        <p:xfrm>
          <a:off x="461410" y="9906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String </a:t>
            </a:r>
            <a:r>
              <a:rPr lang="en-US"/>
              <a:t>Object 1-2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190781"/>
              </p:ext>
            </p:extLst>
          </p:nvPr>
        </p:nvGraphicFramePr>
        <p:xfrm>
          <a:off x="457200" y="982497"/>
          <a:ext cx="8382000" cy="183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76478"/>
              </p:ext>
            </p:extLst>
          </p:nvPr>
        </p:nvGraphicFramePr>
        <p:xfrm>
          <a:off x="533400" y="4403725"/>
          <a:ext cx="8153400" cy="1645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Retrieves the number of characters in a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prototype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Adds user-defined properties and methods to the String instance.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4003615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properties of the String object.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9718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Syntax :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var </a:t>
            </a:r>
            <a:r>
              <a:rPr lang="en-US" sz="2000" b="1" dirty="0" err="1"/>
              <a:t>object_name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new </a:t>
            </a:r>
            <a:r>
              <a:rPr lang="en-US" sz="2000" b="1" dirty="0">
                <a:solidFill>
                  <a:srgbClr val="00B050"/>
                </a:solidFill>
              </a:rPr>
              <a:t>String</a:t>
            </a:r>
            <a:r>
              <a:rPr lang="en-US" sz="2000" b="1" dirty="0"/>
              <a:t>(“Set of characters”)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String </a:t>
            </a:r>
            <a:r>
              <a:rPr lang="en-US"/>
              <a:t>Object 1-2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55839"/>
              </p:ext>
            </p:extLst>
          </p:nvPr>
        </p:nvGraphicFramePr>
        <p:xfrm>
          <a:off x="304800" y="1295400"/>
          <a:ext cx="8610600" cy="52026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Method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02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charAt</a:t>
                      </a:r>
                      <a:r>
                        <a:rPr lang="en-US" sz="1700" b="1" dirty="0"/>
                        <a:t>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Retrieves a character from a particular position within a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concat</a:t>
                      </a:r>
                      <a:r>
                        <a:rPr lang="en-US" sz="1700" b="1" dirty="0"/>
                        <a:t>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Merges characters from one string with the characters from another string and retrieves a single new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indexOf</a:t>
                      </a:r>
                      <a:r>
                        <a:rPr lang="en-US" sz="1700" b="1" dirty="0"/>
                        <a:t>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Retrieves the position at which the specified string value first occurred in the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lastIndexOf</a:t>
                      </a:r>
                      <a:r>
                        <a:rPr lang="en-US" sz="1700" b="1" dirty="0"/>
                        <a:t>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Retrieves the position at which the specified string value last occurred in the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/>
                        <a:t>replace()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a regular expression with the string and replaces it with a new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/>
                        <a:t>search()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Searches for a match where the string is in the same format as specified by a regular expression.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076">
                <a:tc>
                  <a:txBody>
                    <a:bodyPr/>
                    <a:lstStyle/>
                    <a:p>
                      <a:r>
                        <a:rPr lang="en-US" sz="1700" b="1" dirty="0"/>
                        <a:t>split()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Divides the string into substrings and defines an array of these substrings.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/>
                        <a:t>substring()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Retrieves a part of a string between the specified positions of a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toLowerCase</a:t>
                      </a:r>
                      <a:r>
                        <a:rPr lang="en-US" sz="1700" b="1" dirty="0"/>
                        <a:t>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Specifies the lowercase display of the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806752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methods of the String object.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Math Object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20796206"/>
              </p:ext>
            </p:extLst>
          </p:nvPr>
        </p:nvGraphicFramePr>
        <p:xfrm>
          <a:off x="304800" y="914400"/>
          <a:ext cx="8382000" cy="221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4966920"/>
            <a:ext cx="85344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b="1" dirty="0">
                <a:latin typeface="+mn-lt"/>
              </a:rPr>
              <a:t>Syntax to invoke the methods of the Math object :</a:t>
            </a:r>
          </a:p>
          <a:p>
            <a:pPr lvl="1" indent="635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>
                <a:solidFill>
                  <a:srgbClr val="4411D5"/>
                </a:solidFill>
              </a:rPr>
              <a:t>var</a:t>
            </a:r>
            <a:r>
              <a:rPr lang="en-US" sz="1800" b="1" dirty="0">
                <a:solidFill>
                  <a:srgbClr val="4411D5"/>
                </a:solidFill>
              </a:rPr>
              <a:t> variable = </a:t>
            </a:r>
            <a:r>
              <a:rPr lang="en-US" sz="1800" b="1" dirty="0" err="1">
                <a:solidFill>
                  <a:srgbClr val="4411D5"/>
                </a:solidFill>
              </a:rPr>
              <a:t>Math.MethodName</a:t>
            </a:r>
            <a:r>
              <a:rPr lang="en-US" sz="1800" b="1" dirty="0">
                <a:solidFill>
                  <a:srgbClr val="4411D5"/>
                </a:solidFill>
              </a:rPr>
              <a:t>(optional parameters);</a:t>
            </a:r>
          </a:p>
          <a:p>
            <a:pPr lvl="1" indent="635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latin typeface="+mn-lt"/>
              </a:rPr>
              <a:t>Example: </a:t>
            </a:r>
          </a:p>
          <a:p>
            <a:pPr lvl="1" indent="635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>
                <a:solidFill>
                  <a:srgbClr val="007E39"/>
                </a:solidFill>
              </a:rPr>
              <a:t>var</a:t>
            </a:r>
            <a:r>
              <a:rPr lang="en-US" sz="1800" b="1" dirty="0">
                <a:solidFill>
                  <a:srgbClr val="007E39"/>
                </a:solidFill>
              </a:rPr>
              <a:t> x = </a:t>
            </a:r>
            <a:r>
              <a:rPr lang="en-US" sz="1800" b="1" dirty="0" err="1">
                <a:solidFill>
                  <a:srgbClr val="007E39"/>
                </a:solidFill>
              </a:rPr>
              <a:t>Math.sqrt</a:t>
            </a:r>
            <a:r>
              <a:rPr lang="en-US" sz="1800" b="1" dirty="0">
                <a:solidFill>
                  <a:srgbClr val="007E39"/>
                </a:solidFill>
              </a:rPr>
              <a:t>(26);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3276600"/>
            <a:ext cx="85344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b="1" dirty="0">
                <a:latin typeface="+mn-lt"/>
              </a:rPr>
              <a:t>Syntax to access the properties of the Math object :</a:t>
            </a:r>
          </a:p>
          <a:p>
            <a:pPr lvl="1" indent="635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>
                <a:solidFill>
                  <a:srgbClr val="4411D5"/>
                </a:solidFill>
              </a:rPr>
              <a:t>var</a:t>
            </a:r>
            <a:r>
              <a:rPr lang="en-US" sz="1800" b="1" dirty="0">
                <a:solidFill>
                  <a:srgbClr val="4411D5"/>
                </a:solidFill>
              </a:rPr>
              <a:t> variable = </a:t>
            </a:r>
            <a:r>
              <a:rPr lang="en-US" sz="1800" b="1" dirty="0" err="1">
                <a:solidFill>
                  <a:srgbClr val="4411D5"/>
                </a:solidFill>
              </a:rPr>
              <a:t>Math.PropertyName</a:t>
            </a:r>
            <a:r>
              <a:rPr lang="en-US" sz="1800" b="1" dirty="0">
                <a:solidFill>
                  <a:srgbClr val="4411D5"/>
                </a:solidFill>
              </a:rPr>
              <a:t>;</a:t>
            </a:r>
          </a:p>
          <a:p>
            <a:pPr lvl="1" indent="635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latin typeface="+mn-lt"/>
              </a:rPr>
              <a:t>Example: </a:t>
            </a:r>
          </a:p>
          <a:p>
            <a:pPr lvl="1" indent="635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>
                <a:solidFill>
                  <a:srgbClr val="007E39"/>
                </a:solidFill>
              </a:rPr>
              <a:t>var</a:t>
            </a:r>
            <a:r>
              <a:rPr lang="en-US" sz="1800" b="1" dirty="0">
                <a:solidFill>
                  <a:srgbClr val="007E39"/>
                </a:solidFill>
              </a:rPr>
              <a:t> pi = </a:t>
            </a:r>
            <a:r>
              <a:rPr lang="en-US" sz="1800" b="1" dirty="0" err="1">
                <a:solidFill>
                  <a:srgbClr val="007E39"/>
                </a:solidFill>
              </a:rPr>
              <a:t>Math.PI</a:t>
            </a:r>
            <a:r>
              <a:rPr lang="en-US" sz="1800" b="1" dirty="0">
                <a:solidFill>
                  <a:srgbClr val="007E39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Date Object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41458020"/>
              </p:ext>
            </p:extLst>
          </p:nvPr>
        </p:nvGraphicFramePr>
        <p:xfrm>
          <a:off x="457200" y="838200"/>
          <a:ext cx="83820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40218" y="1531519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 to instantiate the Date object is as follows:</a:t>
            </a:r>
          </a:p>
          <a:p>
            <a:pPr lvl="1" indent="635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</a:pP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object_name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Date();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var </a:t>
            </a:r>
            <a:r>
              <a:rPr lang="en-US" sz="1800" b="1" dirty="0" err="1"/>
              <a:t>object_name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Date(milliseconds);</a:t>
            </a:r>
          </a:p>
          <a:p>
            <a:pPr lvl="1" indent="635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var </a:t>
            </a:r>
            <a:r>
              <a:rPr lang="en-US" sz="1800" b="1" dirty="0" err="1"/>
              <a:t>object_name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Date(</a:t>
            </a:r>
            <a:r>
              <a:rPr lang="en-US" sz="1800" b="1" dirty="0" err="1">
                <a:solidFill>
                  <a:srgbClr val="00B050"/>
                </a:solidFill>
              </a:rPr>
              <a:t>year,month,day,hour,minutes</a:t>
            </a:r>
            <a:r>
              <a:rPr lang="en-US" sz="1800" b="1" dirty="0">
                <a:solidFill>
                  <a:srgbClr val="00B050"/>
                </a:solidFill>
              </a:rPr>
              <a:t>, seconds, milliseconds);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var </a:t>
            </a:r>
            <a:r>
              <a:rPr lang="en-US" sz="1800" b="1" dirty="0" err="1"/>
              <a:t>object_name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Date(“</a:t>
            </a:r>
            <a:r>
              <a:rPr lang="en-US" sz="1800" b="1" dirty="0" err="1">
                <a:solidFill>
                  <a:srgbClr val="00B050"/>
                </a:solidFill>
              </a:rPr>
              <a:t>dateString</a:t>
            </a:r>
            <a:r>
              <a:rPr lang="en-US" sz="1800" b="1" dirty="0">
                <a:solidFill>
                  <a:srgbClr val="00B050"/>
                </a:solidFill>
              </a:rPr>
              <a:t>”);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96" y="3662551"/>
            <a:ext cx="1633010" cy="2712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0463" y="3636082"/>
            <a:ext cx="6818737" cy="2977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757" y="3810000"/>
            <a:ext cx="27717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839200" cy="3733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functions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parameterized functions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return statement  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Describe objects 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different browser objects  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Describe Document Object Model (DOM)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with Statement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34253547"/>
              </p:ext>
            </p:extLst>
          </p:nvPr>
        </p:nvGraphicFramePr>
        <p:xfrm>
          <a:off x="457200" y="906294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2766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 to declare the with statement is as follows: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dirty="0"/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dirty="0"/>
          </a:p>
          <a:p>
            <a:pPr lvl="1" indent="-2254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</a:rPr>
              <a:t>with</a:t>
            </a:r>
            <a:r>
              <a:rPr lang="en-US" sz="1800" b="1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object_name</a:t>
            </a:r>
            <a:r>
              <a:rPr lang="en-US" sz="1800" b="1" dirty="0"/>
              <a:t>)</a:t>
            </a:r>
          </a:p>
          <a:p>
            <a:pPr lvl="1" indent="-2254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</a:rPr>
              <a:t>{</a:t>
            </a:r>
          </a:p>
          <a:p>
            <a:pPr lvl="1" indent="2841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//Statements</a:t>
            </a:r>
          </a:p>
          <a:p>
            <a:pPr lvl="1" indent="-22542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3816586"/>
            <a:ext cx="3886200" cy="270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Browser Objects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30620142"/>
              </p:ext>
            </p:extLst>
          </p:nvPr>
        </p:nvGraphicFramePr>
        <p:xfrm>
          <a:off x="457200" y="914400"/>
          <a:ext cx="8382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50141" y="2514600"/>
            <a:ext cx="4419600" cy="360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window </a:t>
            </a:r>
            <a:r>
              <a:rPr lang="en-US"/>
              <a:t>Object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" y="1066800"/>
            <a:ext cx="7360920" cy="5257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57485"/>
              </p:ext>
            </p:extLst>
          </p:nvPr>
        </p:nvGraphicFramePr>
        <p:xfrm>
          <a:off x="5715000" y="838200"/>
          <a:ext cx="1676400" cy="24655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Property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2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defaultStatus</a:t>
                      </a:r>
                      <a:endParaRPr lang="en-US" sz="1600" b="1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42">
                <a:tc>
                  <a:txBody>
                    <a:bodyPr/>
                    <a:lstStyle/>
                    <a:p>
                      <a:r>
                        <a:rPr lang="en-US" sz="1600" b="1" dirty="0"/>
                        <a:t>document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42">
                <a:tc>
                  <a:txBody>
                    <a:bodyPr/>
                    <a:lstStyle/>
                    <a:p>
                      <a:r>
                        <a:rPr lang="en-US" sz="1600" b="1" dirty="0"/>
                        <a:t>history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42">
                <a:tc>
                  <a:txBody>
                    <a:bodyPr/>
                    <a:lstStyle/>
                    <a:p>
                      <a:r>
                        <a:rPr lang="en-US" sz="1600" b="1" dirty="0"/>
                        <a:t>location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1753"/>
              </p:ext>
            </p:extLst>
          </p:nvPr>
        </p:nvGraphicFramePr>
        <p:xfrm>
          <a:off x="7405036" y="838200"/>
          <a:ext cx="1676400" cy="344155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r>
                        <a:rPr lang="en-US" sz="1600" b="1" dirty="0"/>
                        <a:t>alert()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r>
                        <a:rPr lang="en-US" sz="1600" b="1" dirty="0"/>
                        <a:t>confirm()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createPopup</a:t>
                      </a:r>
                      <a:r>
                        <a:rPr lang="en-US" sz="1600" b="1" dirty="0"/>
                        <a:t>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r>
                        <a:rPr lang="en-US" sz="1600" b="1" dirty="0"/>
                        <a:t>focus()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r>
                        <a:rPr lang="en-US" sz="1600" b="1" dirty="0"/>
                        <a:t>open()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r>
                        <a:rPr lang="en-US" sz="1600" b="1" dirty="0"/>
                        <a:t>prompt()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/>
              <a:t>history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0" y="914400"/>
            <a:ext cx="8264380" cy="5410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70488"/>
              </p:ext>
            </p:extLst>
          </p:nvPr>
        </p:nvGraphicFramePr>
        <p:xfrm>
          <a:off x="7162800" y="990600"/>
          <a:ext cx="1676400" cy="197934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3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Method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5">
                <a:tc>
                  <a:txBody>
                    <a:bodyPr/>
                    <a:lstStyle/>
                    <a:p>
                      <a:r>
                        <a:rPr lang="en-US" sz="1600" b="1" dirty="0"/>
                        <a:t>back()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5">
                <a:tc>
                  <a:txBody>
                    <a:bodyPr/>
                    <a:lstStyle/>
                    <a:p>
                      <a:r>
                        <a:rPr lang="en-US" sz="1600" b="1" dirty="0"/>
                        <a:t>forward()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15">
                <a:tc>
                  <a:txBody>
                    <a:bodyPr/>
                    <a:lstStyle/>
                    <a:p>
                      <a:r>
                        <a:rPr lang="en-US" sz="1600" b="1" dirty="0"/>
                        <a:t>go()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/>
              <a:t>history Object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0"/>
            <a:ext cx="4267199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382373"/>
            <a:ext cx="4267201" cy="1485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163" y="1295400"/>
            <a:ext cx="4343400" cy="1981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75" y="4267200"/>
            <a:ext cx="4281488" cy="1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6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/>
              <a:t>navigator Object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33400" y="1383184"/>
            <a:ext cx="2328562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Contains information about the browser used by the client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87761" y="1306984"/>
            <a:ext cx="2680703" cy="1076325"/>
          </a:xfrm>
          <a:prstGeom prst="wedgeRectCallout">
            <a:avLst>
              <a:gd name="adj1" fmla="val 73433"/>
              <a:gd name="adj2" fmla="val -2050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Allows the user to retrieve information, such as name, version number, and so 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96962" y="1164109"/>
            <a:ext cx="19812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navigator object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55914"/>
              </p:ext>
            </p:extLst>
          </p:nvPr>
        </p:nvGraphicFramePr>
        <p:xfrm>
          <a:off x="538865" y="3211634"/>
          <a:ext cx="8229600" cy="332774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appName</a:t>
                      </a:r>
                      <a:endParaRPr lang="en-US" sz="17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Retrieves the name of the browser.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appVersion</a:t>
                      </a:r>
                      <a:endParaRPr lang="en-US" sz="17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Retrieves the version number and platform of the browser.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browserLanguage</a:t>
                      </a:r>
                      <a:endParaRPr lang="en-US" sz="17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Retrieves the language of the browser.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cookieEnabled</a:t>
                      </a:r>
                      <a:endParaRPr lang="en-US" sz="17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Determines whether the cookies are enabled in the browser.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700" b="1" dirty="0"/>
                        <a:t>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Retrieves the machine type such as Win32, of the client browser.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86465" y="2802206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properties of the navigator object.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location Object 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1066801"/>
            <a:ext cx="2819400" cy="1219200"/>
          </a:xfrm>
          <a:prstGeom prst="wedgeRectCallout">
            <a:avLst>
              <a:gd name="adj1" fmla="val 70495"/>
              <a:gd name="adj2" fmla="val -2967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Allows to access complete information of the URL loaded in the browser window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781800" y="990600"/>
            <a:ext cx="2057400" cy="1076325"/>
          </a:xfrm>
          <a:prstGeom prst="wedgeRectCallout">
            <a:avLst>
              <a:gd name="adj1" fmla="val 91201"/>
              <a:gd name="adj2" fmla="val -8430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Is a part of the Window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3800" y="990600"/>
            <a:ext cx="22098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location object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03596"/>
              </p:ext>
            </p:extLst>
          </p:nvPr>
        </p:nvGraphicFramePr>
        <p:xfrm>
          <a:off x="457200" y="2864094"/>
          <a:ext cx="8229600" cy="35627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Property/Method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02">
                <a:tc>
                  <a:txBody>
                    <a:bodyPr/>
                    <a:lstStyle/>
                    <a:p>
                      <a:r>
                        <a:rPr lang="en-US" b="1" dirty="0"/>
                        <a:t>host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Retrieves hostname and port number of the URL.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b="1" dirty="0" err="1"/>
                        <a:t>href</a:t>
                      </a:r>
                      <a:endParaRPr lang="en-US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Specifies or retrieves the entire URL.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b="1" dirty="0"/>
                        <a:t>pathname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Specifies or retrieves the path name of the URL.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b="1" dirty="0"/>
                        <a:t>assign()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Loads a new document with the specified URL.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b="1" dirty="0"/>
                        <a:t>reload()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Reloads the current document by again sending the request to the server.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22">
                <a:tc>
                  <a:txBody>
                    <a:bodyPr/>
                    <a:lstStyle/>
                    <a:p>
                      <a:r>
                        <a:rPr lang="en-US" b="1" dirty="0"/>
                        <a:t>replace()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Overwrites the URL history for the current document with the new document.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" y="2477398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properties and methods of the location object.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location Object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" y="838200"/>
            <a:ext cx="464820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48" y="838200"/>
            <a:ext cx="4363412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" y="3505200"/>
            <a:ext cx="4704388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344" y="3516549"/>
            <a:ext cx="4327744" cy="25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90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</a:t>
            </a:r>
            <a:r>
              <a:rPr lang="en-US"/>
              <a:t>Model 1-2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26644"/>
            <a:ext cx="4146962" cy="286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1010542"/>
            <a:ext cx="8534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JavaScript allows the user to access HTML elements and also change the existing structure of an HTML page by using Document Object Model (DOM) specification.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 is an Application Programming Interface (API) that defines the object structure for accessing and manipulating HTML elements.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 is used with JavaScript to add, modify, or delete elements and contents on the Web page.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Functions and Objects / Session 15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Document Object </a:t>
            </a:r>
            <a:r>
              <a:rPr lang="en-US"/>
              <a:t>Model 2-2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05191170"/>
              </p:ext>
            </p:extLst>
          </p:nvPr>
        </p:nvGraphicFramePr>
        <p:xfrm>
          <a:off x="514000" y="1551386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196678" y="8435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the nodes contain properties that provide information about the node.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note properties are as follows: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54056"/>
            <a:ext cx="4648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 DOM provides standard objects for HTML documents and some of these are as follows:</a:t>
            </a:r>
          </a:p>
          <a:p>
            <a:pPr lvl="2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Form object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Link object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object</a:t>
            </a:r>
            <a:endParaRPr lang="en-US" sz="40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3766044"/>
            <a:ext cx="3733800" cy="2724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Functions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14203419"/>
              </p:ext>
            </p:extLst>
          </p:nvPr>
        </p:nvGraphicFramePr>
        <p:xfrm>
          <a:off x="457200" y="9906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Form Object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75118881"/>
              </p:ext>
            </p:extLst>
          </p:nvPr>
        </p:nvGraphicFramePr>
        <p:xfrm>
          <a:off x="440987" y="838199"/>
          <a:ext cx="8382000" cy="188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124200"/>
            <a:ext cx="5350213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204319"/>
            <a:ext cx="3182566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45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function is reusable piece of code, which performs calculations on parameters and other variables.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return statement passes the resultant output to the calling function after the execution of the called function.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Objects are entities with properties and methods and resemble to real life objects.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ways to create a custom object namely, by directly instantiating the Object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by creating a constructor function.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provides various built-in objects, such as String, Math, and Date.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also provides browser objects, such as window, history, location, and navigator.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is a standard technique for dynamically accessing and manipulating HTML elements. The DOM provides a document object which is used within the JavaScript to access all HTML elements presented on the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Defining </a:t>
            </a:r>
            <a:r>
              <a:rPr lang="en-US"/>
              <a:t>Functions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 to create a function in JavaScript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FF0000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 err="1"/>
              <a:t>function_name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007E39"/>
                </a:solidFill>
              </a:rPr>
              <a:t>list of parameters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		// Body of the function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4524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Invoking Functions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31901202"/>
              </p:ext>
            </p:extLst>
          </p:nvPr>
        </p:nvGraphicFramePr>
        <p:xfrm>
          <a:off x="288106" y="986673"/>
          <a:ext cx="8701088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2735262"/>
            <a:ext cx="406023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Parameterized Functions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00550" y="998392"/>
            <a:ext cx="2338649" cy="1076325"/>
          </a:xfrm>
          <a:prstGeom prst="wedgeRectCallout">
            <a:avLst>
              <a:gd name="adj1" fmla="val 74808"/>
              <a:gd name="adj2" fmla="val -6641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Can be created when there is a need to accept values from the user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33400" y="1897062"/>
            <a:ext cx="2523067" cy="1143000"/>
          </a:xfrm>
          <a:prstGeom prst="wedgeRectCallout">
            <a:avLst>
              <a:gd name="adj1" fmla="val 67967"/>
              <a:gd name="adj2" fmla="val -7440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Parameters hold values on which the function needs to perform operations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1066800"/>
            <a:ext cx="2438400" cy="11430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Parameterized Functions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9502" y="2531917"/>
            <a:ext cx="4636298" cy="373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Ways of Passing Arguments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63207740"/>
              </p:ext>
            </p:extLst>
          </p:nvPr>
        </p:nvGraphicFramePr>
        <p:xfrm>
          <a:off x="304800" y="1219200"/>
          <a:ext cx="38100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77627" y="3886066"/>
            <a:ext cx="4715245" cy="208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67200" y="1273041"/>
            <a:ext cx="47152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/>
              <a:t>return Statement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04800" y="3276600"/>
            <a:ext cx="2336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Allows sending the result back to the calling function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625558" y="4773144"/>
            <a:ext cx="3352800" cy="1143000"/>
          </a:xfrm>
          <a:prstGeom prst="wedgeRectCallout">
            <a:avLst>
              <a:gd name="adj1" fmla="val 3995"/>
              <a:gd name="adj2" fmla="val -116792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Begins with return keyword followed by the variable or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76600" y="2946400"/>
            <a:ext cx="2133600" cy="10668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return Statement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048000" y="1219201"/>
            <a:ext cx="3200399" cy="1109662"/>
          </a:xfrm>
          <a:prstGeom prst="wedgeRectCallout">
            <a:avLst>
              <a:gd name="adj1" fmla="val 11442"/>
              <a:gd name="adj2" fmla="val 103489"/>
            </a:avLst>
          </a:prstGeom>
          <a:solidFill>
            <a:schemeClr val="accent2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Returns the control to the calling function because of unexpected results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96000" y="3048000"/>
            <a:ext cx="2438400" cy="1076325"/>
          </a:xfrm>
          <a:prstGeom prst="wedgeRectCallout">
            <a:avLst>
              <a:gd name="adj1" fmla="val 78764"/>
              <a:gd name="adj2" fmla="val -17806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Can also be used to halt the execution of the function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/>
              <a:t>Objects 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75645694"/>
              </p:ext>
            </p:extLst>
          </p:nvPr>
        </p:nvGraphicFramePr>
        <p:xfrm>
          <a:off x="457200" y="914400"/>
          <a:ext cx="8382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3581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16177</TotalTime>
  <Words>2340</Words>
  <Application>Microsoft Office PowerPoint</Application>
  <PresentationFormat>On-screen Show (4:3)</PresentationFormat>
  <Paragraphs>341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 Functions</vt:lpstr>
      <vt:lpstr>Declaring and Defining Functions </vt:lpstr>
      <vt:lpstr> Invoking Functions</vt:lpstr>
      <vt:lpstr>Parameterized Functions</vt:lpstr>
      <vt:lpstr>Ways of Passing Arguments</vt:lpstr>
      <vt:lpstr>return Statement</vt:lpstr>
      <vt:lpstr>Objects </vt:lpstr>
      <vt:lpstr>Creating Custom Objects 1-2</vt:lpstr>
      <vt:lpstr>Creating Custom Objects 2-2</vt:lpstr>
      <vt:lpstr>Creating Properties for Custom Objects 1-2</vt:lpstr>
      <vt:lpstr>Creating Properties for Custom Objects 2-2</vt:lpstr>
      <vt:lpstr>Creating Methods for Custom Objects</vt:lpstr>
      <vt:lpstr> Built-in Objects</vt:lpstr>
      <vt:lpstr> String Object 1-2</vt:lpstr>
      <vt:lpstr> String Object 1-2</vt:lpstr>
      <vt:lpstr> Math Object</vt:lpstr>
      <vt:lpstr> Date Object</vt:lpstr>
      <vt:lpstr> with Statement</vt:lpstr>
      <vt:lpstr> Browser Objects</vt:lpstr>
      <vt:lpstr>window Object </vt:lpstr>
      <vt:lpstr>history Object</vt:lpstr>
      <vt:lpstr>history Object</vt:lpstr>
      <vt:lpstr>navigator Object</vt:lpstr>
      <vt:lpstr>location Object </vt:lpstr>
      <vt:lpstr>location Object </vt:lpstr>
      <vt:lpstr>Document Object Model 1-2</vt:lpstr>
      <vt:lpstr> Document Object Model 2-2</vt:lpstr>
      <vt:lpstr> Form Object</vt:lpstr>
      <vt:lpstr>Summary 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15 XP</dc:title>
  <dc:creator>Aptech Limited</dc:creator>
  <cp:lastModifiedBy>THUYLM</cp:lastModifiedBy>
  <cp:revision>2803</cp:revision>
  <dcterms:created xsi:type="dcterms:W3CDTF">2006-08-16T00:00:00Z</dcterms:created>
  <dcterms:modified xsi:type="dcterms:W3CDTF">2018-06-04T18:29:24Z</dcterms:modified>
</cp:coreProperties>
</file>