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1"/>
  </p:notesMasterIdLst>
  <p:handoutMasterIdLst>
    <p:handoutMasterId r:id="rId22"/>
  </p:handoutMasterIdLst>
  <p:sldIdLst>
    <p:sldId id="356" r:id="rId2"/>
    <p:sldId id="357" r:id="rId3"/>
    <p:sldId id="447" r:id="rId4"/>
    <p:sldId id="448" r:id="rId5"/>
    <p:sldId id="450" r:id="rId6"/>
    <p:sldId id="453" r:id="rId7"/>
    <p:sldId id="458" r:id="rId8"/>
    <p:sldId id="461" r:id="rId9"/>
    <p:sldId id="462" r:id="rId10"/>
    <p:sldId id="465" r:id="rId11"/>
    <p:sldId id="468" r:id="rId12"/>
    <p:sldId id="471" r:id="rId13"/>
    <p:sldId id="474" r:id="rId14"/>
    <p:sldId id="477" r:id="rId15"/>
    <p:sldId id="483" r:id="rId16"/>
    <p:sldId id="481" r:id="rId17"/>
    <p:sldId id="488" r:id="rId18"/>
    <p:sldId id="491" r:id="rId19"/>
    <p:sldId id="430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tech" initials="A" lastIdx="45" clrIdx="0"/>
  <p:cmAuthor id="1" name="n.bami" initials="n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11D5"/>
    <a:srgbClr val="0036A2"/>
    <a:srgbClr val="F61828"/>
    <a:srgbClr val="FFFF99"/>
    <a:srgbClr val="007E39"/>
    <a:srgbClr val="C0007B"/>
    <a:srgbClr val="AC1418"/>
    <a:srgbClr val="FFCC00"/>
    <a:srgbClr val="004E4C"/>
    <a:srgbClr val="6B8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7" autoAdjust="0"/>
    <p:restoredTop sz="96448" autoAdjust="0"/>
  </p:normalViewPr>
  <p:slideViewPr>
    <p:cSldViewPr>
      <p:cViewPr varScale="1">
        <p:scale>
          <a:sx n="76" d="100"/>
          <a:sy n="76" d="100"/>
        </p:scale>
        <p:origin x="106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8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can </a:t>
          </a:r>
          <a:r>
            <a:rPr lang="en-US" sz="1800" dirty="0" smtClean="0">
              <a:solidFill>
                <a:schemeClr val="tx1"/>
              </a:solidFill>
            </a:rPr>
            <a:t>be used to draw shapes on Web sites as well as to dynamically draw graphics using JavaScript.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is </a:t>
          </a:r>
          <a:r>
            <a:rPr lang="en-US" sz="1800" dirty="0" smtClean="0">
              <a:solidFill>
                <a:schemeClr val="tx1"/>
              </a:solidFill>
            </a:rPr>
            <a:t>represented like a rectangle on a page and allows the user to draw arcs, text, shapes, gradients, and patterns.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is </a:t>
          </a:r>
          <a:r>
            <a:rPr lang="en-US" sz="1800" dirty="0" smtClean="0">
              <a:solidFill>
                <a:schemeClr val="tx1"/>
              </a:solidFill>
            </a:rPr>
            <a:t>like the &lt;div&gt;, &lt;table&gt;, or &lt;a&gt; tag except that the content used in it is rendered through JavaScript. 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does </a:t>
          </a:r>
          <a:r>
            <a:rPr lang="en-US" sz="1800" dirty="0" smtClean="0">
              <a:solidFill>
                <a:schemeClr val="tx1"/>
              </a:solidFill>
            </a:rPr>
            <a:t>not contain any drawing abilities, instead, the drawing is done using a JavaScript code.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BA7DE87-A66C-48CD-8302-C3E280786B56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Using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</a:t>
          </a:r>
          <a:r>
            <a:rPr lang="en-US" sz="1800" dirty="0" smtClean="0">
              <a:solidFill>
                <a:schemeClr val="tx1"/>
              </a:solidFill>
              <a:latin typeface="+mn-lt"/>
              <a:cs typeface="Courier New" pitchFamily="49" charset="0"/>
            </a:rPr>
            <a:t> </a:t>
          </a:r>
          <a:r>
            <a:rPr lang="en-US" sz="1800" dirty="0" smtClean="0">
              <a:solidFill>
                <a:schemeClr val="tx1"/>
              </a:solidFill>
            </a:rPr>
            <a:t>with JavaScript improves the overall performance of Web sites and avoids the requirement to download images from the sites.</a:t>
          </a:r>
          <a:endParaRPr lang="en-US" sz="1800" dirty="0">
            <a:solidFill>
              <a:schemeClr val="tx1"/>
            </a:solidFill>
          </a:endParaRPr>
        </a:p>
      </dgm:t>
    </dgm:pt>
    <dgm:pt modelId="{E9C4CAC6-DCAC-4475-B191-CDC042A673EF}" type="parTrans" cxnId="{77DC108E-CA96-4C47-82B2-8627D0C280AD}">
      <dgm:prSet/>
      <dgm:spPr/>
      <dgm:t>
        <a:bodyPr/>
        <a:lstStyle/>
        <a:p>
          <a:endParaRPr lang="en-US"/>
        </a:p>
      </dgm:t>
    </dgm:pt>
    <dgm:pt modelId="{0A8509E2-EEF0-4C44-A978-50903CD33DCD}" type="sibTrans" cxnId="{77DC108E-CA96-4C47-82B2-8627D0C280AD}">
      <dgm:prSet/>
      <dgm:spPr/>
      <dgm:t>
        <a:bodyPr/>
        <a:lstStyle/>
        <a:p>
          <a:endParaRPr lang="en-US"/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5" custScaleY="6486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5" custScaleY="63145" custLinFactNeighborY="-80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5" custScaleY="58076" custLinFactNeighborY="12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5" custScaleY="56718" custLinFactNeighborY="-37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DB9C2-B0E1-49BC-BB9B-F7C0921C4DD2}" type="pres">
      <dgm:prSet presAssocID="{07212A5D-CEB0-4CF0-BA2B-9599A2004670}" presName="spacer" presStyleCnt="0"/>
      <dgm:spPr/>
    </dgm:pt>
    <dgm:pt modelId="{0F147CFF-3E8E-4540-9C52-F4C339712692}" type="pres">
      <dgm:prSet presAssocID="{6BA7DE87-A66C-48CD-8302-C3E280786B56}" presName="parentText" presStyleLbl="node1" presStyleIdx="4" presStyleCnt="5" custScaleY="61314" custLinFactNeighborY="27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9CEEB9-DB53-462E-B429-12910123357A}" type="presOf" srcId="{D32F8FCF-EDF2-4321-B49C-D5DF3D295B52}" destId="{9FF9BD46-DE44-4B30-80ED-AC3A9E213A06}" srcOrd="0" destOrd="0" presId="urn:microsoft.com/office/officeart/2005/8/layout/vList2"/>
    <dgm:cxn modelId="{580D6701-6B72-4472-8F90-ED05C8B811F1}" type="presOf" srcId="{4E1CD5B7-2CF3-44AA-979B-6F420433627D}" destId="{388723AB-37EB-4EC2-B7B0-759657273835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9237D834-1C92-49B6-BDC2-5C1F2B06F661}" type="presOf" srcId="{6BA7DE87-A66C-48CD-8302-C3E280786B56}" destId="{0F147CFF-3E8E-4540-9C52-F4C339712692}" srcOrd="0" destOrd="0" presId="urn:microsoft.com/office/officeart/2005/8/layout/vList2"/>
    <dgm:cxn modelId="{17E15EFD-1D34-411D-9570-E653A325FA45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7595EAC3-2DBF-4CA4-9E2E-C6164A69858D}" type="presOf" srcId="{32F9483E-A135-41CD-9B8E-5BB23FE4E385}" destId="{02F157C3-4AF0-4564-919C-72DA0052C758}" srcOrd="0" destOrd="0" presId="urn:microsoft.com/office/officeart/2005/8/layout/vList2"/>
    <dgm:cxn modelId="{68E41276-6900-4170-A4C4-98BFF7DE3473}" type="presOf" srcId="{562882C0-AB97-4E3B-8D46-8E574B04BE56}" destId="{A6445519-E36D-458F-8F29-D286534B965D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77DC108E-CA96-4C47-82B2-8627D0C280AD}" srcId="{D32F8FCF-EDF2-4321-B49C-D5DF3D295B52}" destId="{6BA7DE87-A66C-48CD-8302-C3E280786B56}" srcOrd="4" destOrd="0" parTransId="{E9C4CAC6-DCAC-4475-B191-CDC042A673EF}" sibTransId="{0A8509E2-EEF0-4C44-A978-50903CD33DCD}"/>
    <dgm:cxn modelId="{8A7F3E02-834F-41C1-8E0D-E1B669618767}" type="presParOf" srcId="{9FF9BD46-DE44-4B30-80ED-AC3A9E213A06}" destId="{388723AB-37EB-4EC2-B7B0-759657273835}" srcOrd="0" destOrd="0" presId="urn:microsoft.com/office/officeart/2005/8/layout/vList2"/>
    <dgm:cxn modelId="{80355233-2135-46D4-B629-05373C9F00EA}" type="presParOf" srcId="{9FF9BD46-DE44-4B30-80ED-AC3A9E213A06}" destId="{D877BAB3-7DBF-46AB-A039-BE8C107F0C8C}" srcOrd="1" destOrd="0" presId="urn:microsoft.com/office/officeart/2005/8/layout/vList2"/>
    <dgm:cxn modelId="{F56C8B95-7D1A-4564-AFE3-A17E2EAC1426}" type="presParOf" srcId="{9FF9BD46-DE44-4B30-80ED-AC3A9E213A06}" destId="{0256FAD6-365E-4CAB-8266-8CECC71F7F52}" srcOrd="2" destOrd="0" presId="urn:microsoft.com/office/officeart/2005/8/layout/vList2"/>
    <dgm:cxn modelId="{1149D9E6-9E95-4B6F-9490-5048F2DC7DBF}" type="presParOf" srcId="{9FF9BD46-DE44-4B30-80ED-AC3A9E213A06}" destId="{C88DBDBC-73BA-40D4-ACAA-61468FA8920B}" srcOrd="3" destOrd="0" presId="urn:microsoft.com/office/officeart/2005/8/layout/vList2"/>
    <dgm:cxn modelId="{65D9005E-B034-47A2-9CD4-DE4DA04C0A09}" type="presParOf" srcId="{9FF9BD46-DE44-4B30-80ED-AC3A9E213A06}" destId="{A6445519-E36D-458F-8F29-D286534B965D}" srcOrd="4" destOrd="0" presId="urn:microsoft.com/office/officeart/2005/8/layout/vList2"/>
    <dgm:cxn modelId="{EFB884AB-9D6E-42D3-87AF-0C76D025130A}" type="presParOf" srcId="{9FF9BD46-DE44-4B30-80ED-AC3A9E213A06}" destId="{A2EE26A5-691E-4C3F-B7EF-20DE69EA838D}" srcOrd="5" destOrd="0" presId="urn:microsoft.com/office/officeart/2005/8/layout/vList2"/>
    <dgm:cxn modelId="{0B9CFAB2-C963-4DEB-92DA-96ED6F83A9F3}" type="presParOf" srcId="{9FF9BD46-DE44-4B30-80ED-AC3A9E213A06}" destId="{02F157C3-4AF0-4564-919C-72DA0052C758}" srcOrd="6" destOrd="0" presId="urn:microsoft.com/office/officeart/2005/8/layout/vList2"/>
    <dgm:cxn modelId="{D833AD7B-C154-41A0-B41A-85BBC6B65707}" type="presParOf" srcId="{9FF9BD46-DE44-4B30-80ED-AC3A9E213A06}" destId="{3C7DB9C2-B0E1-49BC-BB9B-F7C0921C4DD2}" srcOrd="7" destOrd="0" presId="urn:microsoft.com/office/officeart/2005/8/layout/vList2"/>
    <dgm:cxn modelId="{A3F866BB-79B3-4DE9-AF72-56E23C97E552}" type="presParOf" srcId="{9FF9BD46-DE44-4B30-80ED-AC3A9E213A06}" destId="{0F147CFF-3E8E-4540-9C52-F4C33971269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&lt;canvas&gt; element in DOM exposes the </a:t>
          </a:r>
          <a:r>
            <a:rPr lang="en-US" sz="18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HTMLCanvasElement</a:t>
          </a:r>
          <a:r>
            <a:rPr lang="en-US" sz="1800" dirty="0" smtClean="0">
              <a:solidFill>
                <a:schemeClr val="tx1"/>
              </a:solidFill>
            </a:rPr>
            <a:t> interface.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This interface provides the methods and properties for changing the presentation and layout of canvas elements. 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HTMLCanvasElement</a:t>
          </a:r>
          <a:r>
            <a:rPr lang="en-US" sz="1800" dirty="0" smtClean="0">
              <a:solidFill>
                <a:schemeClr val="tx1"/>
              </a:solidFill>
            </a:rPr>
            <a:t> has a </a:t>
          </a:r>
          <a:r>
            <a:rPr lang="en-US" sz="18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getContext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(context)</a:t>
          </a:r>
          <a:r>
            <a:rPr lang="en-US" sz="1800" dirty="0" smtClean="0">
              <a:solidFill>
                <a:schemeClr val="tx1"/>
              </a:solidFill>
            </a:rPr>
            <a:t> method that returns the drawing context for the canvas. 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3" custScaleY="66920" custLinFactNeighborY="-607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3" custScaleY="66701" custLinFactNeighborY="30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3" custScaleY="68091" custLinFactNeighborX="-3604" custLinFactNeighborY="100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1F95D3C8-574B-4260-9E0D-2C6888FE5C71}" type="presOf" srcId="{4E1CD5B7-2CF3-44AA-979B-6F420433627D}" destId="{388723AB-37EB-4EC2-B7B0-759657273835}" srcOrd="0" destOrd="0" presId="urn:microsoft.com/office/officeart/2005/8/layout/vList2"/>
    <dgm:cxn modelId="{1E09044C-56E4-4818-BFDC-FD5A71A7DC29}" type="presOf" srcId="{D32F8FCF-EDF2-4321-B49C-D5DF3D295B52}" destId="{9FF9BD46-DE44-4B30-80ED-AC3A9E213A06}" srcOrd="0" destOrd="0" presId="urn:microsoft.com/office/officeart/2005/8/layout/vList2"/>
    <dgm:cxn modelId="{90C0A932-EFE8-4FF4-A4D3-32236F2980C7}" type="presOf" srcId="{FC2A7E5C-B22A-46C4-9AFD-A55CEAE725CE}" destId="{0256FAD6-365E-4CAB-8266-8CECC71F7F52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BF90EE30-327B-45D5-8FA7-CDD1B42C008D}" type="presOf" srcId="{562882C0-AB97-4E3B-8D46-8E574B04BE56}" destId="{A6445519-E36D-458F-8F29-D286534B965D}" srcOrd="0" destOrd="0" presId="urn:microsoft.com/office/officeart/2005/8/layout/vList2"/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38F4F70A-2713-41C0-BF46-77836843DCB3}" type="presParOf" srcId="{9FF9BD46-DE44-4B30-80ED-AC3A9E213A06}" destId="{388723AB-37EB-4EC2-B7B0-759657273835}" srcOrd="0" destOrd="0" presId="urn:microsoft.com/office/officeart/2005/8/layout/vList2"/>
    <dgm:cxn modelId="{B9678028-1918-4985-B1B9-94B8F9843A94}" type="presParOf" srcId="{9FF9BD46-DE44-4B30-80ED-AC3A9E213A06}" destId="{D877BAB3-7DBF-46AB-A039-BE8C107F0C8C}" srcOrd="1" destOrd="0" presId="urn:microsoft.com/office/officeart/2005/8/layout/vList2"/>
    <dgm:cxn modelId="{D516A7DB-90BF-4884-9B9F-AB5120A8041E}" type="presParOf" srcId="{9FF9BD46-DE44-4B30-80ED-AC3A9E213A06}" destId="{0256FAD6-365E-4CAB-8266-8CECC71F7F52}" srcOrd="2" destOrd="0" presId="urn:microsoft.com/office/officeart/2005/8/layout/vList2"/>
    <dgm:cxn modelId="{2A680C68-4199-42D9-9973-9A45671509D3}" type="presParOf" srcId="{9FF9BD46-DE44-4B30-80ED-AC3A9E213A06}" destId="{C88DBDBC-73BA-40D4-ACAA-61468FA8920B}" srcOrd="3" destOrd="0" presId="urn:microsoft.com/office/officeart/2005/8/layout/vList2"/>
    <dgm:cxn modelId="{AC5A3B55-0CF3-4C7D-BDB6-CDEB5571167E}" type="presParOf" srcId="{9FF9BD46-DE44-4B30-80ED-AC3A9E213A06}" destId="{A6445519-E36D-458F-8F29-D286534B96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2F8FCF-EDF2-4321-B49C-D5DF3D295B52}" type="doc">
      <dgm:prSet loTypeId="urn:microsoft.com/office/officeart/2005/8/layout/vList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US"/>
        </a:p>
      </dgm:t>
    </dgm:pt>
    <dgm:pt modelId="{4E1CD5B7-2CF3-44AA-979B-6F420433627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HTML5 introduces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</a:t>
          </a:r>
          <a:r>
            <a:rPr lang="en-US" sz="18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eventsource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&gt;</a:t>
          </a:r>
          <a:r>
            <a:rPr lang="en-US" sz="1800" dirty="0" smtClean="0">
              <a:solidFill>
                <a:schemeClr val="tx1"/>
              </a:solidFill>
            </a:rPr>
            <a:t> tag that allows the user to push external content in the Web page. This model is referred to as push model. </a:t>
          </a:r>
          <a:endParaRPr lang="en-US" sz="1800" dirty="0">
            <a:solidFill>
              <a:schemeClr val="tx1"/>
            </a:solidFill>
          </a:endParaRPr>
        </a:p>
      </dgm:t>
    </dgm:pt>
    <dgm:pt modelId="{FBC00986-3EA4-4861-B52A-BDA881DCC91F}" type="par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09EA95-811D-4B67-9AD8-C4A1090D9C07}" type="sibTrans" cxnId="{EC90D957-0420-4F9F-B46E-78A7F7B0F3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2A7E5C-B22A-46C4-9AFD-A55CEAE725CE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Since 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</a:t>
          </a:r>
          <a:r>
            <a:rPr lang="en-US" sz="18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eventsource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&gt;</a:t>
          </a:r>
          <a:r>
            <a:rPr lang="en-US" sz="1800" dirty="0" smtClean="0">
              <a:solidFill>
                <a:schemeClr val="tx1"/>
              </a:solidFill>
            </a:rPr>
            <a:t> tag is not supported in many browsers, users make use of the &lt;embed&gt; tag for this purpose.</a:t>
          </a:r>
          <a:endParaRPr lang="en-US" sz="1800" dirty="0">
            <a:solidFill>
              <a:schemeClr val="tx1"/>
            </a:solidFill>
          </a:endParaRPr>
        </a:p>
      </dgm:t>
    </dgm:pt>
    <dgm:pt modelId="{4321AB2E-56BE-4B81-A95D-78D0C600BF84}" type="par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600FDB0-EB0D-494C-8ECC-EFA51A794305}" type="sibTrans" cxnId="{2E46F766-50E7-4015-83C1-FEF6484316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62882C0-AB97-4E3B-8D46-8E574B04BE56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&lt;embed&gt;</a:t>
          </a:r>
          <a:r>
            <a:rPr lang="en-US" sz="1800" dirty="0" smtClean="0">
              <a:solidFill>
                <a:schemeClr val="tx1"/>
              </a:solidFill>
            </a:rPr>
            <a:t> tag is a new element in HTML5 and it is represented as a container for an interactive content or an external application. </a:t>
          </a:r>
          <a:endParaRPr lang="en-US" sz="1800" dirty="0">
            <a:solidFill>
              <a:schemeClr val="tx1"/>
            </a:solidFill>
          </a:endParaRPr>
        </a:p>
      </dgm:t>
    </dgm:pt>
    <dgm:pt modelId="{22DAB85A-2AC9-4DDD-B986-E5A7070B9054}" type="par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63CEF2-942E-416F-BE41-E1618140DA9E}" type="sibTrans" cxnId="{E8D95785-E9E4-4618-B268-C90282AF61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F9483E-A135-41CD-9B8E-5BB23FE4E385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&lt;embed&gt;</a:t>
          </a:r>
          <a:r>
            <a:rPr lang="en-US" sz="1800" dirty="0" smtClean="0">
              <a:solidFill>
                <a:schemeClr val="tx1"/>
              </a:solidFill>
            </a:rPr>
            <a:t> tag is often used to add elements such as image, audio, or video on a Web page.</a:t>
          </a:r>
          <a:endParaRPr lang="en-US" sz="1800" dirty="0">
            <a:solidFill>
              <a:schemeClr val="tx1"/>
            </a:solidFill>
          </a:endParaRPr>
        </a:p>
      </dgm:t>
    </dgm:pt>
    <dgm:pt modelId="{8400DE60-AB66-4C74-B12F-ABCFD84D948C}" type="par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212A5D-CEB0-4CF0-BA2B-9599A2004670}" type="sibTrans" cxnId="{19D9F5E3-0714-4425-B1DF-ED5653129A8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F9BD46-DE44-4B30-80ED-AC3A9E213A06}" type="pres">
      <dgm:prSet presAssocID="{D32F8FCF-EDF2-4321-B49C-D5DF3D295B5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723AB-37EB-4EC2-B7B0-759657273835}" type="pres">
      <dgm:prSet presAssocID="{4E1CD5B7-2CF3-44AA-979B-6F420433627D}" presName="parentText" presStyleLbl="node1" presStyleIdx="0" presStyleCnt="4" custScaleY="64002" custLinFactNeighborY="-611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77BAB3-7DBF-46AB-A039-BE8C107F0C8C}" type="pres">
      <dgm:prSet presAssocID="{2809EA95-811D-4B67-9AD8-C4A1090D9C07}" presName="spacer" presStyleCnt="0"/>
      <dgm:spPr/>
    </dgm:pt>
    <dgm:pt modelId="{0256FAD6-365E-4CAB-8266-8CECC71F7F52}" type="pres">
      <dgm:prSet presAssocID="{FC2A7E5C-B22A-46C4-9AFD-A55CEAE725CE}" presName="parentText" presStyleLbl="node1" presStyleIdx="1" presStyleCnt="4" custScaleY="64482" custLinFactNeighborY="-417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DBDBC-73BA-40D4-ACAA-61468FA8920B}" type="pres">
      <dgm:prSet presAssocID="{D600FDB0-EB0D-494C-8ECC-EFA51A794305}" presName="spacer" presStyleCnt="0"/>
      <dgm:spPr/>
    </dgm:pt>
    <dgm:pt modelId="{A6445519-E36D-458F-8F29-D286534B965D}" type="pres">
      <dgm:prSet presAssocID="{562882C0-AB97-4E3B-8D46-8E574B04BE56}" presName="parentText" presStyleLbl="node1" presStyleIdx="2" presStyleCnt="4" custScaleY="64934" custLinFactNeighborY="-612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26A5-691E-4C3F-B7EF-20DE69EA838D}" type="pres">
      <dgm:prSet presAssocID="{7363CEF2-942E-416F-BE41-E1618140DA9E}" presName="spacer" presStyleCnt="0"/>
      <dgm:spPr/>
    </dgm:pt>
    <dgm:pt modelId="{02F157C3-4AF0-4564-919C-72DA0052C758}" type="pres">
      <dgm:prSet presAssocID="{32F9483E-A135-41CD-9B8E-5BB23FE4E385}" presName="parentText" presStyleLbl="node1" presStyleIdx="3" presStyleCnt="4" custScaleY="60092" custLinFactNeighborY="-900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D95785-E9E4-4618-B268-C90282AF6172}" srcId="{D32F8FCF-EDF2-4321-B49C-D5DF3D295B52}" destId="{562882C0-AB97-4E3B-8D46-8E574B04BE56}" srcOrd="2" destOrd="0" parTransId="{22DAB85A-2AC9-4DDD-B986-E5A7070B9054}" sibTransId="{7363CEF2-942E-416F-BE41-E1618140DA9E}"/>
    <dgm:cxn modelId="{9BA9AAB1-3B89-4583-84D4-6E2F54124937}" type="presOf" srcId="{4E1CD5B7-2CF3-44AA-979B-6F420433627D}" destId="{388723AB-37EB-4EC2-B7B0-759657273835}" srcOrd="0" destOrd="0" presId="urn:microsoft.com/office/officeart/2005/8/layout/vList2"/>
    <dgm:cxn modelId="{BC066ED3-37BD-41FD-BE7D-7B7103BB7833}" type="presOf" srcId="{562882C0-AB97-4E3B-8D46-8E574B04BE56}" destId="{A6445519-E36D-458F-8F29-D286534B965D}" srcOrd="0" destOrd="0" presId="urn:microsoft.com/office/officeart/2005/8/layout/vList2"/>
    <dgm:cxn modelId="{EC90D957-0420-4F9F-B46E-78A7F7B0F39E}" srcId="{D32F8FCF-EDF2-4321-B49C-D5DF3D295B52}" destId="{4E1CD5B7-2CF3-44AA-979B-6F420433627D}" srcOrd="0" destOrd="0" parTransId="{FBC00986-3EA4-4861-B52A-BDA881DCC91F}" sibTransId="{2809EA95-811D-4B67-9AD8-C4A1090D9C07}"/>
    <dgm:cxn modelId="{19D9F5E3-0714-4425-B1DF-ED5653129A86}" srcId="{D32F8FCF-EDF2-4321-B49C-D5DF3D295B52}" destId="{32F9483E-A135-41CD-9B8E-5BB23FE4E385}" srcOrd="3" destOrd="0" parTransId="{8400DE60-AB66-4C74-B12F-ABCFD84D948C}" sibTransId="{07212A5D-CEB0-4CF0-BA2B-9599A2004670}"/>
    <dgm:cxn modelId="{026F7B0D-A80E-474D-AF73-6887A9F39A14}" type="presOf" srcId="{D32F8FCF-EDF2-4321-B49C-D5DF3D295B52}" destId="{9FF9BD46-DE44-4B30-80ED-AC3A9E213A06}" srcOrd="0" destOrd="0" presId="urn:microsoft.com/office/officeart/2005/8/layout/vList2"/>
    <dgm:cxn modelId="{558AD89B-7BC2-44D0-9809-B38274F41668}" type="presOf" srcId="{32F9483E-A135-41CD-9B8E-5BB23FE4E385}" destId="{02F157C3-4AF0-4564-919C-72DA0052C758}" srcOrd="0" destOrd="0" presId="urn:microsoft.com/office/officeart/2005/8/layout/vList2"/>
    <dgm:cxn modelId="{205B9585-D09D-4038-8275-60C9D27560F4}" type="presOf" srcId="{FC2A7E5C-B22A-46C4-9AFD-A55CEAE725CE}" destId="{0256FAD6-365E-4CAB-8266-8CECC71F7F52}" srcOrd="0" destOrd="0" presId="urn:microsoft.com/office/officeart/2005/8/layout/vList2"/>
    <dgm:cxn modelId="{2E46F766-50E7-4015-83C1-FEF6484316BF}" srcId="{D32F8FCF-EDF2-4321-B49C-D5DF3D295B52}" destId="{FC2A7E5C-B22A-46C4-9AFD-A55CEAE725CE}" srcOrd="1" destOrd="0" parTransId="{4321AB2E-56BE-4B81-A95D-78D0C600BF84}" sibTransId="{D600FDB0-EB0D-494C-8ECC-EFA51A794305}"/>
    <dgm:cxn modelId="{410D4616-44D6-4C80-84D2-67D4C9CA1621}" type="presParOf" srcId="{9FF9BD46-DE44-4B30-80ED-AC3A9E213A06}" destId="{388723AB-37EB-4EC2-B7B0-759657273835}" srcOrd="0" destOrd="0" presId="urn:microsoft.com/office/officeart/2005/8/layout/vList2"/>
    <dgm:cxn modelId="{E814A25C-C382-4A75-B92B-419CE8AD656D}" type="presParOf" srcId="{9FF9BD46-DE44-4B30-80ED-AC3A9E213A06}" destId="{D877BAB3-7DBF-46AB-A039-BE8C107F0C8C}" srcOrd="1" destOrd="0" presId="urn:microsoft.com/office/officeart/2005/8/layout/vList2"/>
    <dgm:cxn modelId="{2352F8ED-0F63-4806-ABF1-842455846BAD}" type="presParOf" srcId="{9FF9BD46-DE44-4B30-80ED-AC3A9E213A06}" destId="{0256FAD6-365E-4CAB-8266-8CECC71F7F52}" srcOrd="2" destOrd="0" presId="urn:microsoft.com/office/officeart/2005/8/layout/vList2"/>
    <dgm:cxn modelId="{8E249553-624F-413A-8323-BD2A772F6455}" type="presParOf" srcId="{9FF9BD46-DE44-4B30-80ED-AC3A9E213A06}" destId="{C88DBDBC-73BA-40D4-ACAA-61468FA8920B}" srcOrd="3" destOrd="0" presId="urn:microsoft.com/office/officeart/2005/8/layout/vList2"/>
    <dgm:cxn modelId="{E9909E1E-F510-43B5-8571-CE13F7CA28E0}" type="presParOf" srcId="{9FF9BD46-DE44-4B30-80ED-AC3A9E213A06}" destId="{A6445519-E36D-458F-8F29-D286534B965D}" srcOrd="4" destOrd="0" presId="urn:microsoft.com/office/officeart/2005/8/layout/vList2"/>
    <dgm:cxn modelId="{13B8B490-240F-41D3-8928-8A54C91BE446}" type="presParOf" srcId="{9FF9BD46-DE44-4B30-80ED-AC3A9E213A06}" destId="{A2EE26A5-691E-4C3F-B7EF-20DE69EA838D}" srcOrd="5" destOrd="0" presId="urn:microsoft.com/office/officeart/2005/8/layout/vList2"/>
    <dgm:cxn modelId="{2C4E2449-7DFD-4E5E-97F2-63CE8BDF749A}" type="presParOf" srcId="{9FF9BD46-DE44-4B30-80ED-AC3A9E213A06}" destId="{02F157C3-4AF0-4564-919C-72DA0052C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366010"/>
          <a:ext cx="8382000" cy="78924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can </a:t>
          </a:r>
          <a:r>
            <a:rPr lang="en-US" sz="1800" kern="1200" dirty="0" smtClean="0">
              <a:solidFill>
                <a:schemeClr val="tx1"/>
              </a:solidFill>
            </a:rPr>
            <a:t>be used to draw shapes on Web sites as well as to dynamically draw graphics using JavaScript.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8528" y="404538"/>
        <a:ext cx="8304944" cy="712184"/>
      </dsp:txXfrm>
    </dsp:sp>
    <dsp:sp modelId="{0256FAD6-365E-4CAB-8266-8CECC71F7F52}">
      <dsp:nvSpPr>
        <dsp:cNvPr id="0" name=""/>
        <dsp:cNvSpPr/>
      </dsp:nvSpPr>
      <dsp:spPr>
        <a:xfrm>
          <a:off x="0" y="1441882"/>
          <a:ext cx="8382000" cy="76834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is </a:t>
          </a:r>
          <a:r>
            <a:rPr lang="en-US" sz="1800" kern="1200" dirty="0" smtClean="0">
              <a:solidFill>
                <a:schemeClr val="tx1"/>
              </a:solidFill>
            </a:rPr>
            <a:t>represented like a rectangle on a page and allows the user to draw arcs, text, shapes, gradients, and patterns.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7508" y="1479390"/>
        <a:ext cx="8306984" cy="693332"/>
      </dsp:txXfrm>
    </dsp:sp>
    <dsp:sp modelId="{A6445519-E36D-458F-8F29-D286534B965D}">
      <dsp:nvSpPr>
        <dsp:cNvPr id="0" name=""/>
        <dsp:cNvSpPr/>
      </dsp:nvSpPr>
      <dsp:spPr>
        <a:xfrm>
          <a:off x="0" y="2414791"/>
          <a:ext cx="8382000" cy="706668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is </a:t>
          </a:r>
          <a:r>
            <a:rPr lang="en-US" sz="1800" kern="1200" dirty="0" smtClean="0">
              <a:solidFill>
                <a:schemeClr val="tx1"/>
              </a:solidFill>
            </a:rPr>
            <a:t>like the &lt;div&gt;, &lt;table&gt;, or &lt;a&gt; tag except that the content used in it is rendered through JavaScript.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497" y="2449288"/>
        <a:ext cx="8313006" cy="637674"/>
      </dsp:txXfrm>
    </dsp:sp>
    <dsp:sp modelId="{02F157C3-4AF0-4564-919C-72DA0052C758}">
      <dsp:nvSpPr>
        <dsp:cNvPr id="0" name=""/>
        <dsp:cNvSpPr/>
      </dsp:nvSpPr>
      <dsp:spPr>
        <a:xfrm>
          <a:off x="0" y="3299257"/>
          <a:ext cx="8382000" cy="690144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does </a:t>
          </a:r>
          <a:r>
            <a:rPr lang="en-US" sz="1800" kern="1200" dirty="0" smtClean="0">
              <a:solidFill>
                <a:schemeClr val="tx1"/>
              </a:solidFill>
            </a:rPr>
            <a:t>not contain any drawing abilities, instead, the drawing is done using a JavaScript code.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3690" y="3332947"/>
        <a:ext cx="8314620" cy="622764"/>
      </dsp:txXfrm>
    </dsp:sp>
    <dsp:sp modelId="{0F147CFF-3E8E-4540-9C52-F4C339712692}">
      <dsp:nvSpPr>
        <dsp:cNvPr id="0" name=""/>
        <dsp:cNvSpPr/>
      </dsp:nvSpPr>
      <dsp:spPr>
        <a:xfrm>
          <a:off x="0" y="4234787"/>
          <a:ext cx="8382000" cy="746068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Using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&lt;canvas&gt;</a:t>
          </a:r>
          <a:r>
            <a:rPr lang="en-US" sz="1800" kern="1200" dirty="0" smtClean="0">
              <a:solidFill>
                <a:schemeClr val="tx1"/>
              </a:solidFill>
              <a:latin typeface="+mn-lt"/>
              <a:cs typeface="Courier New" pitchFamily="49" charset="0"/>
            </a:rPr>
            <a:t> </a:t>
          </a:r>
          <a:r>
            <a:rPr lang="en-US" sz="1800" kern="1200" dirty="0" smtClean="0">
              <a:solidFill>
                <a:schemeClr val="tx1"/>
              </a:solidFill>
            </a:rPr>
            <a:t>with JavaScript improves the overall performance of Web sites and avoids the requirement to download images from the sites.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6420" y="4271207"/>
        <a:ext cx="8309160" cy="673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458200" cy="588788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&lt;canvas&gt; element in DOM exposes the </a:t>
          </a:r>
          <a:r>
            <a:rPr lang="en-US" sz="1800" kern="12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HTMLCanvasElement</a:t>
          </a:r>
          <a:r>
            <a:rPr lang="en-US" sz="1800" kern="1200" dirty="0" smtClean="0">
              <a:solidFill>
                <a:schemeClr val="tx1"/>
              </a:solidFill>
            </a:rPr>
            <a:t> interface.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742" y="28742"/>
        <a:ext cx="8400716" cy="531304"/>
      </dsp:txXfrm>
    </dsp:sp>
    <dsp:sp modelId="{0256FAD6-365E-4CAB-8266-8CECC71F7F52}">
      <dsp:nvSpPr>
        <dsp:cNvPr id="0" name=""/>
        <dsp:cNvSpPr/>
      </dsp:nvSpPr>
      <dsp:spPr>
        <a:xfrm>
          <a:off x="0" y="734198"/>
          <a:ext cx="8458200" cy="5868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This interface provides the methods and properties for changing the presentation and layout of canvas elements.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8648" y="762846"/>
        <a:ext cx="8400904" cy="529566"/>
      </dsp:txXfrm>
    </dsp:sp>
    <dsp:sp modelId="{A6445519-E36D-458F-8F29-D286534B965D}">
      <dsp:nvSpPr>
        <dsp:cNvPr id="0" name=""/>
        <dsp:cNvSpPr/>
      </dsp:nvSpPr>
      <dsp:spPr>
        <a:xfrm>
          <a:off x="0" y="1458308"/>
          <a:ext cx="8458200" cy="599091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HTMLCanvasElement</a:t>
          </a:r>
          <a:r>
            <a:rPr lang="en-US" sz="1800" kern="1200" dirty="0" smtClean="0">
              <a:solidFill>
                <a:schemeClr val="tx1"/>
              </a:solidFill>
            </a:rPr>
            <a:t> has a </a:t>
          </a:r>
          <a:r>
            <a:rPr lang="en-US" sz="1800" kern="12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getContext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(context)</a:t>
          </a:r>
          <a:r>
            <a:rPr lang="en-US" sz="1800" kern="1200" dirty="0" smtClean="0">
              <a:solidFill>
                <a:schemeClr val="tx1"/>
              </a:solidFill>
            </a:rPr>
            <a:t> method that returns the drawing context for the canvas.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9245" y="1487553"/>
        <a:ext cx="8399710" cy="540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723AB-37EB-4EC2-B7B0-759657273835}">
      <dsp:nvSpPr>
        <dsp:cNvPr id="0" name=""/>
        <dsp:cNvSpPr/>
      </dsp:nvSpPr>
      <dsp:spPr>
        <a:xfrm>
          <a:off x="0" y="0"/>
          <a:ext cx="8458200" cy="70688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HTML5 introduces 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</a:t>
          </a:r>
          <a:r>
            <a:rPr lang="en-US" sz="1800" kern="12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eventsource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&gt;</a:t>
          </a:r>
          <a:r>
            <a:rPr lang="en-US" sz="1800" kern="1200" dirty="0" smtClean="0">
              <a:solidFill>
                <a:schemeClr val="tx1"/>
              </a:solidFill>
            </a:rPr>
            <a:t> tag that allows the user to push external content in the Web page. This model is referred to as push model.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507" y="34507"/>
        <a:ext cx="8389186" cy="637875"/>
      </dsp:txXfrm>
    </dsp:sp>
    <dsp:sp modelId="{0256FAD6-365E-4CAB-8266-8CECC71F7F52}">
      <dsp:nvSpPr>
        <dsp:cNvPr id="0" name=""/>
        <dsp:cNvSpPr/>
      </dsp:nvSpPr>
      <dsp:spPr>
        <a:xfrm>
          <a:off x="0" y="827366"/>
          <a:ext cx="8458200" cy="7121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Since 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</a:t>
          </a:r>
          <a:r>
            <a:rPr lang="en-US" sz="1800" kern="120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eventsource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&gt;</a:t>
          </a:r>
          <a:r>
            <a:rPr lang="en-US" sz="1800" kern="1200" dirty="0" smtClean="0">
              <a:solidFill>
                <a:schemeClr val="tx1"/>
              </a:solidFill>
            </a:rPr>
            <a:t> tag is not supported in many browsers, users make use of the &lt;embed&gt; tag for this purpose.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766" y="862132"/>
        <a:ext cx="8388668" cy="642658"/>
      </dsp:txXfrm>
    </dsp:sp>
    <dsp:sp modelId="{A6445519-E36D-458F-8F29-D286534B965D}">
      <dsp:nvSpPr>
        <dsp:cNvPr id="0" name=""/>
        <dsp:cNvSpPr/>
      </dsp:nvSpPr>
      <dsp:spPr>
        <a:xfrm>
          <a:off x="0" y="1676399"/>
          <a:ext cx="8458200" cy="717183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&lt;embed&gt;</a:t>
          </a:r>
          <a:r>
            <a:rPr lang="en-US" sz="1800" kern="1200" dirty="0" smtClean="0">
              <a:solidFill>
                <a:schemeClr val="tx1"/>
              </a:solidFill>
            </a:rPr>
            <a:t> tag is a new element in HTML5 and it is represented as a container for an interactive content or an external application.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5010" y="1711409"/>
        <a:ext cx="8388180" cy="647163"/>
      </dsp:txXfrm>
    </dsp:sp>
    <dsp:sp modelId="{02F157C3-4AF0-4564-919C-72DA0052C758}">
      <dsp:nvSpPr>
        <dsp:cNvPr id="0" name=""/>
        <dsp:cNvSpPr/>
      </dsp:nvSpPr>
      <dsp:spPr>
        <a:xfrm>
          <a:off x="0" y="2514600"/>
          <a:ext cx="8458200" cy="663704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rPr>
            <a:t>&lt;embed&gt;</a:t>
          </a:r>
          <a:r>
            <a:rPr lang="en-US" sz="1800" kern="1200" dirty="0" smtClean="0">
              <a:solidFill>
                <a:schemeClr val="tx1"/>
              </a:solidFill>
            </a:rPr>
            <a:t> tag is often used to add elements such as image, audio, or video on a Web page.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2399" y="2546999"/>
        <a:ext cx="8393402" cy="598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0DF8904-1D84-4BB6-AAF3-D34F7B9FEE91}" type="datetime1">
              <a:rPr lang="en-US"/>
              <a:pPr>
                <a:defRPr/>
              </a:pPr>
              <a:t>6/18/2015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F2A2C3-5D27-492F-B00E-8D3B8595EC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3474123-3793-4D37-AE19-75C97A7D4EB3}" type="datetime1">
              <a:rPr lang="en-US"/>
              <a:pPr>
                <a:defRPr/>
              </a:pPr>
              <a:t>6/18/2015</a:t>
            </a:fld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E1F710-3F4D-4CB2-B8EF-AD2B0CD378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9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3"/>
          <p:cNvSpPr txBox="1">
            <a:spLocks noChangeArrowheads="1"/>
          </p:cNvSpPr>
          <p:nvPr userDrawn="1"/>
        </p:nvSpPr>
        <p:spPr bwMode="auto">
          <a:xfrm>
            <a:off x="1752600" y="3657600"/>
            <a:ext cx="228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sz="2800" b="1" dirty="0" smtClean="0">
                <a:latin typeface="Book Antiqua" pitchFamily="18" charset="0"/>
              </a:rPr>
              <a:t>Session: 17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 userDrawn="1"/>
        </p:nvSpPr>
        <p:spPr bwMode="auto">
          <a:xfrm>
            <a:off x="914400" y="4419600"/>
            <a:ext cx="73152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4500" b="1" i="1" dirty="0" smtClean="0">
                <a:effectLst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Canvas and JavaScript</a:t>
            </a:r>
            <a:endParaRPr lang="en-US" sz="4500" b="1" i="1" dirty="0">
              <a:effectLst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0" y="0"/>
            <a:ext cx="685800" cy="6858000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2" cstate="print"/>
          <a:srcRect l="3556"/>
          <a:stretch>
            <a:fillRect/>
          </a:stretch>
        </p:blipFill>
        <p:spPr bwMode="auto">
          <a:xfrm>
            <a:off x="7040033" y="2133600"/>
            <a:ext cx="6561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 descr="Internet_Explorer_7_Logo-150x150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0400" y="838200"/>
            <a:ext cx="609600" cy="609600"/>
          </a:xfrm>
          <a:prstGeom prst="rect">
            <a:avLst/>
          </a:prstGeom>
        </p:spPr>
      </p:pic>
      <p:pic>
        <p:nvPicPr>
          <p:cNvPr id="17" name="Picture 16" descr="images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20511007">
            <a:off x="988434" y="709483"/>
            <a:ext cx="2466975" cy="184785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28600" y="1295400"/>
            <a:ext cx="75713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6000" b="1" i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NexTGen Web</a:t>
            </a:r>
            <a:endParaRPr lang="en-US" sz="6000" b="1" cap="none" spc="0" dirty="0">
              <a:ln w="11430"/>
              <a:gradFill>
                <a:gsLst>
                  <a:gs pos="0">
                    <a:schemeClr val="accent4">
                      <a:lumMod val="75000"/>
                    </a:schemeClr>
                  </a:gs>
                  <a:gs pos="49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5" cstate="print"/>
          <a:srcRect t="3540"/>
          <a:stretch>
            <a:fillRect/>
          </a:stretch>
        </p:blipFill>
        <p:spPr bwMode="auto">
          <a:xfrm>
            <a:off x="5943600" y="2209800"/>
            <a:ext cx="762000" cy="64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19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009901" y="838200"/>
            <a:ext cx="61949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256px-Chrome_Logo.svg_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772400" y="15240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955DD6-A7F2-49FA-B365-0779B3D93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613525"/>
            <a:ext cx="6019800" cy="16827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Canvas and JavaScript / Session 17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28600"/>
            <a:ext cx="7620000" cy="411162"/>
          </a:xfr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>
            <a:lvl1pPr algn="l">
              <a:defRPr sz="3200" b="1" i="0" cap="none" spc="0" baseline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0000">
                      <a:srgbClr val="FF0000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  <a:lin ang="162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ook Antiqua" pitchFamily="18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 userDrawn="1"/>
        </p:nvSpPr>
        <p:spPr>
          <a:xfrm>
            <a:off x="0" y="6613525"/>
            <a:ext cx="30480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© </a:t>
            </a:r>
            <a:r>
              <a:rPr kumimoji="0" lang="fr-FR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Aptech</a:t>
            </a: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Ltd. 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6" name="Picture 15" descr="HTML5_Logo_256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6200" y="76200"/>
            <a:ext cx="6858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Sharing and Maintaining Workbook / Session 1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B8DBC7-0BCB-4E12-A641-EF030C31DE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itchFamily="2" charset="2"/>
        <a:buChar char="u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itchFamily="18" charset="2"/>
        <a:buChar char="²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itchFamily="18" charset="2"/>
        <a:buChar char="³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tif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Drawing </a:t>
            </a:r>
            <a:r>
              <a:rPr lang="en-US" smtClean="0"/>
              <a:t>Objects 4-6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1000" y="9144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Circle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8600" y="1524000"/>
            <a:ext cx="8382000" cy="914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draw a circle using the </a:t>
            </a:r>
            <a:r>
              <a:rPr lang="en-US" sz="2800" baseline="30000" dirty="0" smtClean="0">
                <a:cs typeface="Courier New" pitchFamily="49" charset="0"/>
              </a:rPr>
              <a:t>arc()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have to set the start angle with 0 and the end angle is specified as </a:t>
            </a:r>
            <a:r>
              <a:rPr lang="en-US" sz="2800" baseline="30000" dirty="0" smtClean="0">
                <a:cs typeface="Courier New" pitchFamily="49" charset="0"/>
              </a:rPr>
              <a:t>2 * PI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2449786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2743200"/>
            <a:ext cx="6934200" cy="2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arc(x, y, radius, </a:t>
            </a:r>
            <a:r>
              <a:rPr lang="en-US" sz="2400" baseline="30000" dirty="0" err="1" smtClean="0"/>
              <a:t>startAngle</a:t>
            </a:r>
            <a:r>
              <a:rPr lang="en-US" sz="2400" baseline="30000" dirty="0" smtClean="0"/>
              <a:t>, </a:t>
            </a:r>
            <a:r>
              <a:rPr lang="en-US" sz="2400" baseline="30000" dirty="0" err="1" smtClean="0"/>
              <a:t>endAngle</a:t>
            </a:r>
            <a:r>
              <a:rPr lang="en-US" sz="2400" baseline="30000" dirty="0" smtClean="0"/>
              <a:t>, anticlockwise)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0" y="3124200"/>
            <a:ext cx="4724400" cy="3124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x,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y - Specifies the coordinates of the center of an arc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radius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the distance from the center to any point on the circle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startAngle</a:t>
            </a:r>
            <a:r>
              <a:rPr lang="en-US" sz="2800" baseline="30000" dirty="0" smtClean="0"/>
              <a:t>, </a:t>
            </a:r>
            <a:r>
              <a:rPr lang="en-US" sz="2800" baseline="30000" dirty="0" err="1" smtClean="0"/>
              <a:t>endAngle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the start and end points in the arc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anticlockwise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Draws the arc clockwise or anticlockwise and accepts a </a:t>
            </a:r>
            <a:r>
              <a:rPr lang="en-US" sz="2800" baseline="30000" dirty="0" err="1" smtClean="0">
                <a:cs typeface="Courier New" pitchFamily="49" charset="0"/>
              </a:rPr>
              <a:t>boolean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value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" name="Picture 12" descr="Figure 17.6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520" y="3526752"/>
            <a:ext cx="3838742" cy="2721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Drawing </a:t>
            </a:r>
            <a:r>
              <a:rPr lang="en-US" smtClean="0"/>
              <a:t>Objects 5-6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144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Bezier Curves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295400"/>
            <a:ext cx="86868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can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create a Bezier curve using the </a:t>
            </a:r>
            <a:r>
              <a:rPr lang="en-US" sz="2800" baseline="30000" dirty="0" err="1" smtClean="0">
                <a:cs typeface="Courier New" pitchFamily="49" charset="0"/>
              </a:rPr>
              <a:t>bezierCurveTo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Bezier curves are represented with the two control points, context points, and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end point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 descr="Figure 17.7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280" y="2971800"/>
            <a:ext cx="415544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Drawing </a:t>
            </a:r>
            <a:r>
              <a:rPr lang="en-US" smtClean="0"/>
              <a:t>Objects 6-6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9144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Quadratic Curves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458507"/>
            <a:ext cx="8686800" cy="1676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Can create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quadratic curves using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quadraticCurveTo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Quadratic curves are represented through the context point, an end point, and a control point.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71800"/>
            <a:ext cx="3886200" cy="2819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216" y="2971800"/>
            <a:ext cx="3686783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</a:t>
            </a:r>
            <a:r>
              <a:rPr lang="en-US" smtClean="0"/>
              <a:t>with Images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2209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can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draw image objects on canvas using the </a:t>
            </a:r>
            <a:r>
              <a:rPr lang="en-US" sz="2800" baseline="30000" dirty="0" err="1" smtClean="0">
                <a:cs typeface="Courier New" pitchFamily="49" charset="0"/>
              </a:rPr>
              <a:t>drawImage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drawImage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 can also draw parts of an image and increase or reduce the size of the image.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This method accepts nine parameters, depending on editing that is required on the image.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image object can be a video, an image, or another canvas element.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7.9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819400"/>
            <a:ext cx="3505200" cy="3667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smtClean="0"/>
              <a:t>Text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458200" cy="1752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canvas enables you to set the font, style, and size of text by using the font properties.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font style can be italic, normal, or bold.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set the text color,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fillStyle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of the canvas can be used.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7.1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2" y="2642681"/>
            <a:ext cx="3962400" cy="3098800"/>
          </a:xfrm>
          <a:prstGeom prst="rect">
            <a:avLst/>
          </a:prstGeom>
        </p:spPr>
      </p:pic>
      <p:pic>
        <p:nvPicPr>
          <p:cNvPr id="8" name="Picture 7" descr="Figure 17.12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57" y="2637818"/>
            <a:ext cx="4029735" cy="3097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5800" cy="411162"/>
          </a:xfrm>
        </p:spPr>
        <p:txBody>
          <a:bodyPr/>
          <a:lstStyle/>
          <a:p>
            <a:r>
              <a:rPr lang="en-US" dirty="0" smtClean="0"/>
              <a:t>Using Transparency for Text </a:t>
            </a:r>
            <a:r>
              <a:rPr lang="en-US" smtClean="0"/>
              <a:t>in Canvas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534400" cy="2286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There are two ways to set the transparency for the text and shapes.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first method is to use the </a:t>
            </a:r>
            <a:r>
              <a:rPr lang="en-US" sz="2800" baseline="30000" dirty="0" err="1" smtClean="0">
                <a:cs typeface="Courier New" pitchFamily="49" charset="0"/>
              </a:rPr>
              <a:t>strokeStyle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err="1" smtClean="0">
                <a:cs typeface="Courier New" pitchFamily="49" charset="0"/>
              </a:rPr>
              <a:t>fillStyle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by using the </a:t>
            </a:r>
            <a:r>
              <a:rPr lang="en-US" sz="2800" baseline="30000" dirty="0" err="1" smtClean="0">
                <a:cs typeface="Courier New" pitchFamily="49" charset="0"/>
              </a:rPr>
              <a:t>rgb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function.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second method is to use </a:t>
            </a:r>
            <a:r>
              <a:rPr lang="en-US" sz="2800" baseline="30000" dirty="0" err="1" smtClean="0">
                <a:cs typeface="Courier New" pitchFamily="49" charset="0"/>
              </a:rPr>
              <a:t>globalAlpha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drawing state property, which can be applied universally.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cs typeface="Courier New" pitchFamily="49" charset="0"/>
              </a:rPr>
              <a:t>globalAlpha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property is a value that ranges between </a:t>
            </a:r>
            <a:r>
              <a:rPr lang="en-US" sz="2800" baseline="30000" dirty="0" smtClean="0">
                <a:cs typeface="Courier New" pitchFamily="49" charset="0"/>
              </a:rPr>
              <a:t>0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(fully transparent) and </a:t>
            </a:r>
            <a:r>
              <a:rPr lang="en-US" sz="2800" baseline="30000" dirty="0" smtClean="0">
                <a:cs typeface="Courier New" pitchFamily="49" charset="0"/>
              </a:rPr>
              <a:t>1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(fully </a:t>
            </a:r>
            <a:r>
              <a:rPr lang="en-US" sz="2800" baseline="30000" smtClean="0">
                <a:latin typeface="Calibri" pitchFamily="34" charset="0"/>
                <a:cs typeface="Calibri" pitchFamily="34" charset="0"/>
              </a:rPr>
              <a:t>opaque).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Figure 17.13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990" y="3127443"/>
            <a:ext cx="358562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Events with </a:t>
            </a:r>
            <a:r>
              <a:rPr lang="en-US" err="1" smtClean="0"/>
              <a:t>jQuery</a:t>
            </a:r>
            <a:r>
              <a:rPr lang="en-US" smtClean="0"/>
              <a:t> 1-2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990600"/>
            <a:ext cx="8458200" cy="762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also offers different events to deal with common interactions when the user moves the mouse </a:t>
            </a:r>
            <a:r>
              <a:rPr lang="en-US" sz="2800" baseline="30000" smtClean="0">
                <a:latin typeface="Calibri" pitchFamily="34" charset="0"/>
                <a:cs typeface="Calibri" pitchFamily="34" charset="0"/>
              </a:rPr>
              <a:t>or switches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between two actions while clicking.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following are the events: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1000" y="17526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8" name="Rounded Rectangle 7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hover() event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99417" y="2235361"/>
            <a:ext cx="8458200" cy="1600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mouseenter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mouseleave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are the two events often used together.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provides a </a:t>
            </a:r>
            <a:r>
              <a:rPr lang="en-US" sz="2800" baseline="30000" dirty="0" smtClean="0">
                <a:cs typeface="Courier New" pitchFamily="49" charset="0"/>
              </a:rPr>
              <a:t>hover()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function that accepts two parameters.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first parameter executes when the mouse moves over the element and the second function executes when the mouse moves away from the </a:t>
            </a:r>
            <a:r>
              <a:rPr lang="en-US" sz="2800" baseline="30000" smtClean="0">
                <a:latin typeface="Calibri" pitchFamily="34" charset="0"/>
                <a:cs typeface="Calibri" pitchFamily="34" charset="0"/>
              </a:rPr>
              <a:t>element.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" name="Picture 11" descr="Figure 17.14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92" y="3579168"/>
            <a:ext cx="3317508" cy="2462213"/>
          </a:xfrm>
          <a:prstGeom prst="rect">
            <a:avLst/>
          </a:prstGeom>
        </p:spPr>
      </p:pic>
      <p:pic>
        <p:nvPicPr>
          <p:cNvPr id="13" name="Picture 12" descr="Figure 17.15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795" y="3579169"/>
            <a:ext cx="3330467" cy="2462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Events with </a:t>
            </a:r>
            <a:r>
              <a:rPr lang="en-US" err="1" smtClean="0"/>
              <a:t>jQuery</a:t>
            </a:r>
            <a:r>
              <a:rPr lang="en-US" smtClean="0"/>
              <a:t> 2-2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838200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6" name="Rounded Rectangle 5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toggle() event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1371600"/>
            <a:ext cx="8458200" cy="1905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toggle()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event works in a similar manner as that of the </a:t>
            </a:r>
            <a:r>
              <a:rPr lang="en-US" sz="2800" baseline="30000" dirty="0" smtClean="0">
                <a:cs typeface="Courier New" pitchFamily="49" charset="0"/>
              </a:rPr>
              <a:t>hover()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event, except that it responds to mouse clicks.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aseline="30000" dirty="0" smtClean="0">
                <a:cs typeface="Courier New" pitchFamily="49" charset="0"/>
              </a:rPr>
              <a:t>toggle()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function accepts more than two functions as arguments.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All the functions passed to the toggle() event will react to its corresponding click </a:t>
            </a:r>
            <a:r>
              <a:rPr lang="en-US" sz="2800" baseline="30000" smtClean="0">
                <a:latin typeface="Calibri" pitchFamily="34" charset="0"/>
                <a:cs typeface="Calibri" pitchFamily="34" charset="0"/>
              </a:rPr>
              <a:t>action.</a:t>
            </a: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 descr="Figure 17.16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8" y="3109305"/>
            <a:ext cx="3548743" cy="2630245"/>
          </a:xfrm>
          <a:prstGeom prst="rect">
            <a:avLst/>
          </a:prstGeom>
        </p:spPr>
      </p:pic>
      <p:pic>
        <p:nvPicPr>
          <p:cNvPr id="12" name="Picture 11" descr="Figure 17.17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658" y="3109305"/>
            <a:ext cx="3515620" cy="2605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05800" cy="411162"/>
          </a:xfrm>
        </p:spPr>
        <p:txBody>
          <a:bodyPr/>
          <a:lstStyle/>
          <a:p>
            <a:r>
              <a:rPr lang="en-US" dirty="0" smtClean="0"/>
              <a:t>Inclusion of External Content in Web Pages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04800" y="990600"/>
          <a:ext cx="845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4343400"/>
            <a:ext cx="84582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smtClean="0">
                <a:latin typeface="Calibri" pitchFamily="34" charset="0"/>
                <a:cs typeface="Calibri" pitchFamily="34" charset="0"/>
              </a:rPr>
              <a:t>The Code Snippet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demonstrates the use of &lt;embed&gt; tag.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898446"/>
            <a:ext cx="7467600" cy="31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aseline="30000" dirty="0" smtClean="0"/>
              <a:t>&lt;embed </a:t>
            </a:r>
            <a:r>
              <a:rPr lang="en-GB" sz="2800" baseline="30000" dirty="0" err="1" smtClean="0"/>
              <a:t>src</a:t>
            </a:r>
            <a:r>
              <a:rPr lang="en-GB" sz="2800" baseline="30000" dirty="0" smtClean="0"/>
              <a:t>=”mymovie.mp3” /&gt;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5410200"/>
            <a:ext cx="8458200" cy="4572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In this code, the </a:t>
            </a:r>
            <a:r>
              <a:rPr lang="en-US" sz="2800" baseline="30000" dirty="0" err="1" smtClean="0">
                <a:cs typeface="Courier New" pitchFamily="49" charset="0"/>
              </a:rPr>
              <a:t>src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attribute specifies the path of an external file to embed.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One"/>
        </p:bldSub>
      </p:bldGraphic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914400"/>
            <a:ext cx="8305800" cy="583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&lt;canvas&gt; element is a drawing area where the user can draw graphics, use images, add animations, and also add text for enhancing the user experience on Web pages.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To create a line, on a canvas one can use the stroke(),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beginPath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(),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lineTo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(), and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moveTo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() methods.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Arcs are represented using a start angle, an end angle, a radius, a center point, and the drawing direction (anticlockwise or clockwise).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With HTML5 canvas, the user can create a rectangle using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rect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() method.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Bezier curves are represented with the two control points, context points, and an end point.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canvas allows the user to create quadratic curves using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quadraticCurveTo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() method.</a:t>
            </a: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</a:pPr>
            <a:endParaRPr lang="en-US" sz="2800" baseline="30000" dirty="0" smtClean="0">
              <a:latin typeface="Calibri" pitchFamily="34" charset="0"/>
              <a:cs typeface="Calibri" pitchFamily="34" charset="0"/>
            </a:endParaRPr>
          </a:p>
          <a:p>
            <a:pPr lvl="1" indent="-274320" algn="just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canvas enables the user to draw image object on canvas using the </a:t>
            </a:r>
            <a:r>
              <a:rPr lang="en-US" sz="2800" baseline="30000" dirty="0" err="1" smtClean="0">
                <a:latin typeface="Calibri" pitchFamily="34" charset="0"/>
                <a:cs typeface="Calibri" pitchFamily="34" charset="0"/>
              </a:rPr>
              <a:t>drawImage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()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914400"/>
            <a:ext cx="8839200" cy="2667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Describe Canvas in HTML5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the procedure to draw lines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the procedure to use color and transparency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Explain the procedure to work with various drawing objects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Describe working with images and text</a:t>
            </a: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Describe the procedure to create Web page events with JavaScript and </a:t>
            </a:r>
            <a:r>
              <a:rPr lang="en-US" sz="3200" baseline="30000" dirty="0" err="1" smtClean="0">
                <a:latin typeface="Calibri" pitchFamily="34" charset="0"/>
                <a:cs typeface="Calibri" pitchFamily="34" charset="0"/>
              </a:rPr>
              <a:t>jQuery</a:t>
            </a:r>
            <a:endParaRPr lang="en-US" sz="3200" baseline="30000" dirty="0" smtClean="0">
              <a:latin typeface="Calibri" pitchFamily="34" charset="0"/>
              <a:cs typeface="Calibri" pitchFamily="34" charset="0"/>
            </a:endParaRPr>
          </a:p>
          <a:p>
            <a:pPr marL="457200" indent="-274320">
              <a:lnSpc>
                <a:spcPct val="1000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3200" baseline="30000" dirty="0" smtClean="0">
                <a:latin typeface="Calibri" pitchFamily="34" charset="0"/>
                <a:cs typeface="Calibri" pitchFamily="34" charset="0"/>
              </a:rPr>
              <a:t>Describe the process of including external content in Web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</a:t>
            </a:r>
            <a:r>
              <a:rPr lang="en-US" smtClean="0"/>
              <a:t>Element 1-3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48740180"/>
              </p:ext>
            </p:extLst>
          </p:nvPr>
        </p:nvGraphicFramePr>
        <p:xfrm>
          <a:off x="304800" y="9144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02F157C3-4AF0-4564-919C-72DA0052C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0F147CFF-3E8E-4540-9C52-F4C339712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</a:t>
            </a:r>
            <a:r>
              <a:rPr lang="en-US" smtClean="0"/>
              <a:t>Element 2-3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7620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Code Snippet demonstrates the use of </a:t>
            </a:r>
            <a:r>
              <a:rPr lang="en-US" sz="2800" baseline="30000" dirty="0" smtClean="0">
                <a:cs typeface="Courier New" pitchFamily="49" charset="0"/>
              </a:rPr>
              <a:t>&lt;canvas&gt;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element.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342417"/>
            <a:ext cx="7156126" cy="3107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&lt;!DOCTYPE 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&lt;html&gt;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&lt;head&gt;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&lt;title&gt; Canvas &lt;/title&gt;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&lt;style&gt;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	   canvas{border: medium double red; margin: 4px}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	&lt;/style&gt;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    &lt;/head&gt;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&lt;body&gt;</a:t>
            </a:r>
          </a:p>
          <a:p>
            <a:pPr>
              <a:lnSpc>
                <a:spcPts val="1000"/>
              </a:lnSpc>
            </a:pPr>
            <a:r>
              <a:rPr lang="en-US" sz="2400" baseline="30000" dirty="0" smtClean="0">
                <a:cs typeface="Courier New" pitchFamily="49" charset="0"/>
              </a:rPr>
              <a:t>    &lt;canvas width=”278” height=”200”&gt;&lt;/canvas&gt;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 &lt;/body&gt;</a:t>
            </a:r>
          </a:p>
          <a:p>
            <a:pPr>
              <a:lnSpc>
                <a:spcPts val="1000"/>
              </a:lnSpc>
            </a:pPr>
            <a:r>
              <a:rPr lang="en-GB" sz="2400" baseline="30000" dirty="0" smtClean="0">
                <a:cs typeface="Courier New" pitchFamily="49" charset="0"/>
              </a:rPr>
              <a:t> &lt;/html&gt;</a:t>
            </a:r>
            <a:endParaRPr lang="en-US" sz="2400" dirty="0">
              <a:cs typeface="Courier New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449678"/>
            <a:ext cx="2762250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</a:t>
            </a:r>
            <a:r>
              <a:rPr lang="en-US" smtClean="0"/>
              <a:t>Element 3-3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28971660"/>
              </p:ext>
            </p:extLst>
          </p:nvPr>
        </p:nvGraphicFramePr>
        <p:xfrm>
          <a:off x="304800" y="838200"/>
          <a:ext cx="8458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Figure 17.2.t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2987542"/>
            <a:ext cx="3929120" cy="371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388723AB-37EB-4EC2-B7B0-759657273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0256FAD6-365E-4CAB-8266-8CECC71F7F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A6445519-E36D-458F-8F29-D286534B9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a Line </a:t>
            </a:r>
            <a:r>
              <a:rPr lang="en-US" smtClean="0"/>
              <a:t>in Canvas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153400" cy="1066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You can create lines in a canvas using the </a:t>
            </a:r>
            <a:r>
              <a:rPr lang="en-US" sz="2800" baseline="30000" dirty="0" smtClean="0">
                <a:cs typeface="Courier New" pitchFamily="49" charset="0"/>
              </a:rPr>
              <a:t>stroke()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 err="1" smtClean="0">
                <a:cs typeface="Courier New" pitchFamily="49" charset="0"/>
              </a:rPr>
              <a:t>beginPath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baseline="30000" dirty="0" err="1" smtClean="0">
                <a:cs typeface="Courier New" pitchFamily="49" charset="0"/>
              </a:rPr>
              <a:t>lineTo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800" baseline="30000" dirty="0" err="1" smtClean="0">
                <a:cs typeface="Courier New" pitchFamily="49" charset="0"/>
              </a:rPr>
              <a:t>moveTo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methods.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following is the syntax to create a line in canvas</a:t>
            </a:r>
            <a:r>
              <a:rPr lang="en-US" sz="2800" baseline="30000" dirty="0" smtClean="0"/>
              <a:t>: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810" y="1992586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3810000"/>
            <a:ext cx="8153400" cy="24384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ctext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a context object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beginPath</a:t>
            </a:r>
            <a:r>
              <a:rPr lang="en-US" sz="2800" baseline="30000" dirty="0" smtClean="0"/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a new drawing path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moveTo</a:t>
            </a:r>
            <a:r>
              <a:rPr lang="en-US" sz="2800" baseline="30000" dirty="0" smtClean="0"/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the creation of new sub path to the given position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lineTo</a:t>
            </a:r>
            <a:r>
              <a:rPr lang="en-US" sz="2800" baseline="30000" dirty="0" smtClean="0"/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the drawing of a line from the context position to the given position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stroke()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how to assign a color to the line and display it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6435" y="1797040"/>
            <a:ext cx="252986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baseline="30000" dirty="0" err="1" smtClean="0"/>
              <a:t>ctext</a:t>
            </a:r>
            <a:r>
              <a:rPr lang="en-US" sz="2400" b="1" baseline="30000" dirty="0" err="1" smtClean="0">
                <a:solidFill>
                  <a:srgbClr val="4411D5"/>
                </a:solidFill>
              </a:rPr>
              <a:t>.beginPath</a:t>
            </a:r>
            <a:r>
              <a:rPr lang="en-US" sz="2400" b="1" baseline="30000" dirty="0" smtClean="0">
                <a:solidFill>
                  <a:srgbClr val="4411D5"/>
                </a:solidFill>
              </a:rPr>
              <a:t>();</a:t>
            </a:r>
            <a:endParaRPr lang="en-US" sz="2400" b="1" dirty="0" smtClean="0">
              <a:solidFill>
                <a:srgbClr val="4411D5"/>
              </a:solidFill>
            </a:endParaRPr>
          </a:p>
          <a:p>
            <a:r>
              <a:rPr lang="en-US" sz="2400" b="1" baseline="30000" dirty="0" err="1" smtClean="0"/>
              <a:t>ctext</a:t>
            </a:r>
            <a:r>
              <a:rPr lang="en-US" sz="2400" b="1" baseline="30000" dirty="0" err="1" smtClean="0">
                <a:solidFill>
                  <a:srgbClr val="4411D5"/>
                </a:solidFill>
              </a:rPr>
              <a:t>.moveTo</a:t>
            </a:r>
            <a:r>
              <a:rPr lang="en-US" sz="2400" b="1" baseline="30000" dirty="0" smtClean="0">
                <a:solidFill>
                  <a:srgbClr val="4411D5"/>
                </a:solidFill>
              </a:rPr>
              <a:t>(</a:t>
            </a:r>
            <a:r>
              <a:rPr lang="en-US" sz="2400" b="1" baseline="30000" dirty="0" err="1" smtClean="0">
                <a:solidFill>
                  <a:srgbClr val="4411D5"/>
                </a:solidFill>
              </a:rPr>
              <a:t>x,y</a:t>
            </a:r>
            <a:r>
              <a:rPr lang="en-US" sz="2400" b="1" baseline="30000" dirty="0" smtClean="0">
                <a:solidFill>
                  <a:srgbClr val="4411D5"/>
                </a:solidFill>
              </a:rPr>
              <a:t>);</a:t>
            </a:r>
            <a:endParaRPr lang="en-US" sz="2400" b="1" dirty="0" smtClean="0">
              <a:solidFill>
                <a:srgbClr val="4411D5"/>
              </a:solidFill>
            </a:endParaRPr>
          </a:p>
          <a:p>
            <a:r>
              <a:rPr lang="en-US" sz="2400" b="1" baseline="30000" dirty="0" err="1" smtClean="0"/>
              <a:t>ctext</a:t>
            </a:r>
            <a:r>
              <a:rPr lang="en-US" sz="2400" b="1" baseline="30000" dirty="0" err="1" smtClean="0">
                <a:solidFill>
                  <a:srgbClr val="4411D5"/>
                </a:solidFill>
              </a:rPr>
              <a:t>.lineTo</a:t>
            </a:r>
            <a:r>
              <a:rPr lang="en-US" sz="2400" b="1" baseline="30000" dirty="0" smtClean="0">
                <a:solidFill>
                  <a:srgbClr val="4411D5"/>
                </a:solidFill>
              </a:rPr>
              <a:t>(</a:t>
            </a:r>
            <a:r>
              <a:rPr lang="en-US" sz="2400" b="1" baseline="30000" dirty="0" err="1" smtClean="0">
                <a:solidFill>
                  <a:srgbClr val="4411D5"/>
                </a:solidFill>
              </a:rPr>
              <a:t>x,y</a:t>
            </a:r>
            <a:r>
              <a:rPr lang="en-US" sz="2400" b="1" baseline="30000" dirty="0" smtClean="0">
                <a:solidFill>
                  <a:srgbClr val="4411D5"/>
                </a:solidFill>
              </a:rPr>
              <a:t>); </a:t>
            </a:r>
            <a:endParaRPr lang="en-US" sz="2400" b="1" dirty="0" smtClean="0">
              <a:solidFill>
                <a:srgbClr val="4411D5"/>
              </a:solidFill>
            </a:endParaRPr>
          </a:p>
          <a:p>
            <a:r>
              <a:rPr lang="en-US" sz="2400" b="1" baseline="30000" dirty="0" err="1" smtClean="0"/>
              <a:t>ctext.</a:t>
            </a:r>
            <a:r>
              <a:rPr lang="en-US" sz="2400" b="1" baseline="30000" dirty="0" err="1" smtClean="0">
                <a:solidFill>
                  <a:srgbClr val="4411D5"/>
                </a:solidFill>
              </a:rPr>
              <a:t>stroke</a:t>
            </a:r>
            <a:r>
              <a:rPr lang="en-US" sz="2400" b="1" baseline="30000" dirty="0" smtClean="0">
                <a:solidFill>
                  <a:srgbClr val="4411D5"/>
                </a:solidFill>
              </a:rPr>
              <a:t>();</a:t>
            </a:r>
            <a:r>
              <a:rPr lang="en-US" sz="2400" b="1" dirty="0" smtClean="0">
                <a:solidFill>
                  <a:srgbClr val="4411D5"/>
                </a:solidFill>
              </a:rPr>
              <a:t> </a:t>
            </a:r>
            <a:endParaRPr lang="en-US" sz="2400" b="1" dirty="0">
              <a:solidFill>
                <a:srgbClr val="4411D5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308" y="2313562"/>
            <a:ext cx="3629025" cy="203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smtClean="0"/>
              <a:t>Drawing Objects 1-6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HTML5 canvas allows the user to work with different types of drawing objects.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objects can be drawn on a canvas element: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14478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7" name="Rounded Rectangle 6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Rectangle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28600" y="1981200"/>
            <a:ext cx="8458200" cy="1143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With HTML5 canvas, the user can create a rectangle using the </a:t>
            </a:r>
            <a:r>
              <a:rPr lang="en-US" sz="2800" baseline="30000" dirty="0" err="1" smtClean="0">
                <a:cs typeface="Courier New" pitchFamily="49" charset="0"/>
              </a:rPr>
              <a:t>rect</a:t>
            </a:r>
            <a:r>
              <a:rPr lang="en-US" sz="2800" baseline="30000" dirty="0" smtClean="0">
                <a:cs typeface="Courier New" pitchFamily="49" charset="0"/>
              </a:rPr>
              <a:t>()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method.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HTML5 canvas is placed by using the x and y parameters and appropriately sized through height and width properties. </a:t>
            </a:r>
          </a:p>
          <a:p>
            <a:pPr marL="182880" lvl="1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96050"/>
              </p:ext>
            </p:extLst>
          </p:nvPr>
        </p:nvGraphicFramePr>
        <p:xfrm>
          <a:off x="685800" y="2743200"/>
          <a:ext cx="3657600" cy="1764055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657600"/>
              </a:tblGrid>
              <a:tr h="4327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baseline="300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baseline="300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Properties and Methods</a:t>
                      </a:r>
                    </a:p>
                  </a:txBody>
                  <a:tcPr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0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fillStyle</a:t>
                      </a: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401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filRect</a:t>
                      </a:r>
                      <a:r>
                        <a:rPr lang="en-US" sz="20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(x, y, width, height)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35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strokeStyle</a:t>
                      </a: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144"/>
              </p:ext>
            </p:extLst>
          </p:nvPr>
        </p:nvGraphicFramePr>
        <p:xfrm>
          <a:off x="685800" y="4495800"/>
          <a:ext cx="3657599" cy="9906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657599"/>
              </a:tblGrid>
              <a:tr h="4205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strokeRect</a:t>
                      </a:r>
                      <a:r>
                        <a:rPr lang="en-US" sz="20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(x, y, width, height)</a:t>
                      </a:r>
                    </a:p>
                  </a:txBody>
                  <a:tcPr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700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baseline="3000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baseline="3000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clearRect</a:t>
                      </a:r>
                      <a:r>
                        <a:rPr lang="en-US" sz="2000" b="0" kern="1200" baseline="3000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(x, y, width, height)</a:t>
                      </a:r>
                      <a:endParaRPr lang="en-US" sz="20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" name="Picture 12" descr="Figure 17.4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819400"/>
            <a:ext cx="3276600" cy="3101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Drawing </a:t>
            </a:r>
            <a:r>
              <a:rPr lang="en-US" smtClean="0"/>
              <a:t>Objects 2-6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153400" cy="609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Following figure displays a rectangle drawn on the canvas.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Figure 17.4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19200"/>
            <a:ext cx="3276600" cy="310143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81000" y="4572001"/>
            <a:ext cx="8382000" cy="457199"/>
            <a:chOff x="0" y="924398"/>
            <a:chExt cx="8382000" cy="600405"/>
          </a:xfrm>
          <a:solidFill>
            <a:srgbClr val="C00000"/>
          </a:solidFill>
        </p:grpSpPr>
        <p:sp>
          <p:nvSpPr>
            <p:cNvPr id="8" name="Rounded Rectangle 7"/>
            <p:cNvSpPr/>
            <p:nvPr/>
          </p:nvSpPr>
          <p:spPr>
            <a:xfrm>
              <a:off x="0" y="924398"/>
              <a:ext cx="8382000" cy="60040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29309" y="953707"/>
              <a:ext cx="8323382" cy="5417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itchFamily="2" charset="2"/>
                <a:buChar char="Ø"/>
              </a:pPr>
              <a:r>
                <a:rPr lang="en-US" sz="2000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Arcs</a:t>
              </a:r>
              <a:r>
                <a:rPr lang="en-US" sz="20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endParaRPr lang="en-US" sz="2000" kern="1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28600" y="5181600"/>
            <a:ext cx="8534400" cy="990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Can create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an arc by using the arc() method. 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Arcs are represented using a start angle, an end angle, a radius, a center point, and the drawing direction (anticlockwise or clockwise).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55DD6-A7F2-49FA-B365-0779B3D931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Canvas and JavaScript / Session 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Drawing </a:t>
            </a:r>
            <a:r>
              <a:rPr lang="en-US" smtClean="0"/>
              <a:t>Objects 3-6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153400" cy="381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"/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The syntax to draw an arc in HTML5 is as follows: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295400"/>
            <a:ext cx="1371600" cy="293414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4572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2pPr>
            <a:lvl3pPr marL="9144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3pPr>
            <a:lvl4pPr marL="13716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4pPr>
            <a:lvl5pPr marL="1828800" algn="l" rtl="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9pPr>
          </a:lstStyle>
          <a:p>
            <a:r>
              <a:rPr lang="en-US" sz="2800" b="1" baseline="30000" dirty="0" smtClean="0">
                <a:latin typeface="Calibri" pitchFamily="34" charset="0"/>
                <a:cs typeface="Calibri" pitchFamily="34" charset="0"/>
              </a:rPr>
              <a:t>Syntax: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716512"/>
            <a:ext cx="69342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smtClean="0"/>
              <a:t>arc(x, y, radius, </a:t>
            </a:r>
            <a:r>
              <a:rPr lang="en-US" sz="2400" baseline="30000" dirty="0" err="1" smtClean="0"/>
              <a:t>startAngle</a:t>
            </a:r>
            <a:r>
              <a:rPr lang="en-US" sz="2400" baseline="30000" dirty="0" smtClean="0"/>
              <a:t>, </a:t>
            </a:r>
            <a:r>
              <a:rPr lang="en-US" sz="2400" baseline="30000" dirty="0" err="1" smtClean="0"/>
              <a:t>endAngle</a:t>
            </a:r>
            <a:r>
              <a:rPr lang="en-US" sz="2400" baseline="30000" dirty="0" smtClean="0"/>
              <a:t>, anticlockwise)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09800"/>
            <a:ext cx="7848600" cy="14478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</a:pP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where,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x, 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y - Specifies the coordinates of the center of an arc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radius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the distance from the center to any point on the circle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err="1" smtClean="0"/>
              <a:t>startAngle</a:t>
            </a:r>
            <a:r>
              <a:rPr lang="en-US" sz="2800" baseline="30000" dirty="0" smtClean="0"/>
              <a:t>, </a:t>
            </a:r>
            <a:r>
              <a:rPr lang="en-US" sz="2800" baseline="30000" dirty="0" err="1" smtClean="0"/>
              <a:t>endAngle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Specifies the start and end points in the arc</a:t>
            </a:r>
          </a:p>
          <a:p>
            <a:pPr lvl="1" indent="-274320">
              <a:lnSpc>
                <a:spcPts val="2100"/>
              </a:lnSpc>
              <a:spcBef>
                <a:spcPts val="0"/>
              </a:spcBef>
              <a:buClr>
                <a:srgbClr val="AC1418"/>
              </a:buClr>
              <a:buFont typeface="Wingdings" pitchFamily="2" charset="2"/>
              <a:buChar char=""/>
            </a:pPr>
            <a:r>
              <a:rPr lang="en-US" sz="2800" baseline="30000" dirty="0" smtClean="0"/>
              <a:t>anticlockwise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- Draws the arc clockwise or anticlockwise and accepts a </a:t>
            </a:r>
            <a:r>
              <a:rPr lang="en-US" sz="2800" baseline="30000" dirty="0" err="1" smtClean="0">
                <a:cs typeface="Courier New" pitchFamily="49" charset="0"/>
              </a:rPr>
              <a:t>boolean</a:t>
            </a:r>
            <a:r>
              <a:rPr lang="en-US" sz="2800" baseline="30000" dirty="0" smtClean="0">
                <a:latin typeface="Calibri" pitchFamily="34" charset="0"/>
                <a:cs typeface="Calibri" pitchFamily="34" charset="0"/>
              </a:rPr>
              <a:t> value</a:t>
            </a:r>
            <a:endParaRPr lang="en-US" sz="2800" dirty="0" smtClean="0">
              <a:solidFill>
                <a:schemeClr val="dk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 descr="Figure 17.5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709501"/>
            <a:ext cx="2667000" cy="3010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13468</TotalTime>
  <Words>1553</Words>
  <Application>Microsoft Office PowerPoint</Application>
  <PresentationFormat>On-screen Show (4:3)</PresentationFormat>
  <Paragraphs>181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 Antiqua</vt:lpstr>
      <vt:lpstr>Calibri</vt:lpstr>
      <vt:lpstr>Courier New</vt:lpstr>
      <vt:lpstr>Wingdings</vt:lpstr>
      <vt:lpstr>Wingdings 2</vt:lpstr>
      <vt:lpstr>3_Office Theme</vt:lpstr>
      <vt:lpstr>PowerPoint Presentation</vt:lpstr>
      <vt:lpstr>Objectives</vt:lpstr>
      <vt:lpstr>Canvas Element 1-3</vt:lpstr>
      <vt:lpstr>Canvas Element 2-3</vt:lpstr>
      <vt:lpstr>Canvas Element 3-3</vt:lpstr>
      <vt:lpstr>Drawing a Line in Canvas</vt:lpstr>
      <vt:lpstr>Working with Drawing Objects 1-6</vt:lpstr>
      <vt:lpstr>Working with Drawing Objects 2-6</vt:lpstr>
      <vt:lpstr>Working with Drawing Objects 3-6</vt:lpstr>
      <vt:lpstr>Working with Drawing Objects 4-6</vt:lpstr>
      <vt:lpstr>Working with Drawing Objects 5-6</vt:lpstr>
      <vt:lpstr>Working with Drawing Objects 6-6</vt:lpstr>
      <vt:lpstr>Working with Images</vt:lpstr>
      <vt:lpstr>Working with Text </vt:lpstr>
      <vt:lpstr>Using Transparency for Text in Canvas</vt:lpstr>
      <vt:lpstr>Using Events with jQuery 1-2</vt:lpstr>
      <vt:lpstr>Using Events with jQuery 2-2</vt:lpstr>
      <vt:lpstr>Inclusion of External Content in Web Pages</vt:lpstr>
      <vt:lpstr>Summary</vt:lpstr>
    </vt:vector>
  </TitlesOfParts>
  <Company>Aptech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17 XP</dc:title>
  <dc:creator>Aptech Limited</dc:creator>
  <cp:lastModifiedBy>ThuyLM</cp:lastModifiedBy>
  <cp:revision>2382</cp:revision>
  <dcterms:created xsi:type="dcterms:W3CDTF">2006-08-16T00:00:00Z</dcterms:created>
  <dcterms:modified xsi:type="dcterms:W3CDTF">2015-06-18T09:26:03Z</dcterms:modified>
</cp:coreProperties>
</file>