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56" r:id="rId2"/>
    <p:sldId id="357" r:id="rId3"/>
    <p:sldId id="358" r:id="rId4"/>
    <p:sldId id="431" r:id="rId5"/>
    <p:sldId id="559" r:id="rId6"/>
    <p:sldId id="564" r:id="rId7"/>
    <p:sldId id="568" r:id="rId8"/>
    <p:sldId id="572" r:id="rId9"/>
    <p:sldId id="573" r:id="rId10"/>
    <p:sldId id="574" r:id="rId11"/>
    <p:sldId id="577" r:id="rId12"/>
    <p:sldId id="583" r:id="rId13"/>
    <p:sldId id="584" r:id="rId14"/>
    <p:sldId id="585" r:id="rId15"/>
    <p:sldId id="586" r:id="rId16"/>
    <p:sldId id="587" r:id="rId17"/>
    <p:sldId id="588" r:id="rId18"/>
    <p:sldId id="430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0036A2"/>
    <a:srgbClr val="F61828"/>
    <a:srgbClr val="FFFF9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53" d="100"/>
          <a:sy n="53" d="100"/>
        </p:scale>
        <p:origin x="21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Traditionally, Web applications use cookies to store small amounts of information on a user’s computer.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A cookie is a file that stores user-related information, such as login details, and may either be temporary or permanent.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 err="1"/>
            <a:t>PhoneGap</a:t>
          </a:r>
          <a:r>
            <a:rPr lang="en-US" dirty="0"/>
            <a:t> - Is an HTML5 app that allows the user to create native apps with Web technologies and is accessible to app stores and APIs.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 err="1"/>
            <a:t>Appcelerator</a:t>
          </a:r>
          <a:r>
            <a:rPr lang="en-US" dirty="0"/>
            <a:t> - Is a cross-platform mobile application development support and allows the users to create Android, </a:t>
          </a:r>
          <a:r>
            <a:rPr lang="en-US" dirty="0" err="1"/>
            <a:t>iOS</a:t>
          </a:r>
          <a:r>
            <a:rPr lang="en-US" dirty="0"/>
            <a:t>, and mobile Web apps.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 custLinFactNeighborY="-24868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1C2D75E-5C1B-4C79-92C3-E4886591EB50}" type="presOf" srcId="{4E1CD5B7-2CF3-44AA-979B-6F420433627D}" destId="{388723AB-37EB-4EC2-B7B0-759657273835}" srcOrd="0" destOrd="0" presId="urn:microsoft.com/office/officeart/2005/8/layout/vList2"/>
    <dgm:cxn modelId="{E58DD6D1-B739-407F-97E3-8E4E8984FCB4}" type="presOf" srcId="{D32F8FCF-EDF2-4321-B49C-D5DF3D295B52}" destId="{9FF9BD46-DE44-4B30-80ED-AC3A9E213A06}" srcOrd="0" destOrd="0" presId="urn:microsoft.com/office/officeart/2005/8/layout/vList2"/>
    <dgm:cxn modelId="{A09CEB3C-AE46-4C0C-AF04-FE80E5795CF2}" type="presOf" srcId="{A36E0D6C-8324-40ED-8BDF-82E7327284BF}" destId="{4129187A-68C7-4C06-A6BD-C4D1FC69683F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D294F94-12CA-46D3-8210-18E1C504AD1E}" type="presParOf" srcId="{9FF9BD46-DE44-4B30-80ED-AC3A9E213A06}" destId="{388723AB-37EB-4EC2-B7B0-759657273835}" srcOrd="0" destOrd="0" presId="urn:microsoft.com/office/officeart/2005/8/layout/vList2"/>
    <dgm:cxn modelId="{93D8495B-B2F6-4611-9B18-4E67F648BC5C}" type="presParOf" srcId="{9FF9BD46-DE44-4B30-80ED-AC3A9E213A06}" destId="{38381660-781B-44E8-B9C2-D758374C3862}" srcOrd="1" destOrd="0" presId="urn:microsoft.com/office/officeart/2005/8/layout/vList2"/>
    <dgm:cxn modelId="{0C359A52-11CA-4E15-8D95-20D46092CFFC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Is a W3C specification and certain browsers refer to it as ‘DOM Storage’.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Provides functionality for storage of data on the client-side that is on user’s machine.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Stores data that can cater for both temporary as well as permanent needs.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AE01816-02F0-4E5D-8DB9-B311CF7DB920}">
      <dgm:prSet phldrT="[Text]"/>
      <dgm:spPr/>
      <dgm:t>
        <a:bodyPr/>
        <a:lstStyle/>
        <a:p>
          <a:r>
            <a:rPr lang="en-US" dirty="0"/>
            <a:t>Offers more control than traditional cookies, and is easy to work with.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/>
      <dgm:spPr/>
      <dgm:t>
        <a:bodyPr/>
        <a:lstStyle/>
        <a:p>
          <a:r>
            <a:rPr lang="en-US" dirty="0"/>
            <a:t>Was originally a part of the HTML5 specification, but now it is present in a separate specification and stores a maximum of 5 MB of information per domain.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9B4023-C99C-44AB-AA8C-BFB348E78E59}" type="pres">
      <dgm:prSet presAssocID="{7363CEF2-942E-416F-BE41-E1618140DA9E}" presName="spacer" presStyleCnt="0"/>
      <dgm:spPr/>
    </dgm:pt>
    <dgm:pt modelId="{8A752F96-26E5-4BA9-82C5-29DB2F211C5D}" type="pres">
      <dgm:prSet presAssocID="{3AE01816-02F0-4E5D-8DB9-B311CF7DB9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B9855F47-56FC-4380-B372-B76ACA82E221}" type="presParOf" srcId="{9FF9BD46-DE44-4B30-80ED-AC3A9E213A06}" destId="{D419E964-C5D1-4C78-BC86-AD97079E9F89}" srcOrd="7" destOrd="0" presId="urn:microsoft.com/office/officeart/2005/8/layout/vList2"/>
    <dgm:cxn modelId="{BE72D12F-32F6-4F50-8C0C-7C528B99FC4E}" type="presParOf" srcId="{9FF9BD46-DE44-4B30-80ED-AC3A9E213A06}" destId="{AF7A5ABB-EB40-459B-9B55-BC0E7A9364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Web storage is browser-specific and the location where the Web storage data is stored depends on the browser.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A8B2CF6-8B0F-468F-8112-A22058DF91D6}">
      <dgm:prSet phldrT="[Text]"/>
      <dgm:spPr/>
      <dgm:t>
        <a:bodyPr/>
        <a:lstStyle/>
        <a:p>
          <a:r>
            <a:rPr lang="en-US" dirty="0"/>
            <a:t>HTML5 Web storage is implemented natively in most Web browsers, so one can use it even when third-party browser plug-in is not available.</a:t>
          </a:r>
        </a:p>
      </dgm:t>
    </dgm:pt>
    <dgm:pt modelId="{A35CDE55-CFE6-40BD-99E4-C92BF305900E}" type="parTrans" cxnId="{404D83D5-A1BE-4463-99F9-2370103EEA65}">
      <dgm:prSet/>
      <dgm:spPr/>
      <dgm:t>
        <a:bodyPr/>
        <a:lstStyle/>
        <a:p>
          <a:endParaRPr lang="en-US"/>
        </a:p>
      </dgm:t>
    </dgm:pt>
    <dgm:pt modelId="{9FA55490-1101-481F-8DE4-CD9E8FFF4F7D}" type="sibTrans" cxnId="{404D83D5-A1BE-4463-99F9-2370103EEA65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Each browser’s storage is separate and independent, even if it is present on the same machine.</a:t>
          </a: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81D71F-FF01-46CD-B75E-87859091C308}" type="pres">
      <dgm:prSet presAssocID="{F0AD7B48-9655-4F7B-B743-6FB4FAB6FB1F}" presName="spacer" presStyleCnt="0"/>
      <dgm:spPr/>
    </dgm:pt>
    <dgm:pt modelId="{B47F8E1F-285E-454D-A36D-1C63094FD08C}" type="pres">
      <dgm:prSet presAssocID="{AA8B2CF6-8B0F-468F-8112-A22058DF91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404D83D5-A1BE-4463-99F9-2370103EEA65}" srcId="{D32F8FCF-EDF2-4321-B49C-D5DF3D295B52}" destId="{AA8B2CF6-8B0F-468F-8112-A22058DF91D6}" srcOrd="2" destOrd="0" parTransId="{A35CDE55-CFE6-40BD-99E4-C92BF305900E}" sibTransId="{9FA55490-1101-481F-8DE4-CD9E8FFF4F7D}"/>
    <dgm:cxn modelId="{2FF99CEC-85BD-43BF-A509-73A04842CB95}" type="presOf" srcId="{A36E0D6C-8324-40ED-8BDF-82E7327284BF}" destId="{4129187A-68C7-4C06-A6BD-C4D1FC69683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09EDD90-1B11-4E67-BEA2-111CDF1FA50E}" type="presOf" srcId="{D32F8FCF-EDF2-4321-B49C-D5DF3D295B52}" destId="{9FF9BD46-DE44-4B30-80ED-AC3A9E213A06}" srcOrd="0" destOrd="0" presId="urn:microsoft.com/office/officeart/2005/8/layout/vList2"/>
    <dgm:cxn modelId="{14037993-DEF6-4057-BA27-DC776915AEEC}" type="presOf" srcId="{4E1CD5B7-2CF3-44AA-979B-6F420433627D}" destId="{388723AB-37EB-4EC2-B7B0-759657273835}" srcOrd="0" destOrd="0" presId="urn:microsoft.com/office/officeart/2005/8/layout/vList2"/>
    <dgm:cxn modelId="{245A598A-1F29-40AB-985F-03766EA8DAB1}" type="presOf" srcId="{AA8B2CF6-8B0F-468F-8112-A22058DF91D6}" destId="{B47F8E1F-285E-454D-A36D-1C63094FD08C}" srcOrd="0" destOrd="0" presId="urn:microsoft.com/office/officeart/2005/8/layout/vList2"/>
    <dgm:cxn modelId="{0F4F5E4F-97E5-48E1-B282-12D0CD5B5D5F}" type="presParOf" srcId="{9FF9BD46-DE44-4B30-80ED-AC3A9E213A06}" destId="{388723AB-37EB-4EC2-B7B0-759657273835}" srcOrd="0" destOrd="0" presId="urn:microsoft.com/office/officeart/2005/8/layout/vList2"/>
    <dgm:cxn modelId="{DB4A0D7F-762C-4E42-B472-DC57ECA81631}" type="presParOf" srcId="{9FF9BD46-DE44-4B30-80ED-AC3A9E213A06}" destId="{38381660-781B-44E8-B9C2-D758374C3862}" srcOrd="1" destOrd="0" presId="urn:microsoft.com/office/officeart/2005/8/layout/vList2"/>
    <dgm:cxn modelId="{07C3902A-5142-4041-99BE-ADFEF5DBAA88}" type="presParOf" srcId="{9FF9BD46-DE44-4B30-80ED-AC3A9E213A06}" destId="{4129187A-68C7-4C06-A6BD-C4D1FC69683F}" srcOrd="2" destOrd="0" presId="urn:microsoft.com/office/officeart/2005/8/layout/vList2"/>
    <dgm:cxn modelId="{F11D985D-181F-4ADD-84B4-958595344CE6}" type="presParOf" srcId="{9FF9BD46-DE44-4B30-80ED-AC3A9E213A06}" destId="{E381D71F-FF01-46CD-B75E-87859091C308}" srcOrd="3" destOrd="0" presId="urn:microsoft.com/office/officeart/2005/8/layout/vList2"/>
    <dgm:cxn modelId="{7E84F90F-A286-4DF6-8046-7C185765EC29}" type="presParOf" srcId="{9FF9BD46-DE44-4B30-80ED-AC3A9E213A06}" destId="{B47F8E1F-285E-454D-A36D-1C63094FD0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Enables to save data for longer periods on the user’s computer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Data is persistent and can be retrieved when a user visits the site again.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AA8B2CF6-8B0F-468F-8112-A22058DF91D6}">
      <dgm:prSet phldrT="[Text]"/>
      <dgm:spPr/>
      <dgm:t>
        <a:bodyPr/>
        <a:lstStyle/>
        <a:p>
          <a:r>
            <a:rPr lang="en-US"/>
            <a:t>Is used, if data needs to be stored for more than a single session.</a:t>
          </a:r>
          <a:endParaRPr lang="en-US" dirty="0"/>
        </a:p>
      </dgm:t>
    </dgm:pt>
    <dgm:pt modelId="{A35CDE55-CFE6-40BD-99E4-C92BF305900E}" type="parTrans" cxnId="{404D83D5-A1BE-4463-99F9-2370103EEA65}">
      <dgm:prSet/>
      <dgm:spPr/>
      <dgm:t>
        <a:bodyPr/>
        <a:lstStyle/>
        <a:p>
          <a:endParaRPr lang="en-US"/>
        </a:p>
      </dgm:t>
    </dgm:pt>
    <dgm:pt modelId="{9FA55490-1101-481F-8DE4-CD9E8FFF4F7D}" type="sibTrans" cxnId="{404D83D5-A1BE-4463-99F9-2370103EEA65}">
      <dgm:prSet/>
      <dgm:spPr/>
      <dgm:t>
        <a:bodyPr/>
        <a:lstStyle/>
        <a:p>
          <a:endParaRPr lang="en-US"/>
        </a:p>
      </dgm:t>
    </dgm:pt>
    <dgm:pt modelId="{DF163437-D22D-4769-B26F-7CC0A02CDBB4}">
      <dgm:prSet phldrT="[Text]"/>
      <dgm:spPr/>
      <dgm:t>
        <a:bodyPr/>
        <a:lstStyle/>
        <a:p>
          <a:r>
            <a:rPr lang="en-US"/>
            <a:t>Works in a similar fashion as session storage.</a:t>
          </a:r>
          <a:endParaRPr lang="en-US" dirty="0"/>
        </a:p>
      </dgm:t>
    </dgm:pt>
    <dgm:pt modelId="{B34413CA-C9E1-42FF-935E-522BF3FE7984}" type="parTrans" cxnId="{3AEB3DC9-57A0-4184-8639-2F4FCF3B15D7}">
      <dgm:prSet/>
      <dgm:spPr/>
      <dgm:t>
        <a:bodyPr/>
        <a:lstStyle/>
        <a:p>
          <a:endParaRPr lang="en-US"/>
        </a:p>
      </dgm:t>
    </dgm:pt>
    <dgm:pt modelId="{B78EB1EC-28D9-4931-B8CC-DEA10C8B9F27}" type="sibTrans" cxnId="{3AEB3DC9-57A0-4184-8639-2F4FCF3B15D7}">
      <dgm:prSet/>
      <dgm:spPr/>
      <dgm:t>
        <a:bodyPr/>
        <a:lstStyle/>
        <a:p>
          <a:endParaRPr lang="en-US"/>
        </a:p>
      </dgm:t>
    </dgm:pt>
    <dgm:pt modelId="{3ADFBC0C-EC5A-49EE-94F6-7F8E5BCB8AC5}">
      <dgm:prSet phldrT="[Text]"/>
      <dgm:spPr/>
      <dgm:t>
        <a:bodyPr/>
        <a:lstStyle/>
        <a:p>
          <a:r>
            <a:rPr lang="en-US" dirty="0"/>
            <a:t>Uses the same functions, such as </a:t>
          </a:r>
          <a:r>
            <a:rPr lang="en-US" b="1" dirty="0" err="1">
              <a:solidFill>
                <a:srgbClr val="FF0000"/>
              </a:solidFill>
            </a:rPr>
            <a:t>setItem</a:t>
          </a:r>
          <a:r>
            <a:rPr lang="en-US" b="1" dirty="0">
              <a:solidFill>
                <a:srgbClr val="FF0000"/>
              </a:solidFill>
            </a:rPr>
            <a:t>(), </a:t>
          </a:r>
          <a:r>
            <a:rPr lang="en-US" b="1" dirty="0" err="1">
              <a:solidFill>
                <a:srgbClr val="FF0000"/>
              </a:solidFill>
            </a:rPr>
            <a:t>getItem</a:t>
          </a:r>
          <a:r>
            <a:rPr lang="en-US" b="1" dirty="0">
              <a:solidFill>
                <a:srgbClr val="FF0000"/>
              </a:solidFill>
            </a:rPr>
            <a:t>(), </a:t>
          </a:r>
          <a:r>
            <a:rPr lang="en-US" b="1" dirty="0" err="1">
              <a:solidFill>
                <a:srgbClr val="FF0000"/>
              </a:solidFill>
            </a:rPr>
            <a:t>removeItem</a:t>
          </a:r>
          <a:r>
            <a:rPr lang="en-US" b="1" dirty="0">
              <a:solidFill>
                <a:srgbClr val="FF0000"/>
              </a:solidFill>
            </a:rPr>
            <a:t>(), </a:t>
          </a:r>
          <a:r>
            <a:rPr lang="en-US" dirty="0"/>
            <a:t>and </a:t>
          </a:r>
          <a:r>
            <a:rPr lang="en-US" b="1" dirty="0">
              <a:solidFill>
                <a:srgbClr val="FF0000"/>
              </a:solidFill>
            </a:rPr>
            <a:t>clear().</a:t>
          </a:r>
        </a:p>
      </dgm:t>
    </dgm:pt>
    <dgm:pt modelId="{E0AD56E1-6894-4E3A-B5C2-D05D5563C9D2}" type="parTrans" cxnId="{15297E8C-F407-438F-A0FD-C5B8D605D243}">
      <dgm:prSet/>
      <dgm:spPr/>
      <dgm:t>
        <a:bodyPr/>
        <a:lstStyle/>
        <a:p>
          <a:endParaRPr lang="en-US"/>
        </a:p>
      </dgm:t>
    </dgm:pt>
    <dgm:pt modelId="{78E3B0CF-1F84-4B3F-84D9-D47DB103155E}" type="sibTrans" cxnId="{15297E8C-F407-438F-A0FD-C5B8D605D24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81D71F-FF01-46CD-B75E-87859091C308}" type="pres">
      <dgm:prSet presAssocID="{F0AD7B48-9655-4F7B-B743-6FB4FAB6FB1F}" presName="spacer" presStyleCnt="0"/>
      <dgm:spPr/>
    </dgm:pt>
    <dgm:pt modelId="{B47F8E1F-285E-454D-A36D-1C63094FD08C}" type="pres">
      <dgm:prSet presAssocID="{AA8B2CF6-8B0F-468F-8112-A22058DF91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1CF610-EF4F-4EA3-84EF-8F811EA5E4DC}" type="pres">
      <dgm:prSet presAssocID="{9FA55490-1101-481F-8DE4-CD9E8FFF4F7D}" presName="spacer" presStyleCnt="0"/>
      <dgm:spPr/>
    </dgm:pt>
    <dgm:pt modelId="{4EC6EE5A-D3D9-475C-BE28-AE35D38CA6E3}" type="pres">
      <dgm:prSet presAssocID="{DF163437-D22D-4769-B26F-7CC0A02CDB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1AD291D-0045-468C-9ABA-161906D53230}" type="pres">
      <dgm:prSet presAssocID="{B78EB1EC-28D9-4931-B8CC-DEA10C8B9F27}" presName="spacer" presStyleCnt="0"/>
      <dgm:spPr/>
    </dgm:pt>
    <dgm:pt modelId="{5D7D6FBC-07F0-494E-9C8B-1347E43D3C2A}" type="pres">
      <dgm:prSet presAssocID="{3ADFBC0C-EC5A-49EE-94F6-7F8E5BCB8AC5}" presName="parentText" presStyleLbl="node1" presStyleIdx="4" presStyleCnt="5" custLinFactNeighborX="909" custLinFactNeighborY="-22025">
        <dgm:presLayoutVars>
          <dgm:chMax val="0"/>
          <dgm:bulletEnabled val="1"/>
        </dgm:presLayoutVars>
      </dgm:prSet>
      <dgm:spPr/>
    </dgm:pt>
  </dgm:ptLst>
  <dgm:cxnLst>
    <dgm:cxn modelId="{404D83D5-A1BE-4463-99F9-2370103EEA65}" srcId="{D32F8FCF-EDF2-4321-B49C-D5DF3D295B52}" destId="{AA8B2CF6-8B0F-468F-8112-A22058DF91D6}" srcOrd="2" destOrd="0" parTransId="{A35CDE55-CFE6-40BD-99E4-C92BF305900E}" sibTransId="{9FA55490-1101-481F-8DE4-CD9E8FFF4F7D}"/>
    <dgm:cxn modelId="{98925F0D-C48D-4167-971C-7D7797FB335B}" type="presOf" srcId="{D32F8FCF-EDF2-4321-B49C-D5DF3D295B52}" destId="{9FF9BD46-DE44-4B30-80ED-AC3A9E213A06}" srcOrd="0" destOrd="0" presId="urn:microsoft.com/office/officeart/2005/8/layout/vList2"/>
    <dgm:cxn modelId="{C0DA4C09-9FDF-4EE4-9113-2295C166C61E}" type="presOf" srcId="{3ADFBC0C-EC5A-49EE-94F6-7F8E5BCB8AC5}" destId="{5D7D6FBC-07F0-494E-9C8B-1347E43D3C2A}" srcOrd="0" destOrd="0" presId="urn:microsoft.com/office/officeart/2005/8/layout/vList2"/>
    <dgm:cxn modelId="{15297E8C-F407-438F-A0FD-C5B8D605D243}" srcId="{D32F8FCF-EDF2-4321-B49C-D5DF3D295B52}" destId="{3ADFBC0C-EC5A-49EE-94F6-7F8E5BCB8AC5}" srcOrd="4" destOrd="0" parTransId="{E0AD56E1-6894-4E3A-B5C2-D05D5563C9D2}" sibTransId="{78E3B0CF-1F84-4B3F-84D9-D47DB103155E}"/>
    <dgm:cxn modelId="{F37DFAC4-C204-4137-9BA0-6BEED081342B}" type="presOf" srcId="{AA8B2CF6-8B0F-468F-8112-A22058DF91D6}" destId="{B47F8E1F-285E-454D-A36D-1C63094FD08C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33CC9D63-1FF6-45CF-BB3E-28062442F946}" type="presOf" srcId="{A36E0D6C-8324-40ED-8BDF-82E7327284BF}" destId="{4129187A-68C7-4C06-A6BD-C4D1FC69683F}" srcOrd="0" destOrd="0" presId="urn:microsoft.com/office/officeart/2005/8/layout/vList2"/>
    <dgm:cxn modelId="{35286136-E325-40A9-86F0-D5333E5E4BC1}" type="presOf" srcId="{DF163437-D22D-4769-B26F-7CC0A02CDBB4}" destId="{4EC6EE5A-D3D9-475C-BE28-AE35D38CA6E3}" srcOrd="0" destOrd="0" presId="urn:microsoft.com/office/officeart/2005/8/layout/vList2"/>
    <dgm:cxn modelId="{3AEB3DC9-57A0-4184-8639-2F4FCF3B15D7}" srcId="{D32F8FCF-EDF2-4321-B49C-D5DF3D295B52}" destId="{DF163437-D22D-4769-B26F-7CC0A02CDBB4}" srcOrd="3" destOrd="0" parTransId="{B34413CA-C9E1-42FF-935E-522BF3FE7984}" sibTransId="{B78EB1EC-28D9-4931-B8CC-DEA10C8B9F27}"/>
    <dgm:cxn modelId="{A7371450-9832-4984-A2E4-22DB08901152}" type="presOf" srcId="{4E1CD5B7-2CF3-44AA-979B-6F420433627D}" destId="{388723AB-37EB-4EC2-B7B0-759657273835}" srcOrd="0" destOrd="0" presId="urn:microsoft.com/office/officeart/2005/8/layout/vList2"/>
    <dgm:cxn modelId="{85601A4B-EF7C-4434-859D-92B3D440C510}" type="presParOf" srcId="{9FF9BD46-DE44-4B30-80ED-AC3A9E213A06}" destId="{388723AB-37EB-4EC2-B7B0-759657273835}" srcOrd="0" destOrd="0" presId="urn:microsoft.com/office/officeart/2005/8/layout/vList2"/>
    <dgm:cxn modelId="{4CB94142-D4E9-45A0-8506-3E9B827B6824}" type="presParOf" srcId="{9FF9BD46-DE44-4B30-80ED-AC3A9E213A06}" destId="{38381660-781B-44E8-B9C2-D758374C3862}" srcOrd="1" destOrd="0" presId="urn:microsoft.com/office/officeart/2005/8/layout/vList2"/>
    <dgm:cxn modelId="{C22F934C-2A3E-4514-BAE0-56C23F996F93}" type="presParOf" srcId="{9FF9BD46-DE44-4B30-80ED-AC3A9E213A06}" destId="{4129187A-68C7-4C06-A6BD-C4D1FC69683F}" srcOrd="2" destOrd="0" presId="urn:microsoft.com/office/officeart/2005/8/layout/vList2"/>
    <dgm:cxn modelId="{66251C19-173D-4C78-8EB5-762511E25A11}" type="presParOf" srcId="{9FF9BD46-DE44-4B30-80ED-AC3A9E213A06}" destId="{E381D71F-FF01-46CD-B75E-87859091C308}" srcOrd="3" destOrd="0" presId="urn:microsoft.com/office/officeart/2005/8/layout/vList2"/>
    <dgm:cxn modelId="{69EC8580-4BFA-4DC1-A502-86AF3311924F}" type="presParOf" srcId="{9FF9BD46-DE44-4B30-80ED-AC3A9E213A06}" destId="{B47F8E1F-285E-454D-A36D-1C63094FD08C}" srcOrd="4" destOrd="0" presId="urn:microsoft.com/office/officeart/2005/8/layout/vList2"/>
    <dgm:cxn modelId="{0A09F8AE-6681-4A55-9594-2EB04DFDFE33}" type="presParOf" srcId="{9FF9BD46-DE44-4B30-80ED-AC3A9E213A06}" destId="{3B1CF610-EF4F-4EA3-84EF-8F811EA5E4DC}" srcOrd="5" destOrd="0" presId="urn:microsoft.com/office/officeart/2005/8/layout/vList2"/>
    <dgm:cxn modelId="{20DC645E-0300-4CEA-BD85-A785B01AA1D2}" type="presParOf" srcId="{9FF9BD46-DE44-4B30-80ED-AC3A9E213A06}" destId="{4EC6EE5A-D3D9-475C-BE28-AE35D38CA6E3}" srcOrd="6" destOrd="0" presId="urn:microsoft.com/office/officeart/2005/8/layout/vList2"/>
    <dgm:cxn modelId="{74D563A3-87A1-4202-820D-E0C75BF97831}" type="presParOf" srcId="{9FF9BD46-DE44-4B30-80ED-AC3A9E213A06}" destId="{21AD291D-0045-468C-9ABA-161906D53230}" srcOrd="7" destOrd="0" presId="urn:microsoft.com/office/officeart/2005/8/layout/vList2"/>
    <dgm:cxn modelId="{3F2C7782-400D-41B1-973A-42DB26DF025A}" type="presParOf" srcId="{9FF9BD46-DE44-4B30-80ED-AC3A9E213A06}" destId="{5D7D6FBC-07F0-494E-9C8B-1347E43D3C2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 database is an organized collection of data.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Example, a relational database stores the data in the form of tables.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AA8B2CF6-8B0F-468F-8112-A22058DF91D6}">
      <dgm:prSet phldrT="[Text]"/>
      <dgm:spPr/>
      <dgm:t>
        <a:bodyPr/>
        <a:lstStyle/>
        <a:p>
          <a:r>
            <a:rPr lang="en-US"/>
            <a:t>A table comprises rows and columns that are used to store data.</a:t>
          </a:r>
          <a:endParaRPr lang="en-US" dirty="0"/>
        </a:p>
      </dgm:t>
    </dgm:pt>
    <dgm:pt modelId="{A35CDE55-CFE6-40BD-99E4-C92BF305900E}" type="parTrans" cxnId="{404D83D5-A1BE-4463-99F9-2370103EEA65}">
      <dgm:prSet/>
      <dgm:spPr/>
      <dgm:t>
        <a:bodyPr/>
        <a:lstStyle/>
        <a:p>
          <a:endParaRPr lang="en-US"/>
        </a:p>
      </dgm:t>
    </dgm:pt>
    <dgm:pt modelId="{9FA55490-1101-481F-8DE4-CD9E8FFF4F7D}" type="sibTrans" cxnId="{404D83D5-A1BE-4463-99F9-2370103EEA65}">
      <dgm:prSet/>
      <dgm:spPr/>
      <dgm:t>
        <a:bodyPr/>
        <a:lstStyle/>
        <a:p>
          <a:endParaRPr lang="en-US"/>
        </a:p>
      </dgm:t>
    </dgm:pt>
    <dgm:pt modelId="{DF163437-D22D-4769-B26F-7CC0A02CDBB4}">
      <dgm:prSet phldrT="[Text]"/>
      <dgm:spPr/>
      <dgm:t>
        <a:bodyPr/>
        <a:lstStyle/>
        <a:p>
          <a:r>
            <a:rPr lang="en-US"/>
            <a:t>The representation of data from a table is in the form of records.</a:t>
          </a:r>
          <a:endParaRPr lang="en-US" dirty="0"/>
        </a:p>
      </dgm:t>
    </dgm:pt>
    <dgm:pt modelId="{B34413CA-C9E1-42FF-935E-522BF3FE7984}" type="parTrans" cxnId="{3AEB3DC9-57A0-4184-8639-2F4FCF3B15D7}">
      <dgm:prSet/>
      <dgm:spPr/>
      <dgm:t>
        <a:bodyPr/>
        <a:lstStyle/>
        <a:p>
          <a:endParaRPr lang="en-US"/>
        </a:p>
      </dgm:t>
    </dgm:pt>
    <dgm:pt modelId="{B78EB1EC-28D9-4931-B8CC-DEA10C8B9F27}" type="sibTrans" cxnId="{3AEB3DC9-57A0-4184-8639-2F4FCF3B15D7}">
      <dgm:prSet/>
      <dgm:spPr/>
      <dgm:t>
        <a:bodyPr/>
        <a:lstStyle/>
        <a:p>
          <a:endParaRPr lang="en-US"/>
        </a:p>
      </dgm:t>
    </dgm:pt>
    <dgm:pt modelId="{3ADFBC0C-EC5A-49EE-94F6-7F8E5BCB8AC5}">
      <dgm:prSet phldrT="[Text]"/>
      <dgm:spPr/>
      <dgm:t>
        <a:bodyPr/>
        <a:lstStyle/>
        <a:p>
          <a:r>
            <a:rPr lang="en-US"/>
            <a:t>HTML5 has introduced a new Web Storage API which can host Web databases locally within the user browser.</a:t>
          </a:r>
          <a:endParaRPr lang="en-US" dirty="0"/>
        </a:p>
      </dgm:t>
    </dgm:pt>
    <dgm:pt modelId="{E0AD56E1-6894-4E3A-B5C2-D05D5563C9D2}" type="parTrans" cxnId="{15297E8C-F407-438F-A0FD-C5B8D605D243}">
      <dgm:prSet/>
      <dgm:spPr/>
      <dgm:t>
        <a:bodyPr/>
        <a:lstStyle/>
        <a:p>
          <a:endParaRPr lang="en-US"/>
        </a:p>
      </dgm:t>
    </dgm:pt>
    <dgm:pt modelId="{78E3B0CF-1F84-4B3F-84D9-D47DB103155E}" type="sibTrans" cxnId="{15297E8C-F407-438F-A0FD-C5B8D605D243}">
      <dgm:prSet/>
      <dgm:spPr/>
      <dgm:t>
        <a:bodyPr/>
        <a:lstStyle/>
        <a:p>
          <a:endParaRPr lang="en-US"/>
        </a:p>
      </dgm:t>
    </dgm:pt>
    <dgm:pt modelId="{633EAAFB-E600-4473-967A-761B30F27392}">
      <dgm:prSet phldrT="[Text]"/>
      <dgm:spPr/>
      <dgm:t>
        <a:bodyPr/>
        <a:lstStyle/>
        <a:p>
          <a:r>
            <a:rPr lang="en-US" dirty="0"/>
            <a:t>Web databases are not like relational databases in terms of functionality.</a:t>
          </a:r>
        </a:p>
      </dgm:t>
    </dgm:pt>
    <dgm:pt modelId="{6CC8AA89-A106-4FCF-83BA-69069DFE8AFB}" type="parTrans" cxnId="{E80F7246-9AD0-4FDE-9995-02356D3B4D43}">
      <dgm:prSet/>
      <dgm:spPr/>
      <dgm:t>
        <a:bodyPr/>
        <a:lstStyle/>
        <a:p>
          <a:endParaRPr lang="en-US"/>
        </a:p>
      </dgm:t>
    </dgm:pt>
    <dgm:pt modelId="{4B030A65-BF24-4A23-941D-B7C1AECEE422}" type="sibTrans" cxnId="{E80F7246-9AD0-4FDE-9995-02356D3B4D4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381D71F-FF01-46CD-B75E-87859091C308}" type="pres">
      <dgm:prSet presAssocID="{F0AD7B48-9655-4F7B-B743-6FB4FAB6FB1F}" presName="spacer" presStyleCnt="0"/>
      <dgm:spPr/>
    </dgm:pt>
    <dgm:pt modelId="{B47F8E1F-285E-454D-A36D-1C63094FD08C}" type="pres">
      <dgm:prSet presAssocID="{AA8B2CF6-8B0F-468F-8112-A22058DF91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B1CF610-EF4F-4EA3-84EF-8F811EA5E4DC}" type="pres">
      <dgm:prSet presAssocID="{9FA55490-1101-481F-8DE4-CD9E8FFF4F7D}" presName="spacer" presStyleCnt="0"/>
      <dgm:spPr/>
    </dgm:pt>
    <dgm:pt modelId="{4EC6EE5A-D3D9-475C-BE28-AE35D38CA6E3}" type="pres">
      <dgm:prSet presAssocID="{DF163437-D22D-4769-B26F-7CC0A02CDBB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AD291D-0045-468C-9ABA-161906D53230}" type="pres">
      <dgm:prSet presAssocID="{B78EB1EC-28D9-4931-B8CC-DEA10C8B9F27}" presName="spacer" presStyleCnt="0"/>
      <dgm:spPr/>
    </dgm:pt>
    <dgm:pt modelId="{5D7D6FBC-07F0-494E-9C8B-1347E43D3C2A}" type="pres">
      <dgm:prSet presAssocID="{3ADFBC0C-EC5A-49EE-94F6-7F8E5BCB8A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6EB726-F515-4F9D-9725-CAFED119B21D}" type="pres">
      <dgm:prSet presAssocID="{78E3B0CF-1F84-4B3F-84D9-D47DB103155E}" presName="spacer" presStyleCnt="0"/>
      <dgm:spPr/>
    </dgm:pt>
    <dgm:pt modelId="{5AFBEB52-2018-4361-84D7-F795C2118A00}" type="pres">
      <dgm:prSet presAssocID="{633EAAFB-E600-4473-967A-761B30F2739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E18144-1729-4A12-ADB0-53711460442F}" type="presOf" srcId="{AA8B2CF6-8B0F-468F-8112-A22058DF91D6}" destId="{B47F8E1F-285E-454D-A36D-1C63094FD08C}" srcOrd="0" destOrd="0" presId="urn:microsoft.com/office/officeart/2005/8/layout/vList2"/>
    <dgm:cxn modelId="{404D83D5-A1BE-4463-99F9-2370103EEA65}" srcId="{D32F8FCF-EDF2-4321-B49C-D5DF3D295B52}" destId="{AA8B2CF6-8B0F-468F-8112-A22058DF91D6}" srcOrd="2" destOrd="0" parTransId="{A35CDE55-CFE6-40BD-99E4-C92BF305900E}" sibTransId="{9FA55490-1101-481F-8DE4-CD9E8FFF4F7D}"/>
    <dgm:cxn modelId="{15297E8C-F407-438F-A0FD-C5B8D605D243}" srcId="{D32F8FCF-EDF2-4321-B49C-D5DF3D295B52}" destId="{3ADFBC0C-EC5A-49EE-94F6-7F8E5BCB8AC5}" srcOrd="4" destOrd="0" parTransId="{E0AD56E1-6894-4E3A-B5C2-D05D5563C9D2}" sibTransId="{78E3B0CF-1F84-4B3F-84D9-D47DB103155E}"/>
    <dgm:cxn modelId="{E77460D6-81F4-4825-9B97-3A3C89FBD3B8}" type="presOf" srcId="{3ADFBC0C-EC5A-49EE-94F6-7F8E5BCB8AC5}" destId="{5D7D6FBC-07F0-494E-9C8B-1347E43D3C2A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46BD1120-90FA-405D-93A2-760F16B0EC83}" type="presOf" srcId="{4E1CD5B7-2CF3-44AA-979B-6F420433627D}" destId="{388723AB-37EB-4EC2-B7B0-759657273835}" srcOrd="0" destOrd="0" presId="urn:microsoft.com/office/officeart/2005/8/layout/vList2"/>
    <dgm:cxn modelId="{E80F7246-9AD0-4FDE-9995-02356D3B4D43}" srcId="{D32F8FCF-EDF2-4321-B49C-D5DF3D295B52}" destId="{633EAAFB-E600-4473-967A-761B30F27392}" srcOrd="5" destOrd="0" parTransId="{6CC8AA89-A106-4FCF-83BA-69069DFE8AFB}" sibTransId="{4B030A65-BF24-4A23-941D-B7C1AECEE422}"/>
    <dgm:cxn modelId="{560DAC17-0CB3-4B8C-9B78-E7A181C4DF3C}" type="presOf" srcId="{D32F8FCF-EDF2-4321-B49C-D5DF3D295B52}" destId="{9FF9BD46-DE44-4B30-80ED-AC3A9E213A06}" srcOrd="0" destOrd="0" presId="urn:microsoft.com/office/officeart/2005/8/layout/vList2"/>
    <dgm:cxn modelId="{64507F7D-414B-4A62-AB26-F093126CCF3F}" type="presOf" srcId="{DF163437-D22D-4769-B26F-7CC0A02CDBB4}" destId="{4EC6EE5A-D3D9-475C-BE28-AE35D38CA6E3}" srcOrd="0" destOrd="0" presId="urn:microsoft.com/office/officeart/2005/8/layout/vList2"/>
    <dgm:cxn modelId="{3AEB3DC9-57A0-4184-8639-2F4FCF3B15D7}" srcId="{D32F8FCF-EDF2-4321-B49C-D5DF3D295B52}" destId="{DF163437-D22D-4769-B26F-7CC0A02CDBB4}" srcOrd="3" destOrd="0" parTransId="{B34413CA-C9E1-42FF-935E-522BF3FE7984}" sibTransId="{B78EB1EC-28D9-4931-B8CC-DEA10C8B9F27}"/>
    <dgm:cxn modelId="{3803A6CD-E555-4D75-9FCC-1C5F8EF0CC18}" type="presOf" srcId="{633EAAFB-E600-4473-967A-761B30F27392}" destId="{5AFBEB52-2018-4361-84D7-F795C2118A00}" srcOrd="0" destOrd="0" presId="urn:microsoft.com/office/officeart/2005/8/layout/vList2"/>
    <dgm:cxn modelId="{CC7D0D26-07EB-401C-A0FB-7D0C598701F6}" type="presOf" srcId="{A36E0D6C-8324-40ED-8BDF-82E7327284BF}" destId="{4129187A-68C7-4C06-A6BD-C4D1FC69683F}" srcOrd="0" destOrd="0" presId="urn:microsoft.com/office/officeart/2005/8/layout/vList2"/>
    <dgm:cxn modelId="{AFD2E13F-732A-4810-BC1C-13E203CBE8DB}" type="presParOf" srcId="{9FF9BD46-DE44-4B30-80ED-AC3A9E213A06}" destId="{388723AB-37EB-4EC2-B7B0-759657273835}" srcOrd="0" destOrd="0" presId="urn:microsoft.com/office/officeart/2005/8/layout/vList2"/>
    <dgm:cxn modelId="{44FC1064-723C-4C1B-A00E-3421283DBA2B}" type="presParOf" srcId="{9FF9BD46-DE44-4B30-80ED-AC3A9E213A06}" destId="{38381660-781B-44E8-B9C2-D758374C3862}" srcOrd="1" destOrd="0" presId="urn:microsoft.com/office/officeart/2005/8/layout/vList2"/>
    <dgm:cxn modelId="{3668210B-DC50-441B-957D-7DCFD96BAF6C}" type="presParOf" srcId="{9FF9BD46-DE44-4B30-80ED-AC3A9E213A06}" destId="{4129187A-68C7-4C06-A6BD-C4D1FC69683F}" srcOrd="2" destOrd="0" presId="urn:microsoft.com/office/officeart/2005/8/layout/vList2"/>
    <dgm:cxn modelId="{EAB9EF4D-A388-4E11-9290-E97F7EC10051}" type="presParOf" srcId="{9FF9BD46-DE44-4B30-80ED-AC3A9E213A06}" destId="{E381D71F-FF01-46CD-B75E-87859091C308}" srcOrd="3" destOrd="0" presId="urn:microsoft.com/office/officeart/2005/8/layout/vList2"/>
    <dgm:cxn modelId="{8195C798-39B6-41C8-AEA2-867F84C02FFB}" type="presParOf" srcId="{9FF9BD46-DE44-4B30-80ED-AC3A9E213A06}" destId="{B47F8E1F-285E-454D-A36D-1C63094FD08C}" srcOrd="4" destOrd="0" presId="urn:microsoft.com/office/officeart/2005/8/layout/vList2"/>
    <dgm:cxn modelId="{6ECC7E77-9037-4327-A2DE-85A701965680}" type="presParOf" srcId="{9FF9BD46-DE44-4B30-80ED-AC3A9E213A06}" destId="{3B1CF610-EF4F-4EA3-84EF-8F811EA5E4DC}" srcOrd="5" destOrd="0" presId="urn:microsoft.com/office/officeart/2005/8/layout/vList2"/>
    <dgm:cxn modelId="{5BC698FF-53D8-46EA-A52B-CDF455153888}" type="presParOf" srcId="{9FF9BD46-DE44-4B30-80ED-AC3A9E213A06}" destId="{4EC6EE5A-D3D9-475C-BE28-AE35D38CA6E3}" srcOrd="6" destOrd="0" presId="urn:microsoft.com/office/officeart/2005/8/layout/vList2"/>
    <dgm:cxn modelId="{7A7216E3-AC80-4723-A8E0-91F3CE724990}" type="presParOf" srcId="{9FF9BD46-DE44-4B30-80ED-AC3A9E213A06}" destId="{21AD291D-0045-468C-9ABA-161906D53230}" srcOrd="7" destOrd="0" presId="urn:microsoft.com/office/officeart/2005/8/layout/vList2"/>
    <dgm:cxn modelId="{A885BFDF-ED21-4270-978A-D806A4F8C84C}" type="presParOf" srcId="{9FF9BD46-DE44-4B30-80ED-AC3A9E213A06}" destId="{5D7D6FBC-07F0-494E-9C8B-1347E43D3C2A}" srcOrd="8" destOrd="0" presId="urn:microsoft.com/office/officeart/2005/8/layout/vList2"/>
    <dgm:cxn modelId="{CD8EB32D-8D9B-4DAE-B469-0261C9909080}" type="presParOf" srcId="{9FF9BD46-DE44-4B30-80ED-AC3A9E213A06}" destId="{006EB726-F515-4F9D-9725-CAFED119B21D}" srcOrd="9" destOrd="0" presId="urn:microsoft.com/office/officeart/2005/8/layout/vList2"/>
    <dgm:cxn modelId="{D5EB6098-781E-4B76-BFEF-B550EC6FD899}" type="presParOf" srcId="{9FF9BD46-DE44-4B30-80ED-AC3A9E213A06}" destId="{5AFBEB52-2018-4361-84D7-F795C2118A0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Indexed Database API is also known as </a:t>
          </a:r>
          <a:r>
            <a:rPr lang="en-US" dirty="0" err="1"/>
            <a:t>IndexedDB</a:t>
          </a:r>
          <a:r>
            <a:rPr lang="en-US" dirty="0"/>
            <a:t>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It is an object store that can be used to store and manipulate data on the client-side, within the browser.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3ADFBC0C-EC5A-49EE-94F6-7F8E5BCB8AC5}">
      <dgm:prSet phldrT="[Text]"/>
      <dgm:spPr/>
      <dgm:t>
        <a:bodyPr/>
        <a:lstStyle/>
        <a:p>
          <a:r>
            <a:rPr lang="en-US" dirty="0" err="1"/>
            <a:t>IndexedDB</a:t>
          </a:r>
          <a:r>
            <a:rPr lang="en-US" dirty="0"/>
            <a:t> enables to create Web applications with rich query abilities and which can work both online and offline.</a:t>
          </a:r>
        </a:p>
      </dgm:t>
    </dgm:pt>
    <dgm:pt modelId="{E0AD56E1-6894-4E3A-B5C2-D05D5563C9D2}" type="parTrans" cxnId="{15297E8C-F407-438F-A0FD-C5B8D605D243}">
      <dgm:prSet/>
      <dgm:spPr/>
      <dgm:t>
        <a:bodyPr/>
        <a:lstStyle/>
        <a:p>
          <a:endParaRPr lang="en-US"/>
        </a:p>
      </dgm:t>
    </dgm:pt>
    <dgm:pt modelId="{78E3B0CF-1F84-4B3F-84D9-D47DB103155E}" type="sibTrans" cxnId="{15297E8C-F407-438F-A0FD-C5B8D605D243}">
      <dgm:prSet/>
      <dgm:spPr/>
      <dgm:t>
        <a:bodyPr/>
        <a:lstStyle/>
        <a:p>
          <a:endParaRPr lang="en-US"/>
        </a:p>
      </dgm:t>
    </dgm:pt>
    <dgm:pt modelId="{633EAAFB-E600-4473-967A-761B30F27392}">
      <dgm:prSet phldrT="[Text]"/>
      <dgm:spPr/>
      <dgm:t>
        <a:bodyPr/>
        <a:lstStyle/>
        <a:p>
          <a:r>
            <a:rPr lang="en-US" dirty="0" err="1"/>
            <a:t>IndexedDB</a:t>
          </a:r>
          <a:r>
            <a:rPr lang="en-US" dirty="0"/>
            <a:t> supports two types of API namely, synchronous and asynchronous.</a:t>
          </a:r>
        </a:p>
      </dgm:t>
    </dgm:pt>
    <dgm:pt modelId="{6CC8AA89-A106-4FCF-83BA-69069DFE8AFB}" type="parTrans" cxnId="{E80F7246-9AD0-4FDE-9995-02356D3B4D43}">
      <dgm:prSet/>
      <dgm:spPr/>
      <dgm:t>
        <a:bodyPr/>
        <a:lstStyle/>
        <a:p>
          <a:endParaRPr lang="en-US"/>
        </a:p>
      </dgm:t>
    </dgm:pt>
    <dgm:pt modelId="{4B030A65-BF24-4A23-941D-B7C1AECEE422}" type="sibTrans" cxnId="{E80F7246-9AD0-4FDE-9995-02356D3B4D43}">
      <dgm:prSet/>
      <dgm:spPr/>
      <dgm:t>
        <a:bodyPr/>
        <a:lstStyle/>
        <a:p>
          <a:endParaRPr lang="en-US"/>
        </a:p>
      </dgm:t>
    </dgm:pt>
    <dgm:pt modelId="{644BEEE4-1449-4261-9146-2D1431B9B550}">
      <dgm:prSet phldrT="[Text]"/>
      <dgm:spPr/>
      <dgm:t>
        <a:bodyPr/>
        <a:lstStyle/>
        <a:p>
          <a:r>
            <a:rPr lang="en-US" dirty="0"/>
            <a:t>The synchronous API can be used with </a:t>
          </a:r>
          <a:r>
            <a:rPr lang="en-US" dirty="0" err="1"/>
            <a:t>WebWorkers</a:t>
          </a:r>
          <a:r>
            <a:rPr lang="en-US" dirty="0"/>
            <a:t>, whereas asynchronous API can be used for Web applications.</a:t>
          </a:r>
        </a:p>
      </dgm:t>
    </dgm:pt>
    <dgm:pt modelId="{9CBDDB8A-E50C-4C41-BF9C-330E93C20A8A}" type="parTrans" cxnId="{3940ED3E-D384-4049-8E21-CBC7E3D850D4}">
      <dgm:prSet/>
      <dgm:spPr/>
      <dgm:t>
        <a:bodyPr/>
        <a:lstStyle/>
        <a:p>
          <a:endParaRPr lang="en-US"/>
        </a:p>
      </dgm:t>
    </dgm:pt>
    <dgm:pt modelId="{05DDAA13-6623-47C1-877F-16C5F89B4731}" type="sibTrans" cxnId="{3940ED3E-D384-4049-8E21-CBC7E3D850D4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81D71F-FF01-46CD-B75E-87859091C308}" type="pres">
      <dgm:prSet presAssocID="{F0AD7B48-9655-4F7B-B743-6FB4FAB6FB1F}" presName="spacer" presStyleCnt="0"/>
      <dgm:spPr/>
    </dgm:pt>
    <dgm:pt modelId="{5D7D6FBC-07F0-494E-9C8B-1347E43D3C2A}" type="pres">
      <dgm:prSet presAssocID="{3ADFBC0C-EC5A-49EE-94F6-7F8E5BCB8A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6EB726-F515-4F9D-9725-CAFED119B21D}" type="pres">
      <dgm:prSet presAssocID="{78E3B0CF-1F84-4B3F-84D9-D47DB103155E}" presName="spacer" presStyleCnt="0"/>
      <dgm:spPr/>
    </dgm:pt>
    <dgm:pt modelId="{5AFBEB52-2018-4361-84D7-F795C2118A00}" type="pres">
      <dgm:prSet presAssocID="{633EAAFB-E600-4473-967A-761B30F273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7DBCBB-374D-4E79-A3BD-90E9B944E72D}" type="pres">
      <dgm:prSet presAssocID="{4B030A65-BF24-4A23-941D-B7C1AECEE422}" presName="spacer" presStyleCnt="0"/>
      <dgm:spPr/>
    </dgm:pt>
    <dgm:pt modelId="{AE8148B9-D564-4E25-97B0-D4F41E0F49ED}" type="pres">
      <dgm:prSet presAssocID="{644BEEE4-1449-4261-9146-2D1431B9B5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3F2718-B4C1-4A0B-9D35-41C20DB2D258}" type="presOf" srcId="{644BEEE4-1449-4261-9146-2D1431B9B550}" destId="{AE8148B9-D564-4E25-97B0-D4F41E0F49ED}" srcOrd="0" destOrd="0" presId="urn:microsoft.com/office/officeart/2005/8/layout/vList2"/>
    <dgm:cxn modelId="{15297E8C-F407-438F-A0FD-C5B8D605D243}" srcId="{D32F8FCF-EDF2-4321-B49C-D5DF3D295B52}" destId="{3ADFBC0C-EC5A-49EE-94F6-7F8E5BCB8AC5}" srcOrd="2" destOrd="0" parTransId="{E0AD56E1-6894-4E3A-B5C2-D05D5563C9D2}" sibTransId="{78E3B0CF-1F84-4B3F-84D9-D47DB103155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2F214464-ABD5-4AC1-A822-AB4612395537}" type="presOf" srcId="{A36E0D6C-8324-40ED-8BDF-82E7327284BF}" destId="{4129187A-68C7-4C06-A6BD-C4D1FC69683F}" srcOrd="0" destOrd="0" presId="urn:microsoft.com/office/officeart/2005/8/layout/vList2"/>
    <dgm:cxn modelId="{E80F7246-9AD0-4FDE-9995-02356D3B4D43}" srcId="{D32F8FCF-EDF2-4321-B49C-D5DF3D295B52}" destId="{633EAAFB-E600-4473-967A-761B30F27392}" srcOrd="3" destOrd="0" parTransId="{6CC8AA89-A106-4FCF-83BA-69069DFE8AFB}" sibTransId="{4B030A65-BF24-4A23-941D-B7C1AECEE422}"/>
    <dgm:cxn modelId="{2A2E2651-81FD-4190-AF35-CB169CFE37EC}" type="presOf" srcId="{D32F8FCF-EDF2-4321-B49C-D5DF3D295B52}" destId="{9FF9BD46-DE44-4B30-80ED-AC3A9E213A06}" srcOrd="0" destOrd="0" presId="urn:microsoft.com/office/officeart/2005/8/layout/vList2"/>
    <dgm:cxn modelId="{AD001550-6CDA-4CEB-B773-01653813ED9F}" type="presOf" srcId="{3ADFBC0C-EC5A-49EE-94F6-7F8E5BCB8AC5}" destId="{5D7D6FBC-07F0-494E-9C8B-1347E43D3C2A}" srcOrd="0" destOrd="0" presId="urn:microsoft.com/office/officeart/2005/8/layout/vList2"/>
    <dgm:cxn modelId="{10A8D759-58CA-404A-BC5E-0FB6779FD9A5}" type="presOf" srcId="{4E1CD5B7-2CF3-44AA-979B-6F420433627D}" destId="{388723AB-37EB-4EC2-B7B0-759657273835}" srcOrd="0" destOrd="0" presId="urn:microsoft.com/office/officeart/2005/8/layout/vList2"/>
    <dgm:cxn modelId="{3940ED3E-D384-4049-8E21-CBC7E3D850D4}" srcId="{D32F8FCF-EDF2-4321-B49C-D5DF3D295B52}" destId="{644BEEE4-1449-4261-9146-2D1431B9B550}" srcOrd="4" destOrd="0" parTransId="{9CBDDB8A-E50C-4C41-BF9C-330E93C20A8A}" sibTransId="{05DDAA13-6623-47C1-877F-16C5F89B4731}"/>
    <dgm:cxn modelId="{B8B16CCC-6872-4CDE-AA2B-846987FB2D09}" type="presOf" srcId="{633EAAFB-E600-4473-967A-761B30F27392}" destId="{5AFBEB52-2018-4361-84D7-F795C2118A00}" srcOrd="0" destOrd="0" presId="urn:microsoft.com/office/officeart/2005/8/layout/vList2"/>
    <dgm:cxn modelId="{3147E783-9748-4D74-945B-E37FABB88397}" type="presParOf" srcId="{9FF9BD46-DE44-4B30-80ED-AC3A9E213A06}" destId="{388723AB-37EB-4EC2-B7B0-759657273835}" srcOrd="0" destOrd="0" presId="urn:microsoft.com/office/officeart/2005/8/layout/vList2"/>
    <dgm:cxn modelId="{0BC99325-E30E-441B-B8DF-486C96AF17F0}" type="presParOf" srcId="{9FF9BD46-DE44-4B30-80ED-AC3A9E213A06}" destId="{38381660-781B-44E8-B9C2-D758374C3862}" srcOrd="1" destOrd="0" presId="urn:microsoft.com/office/officeart/2005/8/layout/vList2"/>
    <dgm:cxn modelId="{A177EF48-BD29-4C73-9C55-0BBBDBA0D499}" type="presParOf" srcId="{9FF9BD46-DE44-4B30-80ED-AC3A9E213A06}" destId="{4129187A-68C7-4C06-A6BD-C4D1FC69683F}" srcOrd="2" destOrd="0" presId="urn:microsoft.com/office/officeart/2005/8/layout/vList2"/>
    <dgm:cxn modelId="{6C69430F-396D-4AA6-8028-DD1E2F9638FC}" type="presParOf" srcId="{9FF9BD46-DE44-4B30-80ED-AC3A9E213A06}" destId="{E381D71F-FF01-46CD-B75E-87859091C308}" srcOrd="3" destOrd="0" presId="urn:microsoft.com/office/officeart/2005/8/layout/vList2"/>
    <dgm:cxn modelId="{32195048-AD19-4966-81AE-CBA84493A646}" type="presParOf" srcId="{9FF9BD46-DE44-4B30-80ED-AC3A9E213A06}" destId="{5D7D6FBC-07F0-494E-9C8B-1347E43D3C2A}" srcOrd="4" destOrd="0" presId="urn:microsoft.com/office/officeart/2005/8/layout/vList2"/>
    <dgm:cxn modelId="{0B3E47CB-5854-4C4D-8934-8FEFE3EAEF68}" type="presParOf" srcId="{9FF9BD46-DE44-4B30-80ED-AC3A9E213A06}" destId="{006EB726-F515-4F9D-9725-CAFED119B21D}" srcOrd="5" destOrd="0" presId="urn:microsoft.com/office/officeart/2005/8/layout/vList2"/>
    <dgm:cxn modelId="{850F063B-7340-4801-87DC-3A9A6E81CF47}" type="presParOf" srcId="{9FF9BD46-DE44-4B30-80ED-AC3A9E213A06}" destId="{5AFBEB52-2018-4361-84D7-F795C2118A00}" srcOrd="6" destOrd="0" presId="urn:microsoft.com/office/officeart/2005/8/layout/vList2"/>
    <dgm:cxn modelId="{A1AEEC79-AA22-4957-ACB0-3A1D58E0D50C}" type="presParOf" srcId="{9FF9BD46-DE44-4B30-80ED-AC3A9E213A06}" destId="{5E7DBCBB-374D-4E79-A3BD-90E9B944E72D}" srcOrd="7" destOrd="0" presId="urn:microsoft.com/office/officeart/2005/8/layout/vList2"/>
    <dgm:cxn modelId="{F63C1276-1A2E-4CF5-BFB8-CA3D866D4697}" type="presParOf" srcId="{9FF9BD46-DE44-4B30-80ED-AC3A9E213A06}" destId="{AE8148B9-D564-4E25-97B0-D4F41E0F49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 err="1"/>
            <a:t>IndexedDB</a:t>
          </a:r>
          <a:r>
            <a:rPr lang="en-US" dirty="0"/>
            <a:t> API is implemented using </a:t>
          </a:r>
          <a:r>
            <a:rPr lang="en-US" b="1" dirty="0" err="1">
              <a:solidFill>
                <a:srgbClr val="FF0000"/>
              </a:solidFill>
            </a:rPr>
            <a:t>window.indexedDB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dirty="0"/>
            <a:t>object.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Browsers implement the </a:t>
          </a:r>
          <a:r>
            <a:rPr lang="en-US" dirty="0" err="1"/>
            <a:t>IndexedDB</a:t>
          </a:r>
          <a:r>
            <a:rPr lang="en-US" dirty="0"/>
            <a:t> object with their own prefixes. For example, Chrome uses the </a:t>
          </a:r>
          <a:r>
            <a:rPr lang="en-US" b="1" dirty="0" err="1"/>
            <a:t>webkit</a:t>
          </a:r>
          <a:r>
            <a:rPr lang="en-US" dirty="0"/>
            <a:t>, whereas Mozilla supports –</a:t>
          </a:r>
          <a:r>
            <a:rPr lang="en-US" b="1" dirty="0" err="1"/>
            <a:t>moz</a:t>
          </a:r>
          <a:r>
            <a:rPr lang="en-US" dirty="0"/>
            <a:t> prefix.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0196E4F-42F2-4763-8421-D8F2A3C5E5BA}" type="presOf" srcId="{FC2A7E5C-B22A-46C4-9AFD-A55CEAE725CE}" destId="{0256FAD6-365E-4CAB-8266-8CECC71F7F52}" srcOrd="0" destOrd="0" presId="urn:microsoft.com/office/officeart/2005/8/layout/vList2"/>
    <dgm:cxn modelId="{B99FA56D-4147-419E-B938-1A0FC5A98D03}" type="presOf" srcId="{D32F8FCF-EDF2-4321-B49C-D5DF3D295B52}" destId="{9FF9BD46-DE44-4B30-80ED-AC3A9E213A06}" srcOrd="0" destOrd="0" presId="urn:microsoft.com/office/officeart/2005/8/layout/vList2"/>
    <dgm:cxn modelId="{36797E96-05AA-4F50-B098-4A23697F723A}" type="presOf" srcId="{4E1CD5B7-2CF3-44AA-979B-6F420433627D}" destId="{388723AB-37EB-4EC2-B7B0-759657273835}" srcOrd="0" destOrd="0" presId="urn:microsoft.com/office/officeart/2005/8/layout/vList2"/>
    <dgm:cxn modelId="{255455AC-C04D-40CC-9F23-9665AA0ED16E}" type="presParOf" srcId="{9FF9BD46-DE44-4B30-80ED-AC3A9E213A06}" destId="{388723AB-37EB-4EC2-B7B0-759657273835}" srcOrd="0" destOrd="0" presId="urn:microsoft.com/office/officeart/2005/8/layout/vList2"/>
    <dgm:cxn modelId="{8D39C182-2E45-4375-A395-2822A8ADE1AD}" type="presParOf" srcId="{9FF9BD46-DE44-4B30-80ED-AC3A9E213A06}" destId="{D877BAB3-7DBF-46AB-A039-BE8C107F0C8C}" srcOrd="1" destOrd="0" presId="urn:microsoft.com/office/officeart/2005/8/layout/vList2"/>
    <dgm:cxn modelId="{1A96740D-5AE0-4C1A-8FBA-5131833910D9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 native application also known as native app is an application program that is built for using it on a particular device or platform.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A native app, when compared with Web app, is installed on a device and has a faster response, because it has a direct user interface.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AA8B2CF6-8B0F-468F-8112-A22058DF91D6}">
      <dgm:prSet phldrT="[Text]"/>
      <dgm:spPr/>
      <dgm:t>
        <a:bodyPr/>
        <a:lstStyle/>
        <a:p>
          <a:r>
            <a:rPr lang="en-US" dirty="0"/>
            <a:t>BlackBerry Messenger (BBM) is a native app available on blackberry mobile devices.</a:t>
          </a:r>
        </a:p>
      </dgm:t>
    </dgm:pt>
    <dgm:pt modelId="{A35CDE55-CFE6-40BD-99E4-C92BF305900E}" type="parTrans" cxnId="{404D83D5-A1BE-4463-99F9-2370103EEA65}">
      <dgm:prSet/>
      <dgm:spPr/>
      <dgm:t>
        <a:bodyPr/>
        <a:lstStyle/>
        <a:p>
          <a:endParaRPr lang="en-US"/>
        </a:p>
      </dgm:t>
    </dgm:pt>
    <dgm:pt modelId="{9FA55490-1101-481F-8DE4-CD9E8FFF4F7D}" type="sibTrans" cxnId="{404D83D5-A1BE-4463-99F9-2370103EEA65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 custLinFactY="-13644" custLinFactNeighborX="149" custLinFactNeighborY="-100000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 custLinFactNeighborY="-85640">
        <dgm:presLayoutVars>
          <dgm:chMax val="0"/>
          <dgm:bulletEnabled val="1"/>
        </dgm:presLayoutVars>
      </dgm:prSet>
      <dgm:spPr/>
    </dgm:pt>
    <dgm:pt modelId="{E381D71F-FF01-46CD-B75E-87859091C308}" type="pres">
      <dgm:prSet presAssocID="{F0AD7B48-9655-4F7B-B743-6FB4FAB6FB1F}" presName="spacer" presStyleCnt="0"/>
      <dgm:spPr/>
    </dgm:pt>
    <dgm:pt modelId="{B47F8E1F-285E-454D-A36D-1C63094FD08C}" type="pres">
      <dgm:prSet presAssocID="{AA8B2CF6-8B0F-468F-8112-A22058DF91D6}" presName="parentText" presStyleLbl="node1" presStyleIdx="2" presStyleCnt="3" custLinFactY="10266" custLinFactNeighborX="-109" custLinFactNeighborY="100000">
        <dgm:presLayoutVars>
          <dgm:chMax val="0"/>
          <dgm:bulletEnabled val="1"/>
        </dgm:presLayoutVars>
      </dgm:prSet>
      <dgm:spPr/>
    </dgm:pt>
  </dgm:ptLst>
  <dgm:cxnLst>
    <dgm:cxn modelId="{10235EEC-24F5-422E-9E64-12C65239026A}" type="presOf" srcId="{A36E0D6C-8324-40ED-8BDF-82E7327284BF}" destId="{4129187A-68C7-4C06-A6BD-C4D1FC69683F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404D83D5-A1BE-4463-99F9-2370103EEA65}" srcId="{D32F8FCF-EDF2-4321-B49C-D5DF3D295B52}" destId="{AA8B2CF6-8B0F-468F-8112-A22058DF91D6}" srcOrd="2" destOrd="0" parTransId="{A35CDE55-CFE6-40BD-99E4-C92BF305900E}" sibTransId="{9FA55490-1101-481F-8DE4-CD9E8FFF4F7D}"/>
    <dgm:cxn modelId="{BD1ACCFD-DB10-453D-8DA3-0D0F47C603FE}" type="presOf" srcId="{AA8B2CF6-8B0F-468F-8112-A22058DF91D6}" destId="{B47F8E1F-285E-454D-A36D-1C63094FD08C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E9F22E1-AFD6-4FC0-9940-9AF5334FD42D}" type="presOf" srcId="{4E1CD5B7-2CF3-44AA-979B-6F420433627D}" destId="{388723AB-37EB-4EC2-B7B0-759657273835}" srcOrd="0" destOrd="0" presId="urn:microsoft.com/office/officeart/2005/8/layout/vList2"/>
    <dgm:cxn modelId="{8A49C11E-B078-4CF1-AE44-6F741934BD5C}" type="presOf" srcId="{D32F8FCF-EDF2-4321-B49C-D5DF3D295B52}" destId="{9FF9BD46-DE44-4B30-80ED-AC3A9E213A06}" srcOrd="0" destOrd="0" presId="urn:microsoft.com/office/officeart/2005/8/layout/vList2"/>
    <dgm:cxn modelId="{D01DBD02-4B2F-4F32-BF63-70B36CB9A100}" type="presParOf" srcId="{9FF9BD46-DE44-4B30-80ED-AC3A9E213A06}" destId="{388723AB-37EB-4EC2-B7B0-759657273835}" srcOrd="0" destOrd="0" presId="urn:microsoft.com/office/officeart/2005/8/layout/vList2"/>
    <dgm:cxn modelId="{AA2106EA-615D-4871-B77D-959A13069840}" type="presParOf" srcId="{9FF9BD46-DE44-4B30-80ED-AC3A9E213A06}" destId="{38381660-781B-44E8-B9C2-D758374C3862}" srcOrd="1" destOrd="0" presId="urn:microsoft.com/office/officeart/2005/8/layout/vList2"/>
    <dgm:cxn modelId="{4BEF4250-47F9-42A4-99AD-353F3398B3AD}" type="presParOf" srcId="{9FF9BD46-DE44-4B30-80ED-AC3A9E213A06}" destId="{4129187A-68C7-4C06-A6BD-C4D1FC69683F}" srcOrd="2" destOrd="0" presId="urn:microsoft.com/office/officeart/2005/8/layout/vList2"/>
    <dgm:cxn modelId="{DD5C8BF7-23F6-44F0-8BB9-BFFC1420B846}" type="presParOf" srcId="{9FF9BD46-DE44-4B30-80ED-AC3A9E213A06}" destId="{E381D71F-FF01-46CD-B75E-87859091C308}" srcOrd="3" destOrd="0" presId="urn:microsoft.com/office/officeart/2005/8/layout/vList2"/>
    <dgm:cxn modelId="{E1DFF5F3-2863-4857-94F3-27D04CE3ABF8}" type="presParOf" srcId="{9FF9BD46-DE44-4B30-80ED-AC3A9E213A06}" destId="{B47F8E1F-285E-454D-A36D-1C63094FD0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HTML5 web apps are accessible and used on any devices through Web browser similar to the mobile Web site.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Web apps have the ability of offline access which means that the user need not have a network connection.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DDEEFC9-0DBF-4EF6-A80F-8755719DA62A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A8F51A5E-7A97-4229-826F-9ED1477A4DF8}" type="presOf" srcId="{D32F8FCF-EDF2-4321-B49C-D5DF3D295B52}" destId="{9FF9BD46-DE44-4B30-80ED-AC3A9E213A06}" srcOrd="0" destOrd="0" presId="urn:microsoft.com/office/officeart/2005/8/layout/vList2"/>
    <dgm:cxn modelId="{6E0CBA34-7D90-4AF6-9DD2-50B0207A85CF}" type="presOf" srcId="{A36E0D6C-8324-40ED-8BDF-82E7327284BF}" destId="{4129187A-68C7-4C06-A6BD-C4D1FC69683F}" srcOrd="0" destOrd="0" presId="urn:microsoft.com/office/officeart/2005/8/layout/vList2"/>
    <dgm:cxn modelId="{35004F90-69BF-44F6-ACBD-360FFEA64FB1}" type="presParOf" srcId="{9FF9BD46-DE44-4B30-80ED-AC3A9E213A06}" destId="{388723AB-37EB-4EC2-B7B0-759657273835}" srcOrd="0" destOrd="0" presId="urn:microsoft.com/office/officeart/2005/8/layout/vList2"/>
    <dgm:cxn modelId="{04695EF5-2558-426E-AEBE-A416C0D13905}" type="presParOf" srcId="{9FF9BD46-DE44-4B30-80ED-AC3A9E213A06}" destId="{38381660-781B-44E8-B9C2-D758374C3862}" srcOrd="1" destOrd="0" presId="urn:microsoft.com/office/officeart/2005/8/layout/vList2"/>
    <dgm:cxn modelId="{78AD4317-DB07-40A4-AFC7-80C840004CC5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9149"/>
          <a:ext cx="8382000" cy="7335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Traditionally, Web applications use cookies to store small amounts of information on a user’s computer.</a:t>
          </a:r>
        </a:p>
      </dsp:txBody>
      <dsp:txXfrm>
        <a:off x="35811" y="74960"/>
        <a:ext cx="8310378" cy="661968"/>
      </dsp:txXfrm>
    </dsp:sp>
    <dsp:sp modelId="{0256FAD6-365E-4CAB-8266-8CECC71F7F52}">
      <dsp:nvSpPr>
        <dsp:cNvPr id="0" name=""/>
        <dsp:cNvSpPr/>
      </dsp:nvSpPr>
      <dsp:spPr>
        <a:xfrm>
          <a:off x="0" y="827460"/>
          <a:ext cx="8382000" cy="7335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cookie is a file that stores user-related information, such as login details, and may either be temporary or permanent.</a:t>
          </a:r>
        </a:p>
      </dsp:txBody>
      <dsp:txXfrm>
        <a:off x="35811" y="863271"/>
        <a:ext cx="8310378" cy="6619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"/>
          <a:ext cx="8382000" cy="10617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PhoneGap</a:t>
          </a:r>
          <a:r>
            <a:rPr lang="en-US" sz="2000" kern="1200" dirty="0"/>
            <a:t> - Is an HTML5 app that allows the user to create native apps with Web technologies and is accessible to app stores and APIs.</a:t>
          </a:r>
        </a:p>
      </dsp:txBody>
      <dsp:txXfrm>
        <a:off x="51832" y="51833"/>
        <a:ext cx="8278336" cy="958111"/>
      </dsp:txXfrm>
    </dsp:sp>
    <dsp:sp modelId="{4129187A-68C7-4C06-A6BD-C4D1FC69683F}">
      <dsp:nvSpPr>
        <dsp:cNvPr id="0" name=""/>
        <dsp:cNvSpPr/>
      </dsp:nvSpPr>
      <dsp:spPr>
        <a:xfrm>
          <a:off x="0" y="1133700"/>
          <a:ext cx="8382000" cy="106177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Appcelerator</a:t>
          </a:r>
          <a:r>
            <a:rPr lang="en-US" sz="2000" kern="1200" dirty="0"/>
            <a:t> - Is a cross-platform mobile application development support and allows the users to create Android, </a:t>
          </a:r>
          <a:r>
            <a:rPr lang="en-US" sz="2000" kern="1200" dirty="0" err="1"/>
            <a:t>iOS</a:t>
          </a:r>
          <a:r>
            <a:rPr lang="en-US" sz="2000" kern="1200" dirty="0"/>
            <a:t>, and mobile Web apps.</a:t>
          </a:r>
        </a:p>
      </dsp:txBody>
      <dsp:txXfrm>
        <a:off x="51832" y="1185532"/>
        <a:ext cx="8278336" cy="958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4052"/>
          <a:ext cx="8382000" cy="9934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a W3C specification and certain browsers refer to it as ‘DOM Storage’.</a:t>
          </a:r>
        </a:p>
      </dsp:txBody>
      <dsp:txXfrm>
        <a:off x="48494" y="122546"/>
        <a:ext cx="8285012" cy="896415"/>
      </dsp:txXfrm>
    </dsp:sp>
    <dsp:sp modelId="{0256FAD6-365E-4CAB-8266-8CECC71F7F52}">
      <dsp:nvSpPr>
        <dsp:cNvPr id="0" name=""/>
        <dsp:cNvSpPr/>
      </dsp:nvSpPr>
      <dsp:spPr>
        <a:xfrm>
          <a:off x="0" y="1122175"/>
          <a:ext cx="8382000" cy="99340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Provides functionality for storage of data on the client-side that is on user’s machine.</a:t>
          </a:r>
        </a:p>
      </dsp:txBody>
      <dsp:txXfrm>
        <a:off x="48494" y="1170669"/>
        <a:ext cx="8285012" cy="896415"/>
      </dsp:txXfrm>
    </dsp:sp>
    <dsp:sp modelId="{A6445519-E36D-458F-8F29-D286534B965D}">
      <dsp:nvSpPr>
        <dsp:cNvPr id="0" name=""/>
        <dsp:cNvSpPr/>
      </dsp:nvSpPr>
      <dsp:spPr>
        <a:xfrm>
          <a:off x="0" y="2170298"/>
          <a:ext cx="8382000" cy="99340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Stores data that can cater for both temporary as well as permanent needs.</a:t>
          </a:r>
        </a:p>
      </dsp:txBody>
      <dsp:txXfrm>
        <a:off x="48494" y="2218792"/>
        <a:ext cx="8285012" cy="896415"/>
      </dsp:txXfrm>
    </dsp:sp>
    <dsp:sp modelId="{8A752F96-26E5-4BA9-82C5-29DB2F211C5D}">
      <dsp:nvSpPr>
        <dsp:cNvPr id="0" name=""/>
        <dsp:cNvSpPr/>
      </dsp:nvSpPr>
      <dsp:spPr>
        <a:xfrm>
          <a:off x="0" y="3218421"/>
          <a:ext cx="8382000" cy="9934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Offers more control than traditional cookies, and is easy to work with.</a:t>
          </a:r>
        </a:p>
      </dsp:txBody>
      <dsp:txXfrm>
        <a:off x="48494" y="3266915"/>
        <a:ext cx="8285012" cy="896415"/>
      </dsp:txXfrm>
    </dsp:sp>
    <dsp:sp modelId="{AF7A5ABB-EB40-459B-9B55-BC0E7A936489}">
      <dsp:nvSpPr>
        <dsp:cNvPr id="0" name=""/>
        <dsp:cNvSpPr/>
      </dsp:nvSpPr>
      <dsp:spPr>
        <a:xfrm>
          <a:off x="0" y="4266544"/>
          <a:ext cx="8382000" cy="99340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Was originally a part of the HTML5 specification, but now it is present in a separate specification and stores a maximum of 5 MB of information per domain.</a:t>
          </a:r>
        </a:p>
      </dsp:txBody>
      <dsp:txXfrm>
        <a:off x="48494" y="4315038"/>
        <a:ext cx="8285012" cy="896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52513"/>
          <a:ext cx="83820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storage is browser-specific and the location where the Web storage data is stored depends on the browser.</a:t>
          </a:r>
        </a:p>
      </dsp:txBody>
      <dsp:txXfrm>
        <a:off x="37696" y="90209"/>
        <a:ext cx="8306608" cy="696808"/>
      </dsp:txXfrm>
    </dsp:sp>
    <dsp:sp modelId="{4129187A-68C7-4C06-A6BD-C4D1FC69683F}">
      <dsp:nvSpPr>
        <dsp:cNvPr id="0" name=""/>
        <dsp:cNvSpPr/>
      </dsp:nvSpPr>
      <dsp:spPr>
        <a:xfrm>
          <a:off x="0" y="882313"/>
          <a:ext cx="8382000" cy="772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browser’s storage is separate and independent, even if it is present on the same machine.</a:t>
          </a:r>
        </a:p>
      </dsp:txBody>
      <dsp:txXfrm>
        <a:off x="37696" y="920009"/>
        <a:ext cx="8306608" cy="696808"/>
      </dsp:txXfrm>
    </dsp:sp>
    <dsp:sp modelId="{B47F8E1F-285E-454D-A36D-1C63094FD08C}">
      <dsp:nvSpPr>
        <dsp:cNvPr id="0" name=""/>
        <dsp:cNvSpPr/>
      </dsp:nvSpPr>
      <dsp:spPr>
        <a:xfrm>
          <a:off x="0" y="1712113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HTML5 Web storage is implemented natively in most Web browsers, so one can use it even when third-party browser plug-in is not available.</a:t>
          </a:r>
        </a:p>
      </dsp:txBody>
      <dsp:txXfrm>
        <a:off x="37696" y="1749809"/>
        <a:ext cx="8306608" cy="696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849"/>
          <a:ext cx="838200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Enables to save data for longer periods on the user’s computer</a:t>
          </a:r>
        </a:p>
      </dsp:txBody>
      <dsp:txXfrm>
        <a:off x="37125" y="39974"/>
        <a:ext cx="8307750" cy="686250"/>
      </dsp:txXfrm>
    </dsp:sp>
    <dsp:sp modelId="{4129187A-68C7-4C06-A6BD-C4D1FC69683F}">
      <dsp:nvSpPr>
        <dsp:cNvPr id="0" name=""/>
        <dsp:cNvSpPr/>
      </dsp:nvSpPr>
      <dsp:spPr>
        <a:xfrm>
          <a:off x="0" y="820950"/>
          <a:ext cx="8382000" cy="760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is persistent and can be retrieved when a user visits the site again.</a:t>
          </a:r>
        </a:p>
      </dsp:txBody>
      <dsp:txXfrm>
        <a:off x="37125" y="858075"/>
        <a:ext cx="8307750" cy="686250"/>
      </dsp:txXfrm>
    </dsp:sp>
    <dsp:sp modelId="{B47F8E1F-285E-454D-A36D-1C63094FD08C}">
      <dsp:nvSpPr>
        <dsp:cNvPr id="0" name=""/>
        <dsp:cNvSpPr/>
      </dsp:nvSpPr>
      <dsp:spPr>
        <a:xfrm>
          <a:off x="0" y="1639050"/>
          <a:ext cx="8382000" cy="760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Is used, if data needs to be stored for more than a single session.</a:t>
          </a:r>
          <a:endParaRPr lang="en-US" sz="2000" kern="1200" dirty="0"/>
        </a:p>
      </dsp:txBody>
      <dsp:txXfrm>
        <a:off x="37125" y="1676175"/>
        <a:ext cx="8307750" cy="686250"/>
      </dsp:txXfrm>
    </dsp:sp>
    <dsp:sp modelId="{4EC6EE5A-D3D9-475C-BE28-AE35D38CA6E3}">
      <dsp:nvSpPr>
        <dsp:cNvPr id="0" name=""/>
        <dsp:cNvSpPr/>
      </dsp:nvSpPr>
      <dsp:spPr>
        <a:xfrm>
          <a:off x="0" y="2457150"/>
          <a:ext cx="8382000" cy="760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Works in a similar fashion as session storage.</a:t>
          </a:r>
          <a:endParaRPr lang="en-US" sz="2000" kern="1200" dirty="0"/>
        </a:p>
      </dsp:txBody>
      <dsp:txXfrm>
        <a:off x="37125" y="2494275"/>
        <a:ext cx="8307750" cy="686250"/>
      </dsp:txXfrm>
    </dsp:sp>
    <dsp:sp modelId="{5D7D6FBC-07F0-494E-9C8B-1347E43D3C2A}">
      <dsp:nvSpPr>
        <dsp:cNvPr id="0" name=""/>
        <dsp:cNvSpPr/>
      </dsp:nvSpPr>
      <dsp:spPr>
        <a:xfrm>
          <a:off x="0" y="3262563"/>
          <a:ext cx="8382000" cy="7605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Uses the same functions, such as </a:t>
          </a:r>
          <a:r>
            <a:rPr lang="en-US" sz="2000" b="1" kern="1200" dirty="0" err="1">
              <a:solidFill>
                <a:srgbClr val="FF0000"/>
              </a:solidFill>
            </a:rPr>
            <a:t>setItem</a:t>
          </a:r>
          <a:r>
            <a:rPr lang="en-US" sz="2000" b="1" kern="1200" dirty="0">
              <a:solidFill>
                <a:srgbClr val="FF0000"/>
              </a:solidFill>
            </a:rPr>
            <a:t>(), </a:t>
          </a:r>
          <a:r>
            <a:rPr lang="en-US" sz="2000" b="1" kern="1200" dirty="0" err="1">
              <a:solidFill>
                <a:srgbClr val="FF0000"/>
              </a:solidFill>
            </a:rPr>
            <a:t>getItem</a:t>
          </a:r>
          <a:r>
            <a:rPr lang="en-US" sz="2000" b="1" kern="1200" dirty="0">
              <a:solidFill>
                <a:srgbClr val="FF0000"/>
              </a:solidFill>
            </a:rPr>
            <a:t>(), </a:t>
          </a:r>
          <a:r>
            <a:rPr lang="en-US" sz="2000" b="1" kern="1200" dirty="0" err="1">
              <a:solidFill>
                <a:srgbClr val="FF0000"/>
              </a:solidFill>
            </a:rPr>
            <a:t>removeItem</a:t>
          </a:r>
          <a:r>
            <a:rPr lang="en-US" sz="2000" b="1" kern="1200" dirty="0">
              <a:solidFill>
                <a:srgbClr val="FF0000"/>
              </a:solidFill>
            </a:rPr>
            <a:t>(), </a:t>
          </a:r>
          <a:r>
            <a:rPr lang="en-US" sz="2000" kern="1200" dirty="0"/>
            <a:t>and </a:t>
          </a:r>
          <a:r>
            <a:rPr lang="en-US" sz="2000" b="1" kern="1200" dirty="0">
              <a:solidFill>
                <a:srgbClr val="FF0000"/>
              </a:solidFill>
            </a:rPr>
            <a:t>clear().</a:t>
          </a:r>
        </a:p>
      </dsp:txBody>
      <dsp:txXfrm>
        <a:off x="37125" y="3299688"/>
        <a:ext cx="8307750" cy="686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96075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database is an organized collection of data.</a:t>
          </a:r>
        </a:p>
      </dsp:txBody>
      <dsp:txXfrm>
        <a:off x="35268" y="131343"/>
        <a:ext cx="8311464" cy="651938"/>
      </dsp:txXfrm>
    </dsp:sp>
    <dsp:sp modelId="{4129187A-68C7-4C06-A6BD-C4D1FC69683F}">
      <dsp:nvSpPr>
        <dsp:cNvPr id="0" name=""/>
        <dsp:cNvSpPr/>
      </dsp:nvSpPr>
      <dsp:spPr>
        <a:xfrm>
          <a:off x="0" y="873270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50000"/>
                <a:satMod val="300000"/>
              </a:schemeClr>
            </a:gs>
            <a:gs pos="35000">
              <a:schemeClr val="accent2">
                <a:hueOff val="936304"/>
                <a:satOff val="-1168"/>
                <a:lumOff val="275"/>
                <a:alphaOff val="0"/>
                <a:tint val="37000"/>
                <a:satMod val="30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Example, a relational database stores the data in the form of tables.</a:t>
          </a:r>
        </a:p>
      </dsp:txBody>
      <dsp:txXfrm>
        <a:off x="35268" y="908538"/>
        <a:ext cx="8311464" cy="651938"/>
      </dsp:txXfrm>
    </dsp:sp>
    <dsp:sp modelId="{B47F8E1F-285E-454D-A36D-1C63094FD08C}">
      <dsp:nvSpPr>
        <dsp:cNvPr id="0" name=""/>
        <dsp:cNvSpPr/>
      </dsp:nvSpPr>
      <dsp:spPr>
        <a:xfrm>
          <a:off x="0" y="1650465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50000"/>
                <a:satMod val="300000"/>
              </a:schemeClr>
            </a:gs>
            <a:gs pos="35000">
              <a:schemeClr val="accent2">
                <a:hueOff val="1872608"/>
                <a:satOff val="-2336"/>
                <a:lumOff val="549"/>
                <a:alphaOff val="0"/>
                <a:tint val="37000"/>
                <a:satMod val="30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table comprises rows and columns that are used to store data.</a:t>
          </a:r>
          <a:endParaRPr lang="en-US" sz="1900" kern="1200" dirty="0"/>
        </a:p>
      </dsp:txBody>
      <dsp:txXfrm>
        <a:off x="35268" y="1685733"/>
        <a:ext cx="8311464" cy="651938"/>
      </dsp:txXfrm>
    </dsp:sp>
    <dsp:sp modelId="{4EC6EE5A-D3D9-475C-BE28-AE35D38CA6E3}">
      <dsp:nvSpPr>
        <dsp:cNvPr id="0" name=""/>
        <dsp:cNvSpPr/>
      </dsp:nvSpPr>
      <dsp:spPr>
        <a:xfrm>
          <a:off x="0" y="2427660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50000"/>
                <a:satMod val="300000"/>
              </a:schemeClr>
            </a:gs>
            <a:gs pos="35000">
              <a:schemeClr val="accent2">
                <a:hueOff val="2808911"/>
                <a:satOff val="-3503"/>
                <a:lumOff val="824"/>
                <a:alphaOff val="0"/>
                <a:tint val="37000"/>
                <a:satMod val="30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representation of data from a table is in the form of records.</a:t>
          </a:r>
          <a:endParaRPr lang="en-US" sz="1900" kern="1200" dirty="0"/>
        </a:p>
      </dsp:txBody>
      <dsp:txXfrm>
        <a:off x="35268" y="2462928"/>
        <a:ext cx="8311464" cy="651938"/>
      </dsp:txXfrm>
    </dsp:sp>
    <dsp:sp modelId="{5D7D6FBC-07F0-494E-9C8B-1347E43D3C2A}">
      <dsp:nvSpPr>
        <dsp:cNvPr id="0" name=""/>
        <dsp:cNvSpPr/>
      </dsp:nvSpPr>
      <dsp:spPr>
        <a:xfrm>
          <a:off x="0" y="3204854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50000"/>
                <a:satMod val="300000"/>
              </a:schemeClr>
            </a:gs>
            <a:gs pos="35000">
              <a:schemeClr val="accent2">
                <a:hueOff val="3745215"/>
                <a:satOff val="-4671"/>
                <a:lumOff val="1098"/>
                <a:alphaOff val="0"/>
                <a:tint val="37000"/>
                <a:satMod val="30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HTML5 has introduced a new Web Storage API which can host Web databases locally within the user browser.</a:t>
          </a:r>
          <a:endParaRPr lang="en-US" sz="1900" kern="1200" dirty="0"/>
        </a:p>
      </dsp:txBody>
      <dsp:txXfrm>
        <a:off x="35268" y="3240122"/>
        <a:ext cx="8311464" cy="651938"/>
      </dsp:txXfrm>
    </dsp:sp>
    <dsp:sp modelId="{5AFBEB52-2018-4361-84D7-F795C2118A00}">
      <dsp:nvSpPr>
        <dsp:cNvPr id="0" name=""/>
        <dsp:cNvSpPr/>
      </dsp:nvSpPr>
      <dsp:spPr>
        <a:xfrm>
          <a:off x="0" y="3982049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databases are not like relational databases in terms of functionality.</a:t>
          </a:r>
        </a:p>
      </dsp:txBody>
      <dsp:txXfrm>
        <a:off x="35268" y="4017317"/>
        <a:ext cx="8311464" cy="651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92527"/>
          <a:ext cx="8382000" cy="798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Indexed Database API is also known as </a:t>
          </a:r>
          <a:r>
            <a:rPr lang="en-US" sz="2100" kern="1200" dirty="0" err="1"/>
            <a:t>IndexedDB</a:t>
          </a:r>
          <a:r>
            <a:rPr lang="en-US" sz="2100" kern="1200" dirty="0"/>
            <a:t>.</a:t>
          </a:r>
        </a:p>
      </dsp:txBody>
      <dsp:txXfrm>
        <a:off x="38981" y="131508"/>
        <a:ext cx="8304038" cy="720562"/>
      </dsp:txXfrm>
    </dsp:sp>
    <dsp:sp modelId="{4129187A-68C7-4C06-A6BD-C4D1FC69683F}">
      <dsp:nvSpPr>
        <dsp:cNvPr id="0" name=""/>
        <dsp:cNvSpPr/>
      </dsp:nvSpPr>
      <dsp:spPr>
        <a:xfrm>
          <a:off x="0" y="951532"/>
          <a:ext cx="8382000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is an object store that can be used to store and manipulate data on the client-side, within the browser.</a:t>
          </a:r>
        </a:p>
      </dsp:txBody>
      <dsp:txXfrm>
        <a:off x="38981" y="990513"/>
        <a:ext cx="8304038" cy="720562"/>
      </dsp:txXfrm>
    </dsp:sp>
    <dsp:sp modelId="{5D7D6FBC-07F0-494E-9C8B-1347E43D3C2A}">
      <dsp:nvSpPr>
        <dsp:cNvPr id="0" name=""/>
        <dsp:cNvSpPr/>
      </dsp:nvSpPr>
      <dsp:spPr>
        <a:xfrm>
          <a:off x="0" y="1810537"/>
          <a:ext cx="8382000" cy="7985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IndexedDB</a:t>
          </a:r>
          <a:r>
            <a:rPr lang="en-US" sz="2100" kern="1200" dirty="0"/>
            <a:t> enables to create Web applications with rich query abilities and which can work both online and offline.</a:t>
          </a:r>
        </a:p>
      </dsp:txBody>
      <dsp:txXfrm>
        <a:off x="38981" y="1849518"/>
        <a:ext cx="8304038" cy="720562"/>
      </dsp:txXfrm>
    </dsp:sp>
    <dsp:sp modelId="{5AFBEB52-2018-4361-84D7-F795C2118A00}">
      <dsp:nvSpPr>
        <dsp:cNvPr id="0" name=""/>
        <dsp:cNvSpPr/>
      </dsp:nvSpPr>
      <dsp:spPr>
        <a:xfrm>
          <a:off x="0" y="2669542"/>
          <a:ext cx="8382000" cy="7985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IndexedDB</a:t>
          </a:r>
          <a:r>
            <a:rPr lang="en-US" sz="2100" kern="1200" dirty="0"/>
            <a:t> supports two types of API namely, synchronous and asynchronous.</a:t>
          </a:r>
        </a:p>
      </dsp:txBody>
      <dsp:txXfrm>
        <a:off x="38981" y="2708523"/>
        <a:ext cx="8304038" cy="720562"/>
      </dsp:txXfrm>
    </dsp:sp>
    <dsp:sp modelId="{AE8148B9-D564-4E25-97B0-D4F41E0F49ED}">
      <dsp:nvSpPr>
        <dsp:cNvPr id="0" name=""/>
        <dsp:cNvSpPr/>
      </dsp:nvSpPr>
      <dsp:spPr>
        <a:xfrm>
          <a:off x="0" y="3528547"/>
          <a:ext cx="8382000" cy="79852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synchronous API can be used with </a:t>
          </a:r>
          <a:r>
            <a:rPr lang="en-US" sz="2100" kern="1200" dirty="0" err="1"/>
            <a:t>WebWorkers</a:t>
          </a:r>
          <a:r>
            <a:rPr lang="en-US" sz="2100" kern="1200" dirty="0"/>
            <a:t>, whereas asynchronous API can be used for Web applications.</a:t>
          </a:r>
        </a:p>
      </dsp:txBody>
      <dsp:txXfrm>
        <a:off x="38981" y="3567528"/>
        <a:ext cx="8304038" cy="720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16965"/>
          <a:ext cx="8382000" cy="7224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IndexedDB</a:t>
          </a:r>
          <a:r>
            <a:rPr lang="en-US" sz="1900" kern="1200" dirty="0"/>
            <a:t> API is implemented using </a:t>
          </a:r>
          <a:r>
            <a:rPr lang="en-US" sz="1900" b="1" kern="1200" dirty="0" err="1">
              <a:solidFill>
                <a:srgbClr val="FF0000"/>
              </a:solidFill>
            </a:rPr>
            <a:t>window.indexedDB</a:t>
          </a:r>
          <a:r>
            <a:rPr lang="en-US" sz="1900" b="1" kern="1200" dirty="0">
              <a:solidFill>
                <a:srgbClr val="FF0000"/>
              </a:solidFill>
            </a:rPr>
            <a:t> </a:t>
          </a:r>
          <a:r>
            <a:rPr lang="en-US" sz="1900" kern="1200" dirty="0"/>
            <a:t>object.</a:t>
          </a:r>
        </a:p>
      </dsp:txBody>
      <dsp:txXfrm>
        <a:off x="35268" y="352233"/>
        <a:ext cx="8311464" cy="651938"/>
      </dsp:txXfrm>
    </dsp:sp>
    <dsp:sp modelId="{0256FAD6-365E-4CAB-8266-8CECC71F7F52}">
      <dsp:nvSpPr>
        <dsp:cNvPr id="0" name=""/>
        <dsp:cNvSpPr/>
      </dsp:nvSpPr>
      <dsp:spPr>
        <a:xfrm>
          <a:off x="0" y="1094160"/>
          <a:ext cx="8382000" cy="72247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Browsers implement the </a:t>
          </a:r>
          <a:r>
            <a:rPr lang="en-US" sz="1900" kern="1200" dirty="0" err="1"/>
            <a:t>IndexedDB</a:t>
          </a:r>
          <a:r>
            <a:rPr lang="en-US" sz="1900" kern="1200" dirty="0"/>
            <a:t> object with their own prefixes. For example, Chrome uses the </a:t>
          </a:r>
          <a:r>
            <a:rPr lang="en-US" sz="1900" b="1" kern="1200" dirty="0" err="1"/>
            <a:t>webkit</a:t>
          </a:r>
          <a:r>
            <a:rPr lang="en-US" sz="1900" kern="1200" dirty="0"/>
            <a:t>, whereas Mozilla supports –</a:t>
          </a:r>
          <a:r>
            <a:rPr lang="en-US" sz="1900" b="1" kern="1200" dirty="0" err="1"/>
            <a:t>moz</a:t>
          </a:r>
          <a:r>
            <a:rPr lang="en-US" sz="1900" kern="1200" dirty="0"/>
            <a:t> prefix.</a:t>
          </a:r>
        </a:p>
      </dsp:txBody>
      <dsp:txXfrm>
        <a:off x="35268" y="1129428"/>
        <a:ext cx="8311464" cy="651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28598"/>
          <a:ext cx="8382000" cy="8108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native application also known as native app is an application program that is built for using it on a particular device or platform.</a:t>
          </a:r>
        </a:p>
      </dsp:txBody>
      <dsp:txXfrm>
        <a:off x="39580" y="268178"/>
        <a:ext cx="8302840" cy="731649"/>
      </dsp:txXfrm>
    </dsp:sp>
    <dsp:sp modelId="{4129187A-68C7-4C06-A6BD-C4D1FC69683F}">
      <dsp:nvSpPr>
        <dsp:cNvPr id="0" name=""/>
        <dsp:cNvSpPr/>
      </dsp:nvSpPr>
      <dsp:spPr>
        <a:xfrm>
          <a:off x="0" y="1219199"/>
          <a:ext cx="8382000" cy="8108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native app, when compared with Web app, is installed on a device and has a faster response, because it has a direct user interface.</a:t>
          </a:r>
        </a:p>
      </dsp:txBody>
      <dsp:txXfrm>
        <a:off x="39580" y="1258779"/>
        <a:ext cx="8302840" cy="731649"/>
      </dsp:txXfrm>
    </dsp:sp>
    <dsp:sp modelId="{B47F8E1F-285E-454D-A36D-1C63094FD08C}">
      <dsp:nvSpPr>
        <dsp:cNvPr id="0" name=""/>
        <dsp:cNvSpPr/>
      </dsp:nvSpPr>
      <dsp:spPr>
        <a:xfrm>
          <a:off x="0" y="2286002"/>
          <a:ext cx="8382000" cy="8108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BlackBerry Messenger (BBM) is a native app available on blackberry mobile devices.</a:t>
          </a:r>
        </a:p>
      </dsp:txBody>
      <dsp:txXfrm>
        <a:off x="39580" y="2325582"/>
        <a:ext cx="8302840" cy="731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049"/>
          <a:ext cx="8382000" cy="7335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HTML5 web apps are accessible and used on any devices through Web browser similar to the mobile Web site.</a:t>
          </a:r>
        </a:p>
      </dsp:txBody>
      <dsp:txXfrm>
        <a:off x="35811" y="36860"/>
        <a:ext cx="8310378" cy="661968"/>
      </dsp:txXfrm>
    </dsp:sp>
    <dsp:sp modelId="{4129187A-68C7-4C06-A6BD-C4D1FC69683F}">
      <dsp:nvSpPr>
        <dsp:cNvPr id="0" name=""/>
        <dsp:cNvSpPr/>
      </dsp:nvSpPr>
      <dsp:spPr>
        <a:xfrm>
          <a:off x="0" y="789360"/>
          <a:ext cx="8382000" cy="73359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apps have the ability of offline access which means that the user need not have a network connection.</a:t>
          </a:r>
        </a:p>
      </dsp:txBody>
      <dsp:txXfrm>
        <a:off x="35811" y="825171"/>
        <a:ext cx="8310378" cy="661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3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18</a:t>
            </a: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HTML5 Web Storage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7E39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36A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61725"/>
              </p:ext>
            </p:extLst>
          </p:nvPr>
        </p:nvGraphicFramePr>
        <p:xfrm>
          <a:off x="533401" y="3429000"/>
          <a:ext cx="8305799" cy="292607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iOS Safari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8.0moz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4.0-4.1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9.0moz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16.0webkit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4.2-4.3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10.0moz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17.0webkit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11.0moz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18.0webkit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12.0moz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19.0webkit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25637271"/>
              </p:ext>
            </p:extLst>
          </p:nvPr>
        </p:nvGraphicFramePr>
        <p:xfrm>
          <a:off x="353704" y="868048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77504" y="2972056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browser support for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IndexedDB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Indexed Database API 3-3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err="1"/>
              <a:t>IndexedDB</a:t>
            </a:r>
            <a:r>
              <a:rPr lang="en-US"/>
              <a:t> 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71193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Steps to implement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IndexedDB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API in a Web application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455613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Open a database</a:t>
            </a:r>
          </a:p>
          <a:p>
            <a:pPr marL="914400" lvl="0" indent="-455613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 an object store</a:t>
            </a:r>
          </a:p>
          <a:p>
            <a:pPr marL="914400" lvl="0" indent="-455613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Start a transaction</a:t>
            </a:r>
          </a:p>
          <a:p>
            <a:pPr marL="914400" lvl="0" indent="-455613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Perform some database operations, such as add and retrieve</a:t>
            </a:r>
          </a:p>
          <a:p>
            <a:pPr marL="914400" lvl="0" indent="-455613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Work with the retrieved results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Limitations of </a:t>
            </a:r>
            <a:r>
              <a:rPr lang="en-US" dirty="0" err="1"/>
              <a:t>IndexedDB</a:t>
            </a:r>
            <a:r>
              <a:rPr lang="en-US" dirty="0"/>
              <a:t>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92009"/>
            <a:ext cx="853440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Limitations for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IndexedDB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API :</a:t>
            </a:r>
          </a:p>
          <a:p>
            <a:pPr marL="573088" lvl="0" indent="-4000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Internationalized sorting deals with sorting of string data. As the database does not follow any international order for storing data, internationalized sorting is not supported by the API.</a:t>
            </a:r>
          </a:p>
          <a:p>
            <a:pPr marL="573088" lvl="0" indent="-4000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IndexedDB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API does not synchronize client-side database with the server-side databases.</a:t>
            </a:r>
          </a:p>
          <a:p>
            <a:pPr marL="573088" lvl="0" indent="-4000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IndexedDB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API supports querying the client-side database, but does not support the use of operators, such as LIKE that is used by Structured Query Language (SQL).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Native apps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45173043"/>
              </p:ext>
            </p:extLst>
          </p:nvPr>
        </p:nvGraphicFramePr>
        <p:xfrm>
          <a:off x="457200" y="12192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2600" dirty="0"/>
              <a:t> Difference between Native Apps and HTML5 Apps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58533080"/>
              </p:ext>
            </p:extLst>
          </p:nvPr>
        </p:nvGraphicFramePr>
        <p:xfrm>
          <a:off x="457200" y="1066800"/>
          <a:ext cx="8382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6731"/>
              </p:ext>
            </p:extLst>
          </p:nvPr>
        </p:nvGraphicFramePr>
        <p:xfrm>
          <a:off x="588560" y="3657601"/>
          <a:ext cx="8153400" cy="25145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Native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HTML5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1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runs on iOS and Android devices that can be downloaded or purchased from the online app stores.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runs on a Web server, usually in a Web browser.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1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programming language, such as Java for Android devices and Objective C for iOS devices.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Web developers use HTML, JavaScript, and CSS. 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6894" y="2858204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differences between the native apps and HTML5 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Advantages of HTML5 Apps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90600"/>
            <a:ext cx="85344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cannot identify the differences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Cannot identify whether they are working on a hybrid HTML5-native application or a fully native application or an HTML5 application.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adjust styles for devices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HTML5 apps can be viewed on any devices that contains Web browser.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Upcoming functionalities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HTML5 does not support all features on a device, but it is coming up with new functionalities.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Performance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Many developers learn new methods to improve the performance of Web.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device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If the developers want that their application to be used by a large number of users, then they should design and develop applications for both mobile users as well as desktop users.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are not locked in app stores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HTML5 developers are not restricted to an app store. Instead, they can create applications and sell them like any other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Advantages of Native Apps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advantage of native apps over HTML5 apps is that they are faster than HTML5 apps. Native apps provide more benefits over HTML5 apps as follows :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access to device hardware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There are no APIs available for accelerometers, cameras, or any other device hardware for HTML5 apps.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Uploading Files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Native apps can access the file system in Android and some files in iOS. However, the HTML apps cannot.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Notifications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The push notifications are sent always with an open IP connection to applications on the iOS device.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device files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Native apps communicate with files on devices, such as contacts and photos. However, HTML5 app cannot.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Superior graphics than HTML5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HTML5 has a canvas element, but it will not create a full 3D experience.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Offline access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HTML5 provides access to offline Web applications. However, a native app is stored on local machine, so the users does not require access to the Web to work with the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Converting HTML5 Apps to Native Apps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57071302"/>
              </p:ext>
            </p:extLst>
          </p:nvPr>
        </p:nvGraphicFramePr>
        <p:xfrm>
          <a:off x="457200" y="29718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1279778"/>
            <a:ext cx="85344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Users have a choice of developing their application in HTML5 and convert them into a native app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They can use some tools to convert an HTML5 app to Native app and they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4842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 Storage is a W3C specification that provides functionality for storing data on the client-side for both temporary as well as permanent needs.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HTML5 Web applications make use of Web storage to implement client-side persistent storage and they are: session storage and local storage.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storage keeps track of data specific to one window or tab.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setItem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getItem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methods are used to store and retrieve the data from session storage.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storage enables to save data for longer periods on the user’s computer, through the browser.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IndexedDB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API is basically an object store that can be used to store and manipulate data on the client-side.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native application also called as native app is an application program that is built for a particular device or platform.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Storage/ Session 18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295400"/>
            <a:ext cx="8839200" cy="457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Web storage in HTML5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session storage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local storage  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Indexed DB API 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a native app  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difference between native apps and HTML5 apps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the advantages of native and HTML5 apps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steps to convert HTML5 apps to native apps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546" y="2895600"/>
            <a:ext cx="8534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Drawbacks of cookies :</a:t>
            </a:r>
          </a:p>
          <a:p>
            <a:pPr marL="1097280" lvl="2" indent="-4572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slow down the performance of Web application, as they are included with every HTTP request</a:t>
            </a:r>
          </a:p>
          <a:p>
            <a:pPr marL="1097280" lvl="2" indent="-4572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be considered as safe means for transmission of sensitive data</a:t>
            </a:r>
          </a:p>
          <a:p>
            <a:pPr marL="1097280" lvl="2" indent="-4572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store large amount of information, as they have a limitation of size of 4 KB</a:t>
            </a:r>
          </a:p>
          <a:p>
            <a:pPr marL="1097280" lvl="2" indent="-4572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W3C has designed a specification named Web Storage API which offer a solution to store data on the client-side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18563519"/>
              </p:ext>
            </p:extLst>
          </p:nvPr>
        </p:nvGraphicFramePr>
        <p:xfrm>
          <a:off x="457200" y="1066800"/>
          <a:ext cx="8382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Web Storage in HTML5	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87583940"/>
              </p:ext>
            </p:extLst>
          </p:nvPr>
        </p:nvGraphicFramePr>
        <p:xfrm>
          <a:off x="431042" y="8382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Browser-specific Web Storage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66828187"/>
              </p:ext>
            </p:extLst>
          </p:nvPr>
        </p:nvGraphicFramePr>
        <p:xfrm>
          <a:off x="457200" y="892172"/>
          <a:ext cx="8382000" cy="253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46216" y="3609310"/>
            <a:ext cx="8774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support of various browsers for HTML5 Web storage: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74090"/>
              </p:ext>
            </p:extLst>
          </p:nvPr>
        </p:nvGraphicFramePr>
        <p:xfrm>
          <a:off x="2476002" y="4114800"/>
          <a:ext cx="4114800" cy="219455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0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r>
                        <a:rPr lang="en-US" dirty="0"/>
                        <a:t>IE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8.0+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r>
                        <a:rPr lang="en-US" dirty="0"/>
                        <a:t>Firefox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3.6+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r>
                        <a:rPr lang="en-US" dirty="0"/>
                        <a:t>Safari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4.0+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r>
                        <a:rPr lang="en-US" dirty="0"/>
                        <a:t>Chrome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5.0+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r>
                        <a:rPr lang="en-US" dirty="0"/>
                        <a:t>Opera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10.5+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76200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Session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782"/>
            <a:ext cx="8610600" cy="3233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" y="4009076"/>
            <a:ext cx="8325471" cy="2590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244" y="1371600"/>
            <a:ext cx="471632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Local Storage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32953435"/>
              </p:ext>
            </p:extLst>
          </p:nvPr>
        </p:nvGraphicFramePr>
        <p:xfrm>
          <a:off x="381000" y="1371600"/>
          <a:ext cx="8382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Indexed Database API 1-3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285429380"/>
              </p:ext>
            </p:extLst>
          </p:nvPr>
        </p:nvGraphicFramePr>
        <p:xfrm>
          <a:off x="457200" y="1066800"/>
          <a:ext cx="838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Web Storage / Session 18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Indexed Database API 2-3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59386704"/>
              </p:ext>
            </p:extLst>
          </p:nvPr>
        </p:nvGraphicFramePr>
        <p:xfrm>
          <a:off x="457200" y="9906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16452</TotalTime>
  <Words>1702</Words>
  <Application>Microsoft Office PowerPoint</Application>
  <PresentationFormat>On-screen Show (4:3)</PresentationFormat>
  <Paragraphs>199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 Introduction</vt:lpstr>
      <vt:lpstr> Web Storage in HTML5 </vt:lpstr>
      <vt:lpstr> Browser-specific Web Storage</vt:lpstr>
      <vt:lpstr> Session Storage</vt:lpstr>
      <vt:lpstr> Local Storage</vt:lpstr>
      <vt:lpstr> Indexed Database API 1-3</vt:lpstr>
      <vt:lpstr> Indexed Database API 2-3</vt:lpstr>
      <vt:lpstr> Indexed Database API 3-3</vt:lpstr>
      <vt:lpstr>Implementing IndexedDB API</vt:lpstr>
      <vt:lpstr> Limitations of IndexedDB API</vt:lpstr>
      <vt:lpstr>Native apps</vt:lpstr>
      <vt:lpstr> Difference between Native Apps and HTML5 Apps</vt:lpstr>
      <vt:lpstr> Advantages of HTML5 Apps</vt:lpstr>
      <vt:lpstr> Advantages of Native Apps</vt:lpstr>
      <vt:lpstr> Converting HTML5 Apps to Native Apps</vt:lpstr>
      <vt:lpstr>Summary 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THUYLM</cp:lastModifiedBy>
  <cp:revision>2891</cp:revision>
  <dcterms:created xsi:type="dcterms:W3CDTF">2006-08-16T00:00:00Z</dcterms:created>
  <dcterms:modified xsi:type="dcterms:W3CDTF">2018-07-23T04:00:09Z</dcterms:modified>
</cp:coreProperties>
</file>