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6BEC-EA3A-466C-A4E4-677381DE9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DC8D-4CFE-4078-BAAF-1DE767463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05E1-3C79-4E19-B16C-E5B9D869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BBC7-9CF8-4A2F-8A83-3082B4A5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2C5E-A17C-4905-928F-2B409AF1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AFBD-3982-4B8B-B218-8DD6FA1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06F7-DD71-4ABA-9E0E-0941D32A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321C-5F06-4FC8-B95D-D7D4C3BA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08F0-A129-43E5-A0F4-DC784085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418A-9363-4E2C-8E59-95131C0B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8D7DD-D4E2-44A9-AD32-961BEAF5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758E1-F7A5-41BC-BCC5-0E275BDCE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6BE4-F7E3-4035-A77F-46BA8F8D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289C-23A1-4174-BF3E-2C427442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CC7E-D671-4C34-977C-8335F05E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7628-F435-4394-9FE3-74FC5E47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5623-80D5-44B8-BF36-6C75A625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24C4-27DA-4A03-9119-09110E66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2F95-2E74-440F-91EF-DB8ECE96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8E0F-91DE-44AB-BE14-19B54F5F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8698-3F3F-4144-B67C-3EEEE2B5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E3B2-7B47-4A17-8B94-5FC680E1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1E38-B608-4A1C-A0CB-32C9C83A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FAE5-799A-4C62-89F9-49DB994D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E712-F851-4455-AC0E-8111121B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1814-1425-4BAD-83FE-8E51DBD2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AED7-6921-434A-BB8F-F386C3F3F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179A-BB95-490F-AF32-5EB6B20D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68F09-3D30-498E-84A3-F9B72223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C01A-2024-48F5-84F8-3D42A33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749F-627F-48DC-B80A-3B41AAB6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1EB5-6F83-4911-ADCF-6F8AF8B3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16AE-3487-40CD-ADF2-0CA02C17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EA3D-E54C-445C-94D3-B22E453D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EF7A3-9749-41FA-9B83-0F2B54F5F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14268-D4EA-4DBF-91A3-8BA3E2F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068BF-7D0C-4119-BB17-BE7FF54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570CF-04B3-4BE3-ADCC-0647FDE0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C9661-72E8-4E35-959C-9712AFD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197A-03C7-4A51-A344-BD81171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04D6-86D4-41F4-8F8F-47B2F3A0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09297-F885-4A2A-B171-C8F77058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8B683-B078-451F-80AC-FCDC358D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3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09337-BCDF-4D36-A07C-342EC025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EE0A-54C9-49D4-8EB2-73040FE3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943E-A807-458D-BD6B-EDE387BB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B453-E8FE-411B-B5CF-F16AAA02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F02C-F486-4C93-B8E1-F21366A1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AB4C1-AFD9-4497-B0ED-22AC687C5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FA7C-3DC3-4CBE-A137-3A51B223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E0CE0-A0F1-440C-A10E-3A9FDCA6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B94F0-F562-424C-A7D4-7155D2A3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E5D5-1399-4EDB-AA02-167F1DE2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755E8-CD48-4A8A-8F9D-06B16151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5087-8A6D-4A5D-B799-241F24A04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533BF-DF4B-43BB-80B3-D7E2B79B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8E95-E95A-42D8-BFDB-8BF0695A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6567-6622-425E-A26A-7148FAF1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E89CA-D744-4C69-94EB-BDE18A17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0F07-38A1-4D43-B45F-C61AAB14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859F-94BD-4D38-9051-63180D621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489B-B9CE-4165-89DE-1B391BD6C01E}" type="datetimeFigureOut">
              <a:rPr lang="en-US" smtClean="0"/>
              <a:pPr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D527-BE4C-4CF7-905D-9FDA964D3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A2CB-4038-426B-83C9-495BD7273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7CB7-619B-4F34-B4ED-BCD465E61F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1438-0741-421D-B1D1-B0673AEC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5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roadway" panose="04040905080B02020502" pitchFamily="82" charset="0"/>
              </a:rPr>
              <a:t>Lemma’s of </a:t>
            </a:r>
            <a: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  <a:t>R</a:t>
            </a:r>
            <a:r>
              <a:rPr lang="en-US" dirty="0">
                <a:latin typeface="Broadway" panose="04040905080B02020502" pitchFamily="82" charset="0"/>
              </a:rPr>
              <a:t>B Tree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and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Deletion in </a:t>
            </a:r>
            <a:r>
              <a:rPr lang="en-US" dirty="0">
                <a:solidFill>
                  <a:srgbClr val="FF0000"/>
                </a:solidFill>
                <a:latin typeface="Broadway" panose="04040905080B02020502" pitchFamily="82" charset="0"/>
              </a:rPr>
              <a:t>R</a:t>
            </a:r>
            <a:r>
              <a:rPr lang="en-US" dirty="0">
                <a:latin typeface="Broadway" panose="04040905080B02020502" pitchFamily="82" charset="0"/>
              </a:rPr>
              <a:t>B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E26B5-0C26-4611-8EA6-4EEEF3E0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2368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          				NIYATI(18/94062)</a:t>
            </a:r>
          </a:p>
          <a:p>
            <a:r>
              <a:rPr lang="en-US" dirty="0"/>
              <a:t>						    SOMYA CHANDRA(18/94027)</a:t>
            </a:r>
          </a:p>
          <a:p>
            <a:r>
              <a:rPr lang="en-US" dirty="0"/>
              <a:t>						JAGRITI VERMA(18/94058)</a:t>
            </a:r>
          </a:p>
        </p:txBody>
      </p:sp>
    </p:spTree>
    <p:extLst>
      <p:ext uri="{BB962C8B-B14F-4D97-AF65-F5344CB8AC3E}">
        <p14:creationId xmlns:p14="http://schemas.microsoft.com/office/powerpoint/2010/main" val="105868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5" y="757646"/>
            <a:ext cx="10515600" cy="178212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Third Lemma of </a:t>
            </a:r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n-US" dirty="0">
                <a:latin typeface="Cooper Black" panose="0208090404030B020404" pitchFamily="18" charset="0"/>
              </a:rPr>
              <a:t>B TREE</a:t>
            </a:r>
            <a:br>
              <a:rPr lang="en-US" dirty="0">
                <a:latin typeface="Cooper Black" panose="0208090404030B020404" pitchFamily="18" charset="0"/>
              </a:rPr>
            </a:br>
            <a:br>
              <a:rPr lang="en-US" sz="2700" dirty="0">
                <a:latin typeface="Cooper Black" panose="0208090404030B020404" pitchFamily="18" charset="0"/>
              </a:rPr>
            </a:br>
            <a:r>
              <a:rPr lang="en-US" sz="2700" dirty="0">
                <a:latin typeface="Cooper Black" panose="0208090404030B020404" pitchFamily="18" charset="0"/>
              </a:rPr>
              <a:t> lemma: </a:t>
            </a:r>
            <a:r>
              <a:rPr lang="en-US" sz="2700" dirty="0"/>
              <a:t>log(n)&lt; h(x) &lt;= 2log(n+1)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9" y="2506662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By first lemma </a:t>
            </a:r>
          </a:p>
          <a:p>
            <a:pPr>
              <a:buNone/>
            </a:pPr>
            <a:r>
              <a:rPr lang="en-US" dirty="0"/>
              <a:t> it was proved that b(x) cannot be less than h(x)/2 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. e. it is greater than log(n).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                                                                 </a:t>
            </a:r>
            <a:r>
              <a:rPr lang="en-US" sz="1800" dirty="0"/>
              <a:t>Jagriti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74" y="330506"/>
            <a:ext cx="11982680" cy="730418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4200" b="1" dirty="0"/>
              <a:t>To prove right side of lemma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     </a:t>
            </a:r>
            <a:r>
              <a:rPr lang="en-US" sz="3300" b="1" dirty="0"/>
              <a:t>Claim</a:t>
            </a:r>
            <a:r>
              <a:rPr lang="en-US" sz="2400" b="1" dirty="0"/>
              <a:t> :  </a:t>
            </a:r>
            <a:r>
              <a:rPr lang="en-US" sz="2400" dirty="0"/>
              <a:t>h(x) &lt;= 2log(n+1)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let,  n &gt;= 2^bh(x) – 1</a:t>
            </a:r>
          </a:p>
          <a:p>
            <a:pPr>
              <a:buNone/>
            </a:pPr>
            <a:r>
              <a:rPr lang="en-US" sz="2400" dirty="0"/>
              <a:t>                      n+1 &gt;= 2^bh(x)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Taking log on both sides,</a:t>
            </a:r>
          </a:p>
          <a:p>
            <a:pPr>
              <a:buNone/>
            </a:pPr>
            <a:r>
              <a:rPr lang="en-US" sz="2400" dirty="0"/>
              <a:t>                         log(n+1) &gt;= </a:t>
            </a:r>
            <a:r>
              <a:rPr lang="en-US" sz="2400" dirty="0" err="1"/>
              <a:t>bh</a:t>
            </a:r>
            <a:r>
              <a:rPr lang="en-US" sz="2400" dirty="0"/>
              <a:t>(x)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           Also,  </a:t>
            </a:r>
            <a:r>
              <a:rPr lang="en-US" sz="2400" dirty="0" err="1"/>
              <a:t>bh</a:t>
            </a:r>
            <a:r>
              <a:rPr lang="en-US" sz="2400" dirty="0"/>
              <a:t>(x)&gt;=h(x)/2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                 log(n+1) &gt;= h(x)/2</a:t>
            </a:r>
          </a:p>
          <a:p>
            <a:pPr>
              <a:buFont typeface="Symbol"/>
              <a:buChar char="Þ"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                  =&gt; 2log(n+1) &gt;= h(x)</a:t>
            </a:r>
          </a:p>
          <a:p>
            <a:pPr>
              <a:buNone/>
            </a:pPr>
            <a:r>
              <a:rPr lang="en-US" sz="2400" dirty="0"/>
              <a:t>                                                                                                                                                                               Jagriti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961"/>
            <a:ext cx="10515600" cy="55490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To prove left side of lemma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b="1" dirty="0"/>
              <a:t>Claim : </a:t>
            </a:r>
            <a:r>
              <a:rPr lang="en-US" sz="2400" dirty="0">
                <a:latin typeface="Cooper Black" panose="0208090404030B020404" pitchFamily="18" charset="0"/>
              </a:rPr>
              <a:t> </a:t>
            </a:r>
            <a:r>
              <a:rPr lang="en-US" sz="2000" dirty="0"/>
              <a:t>log(n)&lt; h(x)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   </a:t>
            </a:r>
            <a:r>
              <a:rPr lang="en-US" sz="2000" dirty="0"/>
              <a:t> From </a:t>
            </a:r>
            <a:r>
              <a:rPr lang="en-US" sz="2000" b="1" dirty="0"/>
              <a:t>lemma 2</a:t>
            </a:r>
            <a:r>
              <a:rPr lang="en-US" sz="2000" dirty="0"/>
              <a:t>, we know that, </a:t>
            </a:r>
          </a:p>
          <a:p>
            <a:pPr>
              <a:buNone/>
            </a:pPr>
            <a:r>
              <a:rPr lang="en-US" sz="2000" dirty="0"/>
              <a:t>                          n &lt; 2^h(x)</a:t>
            </a:r>
          </a:p>
          <a:p>
            <a:pPr>
              <a:buNone/>
            </a:pPr>
            <a:r>
              <a:rPr lang="en-US" sz="2000" dirty="0"/>
              <a:t>               Now  taking log on both sides,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                        =&gt; log(n) &lt; h(x)</a:t>
            </a:r>
          </a:p>
          <a:p>
            <a:pPr>
              <a:buNone/>
            </a:pPr>
            <a:r>
              <a:rPr lang="en-US" sz="2000" dirty="0"/>
              <a:t>                      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                                                                                                                                                                   Jagriti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89" y="495759"/>
            <a:ext cx="11034311" cy="568120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Example :                                             </a:t>
            </a:r>
          </a:p>
          <a:p>
            <a:pPr>
              <a:buNone/>
            </a:pPr>
            <a:r>
              <a:rPr lang="en-US" b="1" dirty="0"/>
              <a:t>                                                                </a:t>
            </a:r>
          </a:p>
          <a:p>
            <a:pPr>
              <a:buNone/>
            </a:pPr>
            <a:r>
              <a:rPr lang="en-US" b="1" dirty="0"/>
              <a:t>          </a:t>
            </a:r>
          </a:p>
          <a:p>
            <a:pPr>
              <a:buNone/>
            </a:pPr>
            <a:r>
              <a:rPr lang="en-US" b="1" dirty="0"/>
              <a:t>                                                            </a:t>
            </a:r>
            <a:r>
              <a:rPr lang="en-US" dirty="0"/>
              <a:t>n = 2</a:t>
            </a:r>
          </a:p>
          <a:p>
            <a:pPr>
              <a:buNone/>
            </a:pPr>
            <a:r>
              <a:rPr lang="en-US" dirty="0"/>
              <a:t>                                                            h(x) = 3</a:t>
            </a:r>
          </a:p>
          <a:p>
            <a:pPr>
              <a:buNone/>
            </a:pPr>
            <a:r>
              <a:rPr lang="en-US" dirty="0"/>
              <a:t>                                                      therefore, log n = 1</a:t>
            </a:r>
          </a:p>
          <a:p>
            <a:pPr>
              <a:buNone/>
            </a:pPr>
            <a:r>
              <a:rPr lang="en-US" dirty="0"/>
              <a:t>                                                      and,  2log(n+1) = 3.16</a:t>
            </a:r>
          </a:p>
          <a:p>
            <a:pPr>
              <a:buNone/>
            </a:pPr>
            <a:r>
              <a:rPr lang="en-US" dirty="0"/>
              <a:t>                                                      =&gt; log(n) &lt; h(x) &lt;= 2log(n+1)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Hence, lemma 3 holds true.                 </a:t>
            </a:r>
          </a:p>
          <a:p>
            <a:pPr>
              <a:buNone/>
            </a:pPr>
            <a:r>
              <a:rPr lang="en-US" sz="2000" dirty="0"/>
              <a:t>                                                                                                                                                                               Jagriti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363" y="1909247"/>
            <a:ext cx="3395130" cy="20347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E4B7-C75E-4BBC-9349-CDE21F7D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per Black" panose="0208090404030B020404" pitchFamily="18" charset="0"/>
              </a:rPr>
              <a:t>Deletion in </a:t>
            </a:r>
            <a:r>
              <a:rPr lang="en-IN" dirty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n-IN" dirty="0">
                <a:latin typeface="Cooper Black" panose="0208090404030B020404" pitchFamily="18" charset="0"/>
              </a:rPr>
              <a:t>B TREE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F089-15FE-4CBB-B7C5-D9B750AA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There can be 4 possible cases for deletion :</a:t>
            </a:r>
          </a:p>
          <a:p>
            <a:pPr marL="0" indent="0">
              <a:buNone/>
            </a:pPr>
            <a:r>
              <a:rPr lang="en-IN" dirty="0"/>
              <a:t>1.               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latin typeface="Berlin Sans FB" panose="020E0602020502020306" pitchFamily="34" charset="0"/>
              </a:rPr>
              <a:t>Nil      x</a:t>
            </a:r>
          </a:p>
          <a:p>
            <a:pPr marL="0" indent="0">
              <a:buNone/>
            </a:pPr>
            <a:r>
              <a:rPr lang="en-US" dirty="0">
                <a:latin typeface="Berlin Sans FB" panose="020E0602020502020306" pitchFamily="34" charset="0"/>
              </a:rPr>
              <a:t>                    x</a:t>
            </a: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/>
              <a:t>      when we delete z node ,it is replace by x that is the r node.                                                                                           </a:t>
            </a:r>
            <a:r>
              <a:rPr lang="en-US" sz="1400" dirty="0"/>
              <a:t>Niyati</a:t>
            </a:r>
            <a:r>
              <a:rPr lang="en-US" dirty="0"/>
              <a:t>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012990-C893-4A5E-B1A2-7A0FD628B2B6}"/>
              </a:ext>
            </a:extLst>
          </p:cNvPr>
          <p:cNvCxnSpPr/>
          <p:nvPr/>
        </p:nvCxnSpPr>
        <p:spPr>
          <a:xfrm>
            <a:off x="2531163" y="2358887"/>
            <a:ext cx="0" cy="6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92DEF6-606D-4E27-A6E9-1EBC00E27E13}"/>
              </a:ext>
            </a:extLst>
          </p:cNvPr>
          <p:cNvSpPr/>
          <p:nvPr/>
        </p:nvSpPr>
        <p:spPr>
          <a:xfrm>
            <a:off x="2199867" y="2907697"/>
            <a:ext cx="662592" cy="9172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z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F2946-5140-4329-9DFD-43B53E97513B}"/>
              </a:ext>
            </a:extLst>
          </p:cNvPr>
          <p:cNvCxnSpPr>
            <a:cxnSpLocks/>
          </p:cNvCxnSpPr>
          <p:nvPr/>
        </p:nvCxnSpPr>
        <p:spPr>
          <a:xfrm flipH="1">
            <a:off x="1842372" y="3450935"/>
            <a:ext cx="388589" cy="55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7D223B-271F-431B-997D-60FD396174CE}"/>
              </a:ext>
            </a:extLst>
          </p:cNvPr>
          <p:cNvCxnSpPr>
            <a:cxnSpLocks/>
          </p:cNvCxnSpPr>
          <p:nvPr/>
        </p:nvCxnSpPr>
        <p:spPr>
          <a:xfrm>
            <a:off x="2805163" y="3630616"/>
            <a:ext cx="282574" cy="55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6DE69A2-2807-4B12-8DAB-F17F8C948BB5}"/>
              </a:ext>
            </a:extLst>
          </p:cNvPr>
          <p:cNvSpPr/>
          <p:nvPr/>
        </p:nvSpPr>
        <p:spPr>
          <a:xfrm>
            <a:off x="2765455" y="3913000"/>
            <a:ext cx="662592" cy="7120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0FC06-94DC-4E45-9957-CD379CFA31F2}"/>
              </a:ext>
            </a:extLst>
          </p:cNvPr>
          <p:cNvCxnSpPr/>
          <p:nvPr/>
        </p:nvCxnSpPr>
        <p:spPr>
          <a:xfrm>
            <a:off x="3305175" y="4481686"/>
            <a:ext cx="542919" cy="47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66EEE-07A9-4EE2-A39C-A43A12EF1F6D}"/>
              </a:ext>
            </a:extLst>
          </p:cNvPr>
          <p:cNvCxnSpPr/>
          <p:nvPr/>
        </p:nvCxnSpPr>
        <p:spPr>
          <a:xfrm flipH="1">
            <a:off x="2505659" y="4532928"/>
            <a:ext cx="406539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B6150B-CBED-4C54-AADA-4B319C70B4DC}"/>
              </a:ext>
            </a:extLst>
          </p:cNvPr>
          <p:cNvSpPr/>
          <p:nvPr/>
        </p:nvSpPr>
        <p:spPr>
          <a:xfrm>
            <a:off x="5164346" y="3299791"/>
            <a:ext cx="1378226" cy="997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304A4B-190C-4318-9FA4-195FBD4AC2A2}"/>
              </a:ext>
            </a:extLst>
          </p:cNvPr>
          <p:cNvCxnSpPr/>
          <p:nvPr/>
        </p:nvCxnSpPr>
        <p:spPr>
          <a:xfrm>
            <a:off x="8852452" y="2358887"/>
            <a:ext cx="0" cy="8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EAB6ACA-886C-4D57-95EE-CE5FEECE23B3}"/>
              </a:ext>
            </a:extLst>
          </p:cNvPr>
          <p:cNvSpPr/>
          <p:nvPr/>
        </p:nvSpPr>
        <p:spPr>
          <a:xfrm>
            <a:off x="8371862" y="3175282"/>
            <a:ext cx="945192" cy="11300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</a:t>
            </a:r>
            <a:endParaRPr lang="en-US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220AAA-00C8-454F-86CE-2A75B98F1ABF}"/>
              </a:ext>
            </a:extLst>
          </p:cNvPr>
          <p:cNvCxnSpPr/>
          <p:nvPr/>
        </p:nvCxnSpPr>
        <p:spPr>
          <a:xfrm flipH="1">
            <a:off x="7806304" y="4050105"/>
            <a:ext cx="662609" cy="117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633C3D-90A4-490E-AD71-F2D8FCB7EAA0}"/>
              </a:ext>
            </a:extLst>
          </p:cNvPr>
          <p:cNvCxnSpPr/>
          <p:nvPr/>
        </p:nvCxnSpPr>
        <p:spPr>
          <a:xfrm>
            <a:off x="9268429" y="3983952"/>
            <a:ext cx="702358" cy="117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0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68C-DFFD-4219-84F7-8C4A62A9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z node is deleted, it is replaced by x node that is by l node.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AD8-E90B-43B0-87FE-613DD7B4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2.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 x                   Nil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</a:t>
            </a:r>
            <a:r>
              <a:rPr lang="en-IN" sz="1400" dirty="0"/>
              <a:t>Niyati</a:t>
            </a:r>
            <a:r>
              <a:rPr lang="en-IN" dirty="0"/>
              <a:t>                      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645313-7579-4AB4-A455-2E2C9B6706ED}"/>
              </a:ext>
            </a:extLst>
          </p:cNvPr>
          <p:cNvCxnSpPr/>
          <p:nvPr/>
        </p:nvCxnSpPr>
        <p:spPr>
          <a:xfrm>
            <a:off x="2637183" y="2279374"/>
            <a:ext cx="0" cy="6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822F4-915C-4863-BF0E-47D36C805EC7}"/>
              </a:ext>
            </a:extLst>
          </p:cNvPr>
          <p:cNvSpPr/>
          <p:nvPr/>
        </p:nvSpPr>
        <p:spPr>
          <a:xfrm>
            <a:off x="2299252" y="2813361"/>
            <a:ext cx="675861" cy="8878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z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44209-E10D-4A9F-923B-B04713BC6E5A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011018" y="3571227"/>
            <a:ext cx="387212" cy="73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BD1C3-64EC-4BD5-95B7-7B48B38AA034}"/>
              </a:ext>
            </a:extLst>
          </p:cNvPr>
          <p:cNvCxnSpPr>
            <a:cxnSpLocks/>
          </p:cNvCxnSpPr>
          <p:nvPr/>
        </p:nvCxnSpPr>
        <p:spPr>
          <a:xfrm>
            <a:off x="2845904" y="3586649"/>
            <a:ext cx="417443" cy="718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64F58C-8D18-4F1E-8623-3454E6034C2F}"/>
              </a:ext>
            </a:extLst>
          </p:cNvPr>
          <p:cNvSpPr/>
          <p:nvPr/>
        </p:nvSpPr>
        <p:spPr>
          <a:xfrm>
            <a:off x="1543878" y="4304713"/>
            <a:ext cx="675861" cy="7056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160D08-1FDB-4112-BB50-A1EA198E8FBB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272210" y="4907047"/>
            <a:ext cx="370646" cy="61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3B3ED0-9F31-445C-90E8-8E97043686F8}"/>
              </a:ext>
            </a:extLst>
          </p:cNvPr>
          <p:cNvCxnSpPr>
            <a:stCxn id="11" idx="5"/>
          </p:cNvCxnSpPr>
          <p:nvPr/>
        </p:nvCxnSpPr>
        <p:spPr>
          <a:xfrm>
            <a:off x="2120761" y="4907047"/>
            <a:ext cx="277469" cy="49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27D9075-4C1C-4838-BDAC-CCE70E846E65}"/>
              </a:ext>
            </a:extLst>
          </p:cNvPr>
          <p:cNvSpPr/>
          <p:nvPr/>
        </p:nvSpPr>
        <p:spPr>
          <a:xfrm>
            <a:off x="5059430" y="3701255"/>
            <a:ext cx="1338469" cy="73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A0FAD8-8ADD-47F3-9FFD-EEFA4F5C1F80}"/>
              </a:ext>
            </a:extLst>
          </p:cNvPr>
          <p:cNvCxnSpPr/>
          <p:nvPr/>
        </p:nvCxnSpPr>
        <p:spPr>
          <a:xfrm>
            <a:off x="8613913" y="2279374"/>
            <a:ext cx="0" cy="80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1A8F8EF-F2ED-46B2-8813-01804D6251ED}"/>
              </a:ext>
            </a:extLst>
          </p:cNvPr>
          <p:cNvSpPr/>
          <p:nvPr/>
        </p:nvSpPr>
        <p:spPr>
          <a:xfrm>
            <a:off x="8275984" y="2978427"/>
            <a:ext cx="652672" cy="9541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9CB414-BFB4-4DFA-9B1F-6AD9CB601B9C}"/>
              </a:ext>
            </a:extLst>
          </p:cNvPr>
          <p:cNvCxnSpPr/>
          <p:nvPr/>
        </p:nvCxnSpPr>
        <p:spPr>
          <a:xfrm flipH="1">
            <a:off x="7942191" y="3877919"/>
            <a:ext cx="503582" cy="72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03C891-EB7A-4422-BC5B-E1DD4C0B326D}"/>
              </a:ext>
            </a:extLst>
          </p:cNvPr>
          <p:cNvCxnSpPr>
            <a:stCxn id="22" idx="5"/>
          </p:cNvCxnSpPr>
          <p:nvPr/>
        </p:nvCxnSpPr>
        <p:spPr>
          <a:xfrm>
            <a:off x="8833074" y="3792850"/>
            <a:ext cx="513022" cy="81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0BDF-E5A3-4BD1-BC56-B933D9CF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when z node is deleted , it is replaced by it’s successor which is the smallest of all the successor’s that is y 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C687-7FDB-4797-A954-E03FD71D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3.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Nil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</a:t>
            </a:r>
            <a:r>
              <a:rPr lang="en-IN" sz="1400" dirty="0"/>
              <a:t>Niyati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0DE5E2-A290-4870-93BC-F994474F7A7B}"/>
              </a:ext>
            </a:extLst>
          </p:cNvPr>
          <p:cNvCxnSpPr/>
          <p:nvPr/>
        </p:nvCxnSpPr>
        <p:spPr>
          <a:xfrm>
            <a:off x="2531165" y="1987826"/>
            <a:ext cx="0" cy="490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EF2B161-CF6C-458B-8296-DD15DAF7F780}"/>
              </a:ext>
            </a:extLst>
          </p:cNvPr>
          <p:cNvSpPr/>
          <p:nvPr/>
        </p:nvSpPr>
        <p:spPr>
          <a:xfrm>
            <a:off x="2083910" y="2325756"/>
            <a:ext cx="894509" cy="8878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z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4374F6-DCA3-4A2D-8A5C-C4A7F4AD66F1}"/>
              </a:ext>
            </a:extLst>
          </p:cNvPr>
          <p:cNvCxnSpPr/>
          <p:nvPr/>
        </p:nvCxnSpPr>
        <p:spPr>
          <a:xfrm flipH="1">
            <a:off x="1865249" y="3160505"/>
            <a:ext cx="437321" cy="53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7B802-F20E-482C-B869-182AF82FF633}"/>
              </a:ext>
            </a:extLst>
          </p:cNvPr>
          <p:cNvCxnSpPr>
            <a:stCxn id="6" idx="5"/>
          </p:cNvCxnSpPr>
          <p:nvPr/>
        </p:nvCxnSpPr>
        <p:spPr>
          <a:xfrm>
            <a:off x="2847421" y="3083623"/>
            <a:ext cx="280092" cy="61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A4C014-2784-4B63-BA28-999F226A9C55}"/>
              </a:ext>
            </a:extLst>
          </p:cNvPr>
          <p:cNvSpPr/>
          <p:nvPr/>
        </p:nvSpPr>
        <p:spPr>
          <a:xfrm>
            <a:off x="1388170" y="356549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</a:t>
            </a:r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7EA102-250F-4798-9E78-9379F91ABB6B}"/>
              </a:ext>
            </a:extLst>
          </p:cNvPr>
          <p:cNvSpPr/>
          <p:nvPr/>
        </p:nvSpPr>
        <p:spPr>
          <a:xfrm>
            <a:off x="2700136" y="356549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DD7BFD-A4E8-4306-B080-8857DFCDF85C}"/>
              </a:ext>
            </a:extLst>
          </p:cNvPr>
          <p:cNvSpPr/>
          <p:nvPr/>
        </p:nvSpPr>
        <p:spPr>
          <a:xfrm>
            <a:off x="3443923" y="4946097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x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EEFF37-B7C7-41B1-9C59-641C23271F87}"/>
              </a:ext>
            </a:extLst>
          </p:cNvPr>
          <p:cNvCxnSpPr/>
          <p:nvPr/>
        </p:nvCxnSpPr>
        <p:spPr>
          <a:xfrm>
            <a:off x="3420725" y="4384494"/>
            <a:ext cx="387621" cy="59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6DEC33-9C06-45DB-82BD-7884FD990F87}"/>
              </a:ext>
            </a:extLst>
          </p:cNvPr>
          <p:cNvCxnSpPr/>
          <p:nvPr/>
        </p:nvCxnSpPr>
        <p:spPr>
          <a:xfrm flipH="1">
            <a:off x="2446702" y="4416700"/>
            <a:ext cx="447255" cy="46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1DE3FD-B04E-4683-91BD-C67C8507E2AA}"/>
              </a:ext>
            </a:extLst>
          </p:cNvPr>
          <p:cNvCxnSpPr>
            <a:cxnSpLocks/>
          </p:cNvCxnSpPr>
          <p:nvPr/>
        </p:nvCxnSpPr>
        <p:spPr>
          <a:xfrm flipH="1">
            <a:off x="1215855" y="4381339"/>
            <a:ext cx="355890" cy="53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3308FC-806B-4DD1-AD03-C1FEB0BD19D1}"/>
              </a:ext>
            </a:extLst>
          </p:cNvPr>
          <p:cNvCxnSpPr/>
          <p:nvPr/>
        </p:nvCxnSpPr>
        <p:spPr>
          <a:xfrm>
            <a:off x="1900651" y="4482926"/>
            <a:ext cx="217145" cy="46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CA312A-F093-450B-8B2E-29C1545336CE}"/>
              </a:ext>
            </a:extLst>
          </p:cNvPr>
          <p:cNvSpPr/>
          <p:nvPr/>
        </p:nvSpPr>
        <p:spPr>
          <a:xfrm>
            <a:off x="4598504" y="3213652"/>
            <a:ext cx="1497496" cy="99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C47507-FFBF-47E7-A3DD-71885C30F9F4}"/>
              </a:ext>
            </a:extLst>
          </p:cNvPr>
          <p:cNvCxnSpPr/>
          <p:nvPr/>
        </p:nvCxnSpPr>
        <p:spPr>
          <a:xfrm>
            <a:off x="8428383" y="2232991"/>
            <a:ext cx="0" cy="85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1743008-2376-4AC3-AD29-4DAEDD24DF18}"/>
              </a:ext>
            </a:extLst>
          </p:cNvPr>
          <p:cNvSpPr/>
          <p:nvPr/>
        </p:nvSpPr>
        <p:spPr>
          <a:xfrm>
            <a:off x="8059811" y="3029630"/>
            <a:ext cx="737143" cy="8506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US" sz="2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353396-0509-499F-AFAD-B3692F8E56FA}"/>
              </a:ext>
            </a:extLst>
          </p:cNvPr>
          <p:cNvCxnSpPr>
            <a:cxnSpLocks/>
          </p:cNvCxnSpPr>
          <p:nvPr/>
        </p:nvCxnSpPr>
        <p:spPr>
          <a:xfrm flipH="1">
            <a:off x="7759703" y="3806158"/>
            <a:ext cx="468250" cy="62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4E1390-3E7D-46DA-8192-AF1DFA0F690F}"/>
              </a:ext>
            </a:extLst>
          </p:cNvPr>
          <p:cNvCxnSpPr>
            <a:stCxn id="25" idx="5"/>
          </p:cNvCxnSpPr>
          <p:nvPr/>
        </p:nvCxnSpPr>
        <p:spPr>
          <a:xfrm>
            <a:off x="8689002" y="3755691"/>
            <a:ext cx="401989" cy="62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5BD1718-80F8-407B-BAAF-6A5226E94ED2}"/>
              </a:ext>
            </a:extLst>
          </p:cNvPr>
          <p:cNvSpPr/>
          <p:nvPr/>
        </p:nvSpPr>
        <p:spPr>
          <a:xfrm>
            <a:off x="7305670" y="4337912"/>
            <a:ext cx="862093" cy="8506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</a:t>
            </a:r>
            <a:endParaRPr lang="en-US" sz="2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84CF1E-93F2-47D4-855E-D7ED62703069}"/>
              </a:ext>
            </a:extLst>
          </p:cNvPr>
          <p:cNvSpPr/>
          <p:nvPr/>
        </p:nvSpPr>
        <p:spPr>
          <a:xfrm>
            <a:off x="8644226" y="4305783"/>
            <a:ext cx="862093" cy="8506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x</a:t>
            </a:r>
            <a:endParaRPr lang="en-US" sz="2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04F2FC-2B7D-461A-B852-56E185FFE4A3}"/>
              </a:ext>
            </a:extLst>
          </p:cNvPr>
          <p:cNvCxnSpPr/>
          <p:nvPr/>
        </p:nvCxnSpPr>
        <p:spPr>
          <a:xfrm flipH="1">
            <a:off x="7008251" y="5130314"/>
            <a:ext cx="477078" cy="67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DB11F5-A100-4F2E-B534-2603EB0DCE76}"/>
              </a:ext>
            </a:extLst>
          </p:cNvPr>
          <p:cNvCxnSpPr/>
          <p:nvPr/>
        </p:nvCxnSpPr>
        <p:spPr>
          <a:xfrm>
            <a:off x="7962099" y="5107400"/>
            <a:ext cx="378925" cy="67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B72089-BB95-44E7-A3E3-AB4B8F0A7CB1}"/>
              </a:ext>
            </a:extLst>
          </p:cNvPr>
          <p:cNvCxnSpPr>
            <a:cxnSpLocks/>
          </p:cNvCxnSpPr>
          <p:nvPr/>
        </p:nvCxnSpPr>
        <p:spPr>
          <a:xfrm flipH="1">
            <a:off x="8584036" y="5107400"/>
            <a:ext cx="303748" cy="64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ED0B06-FCE3-4778-A6FA-6877A8302DBC}"/>
              </a:ext>
            </a:extLst>
          </p:cNvPr>
          <p:cNvCxnSpPr/>
          <p:nvPr/>
        </p:nvCxnSpPr>
        <p:spPr>
          <a:xfrm>
            <a:off x="9444568" y="4930032"/>
            <a:ext cx="616226" cy="73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2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99D-B4F9-42E1-987C-D414B160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When node z is deleted , the smallest of the successor’s is replaced . It would search in the right side of the tree and if the right node have a left node or node’s , it would pick from that part because we want the smallest of successor’s which would be on the left of the right node of z.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1E81-09B0-4F06-B533-2CCA9757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Nil          x                                                                                                  </a:t>
            </a:r>
            <a:r>
              <a:rPr lang="en-US" sz="1400" dirty="0"/>
              <a:t>Niyati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63CF8-DF52-414B-8473-205548BDC72A}"/>
              </a:ext>
            </a:extLst>
          </p:cNvPr>
          <p:cNvCxnSpPr/>
          <p:nvPr/>
        </p:nvCxnSpPr>
        <p:spPr>
          <a:xfrm>
            <a:off x="1934817" y="1961322"/>
            <a:ext cx="0" cy="42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C6BCE0-515F-4EBF-BB6D-211E447A5496}"/>
              </a:ext>
            </a:extLst>
          </p:cNvPr>
          <p:cNvSpPr/>
          <p:nvPr/>
        </p:nvSpPr>
        <p:spPr>
          <a:xfrm>
            <a:off x="1663155" y="2372138"/>
            <a:ext cx="543323" cy="76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3C77D6-119D-402C-A445-7772552038ED}"/>
              </a:ext>
            </a:extLst>
          </p:cNvPr>
          <p:cNvCxnSpPr>
            <a:stCxn id="10" idx="3"/>
          </p:cNvCxnSpPr>
          <p:nvPr/>
        </p:nvCxnSpPr>
        <p:spPr>
          <a:xfrm flipH="1">
            <a:off x="1457739" y="3028203"/>
            <a:ext cx="284984" cy="54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F3CE-B6E9-4FC4-8786-D31944C93856}"/>
              </a:ext>
            </a:extLst>
          </p:cNvPr>
          <p:cNvCxnSpPr>
            <a:stCxn id="10" idx="5"/>
          </p:cNvCxnSpPr>
          <p:nvPr/>
        </p:nvCxnSpPr>
        <p:spPr>
          <a:xfrm>
            <a:off x="2126910" y="3028203"/>
            <a:ext cx="205473" cy="54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9D6BD71-4A04-4511-B7C9-26BDF9CFAB12}"/>
              </a:ext>
            </a:extLst>
          </p:cNvPr>
          <p:cNvSpPr/>
          <p:nvPr/>
        </p:nvSpPr>
        <p:spPr>
          <a:xfrm>
            <a:off x="1205891" y="3525077"/>
            <a:ext cx="536832" cy="76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123302-25CC-41AC-907C-76EFA01BCEFA}"/>
              </a:ext>
            </a:extLst>
          </p:cNvPr>
          <p:cNvCxnSpPr>
            <a:stCxn id="15" idx="3"/>
          </p:cNvCxnSpPr>
          <p:nvPr/>
        </p:nvCxnSpPr>
        <p:spPr>
          <a:xfrm flipH="1">
            <a:off x="980661" y="4181142"/>
            <a:ext cx="303847" cy="4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5C8060-E450-4468-8691-4F3BB1390352}"/>
              </a:ext>
            </a:extLst>
          </p:cNvPr>
          <p:cNvCxnSpPr>
            <a:stCxn id="15" idx="5"/>
          </p:cNvCxnSpPr>
          <p:nvPr/>
        </p:nvCxnSpPr>
        <p:spPr>
          <a:xfrm>
            <a:off x="1664106" y="4181142"/>
            <a:ext cx="270711" cy="37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3597A2C-35F4-4853-AABC-4B67ABA02477}"/>
              </a:ext>
            </a:extLst>
          </p:cNvPr>
          <p:cNvSpPr/>
          <p:nvPr/>
        </p:nvSpPr>
        <p:spPr>
          <a:xfrm>
            <a:off x="2090600" y="3493985"/>
            <a:ext cx="543323" cy="76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1971D-7901-4869-A6C6-657EA182BCD3}"/>
              </a:ext>
            </a:extLst>
          </p:cNvPr>
          <p:cNvCxnSpPr>
            <a:cxnSpLocks/>
          </p:cNvCxnSpPr>
          <p:nvPr/>
        </p:nvCxnSpPr>
        <p:spPr>
          <a:xfrm flipH="1">
            <a:off x="1953591" y="4178511"/>
            <a:ext cx="267072" cy="69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BCEC08-B16A-4FCF-9D79-AB5D796BD903}"/>
              </a:ext>
            </a:extLst>
          </p:cNvPr>
          <p:cNvCxnSpPr>
            <a:cxnSpLocks/>
          </p:cNvCxnSpPr>
          <p:nvPr/>
        </p:nvCxnSpPr>
        <p:spPr>
          <a:xfrm>
            <a:off x="2600261" y="4063421"/>
            <a:ext cx="342654" cy="71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0224365-2B8A-4D16-B7BF-2F27D72C5A84}"/>
              </a:ext>
            </a:extLst>
          </p:cNvPr>
          <p:cNvSpPr/>
          <p:nvPr/>
        </p:nvSpPr>
        <p:spPr>
          <a:xfrm>
            <a:off x="1742723" y="4601248"/>
            <a:ext cx="638939" cy="816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C1A3DE-80C7-4A7F-9291-03AD01511AA0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1395585" y="5298294"/>
            <a:ext cx="440708" cy="45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BC49ED-7B7D-4512-9839-88F2397DBD18}"/>
              </a:ext>
            </a:extLst>
          </p:cNvPr>
          <p:cNvCxnSpPr>
            <a:cxnSpLocks/>
          </p:cNvCxnSpPr>
          <p:nvPr/>
        </p:nvCxnSpPr>
        <p:spPr>
          <a:xfrm>
            <a:off x="2272237" y="5267202"/>
            <a:ext cx="483496" cy="45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EC9B87B-39B8-4BEB-8851-BFFEF3D5BC77}"/>
              </a:ext>
            </a:extLst>
          </p:cNvPr>
          <p:cNvSpPr/>
          <p:nvPr/>
        </p:nvSpPr>
        <p:spPr>
          <a:xfrm>
            <a:off x="2513985" y="5526240"/>
            <a:ext cx="483496" cy="5396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2C02B-4EE5-4B32-9227-685AFC15F07F}"/>
              </a:ext>
            </a:extLst>
          </p:cNvPr>
          <p:cNvCxnSpPr>
            <a:stCxn id="33" idx="5"/>
          </p:cNvCxnSpPr>
          <p:nvPr/>
        </p:nvCxnSpPr>
        <p:spPr>
          <a:xfrm>
            <a:off x="2926675" y="5986877"/>
            <a:ext cx="267099" cy="19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2D6F46-5645-477D-BC8A-F88A2739C57F}"/>
              </a:ext>
            </a:extLst>
          </p:cNvPr>
          <p:cNvCxnSpPr>
            <a:stCxn id="33" idx="3"/>
          </p:cNvCxnSpPr>
          <p:nvPr/>
        </p:nvCxnSpPr>
        <p:spPr>
          <a:xfrm flipH="1">
            <a:off x="2381662" y="5986877"/>
            <a:ext cx="203129" cy="32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087574E-D94D-4C4D-B022-93745FB82B69}"/>
              </a:ext>
            </a:extLst>
          </p:cNvPr>
          <p:cNvSpPr/>
          <p:nvPr/>
        </p:nvSpPr>
        <p:spPr>
          <a:xfrm>
            <a:off x="4359965" y="3525077"/>
            <a:ext cx="1590261" cy="861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FE1E77-46CE-40ED-BCAA-D2764CA8E53E}"/>
              </a:ext>
            </a:extLst>
          </p:cNvPr>
          <p:cNvCxnSpPr/>
          <p:nvPr/>
        </p:nvCxnSpPr>
        <p:spPr>
          <a:xfrm>
            <a:off x="8706678" y="2150648"/>
            <a:ext cx="0" cy="69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B814BFC-78DA-42FE-99FB-B6199A993DAA}"/>
              </a:ext>
            </a:extLst>
          </p:cNvPr>
          <p:cNvSpPr/>
          <p:nvPr/>
        </p:nvSpPr>
        <p:spPr>
          <a:xfrm>
            <a:off x="8382002" y="2743543"/>
            <a:ext cx="649351" cy="8613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8B556C-FAB6-48F5-80CA-AB9AA27E8B9C}"/>
              </a:ext>
            </a:extLst>
          </p:cNvPr>
          <p:cNvCxnSpPr>
            <a:cxnSpLocks/>
          </p:cNvCxnSpPr>
          <p:nvPr/>
        </p:nvCxnSpPr>
        <p:spPr>
          <a:xfrm flipV="1">
            <a:off x="8080462" y="3525077"/>
            <a:ext cx="424123" cy="65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17B27D-79F1-466A-BF22-B1A3DFF78283}"/>
              </a:ext>
            </a:extLst>
          </p:cNvPr>
          <p:cNvCxnSpPr>
            <a:stCxn id="41" idx="5"/>
          </p:cNvCxnSpPr>
          <p:nvPr/>
        </p:nvCxnSpPr>
        <p:spPr>
          <a:xfrm>
            <a:off x="8936258" y="3478788"/>
            <a:ext cx="459533" cy="584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6E4D25-A794-490A-83F5-C3C510BB1B42}"/>
              </a:ext>
            </a:extLst>
          </p:cNvPr>
          <p:cNvSpPr/>
          <p:nvPr/>
        </p:nvSpPr>
        <p:spPr>
          <a:xfrm>
            <a:off x="7822051" y="4017755"/>
            <a:ext cx="649352" cy="8103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F491CF7-7EE6-46FF-814A-9B622E471182}"/>
              </a:ext>
            </a:extLst>
          </p:cNvPr>
          <p:cNvSpPr/>
          <p:nvPr/>
        </p:nvSpPr>
        <p:spPr>
          <a:xfrm>
            <a:off x="9098503" y="3966004"/>
            <a:ext cx="649352" cy="8103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D81F0-08A4-42D9-A9D6-2C402B0D94EC}"/>
              </a:ext>
            </a:extLst>
          </p:cNvPr>
          <p:cNvCxnSpPr>
            <a:stCxn id="47" idx="3"/>
          </p:cNvCxnSpPr>
          <p:nvPr/>
        </p:nvCxnSpPr>
        <p:spPr>
          <a:xfrm flipH="1">
            <a:off x="7540487" y="4709469"/>
            <a:ext cx="376659" cy="55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D68B75-36CA-4A34-AAFD-0084B29F0C0E}"/>
              </a:ext>
            </a:extLst>
          </p:cNvPr>
          <p:cNvCxnSpPr>
            <a:stCxn id="47" idx="5"/>
          </p:cNvCxnSpPr>
          <p:nvPr/>
        </p:nvCxnSpPr>
        <p:spPr>
          <a:xfrm>
            <a:off x="8376308" y="4709469"/>
            <a:ext cx="330370" cy="55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764036-638C-4A0C-9550-8A9A747EA69E}"/>
              </a:ext>
            </a:extLst>
          </p:cNvPr>
          <p:cNvCxnSpPr/>
          <p:nvPr/>
        </p:nvCxnSpPr>
        <p:spPr>
          <a:xfrm flipH="1">
            <a:off x="9065321" y="4709469"/>
            <a:ext cx="233972" cy="64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74EC621-8AE7-41DA-94DC-62EE68A71B61}"/>
              </a:ext>
            </a:extLst>
          </p:cNvPr>
          <p:cNvSpPr/>
          <p:nvPr/>
        </p:nvSpPr>
        <p:spPr>
          <a:xfrm>
            <a:off x="8783889" y="5062069"/>
            <a:ext cx="649351" cy="8103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F9488F-A3BE-4BF9-86BF-B41B4401B505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9652760" y="4657718"/>
            <a:ext cx="407580" cy="60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2DEA5B-6BBD-4210-9E22-5CFB62036E38}"/>
              </a:ext>
            </a:extLst>
          </p:cNvPr>
          <p:cNvCxnSpPr>
            <a:endCxn id="55" idx="3"/>
          </p:cNvCxnSpPr>
          <p:nvPr/>
        </p:nvCxnSpPr>
        <p:spPr>
          <a:xfrm flipV="1">
            <a:off x="8706678" y="5753783"/>
            <a:ext cx="172306" cy="31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06EA33-556D-48AA-A215-11FB16EBB3AC}"/>
              </a:ext>
            </a:extLst>
          </p:cNvPr>
          <p:cNvCxnSpPr>
            <a:endCxn id="55" idx="5"/>
          </p:cNvCxnSpPr>
          <p:nvPr/>
        </p:nvCxnSpPr>
        <p:spPr>
          <a:xfrm flipH="1" flipV="1">
            <a:off x="9338145" y="5753783"/>
            <a:ext cx="172306" cy="31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A15B-F5D0-4AA3-8418-25A3B737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29" y="365125"/>
            <a:ext cx="11155017" cy="1460500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The Transplant Algorithm of </a:t>
            </a:r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n-US" dirty="0">
                <a:latin typeface="Cooper Black" panose="0208090404030B020404" pitchFamily="18" charset="0"/>
              </a:rPr>
              <a:t>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112A-8550-4DC6-82A3-71260855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B-Transplant( T , u, v )</a:t>
            </a:r>
          </a:p>
          <a:p>
            <a:pPr marL="0" indent="0">
              <a:buNone/>
            </a:pPr>
            <a:r>
              <a:rPr lang="en-US" dirty="0"/>
              <a:t>                if( u . p == Nil)</a:t>
            </a:r>
          </a:p>
          <a:p>
            <a:pPr marL="0" indent="0">
              <a:buNone/>
            </a:pPr>
            <a:r>
              <a:rPr lang="en-US" dirty="0"/>
              <a:t>                       T . root = v</a:t>
            </a:r>
          </a:p>
          <a:p>
            <a:pPr marL="0" indent="0">
              <a:buNone/>
            </a:pPr>
            <a:r>
              <a:rPr lang="en-US" dirty="0"/>
              <a:t>                else if( u == u . p . right)</a:t>
            </a:r>
          </a:p>
          <a:p>
            <a:pPr marL="0" indent="0">
              <a:buNone/>
            </a:pPr>
            <a:r>
              <a:rPr lang="en-US" dirty="0"/>
              <a:t>                       u . p . right = v</a:t>
            </a:r>
          </a:p>
          <a:p>
            <a:pPr marL="0" indent="0">
              <a:buNone/>
            </a:pPr>
            <a:r>
              <a:rPr lang="en-US" dirty="0"/>
              <a:t>                else  </a:t>
            </a:r>
          </a:p>
          <a:p>
            <a:pPr marL="0" indent="0">
              <a:buNone/>
            </a:pPr>
            <a:r>
              <a:rPr lang="en-US" dirty="0"/>
              <a:t>                        u . p . left = v</a:t>
            </a:r>
          </a:p>
          <a:p>
            <a:pPr marL="0" indent="0">
              <a:buNone/>
            </a:pPr>
            <a:r>
              <a:rPr lang="en-US" dirty="0"/>
              <a:t>                        v . p = u . p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</a:t>
            </a:r>
            <a:r>
              <a:rPr lang="en-US" sz="1400" dirty="0"/>
              <a:t>             Niyati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6DB5-A7E0-4A00-A14D-5AE2EB04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Lemma’s of </a:t>
            </a:r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n-US" dirty="0">
                <a:latin typeface="Cooper Black" panose="0208090404030B020404" pitchFamily="18" charset="0"/>
              </a:rPr>
              <a:t>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3841-4283-4F74-A3FB-C3D79553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a subtree with n nodes rooted at node x within an RB Tree then the following relationship holds:</a:t>
            </a:r>
          </a:p>
          <a:p>
            <a:pPr marL="0" indent="0">
              <a:buNone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h(x)/2 &lt;= bh(x) &lt;= h(x)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2^(bh(x))-1 &lt;= n &lt; 2^(h(x))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log n &lt; h(x) &lt;= 2log (n+1)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			</a:t>
            </a:r>
            <a:r>
              <a:rPr lang="en-US" sz="1800" dirty="0"/>
              <a:t>Niyati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C5F5-3366-4DE1-AE00-23C00DD0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per Black" panose="0208090404030B020404" pitchFamily="18" charset="0"/>
              </a:rPr>
              <a:t>F</a:t>
            </a:r>
            <a:r>
              <a:rPr lang="en-US" dirty="0">
                <a:latin typeface="Cooper Black" panose="0208090404030B020404" pitchFamily="18" charset="0"/>
              </a:rPr>
              <a:t>irst Lemma of </a:t>
            </a:r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n-US" dirty="0">
                <a:latin typeface="Cooper Black" panose="0208090404030B020404" pitchFamily="18" charset="0"/>
              </a:rPr>
              <a:t>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6D06-EF80-41BD-99D1-F9E31182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h(x)/2 &lt;= bh(x) &lt;= h(x)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Claim: bh(x) &lt;= h(x)</a:t>
            </a:r>
          </a:p>
          <a:p>
            <a:pPr marL="0" indent="0">
              <a:buNone/>
            </a:pPr>
            <a:r>
              <a:rPr lang="en-US" dirty="0"/>
              <a:t>proof: </a:t>
            </a:r>
          </a:p>
          <a:p>
            <a:pPr marL="0" indent="0">
              <a:buNone/>
            </a:pPr>
            <a:r>
              <a:rPr lang="en-US" dirty="0"/>
              <a:t>                         bh(x) =# of black nodes in each path and should be equal and root node is 		           not included </a:t>
            </a:r>
          </a:p>
          <a:p>
            <a:pPr marL="0" indent="0">
              <a:buNone/>
            </a:pPr>
            <a:r>
              <a:rPr lang="en-US" dirty="0"/>
              <a:t>               while  </a:t>
            </a:r>
          </a:p>
          <a:p>
            <a:pPr marL="0" indent="0">
              <a:buNone/>
            </a:pPr>
            <a:r>
              <a:rPr lang="en-US" dirty="0"/>
              <a:t>                            h(x) =# of edges of the longest path including root node.</a:t>
            </a:r>
          </a:p>
          <a:p>
            <a:pPr marL="0" indent="0">
              <a:buNone/>
            </a:pPr>
            <a:r>
              <a:rPr lang="en-US" dirty="0"/>
              <a:t>                	root node is always black.</a:t>
            </a:r>
          </a:p>
          <a:p>
            <a:pPr marL="0" indent="0">
              <a:buNone/>
            </a:pPr>
            <a:r>
              <a:rPr lang="en-US" dirty="0"/>
              <a:t>		Hence bh(x) &lt; h(x)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</a:t>
            </a:r>
            <a:r>
              <a:rPr lang="en-US" sz="1800" dirty="0"/>
              <a:t>Niyati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FFC74-D3C6-44AC-A28C-AF189EA1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590261" y="410844"/>
            <a:ext cx="8839200" cy="15899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AAC34-A2DC-41D7-867F-AA03AEC7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964234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pc="300" dirty="0"/>
              <a:t>Claim: h(x)/2 &lt;= bh(x)</a:t>
            </a:r>
          </a:p>
          <a:p>
            <a:pPr marL="0" indent="0">
              <a:buNone/>
            </a:pPr>
            <a:r>
              <a:rPr lang="en-US" spc="300" dirty="0"/>
              <a:t>proof:  </a:t>
            </a:r>
          </a:p>
          <a:p>
            <a:pPr marL="0" indent="0">
              <a:buNone/>
            </a:pPr>
            <a:r>
              <a:rPr lang="en-US" spc="300" dirty="0"/>
              <a:t>              proof by contradiction</a:t>
            </a:r>
          </a:p>
          <a:p>
            <a:pPr marL="0" indent="0">
              <a:buNone/>
            </a:pPr>
            <a:r>
              <a:rPr lang="en-US" spc="300" dirty="0"/>
              <a:t>	    assume bh(x) &gt; h(x)/2</a:t>
            </a:r>
          </a:p>
          <a:p>
            <a:pPr marL="0" indent="0">
              <a:buNone/>
            </a:pPr>
            <a:r>
              <a:rPr lang="en-US" spc="300" dirty="0"/>
              <a:t>              starting from node x down to a descendent leaf along any  	  	    simple path , there will exist at least 1 path which will have </a:t>
            </a:r>
          </a:p>
          <a:p>
            <a:pPr marL="0" indent="0">
              <a:buNone/>
            </a:pPr>
            <a:r>
              <a:rPr lang="en-US" spc="300" dirty="0"/>
              <a:t>	   2 consecutive Red nodes which is a violation of property of RB Trees</a:t>
            </a:r>
          </a:p>
          <a:p>
            <a:pPr marL="0" indent="0">
              <a:buNone/>
            </a:pPr>
            <a:r>
              <a:rPr lang="en-US" spc="300" dirty="0"/>
              <a:t>               Hence</a:t>
            </a:r>
          </a:p>
          <a:p>
            <a:pPr marL="0" indent="0">
              <a:buNone/>
            </a:pPr>
            <a:r>
              <a:rPr lang="en-US" spc="300" dirty="0"/>
              <a:t>                            bh(x) &lt; h(x)/2.</a:t>
            </a:r>
          </a:p>
          <a:p>
            <a:pPr marL="0" indent="0">
              <a:buNone/>
            </a:pPr>
            <a:r>
              <a:rPr lang="en-US" spc="300" dirty="0"/>
              <a:t>               </a:t>
            </a:r>
          </a:p>
          <a:p>
            <a:pPr marL="0" indent="0">
              <a:buNone/>
            </a:pPr>
            <a:r>
              <a:rPr lang="en-US" spc="300" dirty="0"/>
              <a:t>                                                                                                                										</a:t>
            </a:r>
            <a:r>
              <a:rPr lang="en-US" sz="1800" spc="300" dirty="0"/>
              <a:t>Niyati</a:t>
            </a: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24800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8CAA0D-C370-4EE9-8772-3A93A40A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A2CF3-F10E-49AE-9DEB-616A114D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5"/>
            <a:ext cx="9405730" cy="43216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bh(x)=2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h(x)=4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here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h(x) &gt; bh(x)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i.e.   4&gt; 2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and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bh(x)=h(x)/2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i.e. 2=2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 , Lemma 1 holds true.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</a:t>
            </a:r>
            <a:r>
              <a:rPr lang="en-US" sz="1800" dirty="0"/>
              <a:t>Niyati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46737D-08EC-4872-873D-39A8007F9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855305"/>
            <a:ext cx="40290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3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105990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Second Lemma of </a:t>
            </a:r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R</a:t>
            </a:r>
            <a:r>
              <a:rPr lang="en-US" dirty="0">
                <a:latin typeface="Cooper Black" panose="0208090404030B020404" pitchFamily="18" charset="0"/>
              </a:rPr>
              <a:t>B TREE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5190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spc="300" dirty="0"/>
              <a:t>Suppose a </a:t>
            </a:r>
            <a:r>
              <a:rPr lang="en-US" sz="2400" spc="300" dirty="0">
                <a:solidFill>
                  <a:srgbClr val="FF0000"/>
                </a:solidFill>
              </a:rPr>
              <a:t>Red </a:t>
            </a:r>
            <a:r>
              <a:rPr lang="en-US" sz="2400" spc="300" dirty="0"/>
              <a:t>– Black tree has a subtree routed at any node ‘x’ contain at least 2^bh(x)-1 internal nodes where bh(x) is the black height of node ‘ x ’ </a:t>
            </a:r>
          </a:p>
          <a:p>
            <a:pPr marL="0" indent="0">
              <a:buNone/>
            </a:pPr>
            <a:endParaRPr lang="en-US" sz="2400" spc="300" dirty="0"/>
          </a:p>
          <a:p>
            <a:pPr marL="0" indent="0">
              <a:buNone/>
            </a:pPr>
            <a:r>
              <a:rPr lang="en-US" sz="2400" spc="300" dirty="0"/>
              <a:t>Now we will proof this claim by mathematical induction</a:t>
            </a:r>
          </a:p>
          <a:p>
            <a:pPr marL="0" indent="0">
              <a:buNone/>
            </a:pPr>
            <a:r>
              <a:rPr lang="en-US" sz="2400" spc="300" dirty="0"/>
              <a:t> </a:t>
            </a:r>
          </a:p>
          <a:p>
            <a:pPr marL="0" indent="0">
              <a:buNone/>
            </a:pPr>
            <a:r>
              <a:rPr lang="en-US" sz="2400" u="sng" spc="300" dirty="0"/>
              <a:t>Base Case</a:t>
            </a:r>
            <a:r>
              <a:rPr lang="en-US" sz="2400" spc="300" dirty="0"/>
              <a:t> :        bh(x)=0</a:t>
            </a:r>
          </a:p>
          <a:p>
            <a:pPr marL="0" indent="0">
              <a:buNone/>
            </a:pPr>
            <a:r>
              <a:rPr lang="en-US" sz="2400" spc="300" dirty="0"/>
              <a:t>If ‘ x’s ‘ height is then also black height of ‘ x ‘ is 0.</a:t>
            </a:r>
          </a:p>
          <a:p>
            <a:pPr marL="0" indent="0">
              <a:buNone/>
            </a:pPr>
            <a:endParaRPr lang="en-US" sz="2400" spc="300" dirty="0"/>
          </a:p>
          <a:p>
            <a:pPr marL="0" indent="0">
              <a:buNone/>
            </a:pPr>
            <a:r>
              <a:rPr lang="en-US" sz="2400" spc="300" dirty="0"/>
              <a:t>     =&gt; bh(x)/h(x)=0</a:t>
            </a:r>
          </a:p>
          <a:p>
            <a:pPr marL="0" indent="0">
              <a:buNone/>
            </a:pPr>
            <a:r>
              <a:rPr lang="en-US" sz="2400" spc="300" dirty="0"/>
              <a:t>      so,  2^bh(x) -1   =&gt; 2^0 -1  =&gt; 0  </a:t>
            </a:r>
          </a:p>
          <a:p>
            <a:pPr marL="0" indent="0">
              <a:buNone/>
            </a:pPr>
            <a:r>
              <a:rPr lang="en-US" sz="2400" spc="300" dirty="0">
                <a:solidFill>
                  <a:srgbClr val="FF0000"/>
                </a:solidFill>
              </a:rPr>
              <a:t>									</a:t>
            </a:r>
            <a:r>
              <a:rPr lang="en-US" spc="300" dirty="0">
                <a:solidFill>
                  <a:srgbClr val="FF0000"/>
                </a:solidFill>
              </a:rPr>
              <a:t>	</a:t>
            </a:r>
            <a:r>
              <a:rPr lang="en-US" spc="300" dirty="0" err="1"/>
              <a:t>somya</a:t>
            </a: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80871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217714"/>
            <a:ext cx="11704320" cy="65053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	RHS = 2^0-1 = 0</a:t>
            </a:r>
          </a:p>
          <a:p>
            <a:pPr marL="0" indent="0">
              <a:buNone/>
            </a:pPr>
            <a:r>
              <a:rPr lang="en-ID" dirty="0"/>
              <a:t>	</a:t>
            </a:r>
          </a:p>
          <a:p>
            <a:pPr marL="0" indent="0">
              <a:buNone/>
            </a:pPr>
            <a:r>
              <a:rPr lang="en-ID" dirty="0"/>
              <a:t>	=&gt; It means there are 0 internal nodes in the tree.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u="sng" dirty="0"/>
              <a:t>Inductive Case</a:t>
            </a:r>
            <a:r>
              <a:rPr lang="en-ID" dirty="0"/>
              <a:t> :      bh(x) &gt; 0</a:t>
            </a:r>
          </a:p>
          <a:p>
            <a:pPr marL="0" indent="0">
              <a:buNone/>
            </a:pPr>
            <a:r>
              <a:rPr lang="en-ID" u="sng" dirty="0"/>
              <a:t>     </a:t>
            </a:r>
          </a:p>
          <a:p>
            <a:pPr marL="0" indent="0">
              <a:buNone/>
            </a:pPr>
            <a:endParaRPr lang="en-ID" u="sng" dirty="0"/>
          </a:p>
          <a:p>
            <a:pPr marL="0" indent="0" algn="r">
              <a:buNone/>
            </a:pPr>
            <a:r>
              <a:rPr lang="en-ID" sz="2400" dirty="0"/>
              <a:t>Bh(l) and bh(x)</a:t>
            </a:r>
            <a:r>
              <a:rPr lang="en-ID" sz="2400" u="sng" dirty="0"/>
              <a:t> </a:t>
            </a:r>
          </a:p>
          <a:p>
            <a:pPr marL="0" indent="0" algn="r">
              <a:buNone/>
            </a:pPr>
            <a:r>
              <a:rPr lang="en-ID" sz="2400" dirty="0"/>
              <a:t>If  c(x) = B, then c(l)=B</a:t>
            </a:r>
          </a:p>
          <a:p>
            <a:pPr marL="0" indent="0" algn="r">
              <a:buNone/>
            </a:pPr>
            <a:r>
              <a:rPr lang="en-ID" sz="2400" dirty="0"/>
              <a:t>Then ,</a:t>
            </a:r>
          </a:p>
          <a:p>
            <a:pPr marL="0" indent="0" algn="r">
              <a:buNone/>
            </a:pPr>
            <a:r>
              <a:rPr lang="en-ID" sz="2400" dirty="0"/>
              <a:t>bh(x) =bh(l)+1</a:t>
            </a:r>
          </a:p>
          <a:p>
            <a:pPr marL="0" indent="0">
              <a:buNone/>
            </a:pPr>
            <a:r>
              <a:rPr lang="en-ID" u="sng" dirty="0"/>
              <a:t>      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r>
              <a:rPr lang="en-ID" sz="2000" dirty="0"/>
              <a:t>Bh(l) and bh(x)</a:t>
            </a:r>
            <a:r>
              <a:rPr lang="en-ID" sz="2000" u="sng" dirty="0"/>
              <a:t> </a:t>
            </a:r>
          </a:p>
          <a:p>
            <a:pPr marL="0" indent="0">
              <a:buNone/>
            </a:pPr>
            <a:r>
              <a:rPr lang="en-ID" sz="2000" dirty="0"/>
              <a:t>If  c(x) = </a:t>
            </a:r>
            <a:r>
              <a:rPr lang="en-ID" sz="2000" dirty="0">
                <a:solidFill>
                  <a:srgbClr val="FF0000"/>
                </a:solidFill>
              </a:rPr>
              <a:t>R </a:t>
            </a:r>
            <a:r>
              <a:rPr lang="en-ID" sz="2000" dirty="0"/>
              <a:t>, then c(l)=B</a:t>
            </a:r>
          </a:p>
          <a:p>
            <a:pPr marL="0" indent="0">
              <a:buNone/>
            </a:pPr>
            <a:r>
              <a:rPr lang="en-ID" sz="2000" dirty="0"/>
              <a:t>Then ,</a:t>
            </a:r>
          </a:p>
          <a:p>
            <a:pPr marL="0" indent="0">
              <a:buNone/>
            </a:pPr>
            <a:r>
              <a:rPr lang="en-ID" sz="2000" dirty="0"/>
              <a:t>bh(l) =bh(x)-1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2795" y="3348718"/>
            <a:ext cx="4466409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" y="174171"/>
            <a:ext cx="11695611" cy="6514012"/>
          </a:xfrm>
        </p:spPr>
        <p:txBody>
          <a:bodyPr/>
          <a:lstStyle/>
          <a:p>
            <a:pPr marL="0" indent="0">
              <a:buNone/>
            </a:pPr>
            <a:r>
              <a:rPr lang="en-ID" sz="2400" dirty="0"/>
              <a:t>       Bh(x) &gt; bh(l) or bh(r)</a:t>
            </a:r>
          </a:p>
          <a:p>
            <a:pPr marL="0" indent="0">
              <a:buNone/>
            </a:pPr>
            <a:r>
              <a:rPr lang="en-ID" sz="2400" dirty="0"/>
              <a:t>Let  ‘ nL ‘ be the no of nodes present in the left subtree </a:t>
            </a:r>
          </a:p>
          <a:p>
            <a:pPr marL="0" indent="0">
              <a:buNone/>
            </a:pPr>
            <a:r>
              <a:rPr lang="en-ID" sz="2400" dirty="0"/>
              <a:t> Let  ‘ nR ‘ be the no of nodes present in the left subtree </a:t>
            </a:r>
          </a:p>
          <a:p>
            <a:pPr marL="0" indent="0">
              <a:buNone/>
            </a:pPr>
            <a:r>
              <a:rPr lang="en-ID" sz="2400" dirty="0"/>
              <a:t> 	        nL= 2^ bh(l) -1</a:t>
            </a:r>
          </a:p>
          <a:p>
            <a:pPr marL="0" indent="0">
              <a:buNone/>
            </a:pPr>
            <a:r>
              <a:rPr lang="en-ID" sz="2400" dirty="0"/>
              <a:t>  	        nR= 2^ bh(r) -1</a:t>
            </a:r>
          </a:p>
          <a:p>
            <a:pPr marL="0" indent="0">
              <a:buNone/>
            </a:pPr>
            <a:r>
              <a:rPr lang="en-ID" sz="2400" dirty="0"/>
              <a:t>	         nL&gt;= ((2^ bh(x) -1) -1)</a:t>
            </a:r>
          </a:p>
          <a:p>
            <a:pPr marL="0" indent="0">
              <a:buNone/>
            </a:pPr>
            <a:r>
              <a:rPr lang="en-ID" sz="2400" dirty="0"/>
              <a:t>	         nR&gt;= ((2^ bh(x) -1) -1) 	</a:t>
            </a:r>
          </a:p>
          <a:p>
            <a:pPr marL="0" indent="0">
              <a:buNone/>
            </a:pPr>
            <a:r>
              <a:rPr lang="en-ID" sz="2400" dirty="0"/>
              <a:t>	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D" sz="2400" dirty="0"/>
              <a:t>		n= nL + nR + 1	                                            </a:t>
            </a:r>
          </a:p>
          <a:p>
            <a:pPr marL="0" indent="0">
              <a:buNone/>
            </a:pPr>
            <a:r>
              <a:rPr lang="en-ID" sz="2400" dirty="0"/>
              <a:t>		n= ((2^ bh(x) -1) + ((2^ bh(x) -1) -1) + 1</a:t>
            </a:r>
          </a:p>
          <a:p>
            <a:pPr marL="0" indent="0">
              <a:buNone/>
            </a:pPr>
            <a:r>
              <a:rPr lang="en-ID" sz="2400" dirty="0"/>
              <a:t>		n= 2^ bh(x) -1</a:t>
            </a:r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r>
              <a:rPr lang="en-ID" sz="2400" dirty="0"/>
              <a:t>																						Somya</a:t>
            </a:r>
          </a:p>
        </p:txBody>
      </p:sp>
    </p:spTree>
    <p:extLst>
      <p:ext uri="{BB962C8B-B14F-4D97-AF65-F5344CB8AC3E}">
        <p14:creationId xmlns:p14="http://schemas.microsoft.com/office/powerpoint/2010/main" val="184477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23" y="209006"/>
            <a:ext cx="11739154" cy="6453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pc="300" dirty="0"/>
              <a:t>To prove other side of the statement we do ,</a:t>
            </a:r>
          </a:p>
          <a:p>
            <a:pPr marL="0" indent="0">
              <a:buNone/>
            </a:pPr>
            <a:endParaRPr lang="en-ID" spc="300" dirty="0"/>
          </a:p>
          <a:p>
            <a:pPr marL="0" indent="0">
              <a:buNone/>
            </a:pPr>
            <a:r>
              <a:rPr lang="en-ID" spc="300" dirty="0"/>
              <a:t>	Claim : </a:t>
            </a:r>
            <a:r>
              <a:rPr lang="en-US" spc="300" dirty="0"/>
              <a:t>n &lt; 2^(h(x))</a:t>
            </a:r>
          </a:p>
          <a:p>
            <a:pPr marL="0" indent="0">
              <a:buNone/>
            </a:pPr>
            <a:endParaRPr lang="en-US" spc="300" dirty="0"/>
          </a:p>
          <a:p>
            <a:pPr marL="0" indent="0">
              <a:buNone/>
            </a:pPr>
            <a:r>
              <a:rPr lang="en-ID" spc="300" dirty="0"/>
              <a:t>	Proof : we take the height of a BST :</a:t>
            </a:r>
          </a:p>
          <a:p>
            <a:pPr marL="0" indent="0">
              <a:buNone/>
            </a:pPr>
            <a:endParaRPr lang="en-ID" spc="300" dirty="0"/>
          </a:p>
          <a:p>
            <a:pPr marL="0" indent="0">
              <a:buNone/>
            </a:pPr>
            <a:r>
              <a:rPr lang="en-ID" spc="300" dirty="0"/>
              <a:t>			minimum height of a BST is :</a:t>
            </a:r>
          </a:p>
          <a:p>
            <a:pPr marL="0" indent="0">
              <a:buNone/>
            </a:pPr>
            <a:r>
              <a:rPr lang="en-ID" spc="300" dirty="0"/>
              <a:t>				min </a:t>
            </a:r>
            <a:r>
              <a:rPr lang="en-ID" spc="300" dirty="0" err="1"/>
              <a:t>ht</a:t>
            </a:r>
            <a:r>
              <a:rPr lang="en-ID" spc="300" dirty="0"/>
              <a:t> = log n</a:t>
            </a:r>
          </a:p>
          <a:p>
            <a:pPr marL="0" indent="0">
              <a:buNone/>
            </a:pPr>
            <a:r>
              <a:rPr lang="en-ID" spc="300" dirty="0"/>
              <a:t>				h(x) = log n</a:t>
            </a:r>
          </a:p>
          <a:p>
            <a:pPr marL="0" indent="0">
              <a:buNone/>
            </a:pPr>
            <a:r>
              <a:rPr lang="en-ID" spc="300" dirty="0"/>
              <a:t>				taking 2 ^ on both the sides</a:t>
            </a:r>
          </a:p>
          <a:p>
            <a:pPr marL="0" indent="0">
              <a:buNone/>
            </a:pPr>
            <a:r>
              <a:rPr lang="en-ID" dirty="0"/>
              <a:t>				2 ^h(x) = 2 ^ log n                                </a:t>
            </a:r>
            <a:r>
              <a:rPr lang="en-ID" sz="1900" dirty="0"/>
              <a:t>[log property : log 2 n = x]</a:t>
            </a:r>
          </a:p>
          <a:p>
            <a:pPr marL="0" indent="0">
              <a:buNone/>
            </a:pPr>
            <a:r>
              <a:rPr lang="en-ID" dirty="0"/>
              <a:t>				</a:t>
            </a:r>
            <a:r>
              <a:rPr lang="en-ID" spc="300" dirty="0"/>
              <a:t>2 ^ h(x) &gt; n                         </a:t>
            </a:r>
            <a:r>
              <a:rPr lang="en-ID" sz="1900" dirty="0"/>
              <a:t>[2 ^ n = x]</a:t>
            </a:r>
          </a:p>
          <a:p>
            <a:pPr marL="0" indent="0">
              <a:buNone/>
            </a:pPr>
            <a:r>
              <a:rPr lang="en-ID" dirty="0"/>
              <a:t>	                  =&gt; n &lt; 2 ^ h(x)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																							Somya</a:t>
            </a:r>
          </a:p>
        </p:txBody>
      </p:sp>
    </p:spTree>
    <p:extLst>
      <p:ext uri="{BB962C8B-B14F-4D97-AF65-F5344CB8AC3E}">
        <p14:creationId xmlns:p14="http://schemas.microsoft.com/office/powerpoint/2010/main" val="70480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895</Words>
  <Application>Microsoft Office PowerPoint</Application>
  <PresentationFormat>Widescreen</PresentationFormat>
  <Paragraphs>236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Berlin Sans FB</vt:lpstr>
      <vt:lpstr>Broadway</vt:lpstr>
      <vt:lpstr>Calibri</vt:lpstr>
      <vt:lpstr>Calibri Light</vt:lpstr>
      <vt:lpstr>Cooper Black</vt:lpstr>
      <vt:lpstr>Symbol</vt:lpstr>
      <vt:lpstr>Office Theme</vt:lpstr>
      <vt:lpstr>Lemma’s of RB Tree and  Deletion in RB Tree</vt:lpstr>
      <vt:lpstr>Lemma’s of RB TREE</vt:lpstr>
      <vt:lpstr>First Lemma of RB TREE</vt:lpstr>
      <vt:lpstr>  </vt:lpstr>
      <vt:lpstr>Example</vt:lpstr>
      <vt:lpstr>Second Lemma of RB TREE</vt:lpstr>
      <vt:lpstr>PowerPoint Presentation</vt:lpstr>
      <vt:lpstr>PowerPoint Presentation</vt:lpstr>
      <vt:lpstr>PowerPoint Presentation</vt:lpstr>
      <vt:lpstr>Third Lemma of RB TREE   lemma: log(n)&lt; h(x) &lt;= 2log(n+1) </vt:lpstr>
      <vt:lpstr>PowerPoint Presentation</vt:lpstr>
      <vt:lpstr>PowerPoint Presentation</vt:lpstr>
      <vt:lpstr>PowerPoint Presentation</vt:lpstr>
      <vt:lpstr>Deletion in RB TREE</vt:lpstr>
      <vt:lpstr>When z node is deleted, it is replaced by x node that is by l node.</vt:lpstr>
      <vt:lpstr>when z node is deleted , it is replaced by it’s successor which is the smallest of all the successor’s that is y . </vt:lpstr>
      <vt:lpstr>When node z is deleted , the smallest of the successor’s is replaced . It would search in the right side of the tree and if the right node have a left node or node’s , it would pick from that part because we want the smallest of successor’s which would be on the left of the right node of z.</vt:lpstr>
      <vt:lpstr>The Transplant Algorithm of RB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Lemma’s of RB Tree and  Deletion in RB Tree</dc:title>
  <dc:creator>Dark Deathscyther</dc:creator>
  <cp:lastModifiedBy>Dark Deathscyther</cp:lastModifiedBy>
  <cp:revision>42</cp:revision>
  <dcterms:created xsi:type="dcterms:W3CDTF">2020-02-17T14:12:11Z</dcterms:created>
  <dcterms:modified xsi:type="dcterms:W3CDTF">2020-02-21T09:08:20Z</dcterms:modified>
</cp:coreProperties>
</file>