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18" autoAdjust="0"/>
  </p:normalViewPr>
  <p:slideViewPr>
    <p:cSldViewPr snapToGrid="0">
      <p:cViewPr varScale="1">
        <p:scale>
          <a:sx n="81" d="100"/>
          <a:sy n="81" d="100"/>
        </p:scale>
        <p:origin x="4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7190E-62D9-4A68-8533-2A2B328ADBBF}"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67CB6-3793-48A7-A536-61EAEE83B3B9}" type="slidenum">
              <a:rPr lang="zh-CN" altLang="en-US" smtClean="0"/>
              <a:t>‹#›</a:t>
            </a:fld>
            <a:endParaRPr lang="zh-CN" altLang="en-US"/>
          </a:p>
        </p:txBody>
      </p:sp>
    </p:spTree>
    <p:extLst>
      <p:ext uri="{BB962C8B-B14F-4D97-AF65-F5344CB8AC3E}">
        <p14:creationId xmlns:p14="http://schemas.microsoft.com/office/powerpoint/2010/main" val="192032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请开发者注意：</a:t>
            </a:r>
            <a:endParaRPr lang="zh-CN" altLang="en-US" dirty="0" smtClean="0"/>
          </a:p>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、微信公众平台开发是指为微信公众号进行业务开发，为移动应用、</a:t>
            </a:r>
            <a:r>
              <a:rPr lang="en-US" altLang="zh-CN" sz="1200" kern="1200" dirty="0" smtClean="0">
                <a:solidFill>
                  <a:schemeClr val="tx1"/>
                </a:solidFill>
                <a:effectLst/>
                <a:latin typeface="+mn-lt"/>
                <a:ea typeface="+mn-ea"/>
                <a:cs typeface="+mn-cs"/>
              </a:rPr>
              <a:t>PC</a:t>
            </a:r>
            <a:r>
              <a:rPr lang="zh-CN" altLang="en-US" sz="1200" kern="1200" dirty="0" smtClean="0">
                <a:solidFill>
                  <a:schemeClr val="tx1"/>
                </a:solidFill>
                <a:effectLst/>
                <a:latin typeface="+mn-lt"/>
                <a:ea typeface="+mn-ea"/>
                <a:cs typeface="+mn-cs"/>
              </a:rPr>
              <a:t>端网站、公众号第三方平台（为各行各业公众号运营者提供服务）的开发，请前往微信开放平台接入。</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、在申请到认证公众号之前，你可以先通过测试号申请系统，快速申请一个接口测试号，立即开始接口测试开发。</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、在开发过程中，可以使用接口调试工具来在线调试某些接口。</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、每个接口都有每日接口调用频次限制，可以在公众平台官网</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开发者中心处查看具体频次。</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、在开发出现问题时，可以通过接口调用的返回码，以及报警排查指引（在公众平台官网</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开发者中心处可以设置接口报警），来发现和解决问题。</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、公众平台以</a:t>
            </a:r>
            <a:r>
              <a:rPr lang="en-US" altLang="zh-CN" sz="1200" kern="1200" dirty="0" err="1" smtClean="0">
                <a:solidFill>
                  <a:schemeClr val="tx1"/>
                </a:solidFill>
                <a:effectLst/>
                <a:latin typeface="+mn-lt"/>
                <a:ea typeface="+mn-ea"/>
                <a:cs typeface="+mn-cs"/>
              </a:rPr>
              <a:t>access_token</a:t>
            </a:r>
            <a:r>
              <a:rPr lang="zh-CN" altLang="en-US" sz="1200" kern="1200" dirty="0" smtClean="0">
                <a:solidFill>
                  <a:schemeClr val="tx1"/>
                </a:solidFill>
                <a:effectLst/>
                <a:latin typeface="+mn-lt"/>
                <a:ea typeface="+mn-ea"/>
                <a:cs typeface="+mn-cs"/>
              </a:rPr>
              <a:t>为接口调用凭据，来调用接口，所有接口的调用需要先获取</a:t>
            </a:r>
            <a:r>
              <a:rPr lang="en-US" altLang="zh-CN" sz="1200" kern="1200" dirty="0" err="1" smtClean="0">
                <a:solidFill>
                  <a:schemeClr val="tx1"/>
                </a:solidFill>
                <a:effectLst/>
                <a:latin typeface="+mn-lt"/>
                <a:ea typeface="+mn-ea"/>
                <a:cs typeface="+mn-cs"/>
              </a:rPr>
              <a:t>access_token</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access_token</a:t>
            </a:r>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小时内有效，过期需要重新获取，但</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天内获取次数有限，开发者需自行存储，详见获取接口调用凭据（</a:t>
            </a:r>
            <a:r>
              <a:rPr lang="en-US" altLang="zh-CN" sz="1200" kern="1200" dirty="0" err="1" smtClean="0">
                <a:solidFill>
                  <a:schemeClr val="tx1"/>
                </a:solidFill>
                <a:effectLst/>
                <a:latin typeface="+mn-lt"/>
                <a:ea typeface="+mn-ea"/>
                <a:cs typeface="+mn-cs"/>
              </a:rPr>
              <a:t>access_token</a:t>
            </a:r>
            <a:r>
              <a:rPr lang="zh-CN" altLang="en-US" sz="1200" kern="1200" dirty="0" smtClean="0">
                <a:solidFill>
                  <a:schemeClr val="tx1"/>
                </a:solidFill>
                <a:effectLst/>
                <a:latin typeface="+mn-lt"/>
                <a:ea typeface="+mn-ea"/>
                <a:cs typeface="+mn-cs"/>
              </a:rPr>
              <a:t>）文档。</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7</a:t>
            </a:r>
            <a:r>
              <a:rPr lang="zh-CN" altLang="en-US" sz="1200" kern="1200" dirty="0" smtClean="0">
                <a:solidFill>
                  <a:schemeClr val="tx1"/>
                </a:solidFill>
                <a:effectLst/>
                <a:latin typeface="+mn-lt"/>
                <a:ea typeface="+mn-ea"/>
                <a:cs typeface="+mn-cs"/>
              </a:rPr>
              <a:t>、公众平台接口调用仅支持</a:t>
            </a:r>
            <a:r>
              <a:rPr lang="en-US" altLang="zh-CN" sz="1200" kern="1200" dirty="0" smtClean="0">
                <a:solidFill>
                  <a:schemeClr val="tx1"/>
                </a:solidFill>
                <a:effectLst/>
                <a:latin typeface="+mn-lt"/>
                <a:ea typeface="+mn-ea"/>
                <a:cs typeface="+mn-cs"/>
              </a:rPr>
              <a:t>80</a:t>
            </a:r>
            <a:r>
              <a:rPr lang="zh-CN" altLang="en-US" sz="1200" kern="1200" dirty="0" smtClean="0">
                <a:solidFill>
                  <a:schemeClr val="tx1"/>
                </a:solidFill>
                <a:effectLst/>
                <a:latin typeface="+mn-lt"/>
                <a:ea typeface="+mn-ea"/>
                <a:cs typeface="+mn-cs"/>
              </a:rPr>
              <a:t>端口。</a:t>
            </a:r>
            <a:endParaRPr lang="zh-CN" altLang="en-US" dirty="0"/>
          </a:p>
        </p:txBody>
      </p:sp>
      <p:sp>
        <p:nvSpPr>
          <p:cNvPr id="4" name="灯片编号占位符 3"/>
          <p:cNvSpPr>
            <a:spLocks noGrp="1"/>
          </p:cNvSpPr>
          <p:nvPr>
            <p:ph type="sldNum" sz="quarter" idx="10"/>
          </p:nvPr>
        </p:nvSpPr>
        <p:spPr/>
        <p:txBody>
          <a:bodyPr/>
          <a:lstStyle/>
          <a:p>
            <a:fld id="{53467CB6-3793-48A7-A536-61EAEE83B3B9}" type="slidenum">
              <a:rPr lang="zh-CN" altLang="en-US" smtClean="0"/>
              <a:t>2</a:t>
            </a:fld>
            <a:endParaRPr lang="zh-CN" altLang="en-US"/>
          </a:p>
        </p:txBody>
      </p:sp>
    </p:spTree>
    <p:extLst>
      <p:ext uri="{BB962C8B-B14F-4D97-AF65-F5344CB8AC3E}">
        <p14:creationId xmlns:p14="http://schemas.microsoft.com/office/powerpoint/2010/main" val="17488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https://mp.weixin.qq.com/wiki</a:t>
            </a:r>
            <a:endParaRPr lang="zh-CN" altLang="en-US" dirty="0"/>
          </a:p>
        </p:txBody>
      </p:sp>
      <p:sp>
        <p:nvSpPr>
          <p:cNvPr id="4" name="灯片编号占位符 3"/>
          <p:cNvSpPr>
            <a:spLocks noGrp="1"/>
          </p:cNvSpPr>
          <p:nvPr>
            <p:ph type="sldNum" sz="quarter" idx="10"/>
          </p:nvPr>
        </p:nvSpPr>
        <p:spPr/>
        <p:txBody>
          <a:bodyPr/>
          <a:lstStyle/>
          <a:p>
            <a:fld id="{53467CB6-3793-48A7-A536-61EAEE83B3B9}" type="slidenum">
              <a:rPr lang="zh-CN" altLang="en-US" smtClean="0"/>
              <a:t>3</a:t>
            </a:fld>
            <a:endParaRPr lang="zh-CN" altLang="en-US"/>
          </a:p>
        </p:txBody>
      </p:sp>
    </p:spTree>
    <p:extLst>
      <p:ext uri="{BB962C8B-B14F-4D97-AF65-F5344CB8AC3E}">
        <p14:creationId xmlns:p14="http://schemas.microsoft.com/office/powerpoint/2010/main" val="94743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、招商银行公众号通过提示消息引导用户将自己的微信号和信用卡号安全绑定。用户可以通过该公众号查询账单、收取刷卡通知等功能，这是由招行开发人员通过公众号接口实现的功能。</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、南方航空公众号可以让用户将明珠会员服务和微信号绑定起来。用户可以通过该公众号预订机票、查询订单，甚至办理登机牌。</a:t>
            </a:r>
            <a:endParaRPr lang="zh-CN" altLang="en-US" dirty="0" smtClean="0">
              <a:effectLst/>
            </a:endParaRPr>
          </a:p>
          <a:p>
            <a:r>
              <a:rPr lang="en-US" altLang="zh-CN" dirty="0" smtClean="0">
                <a:effectLst/>
              </a:rPr>
              <a:t>3</a:t>
            </a:r>
            <a:r>
              <a:rPr lang="zh-CN" altLang="en-US" dirty="0" smtClean="0">
                <a:effectLst/>
              </a:rPr>
              <a:t>、</a:t>
            </a:r>
            <a:r>
              <a:rPr lang="zh-CN" altLang="en-US" sz="1200" kern="1200" dirty="0" smtClean="0">
                <a:solidFill>
                  <a:schemeClr val="tx1"/>
                </a:solidFill>
                <a:effectLst/>
                <a:latin typeface="+mn-lt"/>
                <a:ea typeface="+mn-ea"/>
                <a:cs typeface="+mn-cs"/>
              </a:rPr>
              <a:t>广东联通公众号可以绑定手机号，来查询流量、套餐等等功能。广东联通更与微信深度合作，购买微信沃卡可以获得微信五大特权。</a:t>
            </a:r>
            <a:endParaRPr lang="zh-CN" altLang="en-US" dirty="0" smtClean="0">
              <a:effectLst/>
            </a:endParaRPr>
          </a:p>
          <a:p>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53467CB6-3793-48A7-A536-61EAEE83B3B9}" type="slidenum">
              <a:rPr lang="zh-CN" altLang="en-US" smtClean="0"/>
              <a:t>4</a:t>
            </a:fld>
            <a:endParaRPr lang="zh-CN" altLang="en-US"/>
          </a:p>
        </p:txBody>
      </p:sp>
    </p:spTree>
    <p:extLst>
      <p:ext uri="{BB962C8B-B14F-4D97-AF65-F5344CB8AC3E}">
        <p14:creationId xmlns:p14="http://schemas.microsoft.com/office/powerpoint/2010/main" val="400975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接口测试号申请地址</a:t>
            </a:r>
            <a:endParaRPr lang="en-US" altLang="zh-CN" dirty="0" smtClean="0"/>
          </a:p>
          <a:p>
            <a:r>
              <a:rPr lang="en-US" altLang="zh-CN" dirty="0" smtClean="0">
                <a:solidFill>
                  <a:srgbClr val="FF0000"/>
                </a:solidFill>
              </a:rPr>
              <a:t>	https://mp.weixin.qq.com/debug/cgi-bin/sandbox?t=sandbox/login</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53467CB6-3793-48A7-A536-61EAEE83B3B9}" type="slidenum">
              <a:rPr lang="zh-CN" altLang="en-US" smtClean="0"/>
              <a:t>5</a:t>
            </a:fld>
            <a:endParaRPr lang="zh-CN" altLang="en-US"/>
          </a:p>
        </p:txBody>
      </p:sp>
    </p:spTree>
    <p:extLst>
      <p:ext uri="{BB962C8B-B14F-4D97-AF65-F5344CB8AC3E}">
        <p14:creationId xmlns:p14="http://schemas.microsoft.com/office/powerpoint/2010/main" val="134220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47014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164831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208087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412434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7960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311840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94042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32531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23706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74542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6E8446-89CD-45EB-B29F-EAF8C223EA20}"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369178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E8446-89CD-45EB-B29F-EAF8C223EA20}" type="datetimeFigureOut">
              <a:rPr lang="zh-CN" altLang="en-US" smtClean="0"/>
              <a:t>2017/5/26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47658-FDEA-486C-AE38-E129670ED8DD}" type="slidenum">
              <a:rPr lang="zh-CN" altLang="en-US" smtClean="0"/>
              <a:t>‹#›</a:t>
            </a:fld>
            <a:endParaRPr lang="zh-CN" altLang="en-US"/>
          </a:p>
        </p:txBody>
      </p:sp>
    </p:spTree>
    <p:extLst>
      <p:ext uri="{BB962C8B-B14F-4D97-AF65-F5344CB8AC3E}">
        <p14:creationId xmlns:p14="http://schemas.microsoft.com/office/powerpoint/2010/main" val="267441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微信公众平台开发</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5" y="1202872"/>
            <a:ext cx="2381250" cy="381000"/>
          </a:xfrm>
          <a:prstGeom prst="rect">
            <a:avLst/>
          </a:prstGeom>
        </p:spPr>
      </p:pic>
    </p:spTree>
    <p:extLst>
      <p:ext uri="{BB962C8B-B14F-4D97-AF65-F5344CB8AC3E}">
        <p14:creationId xmlns:p14="http://schemas.microsoft.com/office/powerpoint/2010/main" val="75149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微信公众平台开发概述</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 </a:t>
            </a:r>
            <a:r>
              <a:rPr lang="en-US" altLang="zh-CN" sz="2000" dirty="0" smtClean="0"/>
              <a:t>       </a:t>
            </a:r>
            <a:r>
              <a:rPr lang="zh-CN" altLang="en-US" sz="2000" dirty="0" smtClean="0"/>
              <a:t>微信公众平台是运营者通过公众号为微信用户提供资讯和服务的平台，而公众平台开发接口则是提供服务的基础，开发者在公众平台网站中创建公众号、获取接口权限后，可以通过阅读本接口文档来帮助开发。</a:t>
            </a:r>
            <a:endParaRPr lang="en-US" altLang="zh-CN" sz="2000" dirty="0" smtClean="0"/>
          </a:p>
          <a:p>
            <a:pPr marL="0" indent="0">
              <a:buNone/>
            </a:pPr>
            <a:r>
              <a:rPr lang="zh-CN" altLang="en-US" sz="2000" dirty="0" smtClean="0"/>
              <a:t>        为了识别用户，每个用户针对每个公众号会产生一个安全的</a:t>
            </a:r>
            <a:r>
              <a:rPr lang="en-US" altLang="zh-CN" sz="2000" dirty="0" err="1" smtClean="0"/>
              <a:t>OpenID</a:t>
            </a:r>
            <a:r>
              <a:rPr lang="zh-CN" altLang="en-US" sz="2000" dirty="0" smtClean="0"/>
              <a:t>，如果需要在多公众号、移动应用之间做用户共通，则需前往微信开放平台，将这些公众号和应用绑定到一个开放平台账号下，绑定后，一个用户虽然对多个公众号和应用有多个不同的</a:t>
            </a:r>
            <a:r>
              <a:rPr lang="en-US" altLang="zh-CN" sz="2000" dirty="0" err="1" smtClean="0"/>
              <a:t>OpenID</a:t>
            </a:r>
            <a:r>
              <a:rPr lang="zh-CN" altLang="en-US" sz="2000" dirty="0" smtClean="0"/>
              <a:t>，但他对所有这些同一开放平台账号下的公众号和应用，只有一个</a:t>
            </a:r>
            <a:r>
              <a:rPr lang="en-US" altLang="zh-CN" sz="2000" dirty="0" err="1" smtClean="0"/>
              <a:t>UnionID</a:t>
            </a:r>
            <a:r>
              <a:rPr lang="zh-CN" altLang="en-US" sz="2000" dirty="0" smtClean="0"/>
              <a:t>，可以在用户管理</a:t>
            </a:r>
            <a:r>
              <a:rPr lang="en-US" altLang="zh-CN" sz="2000" dirty="0" smtClean="0"/>
              <a:t>-</a:t>
            </a:r>
            <a:r>
              <a:rPr lang="zh-CN" altLang="en-US" sz="2000" dirty="0" smtClean="0"/>
              <a:t>获取用户基本信息（</a:t>
            </a:r>
            <a:r>
              <a:rPr lang="en-US" altLang="zh-CN" sz="2000" dirty="0" err="1" smtClean="0"/>
              <a:t>UnionID</a:t>
            </a:r>
            <a:r>
              <a:rPr lang="zh-CN" altLang="en-US" sz="2000" dirty="0" smtClean="0"/>
              <a:t>机制）文档了解详情。</a:t>
            </a:r>
            <a:endParaRPr lang="en-US" altLang="zh-CN" sz="2000" dirty="0" smtClean="0"/>
          </a:p>
          <a:p>
            <a:pPr marL="0" indent="0">
              <a:buNone/>
            </a:pPr>
            <a:r>
              <a:rPr lang="zh-CN" altLang="en-US" sz="2000" dirty="0" smtClean="0"/>
              <a:t>        公众</a:t>
            </a:r>
            <a:r>
              <a:rPr lang="zh-CN" altLang="en-US" sz="2000" dirty="0"/>
              <a:t>号主要通过公众号消息会话和公众号内网页来为用户提供服务的，下面分别介绍这两种情况</a:t>
            </a:r>
            <a:r>
              <a:rPr lang="zh-CN" altLang="en-US" sz="2000" dirty="0" smtClean="0"/>
              <a:t>：</a:t>
            </a:r>
            <a:endParaRPr lang="en-US" altLang="zh-CN" sz="2000" dirty="0" smtClean="0"/>
          </a:p>
          <a:p>
            <a:pPr marL="0" indent="0">
              <a:buNone/>
            </a:pPr>
            <a:r>
              <a:rPr lang="en-US" altLang="zh-CN" sz="2000" dirty="0"/>
              <a:t>	</a:t>
            </a:r>
            <a:r>
              <a:rPr lang="en-US" altLang="zh-CN" sz="2000" dirty="0" smtClean="0"/>
              <a:t>1</a:t>
            </a:r>
            <a:r>
              <a:rPr lang="zh-CN" altLang="en-US" sz="2000" dirty="0" smtClean="0"/>
              <a:t>、公众号消息会话</a:t>
            </a:r>
            <a:endParaRPr lang="en-US" altLang="zh-CN" sz="2000" dirty="0" smtClean="0"/>
          </a:p>
          <a:p>
            <a:pPr marL="0" indent="0">
              <a:buNone/>
            </a:pPr>
            <a:r>
              <a:rPr lang="en-US" altLang="zh-CN" sz="2000" dirty="0"/>
              <a:t>	</a:t>
            </a:r>
            <a:r>
              <a:rPr lang="en-US" altLang="zh-CN" sz="2000" dirty="0" smtClean="0"/>
              <a:t>2</a:t>
            </a:r>
            <a:r>
              <a:rPr lang="zh-CN" altLang="en-US" sz="2000" dirty="0" smtClean="0"/>
              <a:t>、公众号内网页</a:t>
            </a:r>
            <a:endParaRPr lang="zh-CN" altLang="en-US" sz="2000" dirty="0"/>
          </a:p>
        </p:txBody>
      </p:sp>
    </p:spTree>
    <p:extLst>
      <p:ext uri="{BB962C8B-B14F-4D97-AF65-F5344CB8AC3E}">
        <p14:creationId xmlns:p14="http://schemas.microsoft.com/office/powerpoint/2010/main" val="26408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公众号消息会话</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smtClean="0">
                <a:latin typeface="+mn-ea"/>
              </a:rPr>
              <a:t>    </a:t>
            </a:r>
            <a:r>
              <a:rPr lang="zh-CN" altLang="en-US" sz="2000" dirty="0" smtClean="0">
                <a:latin typeface="+mn-ea"/>
              </a:rPr>
              <a:t>公众号是以微信用户的一个联系人形式存在的，消息会话是公众号与用户交互的基础。目前公众号内主要有这样几类消息服务的类型，分别用于不同的场景。</a:t>
            </a:r>
            <a:endParaRPr lang="en-US" altLang="zh-CN" sz="2000" dirty="0" smtClean="0">
              <a:latin typeface="+mn-ea"/>
            </a:endParaRPr>
          </a:p>
          <a:p>
            <a:pPr marL="0" indent="0">
              <a:buNone/>
            </a:pPr>
            <a:r>
              <a:rPr lang="en-US" altLang="zh-CN" sz="1600" dirty="0">
                <a:latin typeface="+mn-ea"/>
              </a:rPr>
              <a:t>	</a:t>
            </a:r>
            <a:r>
              <a:rPr lang="en-US" altLang="zh-CN" sz="1600" dirty="0" smtClean="0">
                <a:latin typeface="+mn-ea"/>
              </a:rPr>
              <a:t>1</a:t>
            </a:r>
            <a:r>
              <a:rPr lang="zh-CN" altLang="en-US" sz="1600" dirty="0" smtClean="0">
                <a:latin typeface="+mn-ea"/>
              </a:rPr>
              <a:t>）群发消息：公众号可以以一定频次（订阅号为每天</a:t>
            </a:r>
            <a:r>
              <a:rPr lang="en-US" altLang="zh-CN" sz="1600" dirty="0" smtClean="0">
                <a:latin typeface="+mn-ea"/>
              </a:rPr>
              <a:t>1</a:t>
            </a:r>
            <a:r>
              <a:rPr lang="zh-CN" altLang="en-US" sz="1600" dirty="0" smtClean="0">
                <a:latin typeface="+mn-ea"/>
              </a:rPr>
              <a:t>次，服务号为每月</a:t>
            </a:r>
            <a:r>
              <a:rPr lang="en-US" altLang="zh-CN" sz="1600" dirty="0" smtClean="0">
                <a:latin typeface="+mn-ea"/>
              </a:rPr>
              <a:t>4</a:t>
            </a:r>
            <a:r>
              <a:rPr lang="zh-CN" altLang="en-US" sz="1600" dirty="0" smtClean="0">
                <a:latin typeface="+mn-ea"/>
              </a:rPr>
              <a:t>次），向用户群发消息，包括文字消息、图文消息、图片、视频、语音等。</a:t>
            </a:r>
            <a:endParaRPr lang="en-US" altLang="zh-CN" sz="1600" dirty="0" smtClean="0">
              <a:latin typeface="+mn-ea"/>
            </a:endParaRPr>
          </a:p>
          <a:p>
            <a:pPr marL="0" indent="0">
              <a:buNone/>
            </a:pPr>
            <a:r>
              <a:rPr lang="en-US" altLang="zh-CN" sz="1600" dirty="0">
                <a:latin typeface="+mn-ea"/>
              </a:rPr>
              <a:t>	</a:t>
            </a:r>
            <a:r>
              <a:rPr lang="en-US" altLang="zh-CN" sz="1600" dirty="0" smtClean="0">
                <a:latin typeface="+mn-ea"/>
              </a:rPr>
              <a:t>2</a:t>
            </a:r>
            <a:r>
              <a:rPr lang="zh-CN" altLang="en-US" sz="1600" dirty="0" smtClean="0">
                <a:latin typeface="+mn-ea"/>
              </a:rPr>
              <a:t>）被动回复消息：在用户给公众号发消息后，微信服务器会将消息发到开发者预先在开发者中心设置的服务器地址（开发者需要进行消息真实性验证），公众号可以在</a:t>
            </a:r>
            <a:r>
              <a:rPr lang="en-US" altLang="zh-CN" sz="1600" dirty="0" smtClean="0">
                <a:latin typeface="+mn-ea"/>
              </a:rPr>
              <a:t>5</a:t>
            </a:r>
            <a:r>
              <a:rPr lang="zh-CN" altLang="en-US" sz="1600" dirty="0" smtClean="0">
                <a:latin typeface="+mn-ea"/>
              </a:rPr>
              <a:t>秒内做出回复，可以回复一个消息，也可以回复命令告诉微信服务器这条消息暂不回复。被动回复消息可以设置加密（在公众平台官网的开发者中心处设置，设置后，按照消息加解密文档来进行处理。其他</a:t>
            </a:r>
            <a:r>
              <a:rPr lang="en-US" altLang="zh-CN" sz="1600" dirty="0" smtClean="0">
                <a:latin typeface="+mn-ea"/>
              </a:rPr>
              <a:t>3</a:t>
            </a:r>
            <a:r>
              <a:rPr lang="zh-CN" altLang="en-US" sz="1600" dirty="0" smtClean="0">
                <a:latin typeface="+mn-ea"/>
              </a:rPr>
              <a:t>种消息的调用因为是</a:t>
            </a:r>
            <a:r>
              <a:rPr lang="en-US" altLang="zh-CN" sz="1600" dirty="0" smtClean="0">
                <a:latin typeface="+mn-ea"/>
              </a:rPr>
              <a:t>API</a:t>
            </a:r>
            <a:r>
              <a:rPr lang="zh-CN" altLang="en-US" sz="1600" dirty="0" smtClean="0">
                <a:latin typeface="+mn-ea"/>
              </a:rPr>
              <a:t>调用而不是对请求的返回，所以不需要加解密）。</a:t>
            </a:r>
            <a:endParaRPr lang="en-US" altLang="zh-CN" sz="1600" dirty="0" smtClean="0">
              <a:latin typeface="+mn-ea"/>
            </a:endParaRPr>
          </a:p>
          <a:p>
            <a:pPr marL="0" indent="0">
              <a:buNone/>
            </a:pPr>
            <a:r>
              <a:rPr lang="en-US" altLang="zh-CN" sz="1600" dirty="0">
                <a:latin typeface="+mn-ea"/>
              </a:rPr>
              <a:t>	</a:t>
            </a:r>
            <a:r>
              <a:rPr lang="en-US" altLang="zh-CN" sz="1600" dirty="0" smtClean="0">
                <a:latin typeface="+mn-ea"/>
              </a:rPr>
              <a:t>3</a:t>
            </a:r>
            <a:r>
              <a:rPr lang="zh-CN" altLang="en-US" sz="1600" dirty="0" smtClean="0">
                <a:latin typeface="+mn-ea"/>
              </a:rPr>
              <a:t>）客服消息：在用户给公众号发消息后的</a:t>
            </a:r>
            <a:r>
              <a:rPr lang="en-US" altLang="zh-CN" sz="1600" dirty="0" smtClean="0">
                <a:latin typeface="+mn-ea"/>
              </a:rPr>
              <a:t>48</a:t>
            </a:r>
            <a:r>
              <a:rPr lang="zh-CN" altLang="en-US" sz="1600" dirty="0" smtClean="0">
                <a:latin typeface="+mn-ea"/>
              </a:rPr>
              <a:t>小时内，公众号可以给用户发送不限数量的消息，主要用于客服场景。用户的行为会触发事件推送，某些事件推送是支持公众号据此发送客服消息的，详见微信推送消息与事件说明文档。</a:t>
            </a:r>
            <a:endParaRPr lang="en-US" altLang="zh-CN" sz="1600" dirty="0" smtClean="0">
              <a:latin typeface="+mn-ea"/>
            </a:endParaRPr>
          </a:p>
          <a:p>
            <a:pPr marL="0" indent="0">
              <a:buNone/>
            </a:pPr>
            <a:r>
              <a:rPr lang="en-US" altLang="zh-CN" sz="1600" dirty="0">
                <a:latin typeface="+mn-ea"/>
              </a:rPr>
              <a:t>	</a:t>
            </a:r>
            <a:r>
              <a:rPr lang="en-US" altLang="zh-CN" sz="1600" dirty="0" smtClean="0">
                <a:latin typeface="+mn-ea"/>
              </a:rPr>
              <a:t>4</a:t>
            </a:r>
            <a:r>
              <a:rPr lang="zh-CN" altLang="en-US" sz="1600" dirty="0" smtClean="0">
                <a:latin typeface="+mn-ea"/>
              </a:rPr>
              <a:t>）模板消息：在需要对用户发送服务通知（如刷卡提醒、服务预约成功通知等）时，公众号可以用特定内容模板，主动向用户发送消息。</a:t>
            </a:r>
            <a:endParaRPr lang="zh-CN" altLang="en-US" sz="1600" dirty="0">
              <a:latin typeface="+mn-ea"/>
            </a:endParaRPr>
          </a:p>
        </p:txBody>
      </p:sp>
    </p:spTree>
    <p:extLst>
      <p:ext uri="{BB962C8B-B14F-4D97-AF65-F5344CB8AC3E}">
        <p14:creationId xmlns:p14="http://schemas.microsoft.com/office/powerpoint/2010/main" val="544252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公众号内网页</a:t>
            </a:r>
          </a:p>
        </p:txBody>
      </p:sp>
      <p:sp>
        <p:nvSpPr>
          <p:cNvPr id="3" name="内容占位符 2"/>
          <p:cNvSpPr>
            <a:spLocks noGrp="1"/>
          </p:cNvSpPr>
          <p:nvPr>
            <p:ph idx="1"/>
          </p:nvPr>
        </p:nvSpPr>
        <p:spPr>
          <a:xfrm>
            <a:off x="838200" y="1825624"/>
            <a:ext cx="10515600" cy="4879975"/>
          </a:xfrm>
        </p:spPr>
        <p:txBody>
          <a:bodyPr>
            <a:normAutofit/>
          </a:bodyPr>
          <a:lstStyle/>
          <a:p>
            <a:r>
              <a:rPr lang="zh-CN" altLang="en-US" sz="2000" dirty="0" smtClean="0"/>
              <a:t>许多复杂的业务场景，需要通过网页形式来提供服务，这时需要用到：</a:t>
            </a:r>
            <a:endParaRPr lang="en-US" altLang="zh-CN" sz="2000" dirty="0" smtClean="0"/>
          </a:p>
          <a:p>
            <a:pPr lvl="1"/>
            <a:r>
              <a:rPr lang="en-US" altLang="zh-CN" sz="1600" dirty="0" smtClean="0"/>
              <a:t>1</a:t>
            </a:r>
            <a:r>
              <a:rPr lang="zh-CN" altLang="en-US" sz="1600" dirty="0" smtClean="0"/>
              <a:t>）网页授权获取用户基本信息：通过该接口，可以获取用户的基本信息（获取用户的</a:t>
            </a:r>
            <a:r>
              <a:rPr lang="en-US" altLang="zh-CN" sz="1600" dirty="0" err="1" smtClean="0"/>
              <a:t>OpenID</a:t>
            </a:r>
            <a:r>
              <a:rPr lang="zh-CN" altLang="en-US" sz="1600" dirty="0" smtClean="0"/>
              <a:t>是无需用户同意的，获取用户的基本信息则需用户同意）</a:t>
            </a:r>
            <a:endParaRPr lang="en-US" altLang="zh-CN" sz="1600" dirty="0" smtClean="0"/>
          </a:p>
          <a:p>
            <a:pPr lvl="1"/>
            <a:r>
              <a:rPr lang="en-US" altLang="zh-CN" sz="1600" dirty="0"/>
              <a:t>2</a:t>
            </a:r>
            <a:r>
              <a:rPr lang="zh-CN" altLang="en-US" sz="1600" dirty="0"/>
              <a:t>）微信</a:t>
            </a:r>
            <a:r>
              <a:rPr lang="en-US" altLang="zh-CN" sz="1600" dirty="0"/>
              <a:t>JS-SDK</a:t>
            </a:r>
            <a:r>
              <a:rPr lang="zh-CN" altLang="en-US" sz="1600" dirty="0"/>
              <a:t>：是开发者在网页上通过</a:t>
            </a:r>
            <a:r>
              <a:rPr lang="en-US" altLang="zh-CN" sz="1600" dirty="0"/>
              <a:t>JavaScript</a:t>
            </a:r>
            <a:r>
              <a:rPr lang="zh-CN" altLang="en-US" sz="1600" dirty="0"/>
              <a:t>代码使用微信原生功能的工具包，开发者可以使用它在网页</a:t>
            </a:r>
            <a:r>
              <a:rPr lang="zh-CN" altLang="en-US" sz="1600" dirty="0" smtClean="0"/>
              <a:t>上录制</a:t>
            </a:r>
            <a:r>
              <a:rPr lang="zh-CN" altLang="en-US" sz="1600" dirty="0"/>
              <a:t>和播放微信语音、监听微信分享、上传手机本地图片、拍照等许多能力</a:t>
            </a:r>
            <a:r>
              <a:rPr lang="zh-CN" altLang="en-US" sz="1600" dirty="0" smtClean="0"/>
              <a:t>。</a:t>
            </a:r>
            <a:endParaRPr lang="en-US" altLang="zh-CN" sz="1600" dirty="0" smtClean="0"/>
          </a:p>
          <a:p>
            <a:r>
              <a:rPr lang="zh-CN" altLang="en-US" sz="2000" dirty="0"/>
              <a:t>典型案例介绍</a:t>
            </a:r>
            <a:endParaRPr lang="zh-CN" altLang="en-US" sz="2000" dirty="0" smtClean="0">
              <a:effectLst/>
            </a:endParaRPr>
          </a:p>
          <a:p>
            <a:pPr lvl="1"/>
            <a:r>
              <a:rPr lang="zh-CN" altLang="en-US" sz="1600" dirty="0"/>
              <a:t>招商银行信用卡</a:t>
            </a:r>
            <a:r>
              <a:rPr lang="zh-CN" altLang="en-US" sz="1600" dirty="0" smtClean="0"/>
              <a:t>中心</a:t>
            </a:r>
            <a:endParaRPr lang="en-US" altLang="zh-CN" sz="1600" dirty="0" smtClean="0"/>
          </a:p>
          <a:p>
            <a:pPr lvl="2"/>
            <a:r>
              <a:rPr lang="zh-CN" altLang="en-US" sz="1200" dirty="0"/>
              <a:t>如果你是持卡人，可快捷查询信用卡账单、额度及积分；快速还款、申请账单分期；微信转接人工服务；信用卡消费，微信免费笔笔提醒。如果不是持卡人，可以微信办卡</a:t>
            </a:r>
            <a:r>
              <a:rPr lang="zh-CN" altLang="en-US" sz="1200" dirty="0" smtClean="0"/>
              <a:t>！</a:t>
            </a:r>
            <a:endParaRPr lang="en-US" altLang="zh-CN" sz="1200" dirty="0" smtClean="0"/>
          </a:p>
          <a:p>
            <a:pPr lvl="1"/>
            <a:r>
              <a:rPr lang="zh-CN" altLang="en-US" sz="1600" dirty="0" smtClean="0"/>
              <a:t>中国南方航空</a:t>
            </a:r>
            <a:endParaRPr lang="en-US" altLang="zh-CN" sz="1600" dirty="0" smtClean="0"/>
          </a:p>
          <a:p>
            <a:pPr lvl="2"/>
            <a:r>
              <a:rPr lang="zh-CN" altLang="en-US" sz="1200" dirty="0"/>
              <a:t>你可以办理值机手续，挑选座位，查询航班信息，查询</a:t>
            </a:r>
            <a:r>
              <a:rPr lang="zh-CN" altLang="en-US" sz="1200" dirty="0" smtClean="0"/>
              <a:t>目的</a:t>
            </a:r>
            <a:endParaRPr lang="en-US" altLang="zh-CN" sz="1200" dirty="0" smtClean="0"/>
          </a:p>
          <a:p>
            <a:pPr marL="914400" lvl="2" indent="0">
              <a:buNone/>
            </a:pPr>
            <a:r>
              <a:rPr lang="zh-CN" altLang="en-US" sz="1200" dirty="0" smtClean="0"/>
              <a:t>地</a:t>
            </a:r>
            <a:r>
              <a:rPr lang="zh-CN" altLang="en-US" sz="1200" dirty="0"/>
              <a:t>城市天气，并为明珠会员提供专业的服务</a:t>
            </a:r>
            <a:r>
              <a:rPr lang="zh-CN" altLang="en-US" sz="1200" dirty="0" smtClean="0"/>
              <a:t>。</a:t>
            </a:r>
            <a:endParaRPr lang="en-US" altLang="zh-CN" sz="1200" dirty="0" smtClean="0"/>
          </a:p>
          <a:p>
            <a:pPr lvl="1"/>
            <a:r>
              <a:rPr lang="zh-CN" altLang="en-US" sz="1600" dirty="0" smtClean="0"/>
              <a:t>广东联通</a:t>
            </a:r>
            <a:endParaRPr lang="en-US" altLang="zh-CN" sz="1600" dirty="0" smtClean="0"/>
          </a:p>
          <a:p>
            <a:pPr lvl="2"/>
            <a:r>
              <a:rPr lang="zh-CN" altLang="en-US" sz="1200" dirty="0"/>
              <a:t>你可以在微信里绑定手机号、积分流量，套餐余量</a:t>
            </a:r>
            <a:r>
              <a:rPr lang="zh-CN" altLang="en-US" sz="1200" dirty="0" smtClean="0"/>
              <a:t>、</a:t>
            </a:r>
            <a:endParaRPr lang="en-US" altLang="zh-CN" sz="1200" dirty="0" smtClean="0"/>
          </a:p>
          <a:p>
            <a:pPr marL="914400" lvl="2" indent="0">
              <a:buNone/>
            </a:pPr>
            <a:r>
              <a:rPr lang="zh-CN" altLang="en-US" sz="1200" dirty="0" smtClean="0"/>
              <a:t>手机</a:t>
            </a:r>
            <a:r>
              <a:rPr lang="zh-CN" altLang="en-US" sz="1200" dirty="0"/>
              <a:t>上网流量，微信专属流量查询，客服咨询。</a:t>
            </a:r>
            <a:endParaRPr lang="en-US" altLang="zh-CN" sz="1200" dirty="0" smtClean="0"/>
          </a:p>
          <a:p>
            <a:pPr lvl="2"/>
            <a:endParaRPr lang="zh-CN" altLang="en-US" sz="1200" dirty="0"/>
          </a:p>
        </p:txBody>
      </p:sp>
      <p:pic>
        <p:nvPicPr>
          <p:cNvPr id="5" name="图片 4"/>
          <p:cNvPicPr>
            <a:picLocks noChangeAspect="1"/>
          </p:cNvPicPr>
          <p:nvPr/>
        </p:nvPicPr>
        <p:blipFill>
          <a:blip r:embed="rId3"/>
          <a:stretch>
            <a:fillRect/>
          </a:stretch>
        </p:blipFill>
        <p:spPr>
          <a:xfrm>
            <a:off x="8496300" y="3217252"/>
            <a:ext cx="2857500" cy="2228850"/>
          </a:xfrm>
          <a:prstGeom prst="rect">
            <a:avLst/>
          </a:prstGeom>
        </p:spPr>
      </p:pic>
      <p:pic>
        <p:nvPicPr>
          <p:cNvPr id="6" name="图片 5"/>
          <p:cNvPicPr>
            <a:picLocks noChangeAspect="1"/>
          </p:cNvPicPr>
          <p:nvPr/>
        </p:nvPicPr>
        <p:blipFill>
          <a:blip r:embed="rId4"/>
          <a:stretch>
            <a:fillRect/>
          </a:stretch>
        </p:blipFill>
        <p:spPr>
          <a:xfrm>
            <a:off x="6096000" y="4159250"/>
            <a:ext cx="2533650" cy="2152650"/>
          </a:xfrm>
          <a:prstGeom prst="rect">
            <a:avLst/>
          </a:prstGeom>
        </p:spPr>
      </p:pic>
    </p:spTree>
    <p:extLst>
      <p:ext uri="{BB962C8B-B14F-4D97-AF65-F5344CB8AC3E}">
        <p14:creationId xmlns:p14="http://schemas.microsoft.com/office/powerpoint/2010/main" val="1884717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开始开发</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063619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892</Words>
  <Application>Microsoft Office PowerPoint</Application>
  <PresentationFormat>宽屏</PresentationFormat>
  <Paragraphs>45</Paragraphs>
  <Slides>5</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宋体</vt:lpstr>
      <vt:lpstr>Arial</vt:lpstr>
      <vt:lpstr>Calibri</vt:lpstr>
      <vt:lpstr>Calibri Light</vt:lpstr>
      <vt:lpstr>Office 主题</vt:lpstr>
      <vt:lpstr>微信公众平台开发</vt:lpstr>
      <vt:lpstr>微信公众平台开发概述</vt:lpstr>
      <vt:lpstr>公众号消息会话</vt:lpstr>
      <vt:lpstr>公众号内网页</vt:lpstr>
      <vt:lpstr>开始开发</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blackdancer</dc:creator>
  <cp:lastModifiedBy>Microsoft 帐户</cp:lastModifiedBy>
  <cp:revision>72</cp:revision>
  <dcterms:created xsi:type="dcterms:W3CDTF">2017-05-26T02:49:08Z</dcterms:created>
  <dcterms:modified xsi:type="dcterms:W3CDTF">2017-05-26T06:34:59Z</dcterms:modified>
</cp:coreProperties>
</file>