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0" autoAdjust="0"/>
    <p:restoredTop sz="92868" autoAdjust="0"/>
  </p:normalViewPr>
  <p:slideViewPr>
    <p:cSldViewPr snapToGrid="0">
      <p:cViewPr varScale="1">
        <p:scale>
          <a:sx n="85" d="100"/>
          <a:sy n="85" d="100"/>
        </p:scale>
        <p:origin x="2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8B4BF-1668-48A6-AD5F-46E8DEF220AD}" type="datetimeFigureOut">
              <a:rPr lang="zh-CN" altLang="en-US" smtClean="0"/>
              <a:t>2017/5/25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7BD3E-3FA7-4F3F-AF51-37770D65EE70}" type="slidenum">
              <a:rPr lang="zh-CN" altLang="en-US" smtClean="0"/>
              <a:t>‹#›</a:t>
            </a:fld>
            <a:endParaRPr lang="zh-CN" altLang="en-US"/>
          </a:p>
        </p:txBody>
      </p:sp>
    </p:spTree>
    <p:extLst>
      <p:ext uri="{BB962C8B-B14F-4D97-AF65-F5344CB8AC3E}">
        <p14:creationId xmlns:p14="http://schemas.microsoft.com/office/powerpoint/2010/main" val="1666908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cs.oracle.com/javase/8/docs/technotes/guides/datetime/index.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https://docs.oracle.com/javase/tutorial/images/oracle-java-logo.png</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a:t>
            </a:fld>
            <a:endParaRPr lang="zh-CN" altLang="en-US"/>
          </a:p>
        </p:txBody>
      </p:sp>
    </p:spTree>
    <p:extLst>
      <p:ext uri="{BB962C8B-B14F-4D97-AF65-F5344CB8AC3E}">
        <p14:creationId xmlns:p14="http://schemas.microsoft.com/office/powerpoint/2010/main" val="789532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https://docs.oracle.com/javase/tutorial/java/javaOO/methodreferences.html</a:t>
            </a:r>
          </a:p>
          <a:p>
            <a:r>
              <a:rPr lang="en-US" altLang="zh-CN" dirty="0" smtClean="0"/>
              <a:t>http://java8.in/java-8-method-references/</a:t>
            </a:r>
          </a:p>
          <a:p>
            <a:endParaRPr lang="en-US" altLang="zh-CN" dirty="0" smtClean="0"/>
          </a:p>
          <a:p>
            <a:endParaRPr lang="en-US" altLang="zh-CN" dirty="0" smtClean="0"/>
          </a:p>
          <a:p>
            <a:r>
              <a:rPr lang="en-US" altLang="zh-CN" sz="1200" kern="1200" dirty="0" smtClean="0">
                <a:solidFill>
                  <a:schemeClr val="tx1"/>
                </a:solidFill>
                <a:effectLst/>
                <a:latin typeface="+mn-lt"/>
                <a:ea typeface="+mn-ea"/>
                <a:cs typeface="+mn-cs"/>
              </a:rPr>
              <a:t>package </a:t>
            </a:r>
            <a:r>
              <a:rPr lang="en-US" altLang="zh-CN" dirty="0" smtClean="0"/>
              <a:t>com.java8.tutorial.methodreferences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java.util.Arrays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java.util.Collection</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java.util.HashSet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java.util.List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java.util.function.Supplier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err="1" smtClean="0"/>
              <a:t>ComparisonProvider</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compareByAge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compareByName</a:t>
            </a:r>
            <a:r>
              <a:rPr lang="en-US" altLang="zh-CN" dirty="0" smtClean="0"/>
              <a:t>(Person p1</a:t>
            </a:r>
            <a:r>
              <a:rPr lang="en-US" altLang="zh-CN" sz="1200" kern="1200" dirty="0" smtClean="0">
                <a:solidFill>
                  <a:schemeClr val="tx1"/>
                </a:solidFill>
                <a:effectLst/>
                <a:latin typeface="+mn-lt"/>
                <a:ea typeface="+mn-ea"/>
                <a:cs typeface="+mn-cs"/>
              </a:rPr>
              <a:t>, </a:t>
            </a:r>
            <a:r>
              <a:rPr lang="en-US" altLang="zh-CN" dirty="0" smtClean="0"/>
              <a:t>Person p2)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p2.getName().</a:t>
            </a:r>
            <a:r>
              <a:rPr lang="en-US" altLang="zh-CN" dirty="0" err="1" smtClean="0"/>
              <a:t>compareTo</a:t>
            </a:r>
            <a:r>
              <a:rPr lang="en-US" altLang="zh-CN" dirty="0" smtClean="0"/>
              <a:t>(p1.getName())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集合拷贝</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sourceCollection</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collectionFactory</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T</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SOURCE</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DEST</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@return</a:t>
            </a:r>
            <a:br>
              <a:rPr lang="en-US" altLang="zh-CN" sz="1200" b="1" i="1" kern="1200" dirty="0" smtClean="0">
                <a:solidFill>
                  <a:schemeClr val="tx1"/>
                </a:solidFill>
                <a:effectLst/>
                <a:latin typeface="+mn-lt"/>
                <a:ea typeface="+mn-ea"/>
                <a:cs typeface="+mn-cs"/>
              </a:rPr>
            </a:br>
            <a:r>
              <a:rPr lang="en-US" altLang="zh-CN" sz="1200" b="1"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public static </a:t>
            </a:r>
            <a:r>
              <a:rPr lang="en-US" altLang="zh-CN" dirty="0" smtClean="0"/>
              <a:t>&lt;</a:t>
            </a:r>
            <a:r>
              <a:rPr lang="en-US" altLang="zh-CN" sz="1200" kern="1200" dirty="0" smtClean="0">
                <a:solidFill>
                  <a:schemeClr val="tx1"/>
                </a:solidFill>
                <a:effectLst/>
                <a:latin typeface="+mn-lt"/>
                <a:ea typeface="+mn-ea"/>
                <a:cs typeface="+mn-cs"/>
              </a:rPr>
              <a:t>T, SOURCE extends </a:t>
            </a:r>
            <a:r>
              <a:rPr lang="en-US" altLang="zh-CN" dirty="0" smtClean="0"/>
              <a:t>Collection&lt;</a:t>
            </a:r>
            <a:r>
              <a:rPr lang="en-US" altLang="zh-CN" sz="1200" kern="1200" dirty="0" smtClean="0">
                <a:solidFill>
                  <a:schemeClr val="tx1"/>
                </a:solidFill>
                <a:effectLst/>
                <a:latin typeface="+mn-lt"/>
                <a:ea typeface="+mn-ea"/>
                <a:cs typeface="+mn-cs"/>
              </a:rPr>
              <a:t>T</a:t>
            </a:r>
            <a:r>
              <a:rPr lang="en-US" altLang="zh-CN" dirty="0" smtClean="0"/>
              <a:t>&gt;</a:t>
            </a:r>
            <a:r>
              <a:rPr lang="en-US" altLang="zh-CN" sz="1200" kern="1200" dirty="0" smtClean="0">
                <a:solidFill>
                  <a:schemeClr val="tx1"/>
                </a:solidFill>
                <a:effectLst/>
                <a:latin typeface="+mn-lt"/>
                <a:ea typeface="+mn-ea"/>
                <a:cs typeface="+mn-cs"/>
              </a:rPr>
              <a:t>, DEST extends </a:t>
            </a:r>
            <a:r>
              <a:rPr lang="en-US" altLang="zh-CN" dirty="0" smtClean="0"/>
              <a:t>Collection&lt;</a:t>
            </a:r>
            <a:r>
              <a:rPr lang="en-US" altLang="zh-CN" sz="1200" kern="1200" dirty="0" smtClean="0">
                <a:solidFill>
                  <a:schemeClr val="tx1"/>
                </a:solidFill>
                <a:effectLst/>
                <a:latin typeface="+mn-lt"/>
                <a:ea typeface="+mn-ea"/>
                <a:cs typeface="+mn-cs"/>
              </a:rPr>
              <a:t>T</a:t>
            </a:r>
            <a:r>
              <a:rPr lang="en-US" altLang="zh-CN" dirty="0" smtClean="0"/>
              <a:t>&gt;&gt;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DEST </a:t>
            </a:r>
            <a:r>
              <a:rPr lang="en-US" altLang="zh-CN" sz="1200" kern="1200" dirty="0" err="1" smtClean="0">
                <a:solidFill>
                  <a:schemeClr val="tx1"/>
                </a:solidFill>
                <a:effectLst/>
                <a:latin typeface="+mn-lt"/>
                <a:ea typeface="+mn-ea"/>
                <a:cs typeface="+mn-cs"/>
              </a:rPr>
              <a:t>transferElements</a:t>
            </a:r>
            <a:r>
              <a:rPr lang="en-US" altLang="zh-CN" dirty="0" smtClean="0"/>
              <a:t>(</a:t>
            </a:r>
            <a:r>
              <a:rPr lang="en-US" altLang="zh-CN" sz="1200" kern="1200" dirty="0" smtClean="0">
                <a:solidFill>
                  <a:schemeClr val="tx1"/>
                </a:solidFill>
                <a:effectLst/>
                <a:latin typeface="+mn-lt"/>
                <a:ea typeface="+mn-ea"/>
                <a:cs typeface="+mn-cs"/>
              </a:rPr>
              <a:t>SOURCE </a:t>
            </a:r>
            <a:r>
              <a:rPr lang="en-US" altLang="zh-CN" dirty="0" err="1" smtClean="0"/>
              <a:t>sourceCollection</a:t>
            </a:r>
            <a:r>
              <a:rPr lang="en-US" altLang="zh-CN" sz="1200" kern="1200" dirty="0" smtClean="0">
                <a:solidFill>
                  <a:schemeClr val="tx1"/>
                </a:solidFill>
                <a:effectLst/>
                <a:latin typeface="+mn-lt"/>
                <a:ea typeface="+mn-ea"/>
                <a:cs typeface="+mn-cs"/>
              </a:rPr>
              <a:t>, </a:t>
            </a:r>
            <a:r>
              <a:rPr lang="en-US" altLang="zh-CN" dirty="0" smtClean="0"/>
              <a:t>Supplier&lt;</a:t>
            </a:r>
            <a:r>
              <a:rPr lang="en-US" altLang="zh-CN" sz="1200" kern="1200" dirty="0" smtClean="0">
                <a:solidFill>
                  <a:schemeClr val="tx1"/>
                </a:solidFill>
                <a:effectLst/>
                <a:latin typeface="+mn-lt"/>
                <a:ea typeface="+mn-ea"/>
                <a:cs typeface="+mn-cs"/>
              </a:rPr>
              <a:t>DEST</a:t>
            </a:r>
            <a:r>
              <a:rPr lang="en-US" altLang="zh-CN" dirty="0" smtClean="0"/>
              <a:t>&gt; </a:t>
            </a:r>
            <a:r>
              <a:rPr lang="en-US" altLang="zh-CN" dirty="0" err="1" smtClean="0"/>
              <a:t>collectionFactory</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DEST </a:t>
            </a:r>
            <a:r>
              <a:rPr lang="en-US" altLang="zh-CN" dirty="0" smtClean="0"/>
              <a:t>result = </a:t>
            </a:r>
            <a:r>
              <a:rPr lang="en-US" altLang="zh-CN" dirty="0" err="1" smtClean="0"/>
              <a:t>collectionFactory.get</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for </a:t>
            </a:r>
            <a:r>
              <a:rPr lang="en-US" altLang="zh-CN" dirty="0" smtClean="0"/>
              <a:t>(</a:t>
            </a:r>
            <a:r>
              <a:rPr lang="en-US" altLang="zh-CN" sz="1200" kern="1200" dirty="0" smtClean="0">
                <a:solidFill>
                  <a:schemeClr val="tx1"/>
                </a:solidFill>
                <a:effectLst/>
                <a:latin typeface="+mn-lt"/>
                <a:ea typeface="+mn-ea"/>
                <a:cs typeface="+mn-cs"/>
              </a:rPr>
              <a:t>T </a:t>
            </a:r>
            <a:r>
              <a:rPr lang="en-US" altLang="zh-CN" dirty="0" err="1" smtClean="0"/>
              <a:t>t</a:t>
            </a:r>
            <a:r>
              <a:rPr lang="en-US" altLang="zh-CN" dirty="0" smtClean="0"/>
              <a:t> : </a:t>
            </a:r>
            <a:r>
              <a:rPr lang="en-US" altLang="zh-CN" dirty="0" err="1" smtClean="0"/>
              <a:t>sourceCollection</a:t>
            </a:r>
            <a:r>
              <a:rPr lang="en-US" altLang="zh-CN" dirty="0" smtClean="0"/>
              <a:t>) {</a:t>
            </a:r>
            <a:br>
              <a:rPr lang="en-US" altLang="zh-CN" dirty="0" smtClean="0"/>
            </a:br>
            <a:r>
              <a:rPr lang="en-US" altLang="zh-CN" dirty="0" smtClean="0"/>
              <a:t>            </a:t>
            </a:r>
            <a:r>
              <a:rPr lang="en-US" altLang="zh-CN" dirty="0" err="1" smtClean="0"/>
              <a:t>result.add</a:t>
            </a:r>
            <a:r>
              <a:rPr lang="en-US" altLang="zh-CN" dirty="0" smtClean="0"/>
              <a:t>(t)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result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Person[] </a:t>
            </a:r>
            <a:r>
              <a:rPr lang="en-US" altLang="zh-CN" dirty="0" err="1" smtClean="0"/>
              <a:t>pArr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Person[]{</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宋青书</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1310, 9, 1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张无忌</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1298, 2, 1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陈友谅</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1300, 3, 1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郭靖</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1275, 12, 1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ComparisonProvider</a:t>
            </a:r>
            <a:r>
              <a:rPr lang="en-US" altLang="zh-CN" dirty="0" smtClean="0"/>
              <a:t> </a:t>
            </a:r>
            <a:r>
              <a:rPr lang="en-US" altLang="zh-CN" dirty="0" err="1" smtClean="0"/>
              <a:t>myComparisonProvider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err="1" smtClean="0"/>
              <a:t>ComparisonProvider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err="1" smtClean="0"/>
              <a:t>myComparisonProvider</a:t>
            </a:r>
            <a:r>
              <a:rPr lang="en-US" altLang="zh-CN" dirty="0" smtClean="0"/>
              <a:t>::</a:t>
            </a:r>
            <a:r>
              <a:rPr lang="en-US" altLang="zh-CN" dirty="0" err="1" smtClean="0"/>
              <a:t>compareByName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String[] </a:t>
            </a:r>
            <a:r>
              <a:rPr lang="en-US" altLang="zh-CN" dirty="0" err="1" smtClean="0"/>
              <a:t>stringArray</a:t>
            </a:r>
            <a:r>
              <a:rPr lang="en-US" altLang="zh-CN" dirty="0" smtClean="0"/>
              <a:t> = {</a:t>
            </a:r>
            <a:r>
              <a:rPr lang="en-US" altLang="zh-CN" sz="1200" kern="1200" dirty="0" smtClean="0">
                <a:solidFill>
                  <a:schemeClr val="tx1"/>
                </a:solidFill>
                <a:effectLst/>
                <a:latin typeface="+mn-lt"/>
                <a:ea typeface="+mn-ea"/>
                <a:cs typeface="+mn-cs"/>
              </a:rPr>
              <a:t>"Barbara", "James", "Mary", "John"</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stringArray</a:t>
            </a:r>
            <a:r>
              <a:rPr lang="en-US" altLang="zh-CN" sz="1200" kern="1200" dirty="0" smtClean="0">
                <a:solidFill>
                  <a:schemeClr val="tx1"/>
                </a:solidFill>
                <a:effectLst/>
                <a:latin typeface="+mn-lt"/>
                <a:ea typeface="+mn-ea"/>
                <a:cs typeface="+mn-cs"/>
              </a:rPr>
              <a:t>, </a:t>
            </a:r>
            <a:r>
              <a:rPr lang="en-US" altLang="zh-CN" dirty="0" smtClean="0"/>
              <a:t>String::</a:t>
            </a:r>
            <a:r>
              <a:rPr lang="en-US" altLang="zh-CN" dirty="0" err="1" smtClean="0"/>
              <a:t>compareToIgnoreCase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List&lt;Person&gt; </a:t>
            </a:r>
            <a:r>
              <a:rPr lang="en-US" altLang="zh-CN" dirty="0" err="1" smtClean="0"/>
              <a:t>personList</a:t>
            </a:r>
            <a:r>
              <a:rPr lang="en-US" altLang="zh-CN" dirty="0" smtClean="0"/>
              <a:t> = </a:t>
            </a:r>
            <a:r>
              <a:rPr lang="en-US" altLang="zh-CN" dirty="0" err="1" smtClean="0"/>
              <a:t>Arrays.</a:t>
            </a:r>
            <a:r>
              <a:rPr lang="en-US" altLang="zh-CN" i="1" dirty="0" err="1" smtClean="0">
                <a:effectLst/>
              </a:rPr>
              <a:t>asList</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构造方法引用   </a:t>
            </a:r>
            <a:r>
              <a:rPr lang="en-US" altLang="zh-CN" sz="1200" kern="1200" dirty="0" err="1" smtClean="0">
                <a:solidFill>
                  <a:schemeClr val="tx1"/>
                </a:solidFill>
                <a:effectLst/>
                <a:latin typeface="+mn-lt"/>
                <a:ea typeface="+mn-ea"/>
                <a:cs typeface="+mn-cs"/>
              </a:rPr>
              <a:t>HashSet</a:t>
            </a:r>
            <a:r>
              <a:rPr lang="en-US" altLang="zh-CN" sz="1200" kern="1200" dirty="0" smtClean="0">
                <a:solidFill>
                  <a:schemeClr val="tx1"/>
                </a:solidFill>
                <a:effectLst/>
                <a:latin typeface="+mn-lt"/>
                <a:ea typeface="+mn-ea"/>
                <a:cs typeface="+mn-cs"/>
              </a:rPr>
              <a:t>::new</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HashSet</a:t>
            </a:r>
            <a:r>
              <a:rPr lang="en-US" altLang="zh-CN" dirty="0" smtClean="0"/>
              <a:t>&lt;Person&gt; elements = </a:t>
            </a:r>
            <a:r>
              <a:rPr lang="en-US" altLang="zh-CN" i="1" dirty="0" err="1" smtClean="0">
                <a:effectLst/>
              </a:rPr>
              <a:t>transferElements</a:t>
            </a:r>
            <a:r>
              <a:rPr lang="en-US" altLang="zh-CN" dirty="0" smtClean="0"/>
              <a:t>(</a:t>
            </a:r>
            <a:r>
              <a:rPr lang="en-US" altLang="zh-CN" dirty="0" err="1" smtClean="0"/>
              <a:t>personList</a:t>
            </a:r>
            <a:r>
              <a:rPr lang="en-US" altLang="zh-CN" sz="1200" kern="1200" dirty="0" smtClean="0">
                <a:solidFill>
                  <a:schemeClr val="tx1"/>
                </a:solidFill>
                <a:effectLst/>
                <a:latin typeface="+mn-lt"/>
                <a:ea typeface="+mn-ea"/>
                <a:cs typeface="+mn-cs"/>
              </a:rPr>
              <a:t>, </a:t>
            </a:r>
            <a:r>
              <a:rPr lang="en-US" altLang="zh-CN" dirty="0" err="1" smtClean="0"/>
              <a:t>HashSet</a:t>
            </a:r>
            <a:r>
              <a:rPr lang="en-US" altLang="zh-CN" dirty="0" smtClean="0"/>
              <a:t>::</a:t>
            </a:r>
            <a:r>
              <a:rPr lang="en-US" altLang="zh-CN" sz="1200" kern="1200" dirty="0" smtClean="0">
                <a:solidFill>
                  <a:schemeClr val="tx1"/>
                </a:solidFill>
                <a:effectLst/>
                <a:latin typeface="+mn-lt"/>
                <a:ea typeface="+mn-ea"/>
                <a:cs typeface="+mn-cs"/>
              </a:rPr>
              <a:t>new</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Arrays.</a:t>
            </a:r>
            <a:r>
              <a:rPr lang="en-US" altLang="zh-CN" i="1" dirty="0" err="1" smtClean="0">
                <a:effectLst/>
              </a:rPr>
              <a:t>asList</a:t>
            </a:r>
            <a:r>
              <a:rPr lang="en-US" altLang="zh-CN" dirty="0" smtClean="0"/>
              <a:t>(elements))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10</a:t>
            </a:fld>
            <a:endParaRPr lang="zh-CN" altLang="en-US"/>
          </a:p>
        </p:txBody>
      </p:sp>
    </p:spTree>
    <p:extLst>
      <p:ext uri="{BB962C8B-B14F-4D97-AF65-F5344CB8AC3E}">
        <p14:creationId xmlns:p14="http://schemas.microsoft.com/office/powerpoint/2010/main" val="2248917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package </a:t>
            </a:r>
            <a:r>
              <a:rPr lang="en-US" altLang="zh-CN" dirty="0" smtClean="0"/>
              <a:t>com.java8.tutorial.methodreferences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smtClean="0"/>
              <a:t>Person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Person</a:t>
            </a:r>
            <a:r>
              <a:rPr lang="en-US" altLang="zh-CN" dirty="0" smtClean="0"/>
              <a:t>(String name</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dirty="0" smtClean="0"/>
              <a:t> birthday)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this</a:t>
            </a:r>
            <a:r>
              <a:rPr lang="en-US" altLang="zh-CN" dirty="0" smtClean="0"/>
              <a:t>.</a:t>
            </a:r>
            <a:r>
              <a:rPr lang="en-US" altLang="zh-CN" sz="1200" kern="1200" dirty="0" smtClean="0">
                <a:solidFill>
                  <a:schemeClr val="tx1"/>
                </a:solidFill>
                <a:effectLst/>
                <a:latin typeface="+mn-lt"/>
                <a:ea typeface="+mn-ea"/>
                <a:cs typeface="+mn-cs"/>
              </a:rPr>
              <a:t>name </a:t>
            </a:r>
            <a:r>
              <a:rPr lang="en-US" altLang="zh-CN" dirty="0" smtClean="0"/>
              <a:t>= 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this</a:t>
            </a:r>
            <a:r>
              <a:rPr lang="en-US" altLang="zh-CN" dirty="0" err="1" smtClean="0"/>
              <a:t>.</a:t>
            </a:r>
            <a:r>
              <a:rPr lang="en-US" altLang="zh-CN" sz="1200" kern="1200" dirty="0" err="1" smtClean="0">
                <a:solidFill>
                  <a:schemeClr val="tx1"/>
                </a:solidFill>
                <a:effectLst/>
                <a:latin typeface="+mn-lt"/>
                <a:ea typeface="+mn-ea"/>
                <a:cs typeface="+mn-cs"/>
              </a:rPr>
              <a:t>birthday</a:t>
            </a:r>
            <a:r>
              <a:rPr lang="en-US" altLang="zh-CN" sz="1200" kern="1200" dirty="0" smtClean="0">
                <a:solidFill>
                  <a:schemeClr val="tx1"/>
                </a:solidFill>
                <a:effectLst/>
                <a:latin typeface="+mn-lt"/>
                <a:ea typeface="+mn-ea"/>
                <a:cs typeface="+mn-cs"/>
              </a:rPr>
              <a:t> </a:t>
            </a:r>
            <a:r>
              <a:rPr lang="en-US" altLang="zh-CN" dirty="0" smtClean="0"/>
              <a:t>= birthday</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a:t>
            </a:r>
            <a:r>
              <a:rPr lang="en-US" altLang="zh-CN" dirty="0" smtClean="0"/>
              <a:t>String </a:t>
            </a:r>
            <a:r>
              <a:rPr lang="en-US" altLang="zh-CN" sz="1200" kern="1200" dirty="0" smtClean="0">
                <a:solidFill>
                  <a:schemeClr val="tx1"/>
                </a:solidFill>
                <a:effectLst/>
                <a:latin typeface="+mn-lt"/>
                <a:ea typeface="+mn-ea"/>
                <a:cs typeface="+mn-cs"/>
              </a:rPr>
              <a:t>name;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private </a:t>
            </a:r>
            <a:r>
              <a:rPr lang="en-US" altLang="zh-CN" dirty="0" err="1" smtClean="0"/>
              <a:t>LocalDate</a:t>
            </a:r>
            <a:r>
              <a:rPr lang="en-US" altLang="zh-CN" dirty="0" smtClean="0"/>
              <a:t> </a:t>
            </a:r>
            <a:r>
              <a:rPr lang="en-US" altLang="zh-CN" sz="1200" kern="1200" dirty="0" smtClean="0">
                <a:solidFill>
                  <a:schemeClr val="tx1"/>
                </a:solidFill>
                <a:effectLst/>
                <a:latin typeface="+mn-lt"/>
                <a:ea typeface="+mn-ea"/>
                <a:cs typeface="+mn-cs"/>
              </a:rPr>
              <a:t>birthday;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dirty="0" err="1" smtClean="0"/>
              <a:t>LocalDate</a:t>
            </a:r>
            <a:r>
              <a:rPr lang="en-US" altLang="zh-CN" dirty="0" smtClean="0"/>
              <a:t> </a:t>
            </a:r>
            <a:r>
              <a:rPr lang="en-US" altLang="zh-CN" sz="1200" kern="1200" dirty="0" err="1" smtClean="0">
                <a:solidFill>
                  <a:schemeClr val="tx1"/>
                </a:solidFill>
                <a:effectLst/>
                <a:latin typeface="+mn-lt"/>
                <a:ea typeface="+mn-ea"/>
                <a:cs typeface="+mn-cs"/>
              </a:rPr>
              <a:t>getBirthday</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birthday;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compareByAge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a:t>
            </a:r>
            <a:r>
              <a:rPr lang="en-US" altLang="zh-CN" sz="1200" kern="1200" dirty="0" err="1" smtClean="0">
                <a:solidFill>
                  <a:schemeClr val="tx1"/>
                </a:solidFill>
                <a:effectLst/>
                <a:latin typeface="+mn-lt"/>
                <a:ea typeface="+mn-ea"/>
                <a:cs typeface="+mn-cs"/>
              </a:rPr>
              <a:t>birthday</a:t>
            </a:r>
            <a:r>
              <a:rPr lang="en-US" altLang="zh-CN" dirty="0" err="1" smtClean="0"/>
              <a:t>.compareTo</a:t>
            </a:r>
            <a:r>
              <a:rPr lang="en-US" altLang="zh-CN" dirty="0" smtClean="0"/>
              <a:t>(</a:t>
            </a:r>
            <a:r>
              <a:rPr lang="en-US" altLang="zh-CN" dirty="0" err="1" smtClean="0"/>
              <a:t>b.</a:t>
            </a:r>
            <a:r>
              <a:rPr lang="en-US" altLang="zh-CN" sz="1200" kern="1200" dirty="0" err="1" smtClean="0">
                <a:solidFill>
                  <a:schemeClr val="tx1"/>
                </a:solidFill>
                <a:effectLst/>
                <a:latin typeface="+mn-lt"/>
                <a:ea typeface="+mn-ea"/>
                <a:cs typeface="+mn-cs"/>
              </a:rPr>
              <a: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dirty="0" smtClean="0"/>
              <a:t>String </a:t>
            </a:r>
            <a:r>
              <a:rPr lang="en-US" altLang="zh-CN" sz="1200" kern="1200" dirty="0" err="1" smtClean="0">
                <a:solidFill>
                  <a:schemeClr val="tx1"/>
                </a:solidFill>
                <a:effectLst/>
                <a:latin typeface="+mn-lt"/>
                <a:ea typeface="+mn-ea"/>
                <a:cs typeface="+mn-cs"/>
              </a:rPr>
              <a:t>toString</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this</a:t>
            </a:r>
            <a:r>
              <a:rPr lang="en-US" altLang="zh-CN" dirty="0" smtClean="0"/>
              <a:t>.</a:t>
            </a:r>
            <a:r>
              <a:rPr lang="en-US" altLang="zh-CN" sz="1200" kern="1200" dirty="0" smtClean="0">
                <a:solidFill>
                  <a:schemeClr val="tx1"/>
                </a:solidFill>
                <a:effectLst/>
                <a:latin typeface="+mn-lt"/>
                <a:ea typeface="+mn-ea"/>
                <a:cs typeface="+mn-cs"/>
              </a:rPr>
              <a:t>name;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dirty="0" smtClean="0"/>
              <a:t>String </a:t>
            </a:r>
            <a:r>
              <a:rPr lang="en-US" altLang="zh-CN" sz="1200" kern="1200" dirty="0" err="1" smtClean="0">
                <a:solidFill>
                  <a:schemeClr val="tx1"/>
                </a:solidFill>
                <a:effectLst/>
                <a:latin typeface="+mn-lt"/>
                <a:ea typeface="+mn-ea"/>
                <a:cs typeface="+mn-cs"/>
              </a:rPr>
              <a:t>getName</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name;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br>
              <a:rPr lang="en-US" altLang="zh-CN" dirty="0" smtClean="0"/>
            </a:br>
            <a:r>
              <a:rPr lang="en-US" altLang="zh-CN" dirty="0" smtClean="0"/>
              <a:t>------------------------------------------</a:t>
            </a:r>
          </a:p>
          <a:p>
            <a:r>
              <a:rPr lang="en-US" altLang="zh-CN" sz="1200" kern="1200" dirty="0" smtClean="0">
                <a:solidFill>
                  <a:schemeClr val="tx1"/>
                </a:solidFill>
                <a:effectLst/>
                <a:latin typeface="+mn-lt"/>
                <a:ea typeface="+mn-ea"/>
                <a:cs typeface="+mn-cs"/>
              </a:rPr>
              <a:t>package </a:t>
            </a:r>
            <a:r>
              <a:rPr lang="en-US" altLang="zh-CN" dirty="0" smtClean="0"/>
              <a:t>com.java8.tutorial.methodreferences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import </a:t>
            </a:r>
            <a:r>
              <a:rPr lang="en-US" altLang="zh-CN" dirty="0" err="1" smtClean="0"/>
              <a:t>java.util.Arrays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import </a:t>
            </a:r>
            <a:r>
              <a:rPr lang="en-US" altLang="zh-CN" dirty="0" err="1" smtClean="0"/>
              <a:t>java.util.Comparator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smtClean="0"/>
              <a:t>Main01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static class </a:t>
            </a:r>
            <a:r>
              <a:rPr lang="en-US" altLang="zh-CN" dirty="0" err="1" smtClean="0"/>
              <a:t>PersonAgeComparator</a:t>
            </a:r>
            <a:r>
              <a:rPr lang="en-US" altLang="zh-CN" dirty="0" smtClean="0"/>
              <a:t> </a:t>
            </a:r>
            <a:r>
              <a:rPr lang="en-US" altLang="zh-CN" sz="1200" kern="1200" dirty="0" smtClean="0">
                <a:solidFill>
                  <a:schemeClr val="tx1"/>
                </a:solidFill>
                <a:effectLst/>
                <a:latin typeface="+mn-lt"/>
                <a:ea typeface="+mn-ea"/>
                <a:cs typeface="+mn-cs"/>
              </a:rPr>
              <a:t>implements </a:t>
            </a:r>
            <a:r>
              <a:rPr lang="en-US" altLang="zh-CN" dirty="0" smtClean="0"/>
              <a:t>Comparator&lt;Person&gt;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compare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以前的做法，使用比较器</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sortByComparator</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new </a:t>
            </a:r>
            <a:r>
              <a:rPr lang="en-US" altLang="zh-CN" dirty="0" err="1" smtClean="0"/>
              <a:t>PersonAgeComparator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sortByLambda</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 -&gt;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sortByMethod</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表达式，调用已存在的方法</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 -&gt; </a:t>
            </a:r>
            <a:r>
              <a:rPr lang="en-US" altLang="zh-CN" dirty="0" err="1" smtClean="0"/>
              <a:t>Person.</a:t>
            </a:r>
            <a:r>
              <a:rPr lang="en-US" altLang="zh-CN" i="1" dirty="0" err="1" smtClean="0">
                <a:effectLst/>
              </a:rPr>
              <a:t>compareByAge</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因为这个</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表达式调用了一个已存在的方法，</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因此，我们可以直接使用方法引用来替代这个</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sortByMethodReferences</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Person::</a:t>
            </a:r>
            <a:r>
              <a:rPr lang="en-US" altLang="zh-CN" i="1" dirty="0" err="1" smtClean="0">
                <a:effectLst/>
              </a:rPr>
              <a:t>compareByAge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Person[] </a:t>
            </a:r>
            <a:r>
              <a:rPr lang="en-US" altLang="zh-CN" dirty="0" err="1" smtClean="0"/>
              <a:t>pArr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Person[]{</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new </a:t>
            </a:r>
            <a:r>
              <a:rPr lang="en-US" altLang="zh-CN" dirty="0" smtClean="0"/>
              <a:t>Person(</a:t>
            </a:r>
            <a:r>
              <a:rPr lang="en-US" altLang="zh-CN" sz="1200" kern="1200" dirty="0" smtClean="0">
                <a:solidFill>
                  <a:schemeClr val="tx1"/>
                </a:solidFill>
                <a:effectLst/>
                <a:latin typeface="+mn-lt"/>
                <a:ea typeface="+mn-ea"/>
                <a:cs typeface="+mn-cs"/>
              </a:rPr>
              <a:t>"003",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2016, 9, 1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"001",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"002",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2016, 3, 1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"004",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2016, 12, 1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sortByComparator</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sortByLambda</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sortByMethod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i="1" dirty="0" err="1" smtClean="0">
                <a:effectLst/>
              </a:rPr>
              <a:t>sortByMethodReferences</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Arrays.</a:t>
            </a:r>
            <a:r>
              <a:rPr lang="en-US" altLang="zh-CN" i="1" dirty="0" err="1" smtClean="0">
                <a:effectLst/>
              </a:rPr>
              <a:t>asList</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p>
          <a:p>
            <a:r>
              <a:rPr lang="en-US" altLang="zh-CN" dirty="0" smtClean="0"/>
              <a:t>--------------------------------------------------</a:t>
            </a:r>
          </a:p>
          <a:p>
            <a:r>
              <a:rPr lang="en-US" altLang="zh-CN" sz="1200" kern="1200" dirty="0" smtClean="0">
                <a:solidFill>
                  <a:schemeClr val="tx1"/>
                </a:solidFill>
                <a:effectLst/>
                <a:latin typeface="+mn-lt"/>
                <a:ea typeface="+mn-ea"/>
                <a:cs typeface="+mn-cs"/>
              </a:rPr>
              <a:t>package </a:t>
            </a:r>
            <a:r>
              <a:rPr lang="en-US" altLang="zh-CN" dirty="0" smtClean="0"/>
              <a:t>com.java8.tutorial.methodreferences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java.util.Arrays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java.util.Collection</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java.util.HashSet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java.util.List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java.util.function.Supplier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err="1" smtClean="0"/>
              <a:t>ComparisonProvider</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compareByAge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err="1" smtClean="0">
                <a:effectLst/>
              </a:rPr>
              <a:t>compareByName</a:t>
            </a:r>
            <a:r>
              <a:rPr lang="en-US" altLang="zh-CN" dirty="0" smtClean="0"/>
              <a:t>(Person p1</a:t>
            </a:r>
            <a:r>
              <a:rPr lang="en-US" altLang="zh-CN" sz="1200" kern="1200" dirty="0" smtClean="0">
                <a:solidFill>
                  <a:schemeClr val="tx1"/>
                </a:solidFill>
                <a:effectLst/>
                <a:latin typeface="+mn-lt"/>
                <a:ea typeface="+mn-ea"/>
                <a:cs typeface="+mn-cs"/>
              </a:rPr>
              <a:t>, </a:t>
            </a:r>
            <a:r>
              <a:rPr lang="en-US" altLang="zh-CN" dirty="0" smtClean="0"/>
              <a:t>Person p2)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p2.getName().</a:t>
            </a:r>
            <a:r>
              <a:rPr lang="en-US" altLang="zh-CN" dirty="0" err="1" smtClean="0"/>
              <a:t>compareTo</a:t>
            </a:r>
            <a:r>
              <a:rPr lang="en-US" altLang="zh-CN" dirty="0" smtClean="0"/>
              <a:t>(p1.getName())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集合拷贝</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sourceCollection</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i="1" kern="1200" dirty="0" err="1" smtClean="0">
                <a:solidFill>
                  <a:schemeClr val="tx1"/>
                </a:solidFill>
                <a:effectLst/>
                <a:latin typeface="+mn-lt"/>
                <a:ea typeface="+mn-ea"/>
                <a:cs typeface="+mn-cs"/>
              </a:rPr>
              <a:t>collectionFactory</a:t>
            </a: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T</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SOURCE</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a:t>
            </a:r>
            <a:r>
              <a:rPr lang="en-US" altLang="zh-CN" sz="1200" b="1" i="1" kern="1200" dirty="0" err="1" smtClean="0">
                <a:solidFill>
                  <a:schemeClr val="tx1"/>
                </a:solidFill>
                <a:effectLst/>
                <a:latin typeface="+mn-lt"/>
                <a:ea typeface="+mn-ea"/>
                <a:cs typeface="+mn-cs"/>
              </a:rPr>
              <a:t>param</a:t>
            </a:r>
            <a:r>
              <a:rPr lang="en-US" altLang="zh-CN" sz="1200" b="1"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&lt;</a:t>
            </a:r>
            <a:r>
              <a:rPr lang="en-US" altLang="zh-CN" sz="1200" i="1" kern="1200" dirty="0" smtClean="0">
                <a:solidFill>
                  <a:schemeClr val="tx1"/>
                </a:solidFill>
                <a:effectLst/>
                <a:latin typeface="+mn-lt"/>
                <a:ea typeface="+mn-ea"/>
                <a:cs typeface="+mn-cs"/>
              </a:rPr>
              <a:t>DEST</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 </a:t>
            </a:r>
            <a:r>
              <a:rPr lang="en-US" altLang="zh-CN" sz="1200" b="1" i="1" kern="1200" dirty="0" smtClean="0">
                <a:solidFill>
                  <a:schemeClr val="tx1"/>
                </a:solidFill>
                <a:effectLst/>
                <a:latin typeface="+mn-lt"/>
                <a:ea typeface="+mn-ea"/>
                <a:cs typeface="+mn-cs"/>
              </a:rPr>
              <a:t>@return</a:t>
            </a:r>
            <a:br>
              <a:rPr lang="en-US" altLang="zh-CN" sz="1200" b="1" i="1" kern="1200" dirty="0" smtClean="0">
                <a:solidFill>
                  <a:schemeClr val="tx1"/>
                </a:solidFill>
                <a:effectLst/>
                <a:latin typeface="+mn-lt"/>
                <a:ea typeface="+mn-ea"/>
                <a:cs typeface="+mn-cs"/>
              </a:rPr>
            </a:br>
            <a:r>
              <a:rPr lang="en-US" altLang="zh-CN" sz="1200" b="1"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public static </a:t>
            </a:r>
            <a:r>
              <a:rPr lang="en-US" altLang="zh-CN" dirty="0" smtClean="0"/>
              <a:t>&lt;</a:t>
            </a:r>
            <a:r>
              <a:rPr lang="en-US" altLang="zh-CN" sz="1200" kern="1200" dirty="0" smtClean="0">
                <a:solidFill>
                  <a:schemeClr val="tx1"/>
                </a:solidFill>
                <a:effectLst/>
                <a:latin typeface="+mn-lt"/>
                <a:ea typeface="+mn-ea"/>
                <a:cs typeface="+mn-cs"/>
              </a:rPr>
              <a:t>T, SOURCE extends </a:t>
            </a:r>
            <a:r>
              <a:rPr lang="en-US" altLang="zh-CN" dirty="0" smtClean="0"/>
              <a:t>Collection&lt;</a:t>
            </a:r>
            <a:r>
              <a:rPr lang="en-US" altLang="zh-CN" sz="1200" kern="1200" dirty="0" smtClean="0">
                <a:solidFill>
                  <a:schemeClr val="tx1"/>
                </a:solidFill>
                <a:effectLst/>
                <a:latin typeface="+mn-lt"/>
                <a:ea typeface="+mn-ea"/>
                <a:cs typeface="+mn-cs"/>
              </a:rPr>
              <a:t>T</a:t>
            </a:r>
            <a:r>
              <a:rPr lang="en-US" altLang="zh-CN" dirty="0" smtClean="0"/>
              <a:t>&gt;</a:t>
            </a:r>
            <a:r>
              <a:rPr lang="en-US" altLang="zh-CN" sz="1200" kern="1200" dirty="0" smtClean="0">
                <a:solidFill>
                  <a:schemeClr val="tx1"/>
                </a:solidFill>
                <a:effectLst/>
                <a:latin typeface="+mn-lt"/>
                <a:ea typeface="+mn-ea"/>
                <a:cs typeface="+mn-cs"/>
              </a:rPr>
              <a:t>, DEST extends </a:t>
            </a:r>
            <a:r>
              <a:rPr lang="en-US" altLang="zh-CN" dirty="0" smtClean="0"/>
              <a:t>Collection&lt;</a:t>
            </a:r>
            <a:r>
              <a:rPr lang="en-US" altLang="zh-CN" sz="1200" kern="1200" dirty="0" smtClean="0">
                <a:solidFill>
                  <a:schemeClr val="tx1"/>
                </a:solidFill>
                <a:effectLst/>
                <a:latin typeface="+mn-lt"/>
                <a:ea typeface="+mn-ea"/>
                <a:cs typeface="+mn-cs"/>
              </a:rPr>
              <a:t>T</a:t>
            </a:r>
            <a:r>
              <a:rPr lang="en-US" altLang="zh-CN" dirty="0" smtClean="0"/>
              <a:t>&gt;&gt;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DEST </a:t>
            </a:r>
            <a:r>
              <a:rPr lang="en-US" altLang="zh-CN" sz="1200" kern="1200" dirty="0" err="1" smtClean="0">
                <a:solidFill>
                  <a:schemeClr val="tx1"/>
                </a:solidFill>
                <a:effectLst/>
                <a:latin typeface="+mn-lt"/>
                <a:ea typeface="+mn-ea"/>
                <a:cs typeface="+mn-cs"/>
              </a:rPr>
              <a:t>transferElements</a:t>
            </a:r>
            <a:r>
              <a:rPr lang="en-US" altLang="zh-CN" dirty="0" smtClean="0"/>
              <a:t>(</a:t>
            </a:r>
            <a:r>
              <a:rPr lang="en-US" altLang="zh-CN" sz="1200" kern="1200" dirty="0" smtClean="0">
                <a:solidFill>
                  <a:schemeClr val="tx1"/>
                </a:solidFill>
                <a:effectLst/>
                <a:latin typeface="+mn-lt"/>
                <a:ea typeface="+mn-ea"/>
                <a:cs typeface="+mn-cs"/>
              </a:rPr>
              <a:t>SOURCE </a:t>
            </a:r>
            <a:r>
              <a:rPr lang="en-US" altLang="zh-CN" dirty="0" err="1" smtClean="0"/>
              <a:t>sourceCollection</a:t>
            </a:r>
            <a:r>
              <a:rPr lang="en-US" altLang="zh-CN" sz="1200" kern="1200" dirty="0" smtClean="0">
                <a:solidFill>
                  <a:schemeClr val="tx1"/>
                </a:solidFill>
                <a:effectLst/>
                <a:latin typeface="+mn-lt"/>
                <a:ea typeface="+mn-ea"/>
                <a:cs typeface="+mn-cs"/>
              </a:rPr>
              <a:t>, </a:t>
            </a:r>
            <a:r>
              <a:rPr lang="en-US" altLang="zh-CN" dirty="0" smtClean="0"/>
              <a:t>Supplier&lt;</a:t>
            </a:r>
            <a:r>
              <a:rPr lang="en-US" altLang="zh-CN" sz="1200" kern="1200" dirty="0" smtClean="0">
                <a:solidFill>
                  <a:schemeClr val="tx1"/>
                </a:solidFill>
                <a:effectLst/>
                <a:latin typeface="+mn-lt"/>
                <a:ea typeface="+mn-ea"/>
                <a:cs typeface="+mn-cs"/>
              </a:rPr>
              <a:t>DEST</a:t>
            </a:r>
            <a:r>
              <a:rPr lang="en-US" altLang="zh-CN" dirty="0" smtClean="0"/>
              <a:t>&gt; </a:t>
            </a:r>
            <a:r>
              <a:rPr lang="en-US" altLang="zh-CN" dirty="0" err="1" smtClean="0"/>
              <a:t>collectionFactory</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DEST </a:t>
            </a:r>
            <a:r>
              <a:rPr lang="en-US" altLang="zh-CN" dirty="0" smtClean="0"/>
              <a:t>result = </a:t>
            </a:r>
            <a:r>
              <a:rPr lang="en-US" altLang="zh-CN" dirty="0" err="1" smtClean="0"/>
              <a:t>collectionFactory.get</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for </a:t>
            </a:r>
            <a:r>
              <a:rPr lang="en-US" altLang="zh-CN" dirty="0" smtClean="0"/>
              <a:t>(</a:t>
            </a:r>
            <a:r>
              <a:rPr lang="en-US" altLang="zh-CN" sz="1200" kern="1200" dirty="0" smtClean="0">
                <a:solidFill>
                  <a:schemeClr val="tx1"/>
                </a:solidFill>
                <a:effectLst/>
                <a:latin typeface="+mn-lt"/>
                <a:ea typeface="+mn-ea"/>
                <a:cs typeface="+mn-cs"/>
              </a:rPr>
              <a:t>T </a:t>
            </a:r>
            <a:r>
              <a:rPr lang="en-US" altLang="zh-CN" dirty="0" err="1" smtClean="0"/>
              <a:t>t</a:t>
            </a:r>
            <a:r>
              <a:rPr lang="en-US" altLang="zh-CN" dirty="0" smtClean="0"/>
              <a:t> : </a:t>
            </a:r>
            <a:r>
              <a:rPr lang="en-US" altLang="zh-CN" dirty="0" err="1" smtClean="0"/>
              <a:t>sourceCollection</a:t>
            </a:r>
            <a:r>
              <a:rPr lang="en-US" altLang="zh-CN" dirty="0" smtClean="0"/>
              <a:t>) {</a:t>
            </a:r>
            <a:br>
              <a:rPr lang="en-US" altLang="zh-CN" dirty="0" smtClean="0"/>
            </a:br>
            <a:r>
              <a:rPr lang="en-US" altLang="zh-CN" dirty="0" smtClean="0"/>
              <a:t>            </a:t>
            </a:r>
            <a:r>
              <a:rPr lang="en-US" altLang="zh-CN" dirty="0" err="1" smtClean="0"/>
              <a:t>result.add</a:t>
            </a:r>
            <a:r>
              <a:rPr lang="en-US" altLang="zh-CN" dirty="0" smtClean="0"/>
              <a:t>(t)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result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Person[] </a:t>
            </a:r>
            <a:r>
              <a:rPr lang="en-US" altLang="zh-CN" dirty="0" err="1" smtClean="0"/>
              <a:t>pArr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Person[]{</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宋青书</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1310, 9, 1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张无忌</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1298, 2, 1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陈友谅</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1300, 3, 1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郭靖</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1275, 12, 1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ComparisonProvider</a:t>
            </a:r>
            <a:r>
              <a:rPr lang="en-US" altLang="zh-CN" dirty="0" smtClean="0"/>
              <a:t> </a:t>
            </a:r>
            <a:r>
              <a:rPr lang="en-US" altLang="zh-CN" dirty="0" err="1" smtClean="0"/>
              <a:t>myComparisonProvider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err="1" smtClean="0"/>
              <a:t>ComparisonProvider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err="1" smtClean="0"/>
              <a:t>myComparisonProvider</a:t>
            </a:r>
            <a:r>
              <a:rPr lang="en-US" altLang="zh-CN" dirty="0" smtClean="0"/>
              <a:t>::</a:t>
            </a:r>
            <a:r>
              <a:rPr lang="en-US" altLang="zh-CN" dirty="0" err="1" smtClean="0">
                <a:effectLst/>
              </a:rPr>
              <a:t>compareByName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String[] </a:t>
            </a:r>
            <a:r>
              <a:rPr lang="en-US" altLang="zh-CN" dirty="0" err="1" smtClean="0"/>
              <a:t>stringArray</a:t>
            </a:r>
            <a:r>
              <a:rPr lang="en-US" altLang="zh-CN" dirty="0" smtClean="0"/>
              <a:t> = {</a:t>
            </a:r>
            <a:r>
              <a:rPr lang="en-US" altLang="zh-CN" sz="1200" kern="1200" dirty="0" smtClean="0">
                <a:solidFill>
                  <a:schemeClr val="tx1"/>
                </a:solidFill>
                <a:effectLst/>
                <a:latin typeface="+mn-lt"/>
                <a:ea typeface="+mn-ea"/>
                <a:cs typeface="+mn-cs"/>
              </a:rPr>
              <a:t>"Barbara", "James", "Mary", "John"</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stringArray</a:t>
            </a:r>
            <a:r>
              <a:rPr lang="en-US" altLang="zh-CN" sz="1200" kern="1200" dirty="0" smtClean="0">
                <a:solidFill>
                  <a:schemeClr val="tx1"/>
                </a:solidFill>
                <a:effectLst/>
                <a:latin typeface="+mn-lt"/>
                <a:ea typeface="+mn-ea"/>
                <a:cs typeface="+mn-cs"/>
              </a:rPr>
              <a:t>, </a:t>
            </a:r>
            <a:r>
              <a:rPr lang="en-US" altLang="zh-CN" dirty="0" smtClean="0"/>
              <a:t>String::</a:t>
            </a:r>
            <a:r>
              <a:rPr lang="en-US" altLang="zh-CN" dirty="0" err="1" smtClean="0"/>
              <a:t>compareToIgnoreCase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List&lt;Person&gt; </a:t>
            </a:r>
            <a:r>
              <a:rPr lang="en-US" altLang="zh-CN" dirty="0" err="1" smtClean="0"/>
              <a:t>personList</a:t>
            </a:r>
            <a:r>
              <a:rPr lang="en-US" altLang="zh-CN" dirty="0" smtClean="0"/>
              <a:t> = </a:t>
            </a:r>
            <a:r>
              <a:rPr lang="en-US" altLang="zh-CN" dirty="0" err="1" smtClean="0"/>
              <a:t>Arrays.</a:t>
            </a:r>
            <a:r>
              <a:rPr lang="en-US" altLang="zh-CN" i="1" dirty="0" err="1" smtClean="0">
                <a:effectLst/>
              </a:rPr>
              <a:t>asList</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构造方法引用   </a:t>
            </a:r>
            <a:r>
              <a:rPr lang="en-US" altLang="zh-CN" sz="1200" kern="1200" dirty="0" err="1" smtClean="0">
                <a:solidFill>
                  <a:schemeClr val="tx1"/>
                </a:solidFill>
                <a:effectLst/>
                <a:latin typeface="+mn-lt"/>
                <a:ea typeface="+mn-ea"/>
                <a:cs typeface="+mn-cs"/>
              </a:rPr>
              <a:t>HashSet</a:t>
            </a:r>
            <a:r>
              <a:rPr lang="en-US" altLang="zh-CN" sz="1200" kern="1200" dirty="0" smtClean="0">
                <a:solidFill>
                  <a:schemeClr val="tx1"/>
                </a:solidFill>
                <a:effectLst/>
                <a:latin typeface="+mn-lt"/>
                <a:ea typeface="+mn-ea"/>
                <a:cs typeface="+mn-cs"/>
              </a:rPr>
              <a:t>::new</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HashSet</a:t>
            </a:r>
            <a:r>
              <a:rPr lang="en-US" altLang="zh-CN" dirty="0" smtClean="0"/>
              <a:t>&lt;Person&gt; elements = </a:t>
            </a:r>
            <a:r>
              <a:rPr lang="en-US" altLang="zh-CN" i="1" dirty="0" err="1" smtClean="0">
                <a:effectLst/>
              </a:rPr>
              <a:t>transferElements</a:t>
            </a:r>
            <a:r>
              <a:rPr lang="en-US" altLang="zh-CN" dirty="0" smtClean="0"/>
              <a:t>(</a:t>
            </a:r>
            <a:r>
              <a:rPr lang="en-US" altLang="zh-CN" dirty="0" err="1" smtClean="0"/>
              <a:t>personList</a:t>
            </a:r>
            <a:r>
              <a:rPr lang="en-US" altLang="zh-CN" sz="1200" kern="1200" dirty="0" smtClean="0">
                <a:solidFill>
                  <a:schemeClr val="tx1"/>
                </a:solidFill>
                <a:effectLst/>
                <a:latin typeface="+mn-lt"/>
                <a:ea typeface="+mn-ea"/>
                <a:cs typeface="+mn-cs"/>
              </a:rPr>
              <a:t>, </a:t>
            </a:r>
            <a:r>
              <a:rPr lang="en-US" altLang="zh-CN" dirty="0" err="1" smtClean="0"/>
              <a:t>HashSet</a:t>
            </a:r>
            <a:r>
              <a:rPr lang="en-US" altLang="zh-CN" dirty="0" smtClean="0"/>
              <a:t>::</a:t>
            </a:r>
            <a:r>
              <a:rPr lang="en-US" altLang="zh-CN" sz="1200" kern="1200" dirty="0" smtClean="0">
                <a:solidFill>
                  <a:schemeClr val="tx1"/>
                </a:solidFill>
                <a:effectLst/>
                <a:latin typeface="+mn-lt"/>
                <a:ea typeface="+mn-ea"/>
                <a:cs typeface="+mn-cs"/>
              </a:rPr>
              <a:t>new</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Arrays.</a:t>
            </a:r>
            <a:r>
              <a:rPr lang="en-US" altLang="zh-CN" i="1" dirty="0" err="1" smtClean="0">
                <a:effectLst/>
              </a:rPr>
              <a:t>asList</a:t>
            </a:r>
            <a:r>
              <a:rPr lang="en-US" altLang="zh-CN" dirty="0" smtClean="0"/>
              <a:t>(elements))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11</a:t>
            </a:fld>
            <a:endParaRPr lang="zh-CN" altLang="en-US"/>
          </a:p>
        </p:txBody>
      </p:sp>
    </p:spTree>
    <p:extLst>
      <p:ext uri="{BB962C8B-B14F-4D97-AF65-F5344CB8AC3E}">
        <p14:creationId xmlns:p14="http://schemas.microsoft.com/office/powerpoint/2010/main" val="401568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http://howtodoinjava.com/java-8/functional-interface-tutorial/</a:t>
            </a:r>
          </a:p>
          <a:p>
            <a:r>
              <a:rPr lang="en-US" altLang="zh-CN" dirty="0" smtClean="0"/>
              <a:t>https://sanaulla.info/2013/03/21/introduction-to-functional-interfaces-a-concept-recreated-in-java-8/</a:t>
            </a:r>
          </a:p>
          <a:p>
            <a:r>
              <a:rPr lang="en-US" altLang="zh-CN" dirty="0" smtClean="0"/>
              <a:t>http://www.cnblogs.com/chenpi/p/5890144.html#_label7</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12</a:t>
            </a:fld>
            <a:endParaRPr lang="zh-CN" altLang="en-US"/>
          </a:p>
        </p:txBody>
      </p:sp>
    </p:spTree>
    <p:extLst>
      <p:ext uri="{BB962C8B-B14F-4D97-AF65-F5344CB8AC3E}">
        <p14:creationId xmlns:p14="http://schemas.microsoft.com/office/powerpoint/2010/main" val="2076085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13</a:t>
            </a:fld>
            <a:endParaRPr lang="zh-CN" altLang="en-US"/>
          </a:p>
        </p:txBody>
      </p:sp>
    </p:spTree>
    <p:extLst>
      <p:ext uri="{BB962C8B-B14F-4D97-AF65-F5344CB8AC3E}">
        <p14:creationId xmlns:p14="http://schemas.microsoft.com/office/powerpoint/2010/main" val="3056256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默认方法后面讲到</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14</a:t>
            </a:fld>
            <a:endParaRPr lang="zh-CN" altLang="en-US"/>
          </a:p>
        </p:txBody>
      </p:sp>
    </p:spTree>
    <p:extLst>
      <p:ext uri="{BB962C8B-B14F-4D97-AF65-F5344CB8AC3E}">
        <p14:creationId xmlns:p14="http://schemas.microsoft.com/office/powerpoint/2010/main" val="255265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15</a:t>
            </a:fld>
            <a:endParaRPr lang="zh-CN" altLang="en-US"/>
          </a:p>
        </p:txBody>
      </p:sp>
    </p:spTree>
    <p:extLst>
      <p:ext uri="{BB962C8B-B14F-4D97-AF65-F5344CB8AC3E}">
        <p14:creationId xmlns:p14="http://schemas.microsoft.com/office/powerpoint/2010/main" val="626628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JDK</a:t>
            </a:r>
            <a:r>
              <a:rPr lang="zh-CN" altLang="en-US" sz="1200" b="1" i="0" kern="1200" dirty="0" smtClean="0">
                <a:solidFill>
                  <a:schemeClr val="tx1"/>
                </a:solidFill>
                <a:effectLst/>
                <a:latin typeface="+mn-lt"/>
                <a:ea typeface="+mn-ea"/>
                <a:cs typeface="+mn-cs"/>
              </a:rPr>
              <a:t>中的函数式接口举例</a:t>
            </a:r>
          </a:p>
          <a:p>
            <a:r>
              <a:rPr lang="en-US" altLang="zh-CN" sz="1200" b="0" i="0" kern="1200" dirty="0" err="1" smtClean="0">
                <a:solidFill>
                  <a:schemeClr val="tx1"/>
                </a:solidFill>
                <a:effectLst/>
                <a:latin typeface="+mn-lt"/>
                <a:ea typeface="+mn-ea"/>
                <a:cs typeface="+mn-cs"/>
              </a:rPr>
              <a:t>java.lang.Runnable</a:t>
            </a:r>
            <a:r>
              <a:rPr lang="en-US" altLang="zh-CN" sz="1200" b="0" i="0" kern="1200" dirty="0" smtClean="0">
                <a:solidFill>
                  <a:schemeClr val="tx1"/>
                </a:solidFill>
                <a:effectLst/>
                <a:latin typeface="+mn-lt"/>
                <a:ea typeface="+mn-ea"/>
                <a:cs typeface="+mn-cs"/>
              </a:rPr>
              <a:t>,</a:t>
            </a:r>
          </a:p>
          <a:p>
            <a:r>
              <a:rPr lang="en-US" altLang="zh-CN" sz="1200" b="0" i="0" kern="1200" dirty="0" err="1" smtClean="0">
                <a:solidFill>
                  <a:schemeClr val="tx1"/>
                </a:solidFill>
                <a:effectLst/>
                <a:latin typeface="+mn-lt"/>
                <a:ea typeface="+mn-ea"/>
                <a:cs typeface="+mn-cs"/>
              </a:rPr>
              <a:t>java.awt.event.ActionListener</a:t>
            </a:r>
            <a:r>
              <a:rPr lang="en-US" altLang="zh-CN" sz="1200" b="0" i="0" kern="1200" dirty="0" smtClean="0">
                <a:solidFill>
                  <a:schemeClr val="tx1"/>
                </a:solidFill>
                <a:effectLst/>
                <a:latin typeface="+mn-lt"/>
                <a:ea typeface="+mn-ea"/>
                <a:cs typeface="+mn-cs"/>
              </a:rPr>
              <a:t>, </a:t>
            </a:r>
          </a:p>
          <a:p>
            <a:r>
              <a:rPr lang="en-US" altLang="zh-CN" sz="1200" b="0" i="0" kern="1200" dirty="0" err="1" smtClean="0">
                <a:solidFill>
                  <a:schemeClr val="tx1"/>
                </a:solidFill>
                <a:effectLst/>
                <a:latin typeface="+mn-lt"/>
                <a:ea typeface="+mn-ea"/>
                <a:cs typeface="+mn-cs"/>
              </a:rPr>
              <a:t>java.util.Comparator</a:t>
            </a:r>
            <a:r>
              <a:rPr lang="en-US" altLang="zh-CN" sz="1200" b="0" i="0" kern="1200" dirty="0" smtClean="0">
                <a:solidFill>
                  <a:schemeClr val="tx1"/>
                </a:solidFill>
                <a:effectLst/>
                <a:latin typeface="+mn-lt"/>
                <a:ea typeface="+mn-ea"/>
                <a:cs typeface="+mn-cs"/>
              </a:rPr>
              <a:t>,</a:t>
            </a:r>
          </a:p>
          <a:p>
            <a:r>
              <a:rPr lang="en-US" altLang="zh-CN" sz="1200" b="0" i="0" kern="1200" dirty="0" err="1" smtClean="0">
                <a:solidFill>
                  <a:schemeClr val="tx1"/>
                </a:solidFill>
                <a:effectLst/>
                <a:latin typeface="+mn-lt"/>
                <a:ea typeface="+mn-ea"/>
                <a:cs typeface="+mn-cs"/>
              </a:rPr>
              <a:t>java.util.concurrent.Callable</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java.util.function</a:t>
            </a:r>
            <a:r>
              <a:rPr lang="zh-CN" altLang="en-US" sz="1200" b="0" i="0" kern="1200" dirty="0" smtClean="0">
                <a:solidFill>
                  <a:schemeClr val="tx1"/>
                </a:solidFill>
                <a:effectLst/>
                <a:latin typeface="+mn-lt"/>
                <a:ea typeface="+mn-ea"/>
                <a:cs typeface="+mn-cs"/>
              </a:rPr>
              <a:t>包下的接口，如</a:t>
            </a:r>
            <a:r>
              <a:rPr lang="en-US" altLang="zh-CN" sz="1200" b="0" i="0" kern="1200" dirty="0" smtClean="0">
                <a:solidFill>
                  <a:schemeClr val="tx1"/>
                </a:solidFill>
                <a:effectLst/>
                <a:latin typeface="+mn-lt"/>
                <a:ea typeface="+mn-ea"/>
                <a:cs typeface="+mn-cs"/>
              </a:rPr>
              <a:t>Consumer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Predicate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Supplier</a:t>
            </a:r>
            <a:r>
              <a:rPr lang="zh-CN" altLang="en-US" sz="1200" b="0" i="0" kern="1200" dirty="0" smtClean="0">
                <a:solidFill>
                  <a:schemeClr val="tx1"/>
                </a:solidFill>
                <a:effectLst/>
                <a:latin typeface="+mn-lt"/>
                <a:ea typeface="+mn-ea"/>
                <a:cs typeface="+mn-cs"/>
              </a:rPr>
              <a:t>等</a:t>
            </a: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package </a:t>
            </a:r>
            <a:r>
              <a:rPr lang="en-US" altLang="zh-CN" dirty="0" smtClean="0"/>
              <a:t>com.java8.tutorial.functionalInterface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FunctionalInterface</a:t>
            </a: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interface </a:t>
            </a:r>
            <a:r>
              <a:rPr lang="en-US" altLang="zh-CN" dirty="0" err="1" smtClean="0"/>
              <a:t>GreetingService</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sz="1200" kern="1200" dirty="0" err="1" smtClean="0">
                <a:solidFill>
                  <a:schemeClr val="tx1"/>
                </a:solidFill>
                <a:effectLst/>
                <a:latin typeface="+mn-lt"/>
                <a:ea typeface="+mn-ea"/>
                <a:cs typeface="+mn-cs"/>
              </a:rPr>
              <a:t>boolean</a:t>
            </a:r>
            <a:r>
              <a:rPr lang="en-US" altLang="zh-CN" sz="1200" kern="1200" dirty="0" smtClean="0">
                <a:solidFill>
                  <a:schemeClr val="tx1"/>
                </a:solidFill>
                <a:effectLst/>
                <a:latin typeface="+mn-lt"/>
                <a:ea typeface="+mn-ea"/>
                <a:cs typeface="+mn-cs"/>
              </a:rPr>
              <a:t> equals</a:t>
            </a:r>
            <a:r>
              <a:rPr lang="en-US" altLang="zh-CN" dirty="0" smtClean="0"/>
              <a:t>(Object </a:t>
            </a:r>
            <a:r>
              <a:rPr lang="en-US" altLang="zh-CN" dirty="0" err="1" smtClean="0"/>
              <a:t>obj</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dirty="0" smtClean="0"/>
              <a:t>String </a:t>
            </a:r>
            <a:r>
              <a:rPr lang="en-US" altLang="zh-CN" sz="1200" kern="1200" dirty="0" err="1" smtClean="0">
                <a:solidFill>
                  <a:schemeClr val="tx1"/>
                </a:solidFill>
                <a:effectLst/>
                <a:latin typeface="+mn-lt"/>
                <a:ea typeface="+mn-ea"/>
                <a:cs typeface="+mn-cs"/>
              </a:rPr>
              <a:t>toString</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void </a:t>
            </a:r>
            <a:r>
              <a:rPr lang="en-US" altLang="zh-CN" sz="1200" kern="1200" dirty="0" err="1" smtClean="0">
                <a:solidFill>
                  <a:schemeClr val="tx1"/>
                </a:solidFill>
                <a:effectLst/>
                <a:latin typeface="+mn-lt"/>
                <a:ea typeface="+mn-ea"/>
                <a:cs typeface="+mn-cs"/>
              </a:rPr>
              <a:t>sayMessage</a:t>
            </a:r>
            <a:r>
              <a:rPr lang="en-US" altLang="zh-CN" dirty="0" smtClean="0"/>
              <a:t>(String message)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static void </a:t>
            </a:r>
            <a:r>
              <a:rPr lang="en-US" altLang="zh-CN" sz="1200" kern="1200" dirty="0" err="1" smtClean="0">
                <a:solidFill>
                  <a:schemeClr val="tx1"/>
                </a:solidFill>
                <a:effectLst/>
                <a:latin typeface="+mn-lt"/>
                <a:ea typeface="+mn-ea"/>
                <a:cs typeface="+mn-cs"/>
              </a:rPr>
              <a:t>printHello</a:t>
            </a:r>
            <a:r>
              <a:rPr lang="en-US" altLang="zh-CN" dirty="0" smtClean="0"/>
              <a:t>(){</a:t>
            </a:r>
            <a:br>
              <a:rPr lang="en-US" altLang="zh-CN" dirty="0" smtClean="0"/>
            </a:br>
            <a:r>
              <a:rPr lang="en-US" altLang="zh-CN" dirty="0" smtClean="0"/>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sz="1200" kern="1200" dirty="0" smtClean="0">
                <a:solidFill>
                  <a:schemeClr val="tx1"/>
                </a:solidFill>
                <a:effectLst/>
                <a:latin typeface="+mn-lt"/>
                <a:ea typeface="+mn-ea"/>
                <a:cs typeface="+mn-cs"/>
              </a:rPr>
              <a:t>"Hello.."</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default void </a:t>
            </a:r>
            <a:r>
              <a:rPr lang="en-US" altLang="zh-CN" dirty="0" smtClean="0">
                <a:effectLst/>
              </a:rPr>
              <a:t>doSomeMoreWork1</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 Method body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default void doSomeMoreWork2</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 Method body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//void wait(long timeout);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16</a:t>
            </a:fld>
            <a:endParaRPr lang="zh-CN" altLang="en-US"/>
          </a:p>
        </p:txBody>
      </p:sp>
    </p:spTree>
    <p:extLst>
      <p:ext uri="{BB962C8B-B14F-4D97-AF65-F5344CB8AC3E}">
        <p14:creationId xmlns:p14="http://schemas.microsoft.com/office/powerpoint/2010/main" val="631590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http://www.cnblogs.com/chenpi/p/5897713.html</a:t>
            </a:r>
          </a:p>
          <a:p>
            <a:endParaRPr lang="en-US" altLang="zh-CN" dirty="0" smtClean="0"/>
          </a:p>
          <a:p>
            <a:r>
              <a:rPr lang="en-US" altLang="zh-CN" dirty="0" smtClean="0"/>
              <a:t>@</a:t>
            </a:r>
            <a:r>
              <a:rPr lang="en-US" altLang="zh-CN" dirty="0" err="1" smtClean="0"/>
              <a:t>FunctionalInterface</a:t>
            </a:r>
            <a:endParaRPr lang="en-US" altLang="zh-CN" dirty="0" smtClean="0"/>
          </a:p>
          <a:p>
            <a:r>
              <a:rPr lang="en-US" altLang="zh-CN" dirty="0" smtClean="0"/>
              <a:t>public interface </a:t>
            </a:r>
            <a:r>
              <a:rPr lang="en-US" altLang="zh-CN" dirty="0" err="1" smtClean="0"/>
              <a:t>GreetingService</a:t>
            </a:r>
            <a:r>
              <a:rPr lang="en-US" altLang="zh-CN" dirty="0" smtClean="0"/>
              <a:t> {</a:t>
            </a:r>
          </a:p>
          <a:p>
            <a:endParaRPr lang="en-US" altLang="zh-CN" dirty="0" smtClean="0"/>
          </a:p>
          <a:p>
            <a:r>
              <a:rPr lang="en-US" altLang="zh-CN" dirty="0" smtClean="0"/>
              <a:t>    void </a:t>
            </a:r>
            <a:r>
              <a:rPr lang="en-US" altLang="zh-CN" dirty="0" err="1" smtClean="0"/>
              <a:t>sayMessage</a:t>
            </a:r>
            <a:r>
              <a:rPr lang="en-US" altLang="zh-CN" dirty="0" smtClean="0"/>
              <a:t>(String message);</a:t>
            </a:r>
          </a:p>
          <a:p>
            <a:endParaRPr lang="en-US" altLang="zh-CN" dirty="0" smtClean="0"/>
          </a:p>
          <a:p>
            <a:r>
              <a:rPr lang="en-US" altLang="zh-CN" dirty="0" smtClean="0"/>
              <a:t>    static void </a:t>
            </a:r>
            <a:r>
              <a:rPr lang="en-US" altLang="zh-CN" dirty="0" err="1" smtClean="0"/>
              <a:t>printHello</a:t>
            </a:r>
            <a:r>
              <a:rPr lang="en-US" altLang="zh-CN" dirty="0" smtClean="0"/>
              <a:t>() {</a:t>
            </a:r>
          </a:p>
          <a:p>
            <a:r>
              <a:rPr lang="en-US" altLang="zh-CN" dirty="0" smtClean="0"/>
              <a:t>        </a:t>
            </a:r>
            <a:r>
              <a:rPr lang="en-US" altLang="zh-CN" dirty="0" err="1" smtClean="0"/>
              <a:t>System.out.println</a:t>
            </a:r>
            <a:r>
              <a:rPr lang="en-US" altLang="zh-CN" dirty="0" smtClean="0"/>
              <a:t>("Hello..");</a:t>
            </a:r>
          </a:p>
          <a:p>
            <a:r>
              <a:rPr lang="en-US" altLang="zh-CN" dirty="0" smtClean="0"/>
              <a:t>    }</a:t>
            </a:r>
          </a:p>
          <a:p>
            <a:endParaRPr lang="en-US" altLang="zh-CN" dirty="0" smtClean="0"/>
          </a:p>
          <a:p>
            <a:r>
              <a:rPr lang="en-US" altLang="zh-CN" dirty="0" smtClean="0"/>
              <a:t>    //</a:t>
            </a:r>
            <a:r>
              <a:rPr lang="zh-CN" altLang="en-US" dirty="0" smtClean="0"/>
              <a:t>可以在接口中定义默认方法</a:t>
            </a:r>
          </a:p>
          <a:p>
            <a:r>
              <a:rPr lang="zh-CN" altLang="en-US" dirty="0" smtClean="0"/>
              <a:t>    </a:t>
            </a:r>
            <a:r>
              <a:rPr lang="en-US" altLang="zh-CN" dirty="0" smtClean="0"/>
              <a:t>default void doSomeMoreWork1() {</a:t>
            </a:r>
          </a:p>
          <a:p>
            <a:r>
              <a:rPr lang="en-US" altLang="zh-CN" dirty="0" smtClean="0"/>
              <a:t>        </a:t>
            </a:r>
            <a:r>
              <a:rPr lang="en-US" altLang="zh-CN" dirty="0" err="1" smtClean="0"/>
              <a:t>System.out.println</a:t>
            </a:r>
            <a:r>
              <a:rPr lang="en-US" altLang="zh-CN" dirty="0" smtClean="0"/>
              <a:t>("default method invoke");</a:t>
            </a:r>
          </a:p>
          <a:p>
            <a:r>
              <a:rPr lang="en-US" altLang="zh-CN" dirty="0" smtClean="0"/>
              <a:t>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17</a:t>
            </a:fld>
            <a:endParaRPr lang="zh-CN" altLang="en-US"/>
          </a:p>
        </p:txBody>
      </p:sp>
    </p:spTree>
    <p:extLst>
      <p:ext uri="{BB962C8B-B14F-4D97-AF65-F5344CB8AC3E}">
        <p14:creationId xmlns:p14="http://schemas.microsoft.com/office/powerpoint/2010/main" val="1096447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public interface </a:t>
            </a:r>
            <a:r>
              <a:rPr lang="en-US" altLang="zh-CN" dirty="0" err="1" smtClean="0"/>
              <a:t>Iterable</a:t>
            </a:r>
            <a:r>
              <a:rPr lang="en-US" altLang="zh-CN" dirty="0" smtClean="0"/>
              <a:t>&lt;T&gt; {</a:t>
            </a:r>
          </a:p>
          <a:p>
            <a:r>
              <a:rPr lang="en-US" altLang="zh-CN" dirty="0" smtClean="0"/>
              <a:t>    Iterator&lt;T&gt; iterator();</a:t>
            </a:r>
          </a:p>
          <a:p>
            <a:r>
              <a:rPr lang="en-US" altLang="zh-CN" dirty="0" smtClean="0"/>
              <a:t>    default void </a:t>
            </a:r>
            <a:r>
              <a:rPr lang="en-US" altLang="zh-CN" dirty="0" err="1" smtClean="0"/>
              <a:t>forEach</a:t>
            </a:r>
            <a:r>
              <a:rPr lang="en-US" altLang="zh-CN" dirty="0" smtClean="0"/>
              <a:t>(Consumer&lt;? super T&gt; action) {</a:t>
            </a:r>
          </a:p>
          <a:p>
            <a:r>
              <a:rPr lang="en-US" altLang="zh-CN" dirty="0" smtClean="0"/>
              <a:t>        </a:t>
            </a:r>
            <a:r>
              <a:rPr lang="en-US" altLang="zh-CN" dirty="0" err="1" smtClean="0"/>
              <a:t>Objects.requireNonNull</a:t>
            </a:r>
            <a:r>
              <a:rPr lang="en-US" altLang="zh-CN" dirty="0" smtClean="0"/>
              <a:t>(action);</a:t>
            </a:r>
          </a:p>
          <a:p>
            <a:r>
              <a:rPr lang="en-US" altLang="zh-CN" dirty="0" smtClean="0"/>
              <a:t>        for (T </a:t>
            </a:r>
            <a:r>
              <a:rPr lang="en-US" altLang="zh-CN" dirty="0" err="1" smtClean="0"/>
              <a:t>t</a:t>
            </a:r>
            <a:r>
              <a:rPr lang="en-US" altLang="zh-CN" dirty="0" smtClean="0"/>
              <a:t> : this) {</a:t>
            </a:r>
          </a:p>
          <a:p>
            <a:r>
              <a:rPr lang="en-US" altLang="zh-CN" dirty="0" smtClean="0"/>
              <a:t>            </a:t>
            </a:r>
            <a:r>
              <a:rPr lang="en-US" altLang="zh-CN" dirty="0" err="1" smtClean="0"/>
              <a:t>action.accept</a:t>
            </a:r>
            <a:r>
              <a:rPr lang="en-US" altLang="zh-CN" dirty="0" smtClean="0"/>
              <a:t>(t);</a:t>
            </a:r>
          </a:p>
          <a:p>
            <a:r>
              <a:rPr lang="en-US" altLang="zh-CN" dirty="0" smtClean="0"/>
              <a:t>        }</a:t>
            </a:r>
          </a:p>
          <a:p>
            <a:r>
              <a:rPr lang="en-US" altLang="zh-CN" dirty="0" smtClean="0"/>
              <a:t>    }</a:t>
            </a:r>
          </a:p>
          <a:p>
            <a:r>
              <a:rPr lang="en-US" altLang="zh-CN" dirty="0" smtClean="0"/>
              <a:t>    default </a:t>
            </a:r>
            <a:r>
              <a:rPr lang="en-US" altLang="zh-CN" dirty="0" err="1" smtClean="0"/>
              <a:t>Spliterator</a:t>
            </a:r>
            <a:r>
              <a:rPr lang="en-US" altLang="zh-CN" dirty="0" smtClean="0"/>
              <a:t>&lt;T&gt; </a:t>
            </a:r>
            <a:r>
              <a:rPr lang="en-US" altLang="zh-CN" dirty="0" err="1" smtClean="0"/>
              <a:t>spliterator</a:t>
            </a:r>
            <a:r>
              <a:rPr lang="en-US" altLang="zh-CN" dirty="0" smtClean="0"/>
              <a:t>() {</a:t>
            </a:r>
          </a:p>
          <a:p>
            <a:r>
              <a:rPr lang="en-US" altLang="zh-CN" dirty="0" smtClean="0"/>
              <a:t>        return </a:t>
            </a:r>
            <a:r>
              <a:rPr lang="en-US" altLang="zh-CN" dirty="0" err="1" smtClean="0"/>
              <a:t>Spliterators.spliteratorUnknownSize</a:t>
            </a:r>
            <a:r>
              <a:rPr lang="en-US" altLang="zh-CN" dirty="0" smtClean="0"/>
              <a:t>(iterator(), 0);</a:t>
            </a:r>
          </a:p>
          <a:p>
            <a:r>
              <a:rPr lang="en-US" altLang="zh-CN" dirty="0" smtClean="0"/>
              <a:t>    }</a:t>
            </a:r>
          </a:p>
          <a:p>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18</a:t>
            </a:fld>
            <a:endParaRPr lang="zh-CN" altLang="en-US"/>
          </a:p>
        </p:txBody>
      </p:sp>
    </p:spTree>
    <p:extLst>
      <p:ext uri="{BB962C8B-B14F-4D97-AF65-F5344CB8AC3E}">
        <p14:creationId xmlns:p14="http://schemas.microsoft.com/office/powerpoint/2010/main" val="2141549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http://ebnbin.com/2015/12/20/java-8-default-methods/</a:t>
            </a:r>
          </a:p>
          <a:p>
            <a:r>
              <a:rPr lang="en-US" altLang="zh-CN" dirty="0" smtClean="0"/>
              <a:t>http://www.cnblogs.com/chenpi/p/5897713.html</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19</a:t>
            </a:fld>
            <a:endParaRPr lang="zh-CN" altLang="en-US"/>
          </a:p>
        </p:txBody>
      </p:sp>
    </p:spTree>
    <p:extLst>
      <p:ext uri="{BB962C8B-B14F-4D97-AF65-F5344CB8AC3E}">
        <p14:creationId xmlns:p14="http://schemas.microsoft.com/office/powerpoint/2010/main" val="1870206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http://www.oracle.com/technetwork/java/javase/8-whats-new-2157071.html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、方法引用；</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、默认方法；</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、重复注释；</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、类型注释；</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、改进型推理；</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、方法参数反射。</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这个版本中引入了</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表达式，一种新的语言特性。它们使您能够将功能视为方法参数或代码作为数据。</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表达式可以更紧凑地表示单方法接口（简称功能接口）的实例。</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方法引用为已经有名称的方法提供了易于阅读的</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默认方法可以将新功能添加到库的接口，并确保与旧版本的这些接口编写的代码的二进制兼容性。</a:t>
            </a: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重复注释提供了将相同的注释类型多次应用于相同的声明或类型使用的能力。</a:t>
            </a: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类型注释提供了在使用类型的任何位置应用注释的功能，而不仅仅是声明。与可插拔型系统一起使用，此功能可以改进代码的类型检查。</a:t>
            </a:r>
          </a:p>
          <a:p>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改进型推理。</a:t>
            </a:r>
          </a:p>
          <a:p>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方法参数反映。</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2</a:t>
            </a:fld>
            <a:endParaRPr lang="zh-CN" altLang="en-US"/>
          </a:p>
        </p:txBody>
      </p:sp>
    </p:spTree>
    <p:extLst>
      <p:ext uri="{BB962C8B-B14F-4D97-AF65-F5344CB8AC3E}">
        <p14:creationId xmlns:p14="http://schemas.microsoft.com/office/powerpoint/2010/main" val="103003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http://www.ruanyifeng.com/blog/2015/07/monad.html</a:t>
            </a:r>
          </a:p>
          <a:p>
            <a:r>
              <a:rPr lang="en-US" altLang="zh-CN" dirty="0" smtClean="0"/>
              <a:t>http://howtodoinjava.com/java-8/java-8-tutorial-streams-by-examples/</a:t>
            </a:r>
          </a:p>
          <a:p>
            <a:r>
              <a:rPr lang="en-US" altLang="zh-CN" dirty="0" smtClean="0"/>
              <a:t>https://www.ibm.com/developerworks/cn/java/j-lo-java8streamapi/</a:t>
            </a:r>
          </a:p>
          <a:p>
            <a:r>
              <a:rPr lang="en-US" altLang="zh-CN" dirty="0" smtClean="0"/>
              <a:t>http://www.cnblogs.com/chenpi/p/5915364.html#_</a:t>
            </a:r>
            <a:r>
              <a:rPr lang="en-US" altLang="zh-CN" dirty="0" smtClean="0"/>
              <a:t>label0</a:t>
            </a:r>
          </a:p>
          <a:p>
            <a:endParaRPr lang="en-US" altLang="zh-CN" dirty="0" smtClean="0"/>
          </a:p>
          <a:p>
            <a:r>
              <a:rPr lang="en-US" altLang="zh-CN" dirty="0" smtClean="0"/>
              <a:t>-------------------------------</a:t>
            </a:r>
          </a:p>
          <a:p>
            <a:pPr fontAlgn="base"/>
            <a:r>
              <a:rPr lang="zh-CN" altLang="en-US" sz="1200" b="0" i="0" kern="1200" dirty="0" smtClean="0">
                <a:solidFill>
                  <a:schemeClr val="tx1"/>
                </a:solidFill>
                <a:effectLst/>
                <a:latin typeface="+mn-lt"/>
                <a:ea typeface="+mn-ea"/>
                <a:cs typeface="+mn-cs"/>
              </a:rPr>
              <a:t>什么是</a:t>
            </a:r>
            <a:r>
              <a:rPr lang="en-US" altLang="zh-CN" sz="1200" b="0" i="0" kern="1200" dirty="0" smtClean="0">
                <a:solidFill>
                  <a:schemeClr val="tx1"/>
                </a:solidFill>
                <a:effectLst/>
                <a:latin typeface="+mn-lt"/>
                <a:ea typeface="+mn-ea"/>
                <a:cs typeface="+mn-cs"/>
              </a:rPr>
              <a:t>Stream </a:t>
            </a:r>
            <a:endParaRPr lang="zh-CN" altLang="en-US"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不是集合元素，它不是数据结构并不保存数据，它是有关算法和计算的，它更像一个高级版本的 </a:t>
            </a:r>
            <a:r>
              <a:rPr lang="en-US" altLang="zh-CN" sz="1200" b="0" i="0" kern="1200" dirty="0" smtClean="0">
                <a:solidFill>
                  <a:schemeClr val="tx1"/>
                </a:solidFill>
                <a:effectLst/>
                <a:latin typeface="+mn-lt"/>
                <a:ea typeface="+mn-ea"/>
                <a:cs typeface="+mn-cs"/>
              </a:rPr>
              <a:t>Iterator</a:t>
            </a:r>
            <a:r>
              <a:rPr lang="zh-CN" altLang="en-US" sz="1200" b="0" i="0" kern="1200" dirty="0" smtClean="0">
                <a:solidFill>
                  <a:schemeClr val="tx1"/>
                </a:solidFill>
                <a:effectLst/>
                <a:latin typeface="+mn-lt"/>
                <a:ea typeface="+mn-ea"/>
                <a:cs typeface="+mn-cs"/>
              </a:rPr>
              <a:t>。原始版本的 </a:t>
            </a:r>
            <a:r>
              <a:rPr lang="en-US" altLang="zh-CN" sz="1200" b="0" i="0" kern="1200" dirty="0" smtClean="0">
                <a:solidFill>
                  <a:schemeClr val="tx1"/>
                </a:solidFill>
                <a:effectLst/>
                <a:latin typeface="+mn-lt"/>
                <a:ea typeface="+mn-ea"/>
                <a:cs typeface="+mn-cs"/>
              </a:rPr>
              <a:t>Iterator</a:t>
            </a:r>
            <a:r>
              <a:rPr lang="zh-CN" altLang="en-US" sz="1200" b="0" i="0" kern="1200" dirty="0" smtClean="0">
                <a:solidFill>
                  <a:schemeClr val="tx1"/>
                </a:solidFill>
                <a:effectLst/>
                <a:latin typeface="+mn-lt"/>
                <a:ea typeface="+mn-ea"/>
                <a:cs typeface="+mn-cs"/>
              </a:rPr>
              <a:t>，用户只能显式地一个一个遍历元素并对其执行某些操作；高级版本的 </a:t>
            </a:r>
            <a:r>
              <a:rPr lang="en-US" altLang="zh-CN" sz="1200" b="0" i="0" kern="1200" dirty="0" smtClean="0">
                <a:solidFill>
                  <a:schemeClr val="tx1"/>
                </a:solidFill>
                <a:effectLst/>
                <a:latin typeface="+mn-lt"/>
                <a:ea typeface="+mn-ea"/>
                <a:cs typeface="+mn-cs"/>
              </a:rPr>
              <a:t>Stream</a:t>
            </a:r>
            <a:r>
              <a:rPr lang="zh-CN" altLang="en-US" sz="1200" b="0" i="0" kern="1200" dirty="0" smtClean="0">
                <a:solidFill>
                  <a:schemeClr val="tx1"/>
                </a:solidFill>
                <a:effectLst/>
                <a:latin typeface="+mn-lt"/>
                <a:ea typeface="+mn-ea"/>
                <a:cs typeface="+mn-cs"/>
              </a:rPr>
              <a:t>，用户只要给出需要对其包含的元素执行什么操作，比如 “过滤掉长度大于 </a:t>
            </a:r>
            <a:r>
              <a:rPr lang="en-US" altLang="zh-CN" sz="1200" b="0" i="0" kern="1200" dirty="0" smtClean="0">
                <a:solidFill>
                  <a:schemeClr val="tx1"/>
                </a:solidFill>
                <a:effectLst/>
                <a:latin typeface="+mn-lt"/>
                <a:ea typeface="+mn-ea"/>
                <a:cs typeface="+mn-cs"/>
              </a:rPr>
              <a:t>10 </a:t>
            </a:r>
            <a:r>
              <a:rPr lang="zh-CN" altLang="en-US" sz="1200" b="0" i="0" kern="1200" dirty="0" smtClean="0">
                <a:solidFill>
                  <a:schemeClr val="tx1"/>
                </a:solidFill>
                <a:effectLst/>
                <a:latin typeface="+mn-lt"/>
                <a:ea typeface="+mn-ea"/>
                <a:cs typeface="+mn-cs"/>
              </a:rPr>
              <a:t>的字符串”、“获取每个字符串的首字母”等，</a:t>
            </a:r>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会隐式地在内部进行遍历，做出相应的数据转换。</a:t>
            </a:r>
          </a:p>
          <a:p>
            <a:pPr fontAlgn="base"/>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就如同一个迭代器（</a:t>
            </a:r>
            <a:r>
              <a:rPr lang="en-US" altLang="zh-CN" sz="1200" b="0" i="0" kern="1200" dirty="0" smtClean="0">
                <a:solidFill>
                  <a:schemeClr val="tx1"/>
                </a:solidFill>
                <a:effectLst/>
                <a:latin typeface="+mn-lt"/>
                <a:ea typeface="+mn-ea"/>
                <a:cs typeface="+mn-cs"/>
              </a:rPr>
              <a:t>Iterator</a:t>
            </a:r>
            <a:r>
              <a:rPr lang="zh-CN" altLang="en-US" sz="1200" b="0" i="0" kern="1200" dirty="0" smtClean="0">
                <a:solidFill>
                  <a:schemeClr val="tx1"/>
                </a:solidFill>
                <a:effectLst/>
                <a:latin typeface="+mn-lt"/>
                <a:ea typeface="+mn-ea"/>
                <a:cs typeface="+mn-cs"/>
              </a:rPr>
              <a:t>），单向，不可往复，数据只能遍历一次，遍历过一次后即用尽了，就好比流水从面前流过，一去不复返。</a:t>
            </a:r>
          </a:p>
          <a:p>
            <a:pPr fontAlgn="base"/>
            <a:r>
              <a:rPr lang="zh-CN" altLang="en-US" sz="1200" b="0" i="0" kern="1200" dirty="0" smtClean="0">
                <a:solidFill>
                  <a:schemeClr val="tx1"/>
                </a:solidFill>
                <a:effectLst/>
                <a:latin typeface="+mn-lt"/>
                <a:ea typeface="+mn-ea"/>
                <a:cs typeface="+mn-cs"/>
              </a:rPr>
              <a:t>而和迭代器又不同的是，</a:t>
            </a:r>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可以并行化操作，迭代器只能命令式地、串行化操作。顾名思义，当使用串行方式去遍历时，每个 </a:t>
            </a:r>
            <a:r>
              <a:rPr lang="en-US" altLang="zh-CN" sz="1200" b="0" i="0" kern="1200" dirty="0" smtClean="0">
                <a:solidFill>
                  <a:schemeClr val="tx1"/>
                </a:solidFill>
                <a:effectLst/>
                <a:latin typeface="+mn-lt"/>
                <a:ea typeface="+mn-ea"/>
                <a:cs typeface="+mn-cs"/>
              </a:rPr>
              <a:t>item </a:t>
            </a:r>
            <a:r>
              <a:rPr lang="zh-CN" altLang="en-US" sz="1200" b="0" i="0" kern="1200" dirty="0" smtClean="0">
                <a:solidFill>
                  <a:schemeClr val="tx1"/>
                </a:solidFill>
                <a:effectLst/>
                <a:latin typeface="+mn-lt"/>
                <a:ea typeface="+mn-ea"/>
                <a:cs typeface="+mn-cs"/>
              </a:rPr>
              <a:t>读完后再读下一个 </a:t>
            </a:r>
            <a:r>
              <a:rPr lang="en-US" altLang="zh-CN" sz="1200" b="0" i="0" kern="1200" dirty="0" smtClean="0">
                <a:solidFill>
                  <a:schemeClr val="tx1"/>
                </a:solidFill>
                <a:effectLst/>
                <a:latin typeface="+mn-lt"/>
                <a:ea typeface="+mn-ea"/>
                <a:cs typeface="+mn-cs"/>
              </a:rPr>
              <a:t>item</a:t>
            </a:r>
            <a:r>
              <a:rPr lang="zh-CN" altLang="en-US" sz="1200" b="0" i="0" kern="1200" dirty="0" smtClean="0">
                <a:solidFill>
                  <a:schemeClr val="tx1"/>
                </a:solidFill>
                <a:effectLst/>
                <a:latin typeface="+mn-lt"/>
                <a:ea typeface="+mn-ea"/>
                <a:cs typeface="+mn-cs"/>
              </a:rPr>
              <a:t>。而使用并行去遍历时，数据会被分成多个段，其中每一个都在不同的线程中处理，然后将结果一起输出。</a:t>
            </a:r>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的并行操作依赖于 </a:t>
            </a:r>
            <a:r>
              <a:rPr lang="en-US" altLang="zh-CN" sz="1200" b="0" i="0" kern="1200" dirty="0" smtClean="0">
                <a:solidFill>
                  <a:schemeClr val="tx1"/>
                </a:solidFill>
                <a:effectLst/>
                <a:latin typeface="+mn-lt"/>
                <a:ea typeface="+mn-ea"/>
                <a:cs typeface="+mn-cs"/>
              </a:rPr>
              <a:t>Java7 </a:t>
            </a:r>
            <a:r>
              <a:rPr lang="zh-CN" altLang="en-US" sz="1200" b="0" i="0" kern="1200" dirty="0" smtClean="0">
                <a:solidFill>
                  <a:schemeClr val="tx1"/>
                </a:solidFill>
                <a:effectLst/>
                <a:latin typeface="+mn-lt"/>
                <a:ea typeface="+mn-ea"/>
                <a:cs typeface="+mn-cs"/>
              </a:rPr>
              <a:t>中引入的 </a:t>
            </a:r>
            <a:r>
              <a:rPr lang="en-US" altLang="zh-CN" sz="1200" b="0" i="0" kern="1200" dirty="0" smtClean="0">
                <a:solidFill>
                  <a:schemeClr val="tx1"/>
                </a:solidFill>
                <a:effectLst/>
                <a:latin typeface="+mn-lt"/>
                <a:ea typeface="+mn-ea"/>
                <a:cs typeface="+mn-cs"/>
              </a:rPr>
              <a:t>Fork/Join </a:t>
            </a:r>
            <a:r>
              <a:rPr lang="zh-CN" altLang="en-US" sz="1200" b="0" i="0" kern="1200" dirty="0" smtClean="0">
                <a:solidFill>
                  <a:schemeClr val="tx1"/>
                </a:solidFill>
                <a:effectLst/>
                <a:latin typeface="+mn-lt"/>
                <a:ea typeface="+mn-ea"/>
                <a:cs typeface="+mn-cs"/>
              </a:rPr>
              <a:t>框架（</a:t>
            </a:r>
            <a:r>
              <a:rPr lang="en-US" altLang="zh-CN" sz="1200" b="0" i="0" kern="1200" dirty="0" smtClean="0">
                <a:solidFill>
                  <a:schemeClr val="tx1"/>
                </a:solidFill>
                <a:effectLst/>
                <a:latin typeface="+mn-lt"/>
                <a:ea typeface="+mn-ea"/>
                <a:cs typeface="+mn-cs"/>
              </a:rPr>
              <a:t>JSR166y</a:t>
            </a:r>
            <a:r>
              <a:rPr lang="zh-CN" altLang="en-US" sz="1200" b="0" i="0" kern="1200" dirty="0" smtClean="0">
                <a:solidFill>
                  <a:schemeClr val="tx1"/>
                </a:solidFill>
                <a:effectLst/>
                <a:latin typeface="+mn-lt"/>
                <a:ea typeface="+mn-ea"/>
                <a:cs typeface="+mn-cs"/>
              </a:rPr>
              <a:t>）来拆分任务和加速处理过程。</a:t>
            </a:r>
            <a:r>
              <a:rPr lang="en-US" altLang="zh-CN" sz="1200" b="0" i="0" kern="1200" dirty="0" smtClean="0">
                <a:solidFill>
                  <a:schemeClr val="tx1"/>
                </a:solidFill>
                <a:effectLst/>
                <a:latin typeface="+mn-lt"/>
                <a:ea typeface="+mn-ea"/>
                <a:cs typeface="+mn-cs"/>
              </a:rPr>
              <a:t>Java </a:t>
            </a:r>
            <a:r>
              <a:rPr lang="zh-CN" altLang="en-US" sz="1200" b="0" i="0" kern="1200" dirty="0" smtClean="0">
                <a:solidFill>
                  <a:schemeClr val="tx1"/>
                </a:solidFill>
                <a:effectLst/>
                <a:latin typeface="+mn-lt"/>
                <a:ea typeface="+mn-ea"/>
                <a:cs typeface="+mn-cs"/>
              </a:rPr>
              <a:t>的并行 </a:t>
            </a:r>
            <a:r>
              <a:rPr lang="en-US" altLang="zh-CN" sz="1200" b="0" i="0" kern="1200" dirty="0" smtClean="0">
                <a:solidFill>
                  <a:schemeClr val="tx1"/>
                </a:solidFill>
                <a:effectLst/>
                <a:latin typeface="+mn-lt"/>
                <a:ea typeface="+mn-ea"/>
                <a:cs typeface="+mn-cs"/>
              </a:rPr>
              <a:t>API </a:t>
            </a:r>
            <a:r>
              <a:rPr lang="zh-CN" altLang="en-US" sz="1200" b="0" i="0" kern="1200" dirty="0" smtClean="0">
                <a:solidFill>
                  <a:schemeClr val="tx1"/>
                </a:solidFill>
                <a:effectLst/>
                <a:latin typeface="+mn-lt"/>
                <a:ea typeface="+mn-ea"/>
                <a:cs typeface="+mn-cs"/>
              </a:rPr>
              <a:t>演变历程基本如下：</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1.0-1.4 </a:t>
            </a:r>
            <a:r>
              <a:rPr lang="zh-CN" altLang="en-US" sz="1200" b="0" i="0" kern="1200" dirty="0" smtClean="0">
                <a:solidFill>
                  <a:schemeClr val="tx1"/>
                </a:solidFill>
                <a:effectLst/>
                <a:latin typeface="+mn-lt"/>
                <a:ea typeface="+mn-ea"/>
                <a:cs typeface="+mn-cs"/>
              </a:rPr>
              <a:t>中的 </a:t>
            </a:r>
            <a:r>
              <a:rPr lang="en-US" altLang="zh-CN" sz="1200" b="0" i="0" kern="1200" dirty="0" err="1" smtClean="0">
                <a:solidFill>
                  <a:schemeClr val="tx1"/>
                </a:solidFill>
                <a:effectLst/>
                <a:latin typeface="+mn-lt"/>
                <a:ea typeface="+mn-ea"/>
                <a:cs typeface="+mn-cs"/>
              </a:rPr>
              <a:t>java.lang.Thread</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5.0 </a:t>
            </a:r>
            <a:r>
              <a:rPr lang="zh-CN" altLang="en-US" sz="1200" b="0" i="0" kern="1200" dirty="0" smtClean="0">
                <a:solidFill>
                  <a:schemeClr val="tx1"/>
                </a:solidFill>
                <a:effectLst/>
                <a:latin typeface="+mn-lt"/>
                <a:ea typeface="+mn-ea"/>
                <a:cs typeface="+mn-cs"/>
              </a:rPr>
              <a:t>中的 </a:t>
            </a:r>
            <a:r>
              <a:rPr lang="en-US" altLang="zh-CN" sz="1200" b="0" i="0" kern="1200" dirty="0" err="1" smtClean="0">
                <a:solidFill>
                  <a:schemeClr val="tx1"/>
                </a:solidFill>
                <a:effectLst/>
                <a:latin typeface="+mn-lt"/>
                <a:ea typeface="+mn-ea"/>
                <a:cs typeface="+mn-cs"/>
              </a:rPr>
              <a:t>java.util.concurrent</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6.0 </a:t>
            </a:r>
            <a:r>
              <a:rPr lang="zh-CN" altLang="en-US" sz="1200" b="0" i="0" kern="1200" dirty="0" smtClean="0">
                <a:solidFill>
                  <a:schemeClr val="tx1"/>
                </a:solidFill>
                <a:effectLst/>
                <a:latin typeface="+mn-lt"/>
                <a:ea typeface="+mn-ea"/>
                <a:cs typeface="+mn-cs"/>
              </a:rPr>
              <a:t>中的 </a:t>
            </a:r>
            <a:r>
              <a:rPr lang="en-US" altLang="zh-CN" sz="1200" b="0" i="0" kern="1200" dirty="0" err="1" smtClean="0">
                <a:solidFill>
                  <a:schemeClr val="tx1"/>
                </a:solidFill>
                <a:effectLst/>
                <a:latin typeface="+mn-lt"/>
                <a:ea typeface="+mn-ea"/>
                <a:cs typeface="+mn-cs"/>
              </a:rPr>
              <a:t>Phasers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a:t>
            </a:r>
          </a:p>
          <a:p>
            <a:pPr fontAlgn="base"/>
            <a:r>
              <a:rPr lang="en-US" altLang="zh-CN" sz="1200" b="0" i="0" kern="1200" dirty="0" smtClean="0">
                <a:solidFill>
                  <a:schemeClr val="tx1"/>
                </a:solidFill>
                <a:effectLst/>
                <a:latin typeface="+mn-lt"/>
                <a:ea typeface="+mn-ea"/>
                <a:cs typeface="+mn-cs"/>
              </a:rPr>
              <a:t>7.0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Fork/Join </a:t>
            </a:r>
            <a:r>
              <a:rPr lang="zh-CN" altLang="en-US" sz="1200" b="0" i="0" kern="1200" dirty="0" smtClean="0">
                <a:solidFill>
                  <a:schemeClr val="tx1"/>
                </a:solidFill>
                <a:effectLst/>
                <a:latin typeface="+mn-lt"/>
                <a:ea typeface="+mn-ea"/>
                <a:cs typeface="+mn-cs"/>
              </a:rPr>
              <a:t>框架</a:t>
            </a:r>
          </a:p>
          <a:p>
            <a:pPr fontAlgn="base"/>
            <a:r>
              <a:rPr lang="en-US" altLang="zh-CN" sz="1200" b="0" i="0" kern="1200" dirty="0" smtClean="0">
                <a:solidFill>
                  <a:schemeClr val="tx1"/>
                </a:solidFill>
                <a:effectLst/>
                <a:latin typeface="+mn-lt"/>
                <a:ea typeface="+mn-ea"/>
                <a:cs typeface="+mn-cs"/>
              </a:rPr>
              <a:t>8.0 </a:t>
            </a:r>
            <a:r>
              <a:rPr lang="zh-CN" altLang="en-US" sz="1200" b="0" i="0" kern="1200" dirty="0" smtClean="0">
                <a:solidFill>
                  <a:schemeClr val="tx1"/>
                </a:solidFill>
                <a:effectLst/>
                <a:latin typeface="+mn-lt"/>
                <a:ea typeface="+mn-ea"/>
                <a:cs typeface="+mn-cs"/>
              </a:rPr>
              <a:t>中的 </a:t>
            </a:r>
            <a:r>
              <a:rPr lang="en-US" altLang="zh-CN" sz="1200" b="0" i="0" kern="1200" dirty="0" smtClean="0">
                <a:solidFill>
                  <a:schemeClr val="tx1"/>
                </a:solidFill>
                <a:effectLst/>
                <a:latin typeface="+mn-lt"/>
                <a:ea typeface="+mn-ea"/>
                <a:cs typeface="+mn-cs"/>
              </a:rPr>
              <a:t>Lambda</a:t>
            </a:r>
          </a:p>
          <a:p>
            <a:pPr fontAlgn="base"/>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的另外一大特点是，数据源本身可以是无限的。</a:t>
            </a:r>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20</a:t>
            </a:fld>
            <a:endParaRPr lang="zh-CN" altLang="en-US"/>
          </a:p>
        </p:txBody>
      </p:sp>
    </p:spTree>
    <p:extLst>
      <p:ext uri="{BB962C8B-B14F-4D97-AF65-F5344CB8AC3E}">
        <p14:creationId xmlns:p14="http://schemas.microsoft.com/office/powerpoint/2010/main" val="2708049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简单说，对 </a:t>
            </a:r>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的使用就是实现一个 </a:t>
            </a:r>
            <a:r>
              <a:rPr lang="en-US" altLang="zh-CN" sz="1200" b="0" i="0" kern="1200" dirty="0" smtClean="0">
                <a:solidFill>
                  <a:schemeClr val="tx1"/>
                </a:solidFill>
                <a:effectLst/>
                <a:latin typeface="+mn-lt"/>
                <a:ea typeface="+mn-ea"/>
                <a:cs typeface="+mn-cs"/>
              </a:rPr>
              <a:t>filter-map-reduce </a:t>
            </a:r>
            <a:r>
              <a:rPr lang="zh-CN" altLang="en-US" sz="1200" b="0" i="0" kern="1200" dirty="0" smtClean="0">
                <a:solidFill>
                  <a:schemeClr val="tx1"/>
                </a:solidFill>
                <a:effectLst/>
                <a:latin typeface="+mn-lt"/>
                <a:ea typeface="+mn-ea"/>
                <a:cs typeface="+mn-cs"/>
              </a:rPr>
              <a:t>过程，产生一个最终结果，或者导致一个副作用（</a:t>
            </a:r>
            <a:r>
              <a:rPr lang="en-US" altLang="zh-CN" sz="1200" b="0" i="0" kern="1200" dirty="0" smtClean="0">
                <a:solidFill>
                  <a:schemeClr val="tx1"/>
                </a:solidFill>
                <a:effectLst/>
                <a:latin typeface="+mn-lt"/>
                <a:ea typeface="+mn-ea"/>
                <a:cs typeface="+mn-cs"/>
              </a:rPr>
              <a:t>side effect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fontAlgn="base"/>
            <a:r>
              <a:rPr lang="zh-CN" altLang="en-US" sz="1200" b="0" i="0" kern="1200" dirty="0" smtClean="0">
                <a:solidFill>
                  <a:schemeClr val="tx1"/>
                </a:solidFill>
                <a:effectLst/>
                <a:latin typeface="+mn-lt"/>
                <a:ea typeface="+mn-ea"/>
                <a:cs typeface="+mn-cs"/>
              </a:rPr>
              <a:t>流的操作，接下来，当把一个数据结构包装成 </a:t>
            </a:r>
            <a:r>
              <a:rPr lang="en-US" altLang="zh-CN" sz="1200" b="0" i="0" kern="1200" dirty="0" smtClean="0">
                <a:solidFill>
                  <a:schemeClr val="tx1"/>
                </a:solidFill>
                <a:effectLst/>
                <a:latin typeface="+mn-lt"/>
                <a:ea typeface="+mn-ea"/>
                <a:cs typeface="+mn-cs"/>
              </a:rPr>
              <a:t>Stream </a:t>
            </a:r>
            <a:r>
              <a:rPr lang="zh-CN" altLang="en-US" sz="1200" b="0" i="0" kern="1200" dirty="0" smtClean="0">
                <a:solidFill>
                  <a:schemeClr val="tx1"/>
                </a:solidFill>
                <a:effectLst/>
                <a:latin typeface="+mn-lt"/>
                <a:ea typeface="+mn-ea"/>
                <a:cs typeface="+mn-cs"/>
              </a:rPr>
              <a:t>后，就要开始对里面的元素进行各类操作了。常见的操作可以归类如下。</a:t>
            </a:r>
          </a:p>
          <a:p>
            <a:pPr fontAlgn="base"/>
            <a:r>
              <a:rPr lang="en-US" altLang="zh-CN" sz="1200" b="0" i="0" kern="1200" dirty="0" smtClean="0">
                <a:solidFill>
                  <a:schemeClr val="tx1"/>
                </a:solidFill>
                <a:effectLst/>
                <a:latin typeface="+mn-lt"/>
                <a:ea typeface="+mn-ea"/>
                <a:cs typeface="+mn-cs"/>
              </a:rPr>
              <a:t>Intermediate</a:t>
            </a:r>
            <a:r>
              <a:rPr lang="zh-CN" altLang="en-US" sz="1200" b="0" i="0" kern="1200" dirty="0" smtClean="0">
                <a:solidFill>
                  <a:schemeClr val="tx1"/>
                </a:solidFill>
                <a:effectLst/>
                <a:latin typeface="+mn-lt"/>
                <a:ea typeface="+mn-ea"/>
                <a:cs typeface="+mn-cs"/>
              </a:rPr>
              <a:t>：</a:t>
            </a:r>
          </a:p>
          <a:p>
            <a:pPr fontAlgn="base"/>
            <a:r>
              <a:rPr lang="en-US" altLang="zh-CN" sz="1200" b="0" i="0" kern="1200" dirty="0" smtClean="0">
                <a:solidFill>
                  <a:schemeClr val="tx1"/>
                </a:solidFill>
                <a:effectLst/>
                <a:latin typeface="+mn-lt"/>
                <a:ea typeface="+mn-ea"/>
                <a:cs typeface="+mn-cs"/>
              </a:rPr>
              <a:t>	map (</a:t>
            </a:r>
            <a:r>
              <a:rPr lang="en-US" altLang="zh-CN" sz="1200" b="0" i="0" kern="1200" dirty="0" err="1" smtClean="0">
                <a:solidFill>
                  <a:schemeClr val="tx1"/>
                </a:solidFill>
                <a:effectLst/>
                <a:latin typeface="+mn-lt"/>
                <a:ea typeface="+mn-ea"/>
                <a:cs typeface="+mn-cs"/>
              </a:rPr>
              <a:t>mapToInt</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flatMap</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filter</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distinct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sorted</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peek</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limit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skip</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parallel</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sequential</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unordered</a:t>
            </a:r>
          </a:p>
          <a:p>
            <a:pPr fontAlgn="base"/>
            <a:r>
              <a:rPr lang="en-US" altLang="zh-CN" sz="1200" b="0" i="0" kern="1200" dirty="0" smtClean="0">
                <a:solidFill>
                  <a:schemeClr val="tx1"/>
                </a:solidFill>
                <a:effectLst/>
                <a:latin typeface="+mn-lt"/>
                <a:ea typeface="+mn-ea"/>
                <a:cs typeface="+mn-cs"/>
              </a:rPr>
              <a:t>Terminal</a:t>
            </a:r>
            <a:r>
              <a:rPr lang="zh-CN" altLang="en-US" sz="1200" b="0" i="0" kern="1200" dirty="0" smtClean="0">
                <a:solidFill>
                  <a:schemeClr val="tx1"/>
                </a:solidFill>
                <a:effectLst/>
                <a:latin typeface="+mn-lt"/>
                <a:ea typeface="+mn-ea"/>
                <a:cs typeface="+mn-cs"/>
              </a:rPr>
              <a:t>：</a:t>
            </a:r>
          </a:p>
          <a:p>
            <a:pPr fontAlgn="base"/>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forEach</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forEachOrdered</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toArray</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reduce</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collect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min</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max</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count</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anyMatch</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allMatch</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noneMatch</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findFirst</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findAny</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iterator</a:t>
            </a:r>
          </a:p>
          <a:p>
            <a:pPr fontAlgn="base"/>
            <a:r>
              <a:rPr lang="en-US" altLang="zh-CN" sz="1200" b="0" i="0" kern="1200" dirty="0" smtClean="0">
                <a:solidFill>
                  <a:schemeClr val="tx1"/>
                </a:solidFill>
                <a:effectLst/>
                <a:latin typeface="+mn-lt"/>
                <a:ea typeface="+mn-ea"/>
                <a:cs typeface="+mn-cs"/>
              </a:rPr>
              <a:t>Short-circuiting</a:t>
            </a:r>
            <a:r>
              <a:rPr lang="zh-CN" altLang="en-US" sz="1200" b="0" i="0" kern="1200" dirty="0" smtClean="0">
                <a:solidFill>
                  <a:schemeClr val="tx1"/>
                </a:solidFill>
                <a:effectLst/>
                <a:latin typeface="+mn-lt"/>
                <a:ea typeface="+mn-ea"/>
                <a:cs typeface="+mn-cs"/>
              </a:rPr>
              <a:t>：</a:t>
            </a:r>
          </a:p>
          <a:p>
            <a:pPr fontAlgn="base"/>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anyMatch</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allMatch</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noneMatch</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findFirst</a:t>
            </a:r>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findAny</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limit</a:t>
            </a:r>
          </a:p>
          <a:p>
            <a:r>
              <a:rPr lang="en-US" altLang="zh-CN" sz="1200" b="0" i="0" kern="1200" dirty="0" smtClean="0">
                <a:solidFill>
                  <a:schemeClr val="tx1"/>
                </a:solidFill>
                <a:effectLst/>
                <a:latin typeface="+mn-lt"/>
                <a:ea typeface="+mn-ea"/>
                <a:cs typeface="+mn-cs"/>
              </a:rPr>
              <a:t> Stream </a:t>
            </a:r>
            <a:r>
              <a:rPr lang="zh-CN" altLang="en-US" sz="1200" b="0" i="0" kern="1200" dirty="0" smtClean="0">
                <a:solidFill>
                  <a:schemeClr val="tx1"/>
                </a:solidFill>
                <a:effectLst/>
                <a:latin typeface="+mn-lt"/>
                <a:ea typeface="+mn-ea"/>
                <a:cs typeface="+mn-cs"/>
              </a:rPr>
              <a:t>的比较典型用法：</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map/</a:t>
            </a:r>
            <a:r>
              <a:rPr lang="en-US" altLang="zh-CN" sz="1200" b="0" i="0" kern="1200" dirty="0" err="1" smtClean="0">
                <a:solidFill>
                  <a:schemeClr val="tx1"/>
                </a:solidFill>
                <a:effectLst/>
                <a:latin typeface="+mn-lt"/>
                <a:ea typeface="+mn-ea"/>
                <a:cs typeface="+mn-cs"/>
              </a:rPr>
              <a:t>flatMap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filter</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forEach</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findFirst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reduce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limit/skip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sorted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min/max/distinct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Match</a:t>
            </a:r>
            <a:endParaRPr lang="zh-CN" altLang="en-US" b="0"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23</a:t>
            </a:fld>
            <a:endParaRPr lang="zh-CN" altLang="en-US"/>
          </a:p>
        </p:txBody>
      </p:sp>
    </p:spTree>
    <p:extLst>
      <p:ext uri="{BB962C8B-B14F-4D97-AF65-F5344CB8AC3E}">
        <p14:creationId xmlns:p14="http://schemas.microsoft.com/office/powerpoint/2010/main" val="90956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，为</a:t>
            </a:r>
            <a:r>
              <a:rPr lang="en-US" altLang="zh-CN" dirty="0" err="1" smtClean="0"/>
              <a:t>java.util.stream</a:t>
            </a:r>
            <a:r>
              <a:rPr lang="zh-CN" altLang="en-US" dirty="0" smtClean="0"/>
              <a:t>包中的类提供了</a:t>
            </a:r>
            <a:r>
              <a:rPr lang="en-US" altLang="zh-CN" dirty="0" smtClean="0"/>
              <a:t>Stream API</a:t>
            </a:r>
            <a:r>
              <a:rPr lang="zh-CN" altLang="en-US" dirty="0" smtClean="0"/>
              <a:t>的支持，</a:t>
            </a:r>
            <a:r>
              <a:rPr lang="zh-CN" altLang="en-US" sz="1200" b="0" i="0" kern="1200" dirty="0" smtClean="0">
                <a:solidFill>
                  <a:schemeClr val="tx1"/>
                </a:solidFill>
                <a:effectLst/>
                <a:latin typeface="+mn-lt"/>
                <a:ea typeface="+mn-ea"/>
                <a:cs typeface="+mn-cs"/>
              </a:rPr>
              <a:t>以支持元素流上的功能样式操作。</a:t>
            </a:r>
            <a:r>
              <a:rPr lang="en-US" altLang="zh-CN" sz="1200" b="0" i="0" kern="1200" dirty="0" smtClean="0">
                <a:solidFill>
                  <a:schemeClr val="tx1"/>
                </a:solidFill>
                <a:effectLst/>
                <a:latin typeface="+mn-lt"/>
                <a:ea typeface="+mn-ea"/>
                <a:cs typeface="+mn-cs"/>
              </a:rPr>
              <a:t>Stream API</a:t>
            </a:r>
            <a:r>
              <a:rPr lang="zh-CN" altLang="en-US" sz="1200" b="0" i="0" kern="1200" dirty="0" smtClean="0">
                <a:solidFill>
                  <a:schemeClr val="tx1"/>
                </a:solidFill>
                <a:effectLst/>
                <a:latin typeface="+mn-lt"/>
                <a:ea typeface="+mn-ea"/>
                <a:cs typeface="+mn-cs"/>
              </a:rPr>
              <a:t>集成到</a:t>
            </a:r>
            <a:r>
              <a:rPr lang="en-US" altLang="zh-CN" sz="1200" b="0" i="0" kern="1200" dirty="0" smtClean="0">
                <a:solidFill>
                  <a:schemeClr val="tx1"/>
                </a:solidFill>
                <a:effectLst/>
                <a:latin typeface="+mn-lt"/>
                <a:ea typeface="+mn-ea"/>
                <a:cs typeface="+mn-cs"/>
              </a:rPr>
              <a:t>Collections API</a:t>
            </a:r>
            <a:r>
              <a:rPr lang="zh-CN" altLang="en-US" sz="1200" b="0" i="0" kern="1200" dirty="0" smtClean="0">
                <a:solidFill>
                  <a:schemeClr val="tx1"/>
                </a:solidFill>
                <a:effectLst/>
                <a:latin typeface="+mn-lt"/>
                <a:ea typeface="+mn-ea"/>
                <a:cs typeface="+mn-cs"/>
              </a:rPr>
              <a:t>中，它可以对集合进行批量操作，例如顺序或并行映射减少转换。</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，具有重大冲突的散列图的性能改进。</a:t>
            </a:r>
            <a:endParaRPr lang="en-US" altLang="zh-CN" sz="1200" b="0" i="0"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hlinkClick r:id="rId3"/>
              </a:rPr>
              <a:t>日期时间包</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提供全面的日期时间模型的新套件。</a:t>
            </a:r>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3</a:t>
            </a:fld>
            <a:endParaRPr lang="zh-CN" altLang="en-US"/>
          </a:p>
        </p:txBody>
      </p:sp>
    </p:spTree>
    <p:extLst>
      <p:ext uri="{BB962C8B-B14F-4D97-AF65-F5344CB8AC3E}">
        <p14:creationId xmlns:p14="http://schemas.microsoft.com/office/powerpoint/2010/main" val="4050129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JButton </a:t>
            </a:r>
            <a:r>
              <a:rPr lang="en-US" altLang="zh-CN" dirty="0" err="1" smtClean="0"/>
              <a:t>testButton</a:t>
            </a:r>
            <a:r>
              <a:rPr lang="en-US" altLang="zh-CN" dirty="0" smtClean="0"/>
              <a:t> = new JButton("Test Button");</a:t>
            </a:r>
          </a:p>
          <a:p>
            <a:r>
              <a:rPr lang="en-US" altLang="zh-CN" dirty="0" err="1" smtClean="0"/>
              <a:t>testButton.addActionListener</a:t>
            </a:r>
            <a:r>
              <a:rPr lang="en-US" altLang="zh-CN" dirty="0" smtClean="0"/>
              <a:t>(new </a:t>
            </a:r>
            <a:r>
              <a:rPr lang="en-US" altLang="zh-CN" dirty="0" err="1" smtClean="0"/>
              <a:t>ActionListener</a:t>
            </a:r>
            <a:r>
              <a:rPr lang="en-US" altLang="zh-CN" dirty="0" smtClean="0"/>
              <a:t>()</a:t>
            </a:r>
          </a:p>
          <a:p>
            <a:r>
              <a:rPr lang="en-US" altLang="zh-CN" dirty="0" smtClean="0"/>
              <a:t>{</a:t>
            </a:r>
          </a:p>
          <a:p>
            <a:r>
              <a:rPr lang="en-US" altLang="zh-CN" dirty="0" smtClean="0"/>
              <a:t>    @Override</a:t>
            </a:r>
          </a:p>
          <a:p>
            <a:r>
              <a:rPr lang="en-US" altLang="zh-CN" dirty="0" smtClean="0"/>
              <a:t>    public void </a:t>
            </a:r>
            <a:r>
              <a:rPr lang="en-US" altLang="zh-CN" dirty="0" err="1" smtClean="0"/>
              <a:t>actionPerformed</a:t>
            </a:r>
            <a:r>
              <a:rPr lang="en-US" altLang="zh-CN" dirty="0" smtClean="0"/>
              <a:t>(</a:t>
            </a:r>
            <a:r>
              <a:rPr lang="en-US" altLang="zh-CN" dirty="0" err="1" smtClean="0"/>
              <a:t>ActionEvent</a:t>
            </a:r>
            <a:r>
              <a:rPr lang="en-US" altLang="zh-CN" dirty="0" smtClean="0"/>
              <a:t> </a:t>
            </a:r>
            <a:r>
              <a:rPr lang="en-US" altLang="zh-CN" dirty="0" err="1" smtClean="0"/>
              <a:t>ae</a:t>
            </a:r>
            <a:r>
              <a:rPr lang="en-US" altLang="zh-CN" dirty="0" smtClean="0"/>
              <a:t>)</a:t>
            </a:r>
          </a:p>
          <a:p>
            <a:r>
              <a:rPr lang="en-US" altLang="zh-CN" dirty="0" smtClean="0"/>
              <a:t>    {</a:t>
            </a:r>
          </a:p>
          <a:p>
            <a:r>
              <a:rPr lang="en-US" altLang="zh-CN" dirty="0" smtClean="0"/>
              <a:t>	</a:t>
            </a:r>
            <a:r>
              <a:rPr lang="en-US" altLang="zh-CN" dirty="0" err="1" smtClean="0"/>
              <a:t>System.out.println</a:t>
            </a:r>
            <a:r>
              <a:rPr lang="en-US" altLang="zh-CN" dirty="0" smtClean="0"/>
              <a:t>("Click Detected by Anon Class");</a:t>
            </a:r>
          </a:p>
          <a:p>
            <a:r>
              <a:rPr lang="en-US" altLang="zh-CN" dirty="0" smtClean="0"/>
              <a:t>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4</a:t>
            </a:fld>
            <a:endParaRPr lang="zh-CN" altLang="en-US"/>
          </a:p>
        </p:txBody>
      </p:sp>
    </p:spTree>
    <p:extLst>
      <p:ext uri="{BB962C8B-B14F-4D97-AF65-F5344CB8AC3E}">
        <p14:creationId xmlns:p14="http://schemas.microsoft.com/office/powerpoint/2010/main" val="8080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1" i="0" kern="1200" dirty="0" smtClean="0">
                <a:solidFill>
                  <a:schemeClr val="tx1"/>
                </a:solidFill>
                <a:effectLst/>
                <a:latin typeface="+mn-lt"/>
                <a:ea typeface="+mn-ea"/>
                <a:cs typeface="+mn-cs"/>
              </a:rPr>
              <a:t>JDK 8</a:t>
            </a:r>
            <a:r>
              <a:rPr lang="zh-CN" altLang="en-US" sz="1200" b="1" i="0" kern="1200" dirty="0" smtClean="0">
                <a:solidFill>
                  <a:schemeClr val="tx1"/>
                </a:solidFill>
                <a:effectLst/>
                <a:latin typeface="+mn-lt"/>
                <a:ea typeface="+mn-ea"/>
                <a:cs typeface="+mn-cs"/>
              </a:rPr>
              <a:t>之前已有的函数式接口</a:t>
            </a:r>
          </a:p>
          <a:p>
            <a:pPr fontAlgn="base"/>
            <a:r>
              <a:rPr lang="en-US" altLang="zh-CN" sz="1200" b="0" i="0" kern="1200" dirty="0" err="1" smtClean="0">
                <a:solidFill>
                  <a:schemeClr val="tx1"/>
                </a:solidFill>
                <a:effectLst/>
                <a:latin typeface="+mn-lt"/>
                <a:ea typeface="+mn-ea"/>
                <a:cs typeface="+mn-cs"/>
              </a:rPr>
              <a:t>java.lang.Runnable</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java.util.concurrent.Callable</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java.security.PrivilegedAction</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java.util.Comparator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java.io.FileFilter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java.nio.file.PathMatcher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java.lang.reflect.InvocationHandler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java.beans.PropertyChangeListener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java.awt.event.ActionListener</a:t>
            </a:r>
            <a:endParaRPr lang="en-US" altLang="zh-CN" sz="1200" b="0" i="0" kern="1200" dirty="0" smtClean="0">
              <a:solidFill>
                <a:schemeClr val="tx1"/>
              </a:solidFill>
              <a:effectLst/>
              <a:latin typeface="+mn-lt"/>
              <a:ea typeface="+mn-ea"/>
              <a:cs typeface="+mn-cs"/>
            </a:endParaRPr>
          </a:p>
          <a:p>
            <a:pPr fontAlgn="base"/>
            <a:r>
              <a:rPr lang="en-US" altLang="zh-CN" sz="1200" b="0" i="0" kern="1200" dirty="0" err="1" smtClean="0">
                <a:solidFill>
                  <a:schemeClr val="tx1"/>
                </a:solidFill>
                <a:effectLst/>
                <a:latin typeface="+mn-lt"/>
                <a:ea typeface="+mn-ea"/>
                <a:cs typeface="+mn-cs"/>
              </a:rPr>
              <a:t>javax.swing.event.ChangeListener</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5</a:t>
            </a:fld>
            <a:endParaRPr lang="zh-CN" altLang="en-US"/>
          </a:p>
        </p:txBody>
      </p:sp>
    </p:spTree>
    <p:extLst>
      <p:ext uri="{BB962C8B-B14F-4D97-AF65-F5344CB8AC3E}">
        <p14:creationId xmlns:p14="http://schemas.microsoft.com/office/powerpoint/2010/main" val="4933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public class </a:t>
            </a:r>
            <a:r>
              <a:rPr lang="en-US" altLang="zh-CN" dirty="0" smtClean="0"/>
              <a:t>Lambda01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interface </a:t>
            </a:r>
            <a:r>
              <a:rPr lang="en-US" altLang="zh-CN" sz="1200" kern="1200" dirty="0" err="1" smtClean="0">
                <a:solidFill>
                  <a:schemeClr val="tx1"/>
                </a:solidFill>
                <a:effectLst/>
                <a:latin typeface="+mn-lt"/>
                <a:ea typeface="+mn-ea"/>
                <a:cs typeface="+mn-cs"/>
              </a:rPr>
              <a:t>GreetingService</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void </a:t>
            </a:r>
            <a:r>
              <a:rPr lang="en-US" altLang="zh-CN" sz="1200" kern="1200" dirty="0" err="1" smtClean="0">
                <a:solidFill>
                  <a:schemeClr val="tx1"/>
                </a:solidFill>
                <a:effectLst/>
                <a:latin typeface="+mn-lt"/>
                <a:ea typeface="+mn-ea"/>
                <a:cs typeface="+mn-cs"/>
              </a:rPr>
              <a:t>sayMessage</a:t>
            </a:r>
            <a:r>
              <a:rPr lang="en-US" altLang="zh-CN" sz="1200" kern="1200" dirty="0" smtClean="0">
                <a:solidFill>
                  <a:schemeClr val="tx1"/>
                </a:solidFill>
                <a:effectLst/>
                <a:latin typeface="+mn-lt"/>
                <a:ea typeface="+mn-ea"/>
                <a:cs typeface="+mn-cs"/>
              </a:rPr>
              <a:t>(String message);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interface </a:t>
            </a:r>
            <a:r>
              <a:rPr lang="en-US" altLang="zh-CN" sz="1200" kern="1200" dirty="0" err="1" smtClean="0">
                <a:solidFill>
                  <a:schemeClr val="tx1"/>
                </a:solidFill>
                <a:effectLst/>
                <a:latin typeface="+mn-lt"/>
                <a:ea typeface="+mn-ea"/>
                <a:cs typeface="+mn-cs"/>
              </a:rPr>
              <a:t>MathOperation</a:t>
            </a: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operation(</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b);</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interface </a:t>
            </a:r>
            <a:r>
              <a:rPr lang="en-US" altLang="zh-CN" dirty="0" smtClean="0"/>
              <a:t>Runnable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void run</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operate</a:t>
            </a:r>
            <a:r>
              <a:rPr lang="en-US" altLang="zh-CN" dirty="0" smtClean="0"/>
              <a:t>(</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b</a:t>
            </a:r>
            <a:r>
              <a:rPr lang="en-US" altLang="zh-CN" sz="1200" kern="1200" dirty="0" smtClean="0">
                <a:solidFill>
                  <a:schemeClr val="tx1"/>
                </a:solidFill>
                <a:effectLst/>
                <a:latin typeface="+mn-lt"/>
                <a:ea typeface="+mn-ea"/>
                <a:cs typeface="+mn-cs"/>
              </a:rPr>
              <a:t>, </a:t>
            </a:r>
            <a:r>
              <a:rPr lang="en-US" altLang="zh-CN" dirty="0" err="1" smtClean="0"/>
              <a:t>MathOperation</a:t>
            </a:r>
            <a:r>
              <a:rPr lang="en-US" altLang="zh-CN" dirty="0" smtClean="0"/>
              <a:t> </a:t>
            </a:r>
            <a:r>
              <a:rPr lang="en-US" altLang="zh-CN" dirty="0" err="1" smtClean="0"/>
              <a:t>mathOperation</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mathOperation.operation</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Lambda01 </a:t>
            </a:r>
            <a:r>
              <a:rPr lang="en-US" altLang="zh-CN" dirty="0" err="1" smtClean="0"/>
              <a:t>lambda01</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Lambda01()</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有参数类型</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MathOperation</a:t>
            </a:r>
            <a:r>
              <a:rPr lang="en-US" altLang="zh-CN" dirty="0" smtClean="0"/>
              <a:t> addition =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b) -&gt; a + 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无参数类型</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MathOperation</a:t>
            </a:r>
            <a:r>
              <a:rPr lang="en-US" altLang="zh-CN" dirty="0" smtClean="0"/>
              <a:t> subtraction = (a</a:t>
            </a:r>
            <a:r>
              <a:rPr lang="en-US" altLang="zh-CN" sz="1200" kern="1200" dirty="0" smtClean="0">
                <a:solidFill>
                  <a:schemeClr val="tx1"/>
                </a:solidFill>
                <a:effectLst/>
                <a:latin typeface="+mn-lt"/>
                <a:ea typeface="+mn-ea"/>
                <a:cs typeface="+mn-cs"/>
              </a:rPr>
              <a:t>, </a:t>
            </a:r>
            <a:r>
              <a:rPr lang="en-US" altLang="zh-CN" dirty="0" smtClean="0"/>
              <a:t>b) -&gt; a - 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无参数类型</a:t>
            </a: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有花括号，有</a:t>
            </a:r>
            <a:r>
              <a:rPr lang="en-US" altLang="zh-CN" sz="1200" i="1" kern="1200" dirty="0" smtClean="0">
                <a:solidFill>
                  <a:schemeClr val="tx1"/>
                </a:solidFill>
                <a:effectLst/>
                <a:latin typeface="+mn-lt"/>
                <a:ea typeface="+mn-ea"/>
                <a:cs typeface="+mn-cs"/>
              </a:rPr>
              <a:t>return</a:t>
            </a:r>
            <a:r>
              <a:rPr lang="zh-CN" altLang="en-US" sz="1200" i="1" kern="1200" dirty="0" smtClean="0">
                <a:solidFill>
                  <a:schemeClr val="tx1"/>
                </a:solidFill>
                <a:effectLst/>
                <a:latin typeface="+mn-lt"/>
                <a:ea typeface="+mn-ea"/>
                <a:cs typeface="+mn-cs"/>
              </a:rPr>
              <a:t>关键字</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MathOperation</a:t>
            </a:r>
            <a:r>
              <a:rPr lang="en-US" altLang="zh-CN" dirty="0" smtClean="0"/>
              <a:t> multiplication = (a</a:t>
            </a:r>
            <a:r>
              <a:rPr lang="en-US" altLang="zh-CN" sz="1200" kern="1200" dirty="0" smtClean="0">
                <a:solidFill>
                  <a:schemeClr val="tx1"/>
                </a:solidFill>
                <a:effectLst/>
                <a:latin typeface="+mn-lt"/>
                <a:ea typeface="+mn-ea"/>
                <a:cs typeface="+mn-cs"/>
              </a:rPr>
              <a:t>, </a:t>
            </a:r>
            <a:r>
              <a:rPr lang="en-US" altLang="zh-CN" dirty="0" smtClean="0"/>
              <a:t>b) -&gt;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a * 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无花括号，无</a:t>
            </a:r>
            <a:r>
              <a:rPr lang="en-US" altLang="zh-CN" sz="1200" i="1" kern="1200" dirty="0" smtClean="0">
                <a:solidFill>
                  <a:schemeClr val="tx1"/>
                </a:solidFill>
                <a:effectLst/>
                <a:latin typeface="+mn-lt"/>
                <a:ea typeface="+mn-ea"/>
                <a:cs typeface="+mn-cs"/>
              </a:rPr>
              <a:t>return</a:t>
            </a:r>
            <a:r>
              <a:rPr lang="zh-CN" altLang="en-US" sz="1200" i="1" kern="1200" dirty="0" smtClean="0">
                <a:solidFill>
                  <a:schemeClr val="tx1"/>
                </a:solidFill>
                <a:effectLst/>
                <a:latin typeface="+mn-lt"/>
                <a:ea typeface="+mn-ea"/>
                <a:cs typeface="+mn-cs"/>
              </a:rPr>
              <a:t>关键字，单一表达式情况</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MathOperation</a:t>
            </a:r>
            <a:r>
              <a:rPr lang="en-US" altLang="zh-CN" dirty="0" smtClean="0"/>
              <a:t> division =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dirty="0" smtClean="0"/>
              <a:t>b) -&gt; a / 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MathOperation</a:t>
            </a:r>
            <a:r>
              <a:rPr lang="zh-CN" altLang="en-US" sz="1200" kern="1200" dirty="0" smtClean="0">
                <a:solidFill>
                  <a:schemeClr val="tx1"/>
                </a:solidFill>
                <a:effectLst/>
                <a:latin typeface="+mn-lt"/>
                <a:ea typeface="+mn-ea"/>
                <a:cs typeface="+mn-cs"/>
              </a:rPr>
              <a:t>调用示例</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addition.operation</a:t>
            </a:r>
            <a:r>
              <a:rPr lang="en-US" altLang="zh-CN" dirty="0" smtClean="0"/>
              <a:t>(</a:t>
            </a:r>
            <a:r>
              <a:rPr lang="en-US" altLang="zh-CN" sz="1200" kern="1200" dirty="0" smtClean="0">
                <a:solidFill>
                  <a:schemeClr val="tx1"/>
                </a:solidFill>
                <a:effectLst/>
                <a:latin typeface="+mn-lt"/>
                <a:ea typeface="+mn-ea"/>
                <a:cs typeface="+mn-cs"/>
              </a:rPr>
              <a:t>10, 5</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(lambda01.operate(</a:t>
            </a:r>
            <a:r>
              <a:rPr lang="en-US" altLang="zh-CN" sz="1200" kern="1200" dirty="0" smtClean="0">
                <a:solidFill>
                  <a:schemeClr val="tx1"/>
                </a:solidFill>
                <a:effectLst/>
                <a:latin typeface="+mn-lt"/>
                <a:ea typeface="+mn-ea"/>
                <a:cs typeface="+mn-cs"/>
              </a:rPr>
              <a:t>10, 5, </a:t>
            </a:r>
            <a:r>
              <a:rPr lang="en-US" altLang="zh-CN" dirty="0" smtClean="0"/>
              <a:t>addition))</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sz="1200" kern="1200" dirty="0" smtClean="0">
                <a:solidFill>
                  <a:schemeClr val="tx1"/>
                </a:solidFill>
                <a:effectLst/>
                <a:latin typeface="+mn-lt"/>
                <a:ea typeface="+mn-ea"/>
                <a:cs typeface="+mn-cs"/>
              </a:rPr>
              <a:t>"----------------------------"</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无括号</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GreetingService</a:t>
            </a:r>
            <a:r>
              <a:rPr lang="en-US" altLang="zh-CN" dirty="0" smtClean="0"/>
              <a:t> greeting = message -&gt;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(message + </a:t>
            </a:r>
            <a:r>
              <a:rPr lang="en-US" altLang="zh-CN" sz="1200" kern="1200" dirty="0" smtClean="0">
                <a:solidFill>
                  <a:schemeClr val="tx1"/>
                </a:solidFill>
                <a:effectLst/>
                <a:latin typeface="+mn-lt"/>
                <a:ea typeface="+mn-ea"/>
                <a:cs typeface="+mn-cs"/>
              </a:rPr>
              <a:t>"Lambda!"</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greeting.sayMessage</a:t>
            </a:r>
            <a:r>
              <a:rPr lang="en-US" altLang="zh-CN" dirty="0" smtClean="0"/>
              <a:t>(</a:t>
            </a:r>
            <a:r>
              <a:rPr lang="en-US" altLang="zh-CN" sz="1200" kern="1200" dirty="0" smtClean="0">
                <a:solidFill>
                  <a:schemeClr val="tx1"/>
                </a:solidFill>
                <a:effectLst/>
                <a:latin typeface="+mn-lt"/>
                <a:ea typeface="+mn-ea"/>
                <a:cs typeface="+mn-cs"/>
              </a:rPr>
              <a:t>"Hello .."</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有括号，单个参数情况</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err="1" smtClean="0"/>
              <a:t>GreetingService</a:t>
            </a:r>
            <a:r>
              <a:rPr lang="en-US" altLang="zh-CN" dirty="0" smtClean="0"/>
              <a:t> service = (</a:t>
            </a:r>
            <a:r>
              <a:rPr lang="en-US" altLang="zh-CN" dirty="0" err="1" smtClean="0"/>
              <a:t>msg</a:t>
            </a:r>
            <a:r>
              <a:rPr lang="en-US" altLang="zh-CN" dirty="0" smtClean="0"/>
              <a:t>) -&gt;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msg</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service.sayMessage</a:t>
            </a:r>
            <a:r>
              <a:rPr lang="en-US" altLang="zh-CN" dirty="0" smtClean="0"/>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kongniqiwa</a:t>
            </a:r>
            <a:r>
              <a:rPr lang="en-US" altLang="zh-CN" sz="1200" kern="1200" dirty="0" smtClean="0">
                <a:solidFill>
                  <a:schemeClr val="tx1"/>
                </a:solidFill>
                <a:effectLst/>
                <a:latin typeface="+mn-lt"/>
                <a:ea typeface="+mn-ea"/>
                <a:cs typeface="+mn-cs"/>
              </a:rPr>
              <a:t>!"</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 </a:t>
            </a:r>
            <a:r>
              <a:rPr lang="zh-CN" altLang="en-US" sz="1200" i="1" kern="1200" dirty="0" smtClean="0">
                <a:solidFill>
                  <a:schemeClr val="tx1"/>
                </a:solidFill>
                <a:effectLst/>
                <a:latin typeface="+mn-lt"/>
                <a:ea typeface="+mn-ea"/>
                <a:cs typeface="+mn-cs"/>
              </a:rPr>
              <a:t>有括号， 无参情况</a:t>
            </a:r>
            <a:br>
              <a:rPr lang="zh-CN" altLang="en-US" sz="1200" i="1" kern="1200" dirty="0" smtClean="0">
                <a:solidFill>
                  <a:schemeClr val="tx1"/>
                </a:solidFill>
                <a:effectLst/>
                <a:latin typeface="+mn-lt"/>
                <a:ea typeface="+mn-ea"/>
                <a:cs typeface="+mn-cs"/>
              </a:rPr>
            </a:br>
            <a:r>
              <a:rPr lang="zh-CN" altLang="en-US" sz="1200" i="1"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t>
            </a:r>
            <a:r>
              <a:rPr lang="en-US" altLang="zh-CN" dirty="0" smtClean="0"/>
              <a:t>Runnable run = () -&gt;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sz="1200" kern="1200" dirty="0" smtClean="0">
                <a:solidFill>
                  <a:schemeClr val="tx1"/>
                </a:solidFill>
                <a:effectLst/>
                <a:latin typeface="+mn-lt"/>
                <a:ea typeface="+mn-ea"/>
                <a:cs typeface="+mn-cs"/>
              </a:rPr>
              <a:t>"running..."</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run.run</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6</a:t>
            </a:fld>
            <a:endParaRPr lang="zh-CN" altLang="en-US"/>
          </a:p>
        </p:txBody>
      </p:sp>
    </p:spTree>
    <p:extLst>
      <p:ext uri="{BB962C8B-B14F-4D97-AF65-F5344CB8AC3E}">
        <p14:creationId xmlns:p14="http://schemas.microsoft.com/office/powerpoint/2010/main" val="3363818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smtClean="0"/>
              <a:t>Person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Person</a:t>
            </a:r>
            <a:r>
              <a:rPr lang="en-US" altLang="zh-CN" dirty="0" smtClean="0"/>
              <a:t>(String name</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dirty="0" smtClean="0"/>
              <a:t> birthday)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this</a:t>
            </a:r>
            <a:r>
              <a:rPr lang="en-US" altLang="zh-CN" dirty="0" smtClean="0"/>
              <a:t>.</a:t>
            </a:r>
            <a:r>
              <a:rPr lang="en-US" altLang="zh-CN" dirty="0" smtClean="0">
                <a:effectLst/>
              </a:rPr>
              <a:t>name</a:t>
            </a:r>
            <a:r>
              <a:rPr lang="en-US" altLang="zh-CN" dirty="0" smtClean="0"/>
              <a:t> = 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this</a:t>
            </a:r>
            <a:r>
              <a:rPr lang="en-US" altLang="zh-CN" dirty="0" err="1" smtClean="0"/>
              <a:t>.</a:t>
            </a:r>
            <a:r>
              <a:rPr lang="en-US" altLang="zh-CN" sz="1200" kern="1200" dirty="0" err="1" smtClean="0">
                <a:solidFill>
                  <a:schemeClr val="tx1"/>
                </a:solidFill>
                <a:effectLst/>
                <a:latin typeface="+mn-lt"/>
                <a:ea typeface="+mn-ea"/>
                <a:cs typeface="+mn-cs"/>
              </a:rPr>
              <a:t>birthday</a:t>
            </a:r>
            <a:r>
              <a:rPr lang="en-US" altLang="zh-CN" sz="1200" kern="1200" dirty="0" smtClean="0">
                <a:solidFill>
                  <a:schemeClr val="tx1"/>
                </a:solidFill>
                <a:effectLst/>
                <a:latin typeface="+mn-lt"/>
                <a:ea typeface="+mn-ea"/>
                <a:cs typeface="+mn-cs"/>
              </a:rPr>
              <a:t> </a:t>
            </a:r>
            <a:r>
              <a:rPr lang="en-US" altLang="zh-CN" dirty="0" smtClean="0"/>
              <a:t>= birthday</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a:t>
            </a:r>
            <a:r>
              <a:rPr lang="en-US" altLang="zh-CN" dirty="0" smtClean="0"/>
              <a:t>String </a:t>
            </a:r>
            <a:r>
              <a:rPr lang="en-US" altLang="zh-CN" dirty="0" smtClean="0">
                <a:effectLst/>
              </a:rPr>
              <a:t>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private </a:t>
            </a:r>
            <a:r>
              <a:rPr lang="en-US" altLang="zh-CN" dirty="0" err="1" smtClean="0"/>
              <a:t>LocalDate</a:t>
            </a:r>
            <a:r>
              <a:rPr lang="en-US" altLang="zh-CN" dirty="0" smtClean="0"/>
              <a:t> </a:t>
            </a:r>
            <a:r>
              <a:rPr lang="en-US" altLang="zh-CN" sz="1200" kern="1200" dirty="0" smtClean="0">
                <a:solidFill>
                  <a:schemeClr val="tx1"/>
                </a:solidFill>
                <a:effectLst/>
                <a:latin typeface="+mn-lt"/>
                <a:ea typeface="+mn-ea"/>
                <a:cs typeface="+mn-cs"/>
              </a:rPr>
              <a:t>birthday;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dirty="0" err="1" smtClean="0"/>
              <a:t>LocalDate</a:t>
            </a:r>
            <a:r>
              <a:rPr lang="en-US" altLang="zh-CN" dirty="0" smtClean="0"/>
              <a:t> </a:t>
            </a:r>
            <a:r>
              <a:rPr lang="en-US" altLang="zh-CN" sz="1200" kern="1200" dirty="0" err="1" smtClean="0">
                <a:solidFill>
                  <a:schemeClr val="tx1"/>
                </a:solidFill>
                <a:effectLst/>
                <a:latin typeface="+mn-lt"/>
                <a:ea typeface="+mn-ea"/>
                <a:cs typeface="+mn-cs"/>
              </a:rPr>
              <a:t>getBirthday</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birthday;</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compareByAge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a:t>
            </a:r>
            <a:r>
              <a:rPr lang="en-US" altLang="zh-CN" sz="1200" kern="1200" dirty="0" err="1" smtClean="0">
                <a:solidFill>
                  <a:schemeClr val="tx1"/>
                </a:solidFill>
                <a:effectLst/>
                <a:latin typeface="+mn-lt"/>
                <a:ea typeface="+mn-ea"/>
                <a:cs typeface="+mn-cs"/>
              </a:rPr>
              <a:t>birthday</a:t>
            </a:r>
            <a:r>
              <a:rPr lang="en-US" altLang="zh-CN" dirty="0" err="1" smtClean="0"/>
              <a:t>.compareTo</a:t>
            </a:r>
            <a:r>
              <a:rPr lang="en-US" altLang="zh-CN" dirty="0" smtClean="0"/>
              <a:t>(</a:t>
            </a:r>
            <a:r>
              <a:rPr lang="en-US" altLang="zh-CN" dirty="0" err="1" smtClean="0"/>
              <a:t>b.</a:t>
            </a:r>
            <a:r>
              <a:rPr lang="en-US" altLang="zh-CN" sz="1200" kern="1200" dirty="0" err="1" smtClean="0">
                <a:solidFill>
                  <a:schemeClr val="tx1"/>
                </a:solidFill>
                <a:effectLst/>
                <a:latin typeface="+mn-lt"/>
                <a:ea typeface="+mn-ea"/>
                <a:cs typeface="+mn-cs"/>
              </a:rPr>
              <a: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@Override</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public </a:t>
            </a:r>
            <a:r>
              <a:rPr lang="en-US" altLang="zh-CN" dirty="0" smtClean="0"/>
              <a:t>String </a:t>
            </a:r>
            <a:r>
              <a:rPr lang="en-US" altLang="zh-CN" sz="1200" kern="1200" dirty="0" err="1" smtClean="0">
                <a:solidFill>
                  <a:schemeClr val="tx1"/>
                </a:solidFill>
                <a:effectLst/>
                <a:latin typeface="+mn-lt"/>
                <a:ea typeface="+mn-ea"/>
                <a:cs typeface="+mn-cs"/>
              </a:rPr>
              <a:t>toString</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this</a:t>
            </a:r>
            <a:r>
              <a:rPr lang="en-US" altLang="zh-CN" dirty="0" smtClean="0"/>
              <a:t>.</a:t>
            </a:r>
            <a:r>
              <a:rPr lang="en-US" altLang="zh-CN" dirty="0" smtClean="0">
                <a:effectLst/>
              </a:rPr>
              <a:t>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p>
          <a:p>
            <a:endParaRPr lang="en-US" altLang="zh-CN" dirty="0" smtClean="0"/>
          </a:p>
          <a:p>
            <a:r>
              <a:rPr lang="en-US" altLang="zh-CN" dirty="0" smtClean="0"/>
              <a:t>----------------------------</a:t>
            </a:r>
          </a:p>
          <a:p>
            <a:r>
              <a:rPr lang="en-US" altLang="zh-CN" dirty="0" smtClean="0"/>
              <a:t>public class Main{</a:t>
            </a:r>
          </a:p>
          <a:p>
            <a:r>
              <a:rPr lang="en-US" altLang="zh-CN" dirty="0" smtClean="0"/>
              <a:t>    static class </a:t>
            </a:r>
            <a:r>
              <a:rPr lang="en-US" altLang="zh-CN" dirty="0" err="1" smtClean="0"/>
              <a:t>PersonAgeComparator</a:t>
            </a:r>
            <a:r>
              <a:rPr lang="en-US" altLang="zh-CN" dirty="0" smtClean="0"/>
              <a:t> implements Comparator&lt;Person&gt; {</a:t>
            </a:r>
          </a:p>
          <a:p>
            <a:r>
              <a:rPr lang="en-US" altLang="zh-CN" dirty="0" smtClean="0"/>
              <a:t>        public </a:t>
            </a:r>
            <a:r>
              <a:rPr lang="en-US" altLang="zh-CN" dirty="0" err="1" smtClean="0"/>
              <a:t>int</a:t>
            </a:r>
            <a:r>
              <a:rPr lang="en-US" altLang="zh-CN" dirty="0" smtClean="0"/>
              <a:t> compare(Person a, Person b) {</a:t>
            </a:r>
          </a:p>
          <a:p>
            <a:r>
              <a:rPr lang="en-US" altLang="zh-CN" dirty="0" smtClean="0"/>
              <a:t>            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p>
          <a:p>
            <a:r>
              <a:rPr lang="en-US" altLang="zh-CN" dirty="0" smtClean="0"/>
              <a:t>        }</a:t>
            </a:r>
          </a:p>
          <a:p>
            <a:r>
              <a:rPr lang="en-US" altLang="zh-CN" dirty="0" smtClean="0"/>
              <a:t>    }</a:t>
            </a:r>
          </a:p>
          <a:p>
            <a:r>
              <a:rPr lang="en-US" altLang="zh-CN" dirty="0" smtClean="0"/>
              <a:t>    </a:t>
            </a:r>
          </a:p>
          <a:p>
            <a:r>
              <a:rPr lang="en-US" altLang="zh-CN" dirty="0" smtClean="0"/>
              <a:t>    public static void main(String[] </a:t>
            </a:r>
            <a:r>
              <a:rPr lang="en-US" altLang="zh-CN" dirty="0" err="1" smtClean="0"/>
              <a:t>args</a:t>
            </a:r>
            <a:r>
              <a:rPr lang="en-US" altLang="zh-CN" dirty="0" smtClean="0"/>
              <a:t>){</a:t>
            </a:r>
          </a:p>
          <a:p>
            <a:r>
              <a:rPr lang="en-US" altLang="zh-CN" dirty="0" smtClean="0"/>
              <a:t>        Person[] </a:t>
            </a:r>
            <a:r>
              <a:rPr lang="en-US" altLang="zh-CN" dirty="0" err="1" smtClean="0"/>
              <a:t>pArr</a:t>
            </a:r>
            <a:r>
              <a:rPr lang="en-US" altLang="zh-CN" dirty="0" smtClean="0"/>
              <a:t> = new Person[]{</a:t>
            </a:r>
          </a:p>
          <a:p>
            <a:r>
              <a:rPr lang="en-US" altLang="zh-CN" dirty="0" smtClean="0"/>
              <a:t>            new Person("003", </a:t>
            </a:r>
            <a:r>
              <a:rPr lang="en-US" altLang="zh-CN" dirty="0" err="1" smtClean="0"/>
              <a:t>LocalDate.of</a:t>
            </a:r>
            <a:r>
              <a:rPr lang="en-US" altLang="zh-CN" dirty="0" smtClean="0"/>
              <a:t>(2016,9,1)),</a:t>
            </a:r>
          </a:p>
          <a:p>
            <a:r>
              <a:rPr lang="en-US" altLang="zh-CN" dirty="0" smtClean="0"/>
              <a:t>            new Person("001", </a:t>
            </a:r>
            <a:r>
              <a:rPr lang="en-US" altLang="zh-CN" dirty="0" err="1" smtClean="0"/>
              <a:t>LocalDate.of</a:t>
            </a:r>
            <a:r>
              <a:rPr lang="en-US" altLang="zh-CN" dirty="0" smtClean="0"/>
              <a:t>(2016,2,1)),</a:t>
            </a:r>
          </a:p>
          <a:p>
            <a:r>
              <a:rPr lang="en-US" altLang="zh-CN" dirty="0" smtClean="0"/>
              <a:t>            new Person("002", </a:t>
            </a:r>
            <a:r>
              <a:rPr lang="en-US" altLang="zh-CN" dirty="0" err="1" smtClean="0"/>
              <a:t>LocalDate.of</a:t>
            </a:r>
            <a:r>
              <a:rPr lang="en-US" altLang="zh-CN" dirty="0" smtClean="0"/>
              <a:t>(2016,3,1)),</a:t>
            </a:r>
          </a:p>
          <a:p>
            <a:r>
              <a:rPr lang="en-US" altLang="zh-CN" dirty="0" smtClean="0"/>
              <a:t>            new Person("004", </a:t>
            </a:r>
            <a:r>
              <a:rPr lang="en-US" altLang="zh-CN" dirty="0" err="1" smtClean="0"/>
              <a:t>LocalDate.of</a:t>
            </a:r>
            <a:r>
              <a:rPr lang="en-US" altLang="zh-CN" dirty="0" smtClean="0"/>
              <a:t>(2016,12,1))};</a:t>
            </a:r>
          </a:p>
          <a:p>
            <a:r>
              <a:rPr lang="en-US" altLang="zh-CN" dirty="0" smtClean="0"/>
              <a:t>        </a:t>
            </a:r>
            <a:r>
              <a:rPr lang="en-US" altLang="zh-CN" dirty="0" err="1" smtClean="0"/>
              <a:t>Arrays.sort</a:t>
            </a:r>
            <a:r>
              <a:rPr lang="en-US" altLang="zh-CN" dirty="0" smtClean="0"/>
              <a:t>(</a:t>
            </a:r>
            <a:r>
              <a:rPr lang="en-US" altLang="zh-CN" dirty="0" err="1" smtClean="0"/>
              <a:t>pArr</a:t>
            </a:r>
            <a:r>
              <a:rPr lang="en-US" altLang="zh-CN" dirty="0" smtClean="0"/>
              <a:t>, new </a:t>
            </a:r>
            <a:r>
              <a:rPr lang="en-US" altLang="zh-CN" dirty="0" err="1" smtClean="0"/>
              <a:t>PersonAgeComparator</a:t>
            </a:r>
            <a:r>
              <a:rPr lang="en-US" altLang="zh-CN" dirty="0" smtClean="0"/>
              <a:t>());     </a:t>
            </a:r>
          </a:p>
          <a:p>
            <a:r>
              <a:rPr lang="en-US" altLang="zh-CN" dirty="0" smtClean="0"/>
              <a:t>        </a:t>
            </a:r>
            <a:r>
              <a:rPr lang="en-US" altLang="zh-CN" dirty="0" err="1" smtClean="0"/>
              <a:t>System.out.println</a:t>
            </a:r>
            <a:r>
              <a:rPr lang="en-US" altLang="zh-CN" dirty="0" smtClean="0"/>
              <a:t>(</a:t>
            </a:r>
            <a:r>
              <a:rPr lang="en-US" altLang="zh-CN" dirty="0" err="1" smtClean="0"/>
              <a:t>Arrays.asList</a:t>
            </a:r>
            <a:r>
              <a:rPr lang="en-US" altLang="zh-CN" dirty="0" smtClean="0"/>
              <a:t>(</a:t>
            </a:r>
            <a:r>
              <a:rPr lang="en-US" altLang="zh-CN" dirty="0" err="1" smtClean="0"/>
              <a:t>pArr</a:t>
            </a:r>
            <a:r>
              <a:rPr lang="en-US" altLang="zh-CN" dirty="0" smtClean="0"/>
              <a:t>));</a:t>
            </a:r>
          </a:p>
          <a:p>
            <a:r>
              <a:rPr lang="en-US" altLang="zh-CN" dirty="0" smtClean="0"/>
              <a:t>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7</a:t>
            </a:fld>
            <a:endParaRPr lang="zh-CN" altLang="en-US"/>
          </a:p>
        </p:txBody>
      </p:sp>
    </p:spTree>
    <p:extLst>
      <p:ext uri="{BB962C8B-B14F-4D97-AF65-F5344CB8AC3E}">
        <p14:creationId xmlns:p14="http://schemas.microsoft.com/office/powerpoint/2010/main" val="3384168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import </a:t>
            </a:r>
            <a:r>
              <a:rPr lang="en-US" altLang="zh-CN" dirty="0" err="1" smtClean="0"/>
              <a:t>java.time.LocalDate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java.util.Arrays</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import </a:t>
            </a:r>
            <a:r>
              <a:rPr lang="en-US" altLang="zh-CN" dirty="0" err="1" smtClean="0"/>
              <a:t>java.util.Comparator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public class </a:t>
            </a:r>
            <a:r>
              <a:rPr lang="en-US" altLang="zh-CN" dirty="0" smtClean="0"/>
              <a:t>Main01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static class </a:t>
            </a:r>
            <a:r>
              <a:rPr lang="en-US" altLang="zh-CN" dirty="0" err="1" smtClean="0"/>
              <a:t>PersonAgeComparator</a:t>
            </a:r>
            <a:r>
              <a:rPr lang="en-US" altLang="zh-CN" dirty="0" smtClean="0"/>
              <a:t> </a:t>
            </a:r>
            <a:r>
              <a:rPr lang="en-US" altLang="zh-CN" sz="1200" kern="1200" dirty="0" smtClean="0">
                <a:solidFill>
                  <a:schemeClr val="tx1"/>
                </a:solidFill>
                <a:effectLst/>
                <a:latin typeface="+mn-lt"/>
                <a:ea typeface="+mn-ea"/>
                <a:cs typeface="+mn-cs"/>
              </a:rPr>
              <a:t>implements </a:t>
            </a:r>
            <a:r>
              <a:rPr lang="en-US" altLang="zh-CN" dirty="0" smtClean="0"/>
              <a:t>Comparator&lt;Person&gt;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compare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以前的做法，使用比较器</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sortByComparator</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new </a:t>
            </a:r>
            <a:r>
              <a:rPr lang="en-US" altLang="zh-CN" dirty="0" err="1" smtClean="0"/>
              <a:t>PersonAgeComparator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sortByLambda</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 -&gt;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sortByMethod</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表达式，调用已存在的方法</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 -&gt; </a:t>
            </a:r>
            <a:r>
              <a:rPr lang="en-US" altLang="zh-CN" dirty="0" err="1" smtClean="0"/>
              <a:t>Person.</a:t>
            </a:r>
            <a:r>
              <a:rPr lang="en-US" altLang="zh-CN" i="1" dirty="0" err="1" smtClean="0">
                <a:effectLst/>
              </a:rPr>
              <a:t>compareByAge</a:t>
            </a:r>
            <a:r>
              <a:rPr lang="en-US" altLang="zh-CN" dirty="0" smtClean="0"/>
              <a:t>(a</a:t>
            </a:r>
            <a:r>
              <a:rPr lang="en-US" altLang="zh-CN" sz="1200" kern="1200" dirty="0" smtClean="0">
                <a:solidFill>
                  <a:schemeClr val="tx1"/>
                </a:solidFill>
                <a:effectLst/>
                <a:latin typeface="+mn-lt"/>
                <a:ea typeface="+mn-ea"/>
                <a:cs typeface="+mn-cs"/>
              </a:rPr>
              <a:t>, </a:t>
            </a:r>
            <a:r>
              <a:rPr lang="en-US" altLang="zh-CN" dirty="0" smtClean="0"/>
              <a:t>b))</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因为这个</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表达式调用了一个已存在的方法，</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因此，我们可以直接使用方法引用来替代这个</a:t>
            </a:r>
            <a:r>
              <a:rPr lang="en-US" altLang="zh-CN" sz="1200" kern="1200" dirty="0" smtClean="0">
                <a:solidFill>
                  <a:schemeClr val="tx1"/>
                </a:solidFill>
                <a:effectLst/>
                <a:latin typeface="+mn-lt"/>
                <a:ea typeface="+mn-ea"/>
                <a:cs typeface="+mn-cs"/>
              </a:rPr>
              <a:t>Lambda</a:t>
            </a:r>
            <a:r>
              <a:rPr lang="zh-CN" altLang="en-US" sz="1200" kern="1200" dirty="0" smtClean="0">
                <a:solidFill>
                  <a:schemeClr val="tx1"/>
                </a:solidFill>
                <a:effectLst/>
                <a:latin typeface="+mn-lt"/>
                <a:ea typeface="+mn-ea"/>
                <a:cs typeface="+mn-cs"/>
              </a:rPr>
              <a:t>表达式</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private static void </a:t>
            </a:r>
            <a:r>
              <a:rPr lang="en-US" altLang="zh-CN" sz="1200" kern="1200" dirty="0" err="1" smtClean="0">
                <a:solidFill>
                  <a:schemeClr val="tx1"/>
                </a:solidFill>
                <a:effectLst/>
                <a:latin typeface="+mn-lt"/>
                <a:ea typeface="+mn-ea"/>
                <a:cs typeface="+mn-cs"/>
              </a:rPr>
              <a:t>sortByMethodReferences</a:t>
            </a:r>
            <a:r>
              <a:rPr lang="en-US" altLang="zh-CN" dirty="0" smtClean="0"/>
              <a:t>(Person[] </a:t>
            </a:r>
            <a:r>
              <a:rPr lang="en-US" altLang="zh-CN" dirty="0" err="1" smtClean="0"/>
              <a:t>pArr</a:t>
            </a:r>
            <a:r>
              <a:rPr lang="en-US" altLang="zh-CN" dirty="0" smtClean="0"/>
              <a:t>) {</a:t>
            </a:r>
            <a:br>
              <a:rPr lang="en-US" altLang="zh-CN" dirty="0" smtClean="0"/>
            </a:br>
            <a:r>
              <a:rPr lang="en-US" altLang="zh-CN" dirty="0" smtClean="0"/>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smtClean="0">
                <a:solidFill>
                  <a:schemeClr val="tx1"/>
                </a:solidFill>
                <a:effectLst/>
                <a:latin typeface="+mn-lt"/>
                <a:ea typeface="+mn-ea"/>
                <a:cs typeface="+mn-cs"/>
              </a:rPr>
              <a:t>, </a:t>
            </a:r>
            <a:r>
              <a:rPr lang="en-US" altLang="zh-CN" dirty="0" smtClean="0"/>
              <a:t>Person::</a:t>
            </a:r>
            <a:r>
              <a:rPr lang="en-US" altLang="zh-CN" i="1" dirty="0" err="1" smtClean="0">
                <a:effectLst/>
              </a:rPr>
              <a:t>compareByAge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Person[] </a:t>
            </a:r>
            <a:r>
              <a:rPr lang="en-US" altLang="zh-CN" dirty="0" err="1" smtClean="0"/>
              <a:t>pArr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Person[]{</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new </a:t>
            </a:r>
            <a:r>
              <a:rPr lang="en-US" altLang="zh-CN" dirty="0" smtClean="0"/>
              <a:t>Person(</a:t>
            </a:r>
            <a:r>
              <a:rPr lang="en-US" altLang="zh-CN" sz="1200" kern="1200" dirty="0" smtClean="0">
                <a:solidFill>
                  <a:schemeClr val="tx1"/>
                </a:solidFill>
                <a:effectLst/>
                <a:latin typeface="+mn-lt"/>
                <a:ea typeface="+mn-ea"/>
                <a:cs typeface="+mn-cs"/>
              </a:rPr>
              <a:t>"003",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2016, 9, 1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"001",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"002",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2016, 3, 1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"004",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2016, 12, 1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sortByComparator</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sortByLambda</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sortByMethod</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pArr</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i="1" dirty="0" err="1" smtClean="0">
                <a:effectLst/>
              </a:rPr>
              <a:t>sortByMethodReferences</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Arrays.</a:t>
            </a:r>
            <a:r>
              <a:rPr lang="en-US" altLang="zh-CN" i="1" dirty="0" err="1" smtClean="0">
                <a:effectLst/>
              </a:rPr>
              <a:t>asList</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p>
          <a:p>
            <a:endParaRPr lang="en-US" altLang="zh-CN" dirty="0" smtClean="0"/>
          </a:p>
          <a:p>
            <a:r>
              <a:rPr lang="zh-CN" altLang="en-US" sz="1200" b="0" i="0" kern="1200" dirty="0" smtClean="0">
                <a:solidFill>
                  <a:schemeClr val="tx1"/>
                </a:solidFill>
                <a:effectLst/>
                <a:latin typeface="+mn-lt"/>
                <a:ea typeface="+mn-ea"/>
                <a:cs typeface="+mn-cs"/>
              </a:rPr>
              <a:t>在以上代码中，方法引用</a:t>
            </a:r>
            <a:r>
              <a:rPr lang="en-US" altLang="zh-CN" sz="1200" b="0" i="0" kern="1200" dirty="0" smtClean="0">
                <a:solidFill>
                  <a:schemeClr val="tx1"/>
                </a:solidFill>
                <a:effectLst/>
                <a:latin typeface="+mn-lt"/>
                <a:ea typeface="+mn-ea"/>
                <a:cs typeface="+mn-cs"/>
              </a:rPr>
              <a:t>Person::</a:t>
            </a:r>
            <a:r>
              <a:rPr lang="en-US" altLang="zh-CN" sz="1200" b="0" i="0" kern="1200" dirty="0" err="1" smtClean="0">
                <a:solidFill>
                  <a:schemeClr val="tx1"/>
                </a:solidFill>
                <a:effectLst/>
                <a:latin typeface="+mn-lt"/>
                <a:ea typeface="+mn-ea"/>
                <a:cs typeface="+mn-cs"/>
              </a:rPr>
              <a:t>compareByAge</a:t>
            </a:r>
            <a:r>
              <a:rPr lang="zh-CN" altLang="en-US" sz="1200" b="0" i="0" kern="1200" dirty="0" smtClean="0">
                <a:solidFill>
                  <a:schemeClr val="tx1"/>
                </a:solidFill>
                <a:effectLst/>
                <a:latin typeface="+mn-lt"/>
                <a:ea typeface="+mn-ea"/>
                <a:cs typeface="+mn-cs"/>
              </a:rPr>
              <a:t>在语义上与</a:t>
            </a:r>
            <a:r>
              <a:rPr lang="en-US" altLang="zh-CN" sz="1200" b="0" i="0" kern="1200" dirty="0" smtClean="0">
                <a:solidFill>
                  <a:schemeClr val="tx1"/>
                </a:solidFill>
                <a:effectLst/>
                <a:latin typeface="+mn-lt"/>
                <a:ea typeface="+mn-ea"/>
                <a:cs typeface="+mn-cs"/>
              </a:rPr>
              <a:t>Lambda</a:t>
            </a:r>
            <a:r>
              <a:rPr lang="zh-CN" altLang="en-US" sz="1200" b="0" i="0" kern="1200" dirty="0" smtClean="0">
                <a:solidFill>
                  <a:schemeClr val="tx1"/>
                </a:solidFill>
                <a:effectLst/>
                <a:latin typeface="+mn-lt"/>
                <a:ea typeface="+mn-ea"/>
                <a:cs typeface="+mn-cs"/>
              </a:rPr>
              <a:t>表达式 </a:t>
            </a:r>
            <a:r>
              <a:rPr lang="en-US" altLang="zh-CN" sz="1200" b="0" i="0" kern="1200" dirty="0" smtClean="0">
                <a:solidFill>
                  <a:schemeClr val="tx1"/>
                </a:solidFill>
                <a:effectLst/>
                <a:latin typeface="+mn-lt"/>
                <a:ea typeface="+mn-ea"/>
                <a:cs typeface="+mn-cs"/>
              </a:rPr>
              <a:t>(a, b) -&gt; </a:t>
            </a:r>
            <a:r>
              <a:rPr lang="en-US" altLang="zh-CN" sz="1200" b="0" i="0" kern="1200" dirty="0" err="1" smtClean="0">
                <a:solidFill>
                  <a:schemeClr val="tx1"/>
                </a:solidFill>
                <a:effectLst/>
                <a:latin typeface="+mn-lt"/>
                <a:ea typeface="+mn-ea"/>
                <a:cs typeface="+mn-cs"/>
              </a:rPr>
              <a:t>Person.compareByAge</a:t>
            </a:r>
            <a:r>
              <a:rPr lang="en-US" altLang="zh-CN" sz="1200" b="0" i="0" kern="1200" dirty="0" smtClean="0">
                <a:solidFill>
                  <a:schemeClr val="tx1"/>
                </a:solidFill>
                <a:effectLst/>
                <a:latin typeface="+mn-lt"/>
                <a:ea typeface="+mn-ea"/>
                <a:cs typeface="+mn-cs"/>
              </a:rPr>
              <a:t>(a, b) </a:t>
            </a:r>
            <a:r>
              <a:rPr lang="zh-CN" altLang="en-US" sz="1200" b="0" i="0" kern="1200" dirty="0" smtClean="0">
                <a:solidFill>
                  <a:schemeClr val="tx1"/>
                </a:solidFill>
                <a:effectLst/>
                <a:latin typeface="+mn-lt"/>
                <a:ea typeface="+mn-ea"/>
                <a:cs typeface="+mn-cs"/>
              </a:rPr>
              <a:t>是等同的，都有如下特性：</a:t>
            </a:r>
          </a:p>
          <a:p>
            <a:pPr latinLnBrk="1"/>
            <a:r>
              <a:rPr lang="zh-CN" altLang="en-US" sz="1200" b="0" i="0" kern="1200" dirty="0" smtClean="0">
                <a:solidFill>
                  <a:schemeClr val="tx1"/>
                </a:solidFill>
                <a:effectLst/>
                <a:latin typeface="+mn-lt"/>
                <a:ea typeface="+mn-ea"/>
                <a:cs typeface="+mn-cs"/>
              </a:rPr>
              <a:t>真实的参数是拷贝自</a:t>
            </a:r>
            <a:r>
              <a:rPr lang="en-US" altLang="zh-CN" sz="1200" b="0" i="0" kern="1200" dirty="0" smtClean="0">
                <a:solidFill>
                  <a:schemeClr val="tx1"/>
                </a:solidFill>
                <a:effectLst/>
                <a:latin typeface="+mn-lt"/>
                <a:ea typeface="+mn-ea"/>
                <a:cs typeface="+mn-cs"/>
              </a:rPr>
              <a:t>Comparator&lt;Person&gt;.compare</a:t>
            </a:r>
            <a:r>
              <a:rPr lang="zh-CN" altLang="en-US" sz="1200" b="0" i="0" kern="1200" dirty="0" smtClean="0">
                <a:solidFill>
                  <a:schemeClr val="tx1"/>
                </a:solidFill>
                <a:effectLst/>
                <a:latin typeface="+mn-lt"/>
                <a:ea typeface="+mn-ea"/>
                <a:cs typeface="+mn-cs"/>
              </a:rPr>
              <a:t>方法，即</a:t>
            </a:r>
            <a:r>
              <a:rPr lang="en-US" altLang="zh-CN" sz="1200" b="0" i="0" kern="1200" dirty="0" smtClean="0">
                <a:solidFill>
                  <a:schemeClr val="tx1"/>
                </a:solidFill>
                <a:effectLst/>
                <a:latin typeface="+mn-lt"/>
                <a:ea typeface="+mn-ea"/>
                <a:cs typeface="+mn-cs"/>
              </a:rPr>
              <a:t>(Person, Person)</a:t>
            </a:r>
            <a:r>
              <a:rPr lang="zh-CN" altLang="en-US" sz="1200" b="0" i="0" kern="1200" dirty="0" smtClean="0">
                <a:solidFill>
                  <a:schemeClr val="tx1"/>
                </a:solidFill>
                <a:effectLst/>
                <a:latin typeface="+mn-lt"/>
                <a:ea typeface="+mn-ea"/>
                <a:cs typeface="+mn-cs"/>
              </a:rPr>
              <a:t>；</a:t>
            </a:r>
          </a:p>
          <a:p>
            <a:pPr latinLnBrk="1"/>
            <a:r>
              <a:rPr lang="zh-CN" altLang="en-US" sz="1200" b="0" i="0" kern="1200" dirty="0" smtClean="0">
                <a:solidFill>
                  <a:schemeClr val="tx1"/>
                </a:solidFill>
                <a:effectLst/>
                <a:latin typeface="+mn-lt"/>
                <a:ea typeface="+mn-ea"/>
                <a:cs typeface="+mn-cs"/>
              </a:rPr>
              <a:t>表达式体调用</a:t>
            </a:r>
            <a:r>
              <a:rPr lang="en-US" altLang="zh-CN" sz="1200" b="0" i="0" kern="1200" dirty="0" err="1" smtClean="0">
                <a:solidFill>
                  <a:schemeClr val="tx1"/>
                </a:solidFill>
                <a:effectLst/>
                <a:latin typeface="+mn-lt"/>
                <a:ea typeface="+mn-ea"/>
                <a:cs typeface="+mn-cs"/>
              </a:rPr>
              <a:t>Person.compareByAge</a:t>
            </a:r>
            <a:r>
              <a:rPr lang="zh-CN" altLang="en-US" sz="1200" b="0" i="0" kern="1200" dirty="0" smtClean="0">
                <a:solidFill>
                  <a:schemeClr val="tx1"/>
                </a:solidFill>
                <a:effectLst/>
                <a:latin typeface="+mn-lt"/>
                <a:ea typeface="+mn-ea"/>
                <a:cs typeface="+mn-cs"/>
              </a:rPr>
              <a:t>方法；</a:t>
            </a:r>
          </a:p>
          <a:p>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8</a:t>
            </a:fld>
            <a:endParaRPr lang="zh-CN" altLang="en-US"/>
          </a:p>
        </p:txBody>
      </p:sp>
    </p:spTree>
    <p:extLst>
      <p:ext uri="{BB962C8B-B14F-4D97-AF65-F5344CB8AC3E}">
        <p14:creationId xmlns:p14="http://schemas.microsoft.com/office/powerpoint/2010/main" val="194452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public class </a:t>
            </a:r>
            <a:r>
              <a:rPr lang="en-US" altLang="zh-CN" dirty="0" err="1" smtClean="0"/>
              <a:t>ComparisonProvider</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compareByAge</a:t>
            </a:r>
            <a:r>
              <a:rPr lang="en-US" altLang="zh-CN" dirty="0" smtClean="0"/>
              <a:t>(Person a</a:t>
            </a:r>
            <a:r>
              <a:rPr lang="en-US" altLang="zh-CN" sz="1200" kern="1200" dirty="0" smtClean="0">
                <a:solidFill>
                  <a:schemeClr val="tx1"/>
                </a:solidFill>
                <a:effectLst/>
                <a:latin typeface="+mn-lt"/>
                <a:ea typeface="+mn-ea"/>
                <a:cs typeface="+mn-cs"/>
              </a:rPr>
              <a:t>, </a:t>
            </a:r>
            <a:r>
              <a:rPr lang="en-US" altLang="zh-CN" dirty="0" smtClean="0"/>
              <a:t>Person b)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err="1" smtClean="0"/>
              <a:t>a.getBirthday</a:t>
            </a:r>
            <a:r>
              <a:rPr lang="en-US" altLang="zh-CN" dirty="0" smtClean="0"/>
              <a:t>().</a:t>
            </a:r>
            <a:r>
              <a:rPr lang="en-US" altLang="zh-CN" dirty="0" err="1" smtClean="0"/>
              <a:t>compareTo</a:t>
            </a:r>
            <a:r>
              <a:rPr lang="en-US" altLang="zh-CN" dirty="0" smtClean="0"/>
              <a:t>(</a:t>
            </a:r>
            <a:r>
              <a:rPr lang="en-US" altLang="zh-CN" dirty="0" err="1" smtClean="0"/>
              <a:t>b.getBirthday</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compareByName</a:t>
            </a:r>
            <a:r>
              <a:rPr lang="en-US" altLang="zh-CN" dirty="0" smtClean="0"/>
              <a:t>(Person p1</a:t>
            </a:r>
            <a:r>
              <a:rPr lang="en-US" altLang="zh-CN" sz="1200" kern="1200" dirty="0" smtClean="0">
                <a:solidFill>
                  <a:schemeClr val="tx1"/>
                </a:solidFill>
                <a:effectLst/>
                <a:latin typeface="+mn-lt"/>
                <a:ea typeface="+mn-ea"/>
                <a:cs typeface="+mn-cs"/>
              </a:rPr>
              <a:t>, </a:t>
            </a:r>
            <a:r>
              <a:rPr lang="en-US" altLang="zh-CN" dirty="0" smtClean="0"/>
              <a:t>Person p2)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return </a:t>
            </a:r>
            <a:r>
              <a:rPr lang="en-US" altLang="zh-CN" dirty="0" smtClean="0"/>
              <a:t>p2.getName().</a:t>
            </a:r>
            <a:r>
              <a:rPr lang="en-US" altLang="zh-CN" dirty="0" err="1" smtClean="0"/>
              <a:t>compareTo</a:t>
            </a:r>
            <a:r>
              <a:rPr lang="en-US" altLang="zh-CN" dirty="0" smtClean="0"/>
              <a:t>(p1.getName())</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public static void main</a:t>
            </a:r>
            <a:r>
              <a:rPr lang="en-US" altLang="zh-CN" dirty="0" smtClean="0"/>
              <a:t>(String[] </a:t>
            </a:r>
            <a:r>
              <a:rPr lang="en-US" altLang="zh-CN" dirty="0" err="1" smtClean="0"/>
              <a:t>args</a:t>
            </a:r>
            <a:r>
              <a:rPr lang="en-US" altLang="zh-CN" dirty="0" smtClean="0"/>
              <a:t>) {</a:t>
            </a:r>
            <a:br>
              <a:rPr lang="en-US" altLang="zh-CN" dirty="0" smtClean="0"/>
            </a:br>
            <a:r>
              <a:rPr lang="en-US" altLang="zh-CN" dirty="0" smtClean="0"/>
              <a:t>        Person[] </a:t>
            </a:r>
            <a:r>
              <a:rPr lang="en-US" altLang="zh-CN" dirty="0" err="1" smtClean="0"/>
              <a:t>pArr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smtClean="0"/>
              <a:t>Person[]{</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宋青书</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1310, 9, 1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张无忌</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1298, 2, 1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陈友谅</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1300, 3, 1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new </a:t>
            </a:r>
            <a:r>
              <a:rPr lang="en-US" altLang="zh-CN" dirty="0" smtClean="0"/>
              <a:t>Person(</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郭靖</a:t>
            </a:r>
            <a:r>
              <a:rPr lang="en-US" altLang="zh-CN" sz="1200" kern="1200" dirty="0" smtClean="0">
                <a:solidFill>
                  <a:schemeClr val="tx1"/>
                </a:solidFill>
                <a:effectLst/>
                <a:latin typeface="+mn-lt"/>
                <a:ea typeface="+mn-ea"/>
                <a:cs typeface="+mn-cs"/>
              </a:rPr>
              <a:t>", </a:t>
            </a:r>
            <a:r>
              <a:rPr lang="en-US" altLang="zh-CN" dirty="0" err="1" smtClean="0"/>
              <a:t>LocalDate.</a:t>
            </a:r>
            <a:r>
              <a:rPr lang="en-US" altLang="zh-CN" i="1" dirty="0" err="1" smtClean="0">
                <a:effectLst/>
              </a:rPr>
              <a:t>of</a:t>
            </a:r>
            <a:r>
              <a:rPr lang="en-US" altLang="zh-CN" dirty="0" smtClean="0"/>
              <a:t>(</a:t>
            </a:r>
            <a:r>
              <a:rPr lang="en-US" altLang="zh-CN" sz="1200" kern="1200" dirty="0" smtClean="0">
                <a:solidFill>
                  <a:schemeClr val="tx1"/>
                </a:solidFill>
                <a:effectLst/>
                <a:latin typeface="+mn-lt"/>
                <a:ea typeface="+mn-ea"/>
                <a:cs typeface="+mn-cs"/>
              </a:rPr>
              <a:t>1275, 12, 1</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ComparisonProvider</a:t>
            </a:r>
            <a:r>
              <a:rPr lang="en-US" altLang="zh-CN" dirty="0" smtClean="0"/>
              <a:t> </a:t>
            </a:r>
            <a:r>
              <a:rPr lang="en-US" altLang="zh-CN" dirty="0" err="1" smtClean="0"/>
              <a:t>myComparisonProvider</a:t>
            </a:r>
            <a:r>
              <a:rPr lang="en-US" altLang="zh-CN" dirty="0" smtClean="0"/>
              <a:t> = </a:t>
            </a:r>
            <a:r>
              <a:rPr lang="en-US" altLang="zh-CN" sz="1200" kern="1200" dirty="0" smtClean="0">
                <a:solidFill>
                  <a:schemeClr val="tx1"/>
                </a:solidFill>
                <a:effectLst/>
                <a:latin typeface="+mn-lt"/>
                <a:ea typeface="+mn-ea"/>
                <a:cs typeface="+mn-cs"/>
              </a:rPr>
              <a:t>new </a:t>
            </a:r>
            <a:r>
              <a:rPr lang="en-US" altLang="zh-CN" dirty="0" err="1" smtClean="0"/>
              <a:t>ComparisonProvider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Arrays.</a:t>
            </a:r>
            <a:r>
              <a:rPr lang="en-US" altLang="zh-CN" i="1" dirty="0" err="1" smtClean="0">
                <a:effectLst/>
              </a:rPr>
              <a:t>sort</a:t>
            </a:r>
            <a:r>
              <a:rPr lang="en-US" altLang="zh-CN" dirty="0" smtClean="0"/>
              <a:t>(</a:t>
            </a:r>
            <a:r>
              <a:rPr lang="en-US" altLang="zh-CN" dirty="0" err="1" smtClean="0"/>
              <a:t>pArr</a:t>
            </a:r>
            <a:r>
              <a:rPr lang="en-US" altLang="zh-CN" sz="1200" kern="1200" dirty="0" err="1" smtClean="0">
                <a:solidFill>
                  <a:schemeClr val="tx1"/>
                </a:solidFill>
                <a:effectLst/>
                <a:latin typeface="+mn-lt"/>
                <a:ea typeface="+mn-ea"/>
                <a:cs typeface="+mn-cs"/>
              </a:rPr>
              <a:t>,</a:t>
            </a:r>
            <a:r>
              <a:rPr lang="en-US" altLang="zh-CN" dirty="0" err="1" smtClean="0"/>
              <a:t>myComparisonProvider</a:t>
            </a:r>
            <a:r>
              <a:rPr lang="en-US" altLang="zh-CN" dirty="0" smtClean="0"/>
              <a:t>::</a:t>
            </a:r>
            <a:r>
              <a:rPr lang="en-US" altLang="zh-CN" dirty="0" err="1" smtClean="0"/>
              <a:t>compareByName</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err="1" smtClean="0"/>
              <a:t>System.</a:t>
            </a:r>
            <a:r>
              <a:rPr lang="en-US" altLang="zh-CN" sz="1200" i="1" kern="1200" dirty="0" err="1" smtClean="0">
                <a:solidFill>
                  <a:schemeClr val="tx1"/>
                </a:solidFill>
                <a:effectLst/>
                <a:latin typeface="+mn-lt"/>
                <a:ea typeface="+mn-ea"/>
                <a:cs typeface="+mn-cs"/>
              </a:rPr>
              <a:t>out</a:t>
            </a:r>
            <a:r>
              <a:rPr lang="en-US" altLang="zh-CN" dirty="0" err="1" smtClean="0"/>
              <a:t>.println</a:t>
            </a:r>
            <a:r>
              <a:rPr lang="en-US" altLang="zh-CN" dirty="0" smtClean="0"/>
              <a:t>(</a:t>
            </a:r>
            <a:r>
              <a:rPr lang="en-US" altLang="zh-CN" dirty="0" err="1" smtClean="0"/>
              <a:t>Arrays.</a:t>
            </a:r>
            <a:r>
              <a:rPr lang="en-US" altLang="zh-CN" i="1" dirty="0" err="1" smtClean="0">
                <a:effectLst/>
              </a:rPr>
              <a:t>asList</a:t>
            </a:r>
            <a:r>
              <a:rPr lang="en-US" altLang="zh-CN" dirty="0" smtClean="0"/>
              <a:t>(</a:t>
            </a:r>
            <a:r>
              <a:rPr lang="en-US" altLang="zh-CN" dirty="0" err="1" smtClean="0"/>
              <a:t>pArr</a:t>
            </a:r>
            <a:r>
              <a:rPr lang="en-US" altLang="zh-CN" dirty="0" smtClean="0"/>
              <a:t>))</a:t>
            </a:r>
            <a:r>
              <a:rPr lang="en-US" altLang="zh-CN" sz="1200" kern="1200" dirty="0" smtClean="0">
                <a:solidFill>
                  <a:schemeClr val="tx1"/>
                </a:solidFill>
                <a:effectLst/>
                <a:latin typeface="+mn-lt"/>
                <a:ea typeface="+mn-ea"/>
                <a:cs typeface="+mn-cs"/>
              </a:rPr>
              <a: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a:t>
            </a:r>
            <a:r>
              <a:rPr lang="en-US" altLang="zh-CN" dirty="0" smtClean="0"/>
              <a:t>}</a:t>
            </a:r>
            <a:br>
              <a:rPr lang="en-US" altLang="zh-CN" dirty="0" smtClean="0"/>
            </a:b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FE7BD3E-3FA7-4F3F-AF51-37770D65EE70}" type="slidenum">
              <a:rPr lang="zh-CN" altLang="en-US" smtClean="0"/>
              <a:t>9</a:t>
            </a:fld>
            <a:endParaRPr lang="zh-CN" altLang="en-US"/>
          </a:p>
        </p:txBody>
      </p:sp>
    </p:spTree>
    <p:extLst>
      <p:ext uri="{BB962C8B-B14F-4D97-AF65-F5344CB8AC3E}">
        <p14:creationId xmlns:p14="http://schemas.microsoft.com/office/powerpoint/2010/main" val="2286272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881BE54-57B2-41CA-B566-64094B505A1A}" type="datetimeFigureOut">
              <a:rPr lang="zh-CN" altLang="en-US" smtClean="0"/>
              <a:t>2017/5/25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93085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81BE54-57B2-41CA-B566-64094B505A1A}" type="datetimeFigureOut">
              <a:rPr lang="zh-CN" altLang="en-US" smtClean="0"/>
              <a:t>2017/5/25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61050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81BE54-57B2-41CA-B566-64094B505A1A}" type="datetimeFigureOut">
              <a:rPr lang="zh-CN" altLang="en-US" smtClean="0"/>
              <a:t>2017/5/25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144769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81BE54-57B2-41CA-B566-64094B505A1A}" type="datetimeFigureOut">
              <a:rPr lang="zh-CN" altLang="en-US" smtClean="0"/>
              <a:t>2017/5/25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69835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881BE54-57B2-41CA-B566-64094B505A1A}" type="datetimeFigureOut">
              <a:rPr lang="zh-CN" altLang="en-US" smtClean="0"/>
              <a:t>2017/5/25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83159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881BE54-57B2-41CA-B566-64094B505A1A}" type="datetimeFigureOut">
              <a:rPr lang="zh-CN" altLang="en-US" smtClean="0"/>
              <a:t>2017/5/25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342790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881BE54-57B2-41CA-B566-64094B505A1A}" type="datetimeFigureOut">
              <a:rPr lang="zh-CN" altLang="en-US" smtClean="0"/>
              <a:t>2017/5/25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343036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881BE54-57B2-41CA-B566-64094B505A1A}" type="datetimeFigureOut">
              <a:rPr lang="zh-CN" altLang="en-US" smtClean="0"/>
              <a:t>2017/5/25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3357909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81BE54-57B2-41CA-B566-64094B505A1A}" type="datetimeFigureOut">
              <a:rPr lang="zh-CN" altLang="en-US" smtClean="0"/>
              <a:t>2017/5/25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353472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81BE54-57B2-41CA-B566-64094B505A1A}" type="datetimeFigureOut">
              <a:rPr lang="zh-CN" altLang="en-US" smtClean="0"/>
              <a:t>2017/5/25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15748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881BE54-57B2-41CA-B566-64094B505A1A}" type="datetimeFigureOut">
              <a:rPr lang="zh-CN" altLang="en-US" smtClean="0"/>
              <a:t>2017/5/25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215235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1BE54-57B2-41CA-B566-64094B505A1A}" type="datetimeFigureOut">
              <a:rPr lang="zh-CN" altLang="en-US" smtClean="0"/>
              <a:t>2017/5/25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9F98CE-817E-40C9-B323-F1F74385870A}" type="slidenum">
              <a:rPr lang="zh-CN" altLang="en-US" smtClean="0"/>
              <a:t>‹#›</a:t>
            </a:fld>
            <a:endParaRPr lang="zh-CN" altLang="en-US"/>
          </a:p>
        </p:txBody>
      </p:sp>
    </p:spTree>
    <p:extLst>
      <p:ext uri="{BB962C8B-B14F-4D97-AF65-F5344CB8AC3E}">
        <p14:creationId xmlns:p14="http://schemas.microsoft.com/office/powerpoint/2010/main" val="677394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ruanyifeng.com/blog/2015/07/monad.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8 New Features</a:t>
            </a:r>
            <a:endParaRPr lang="zh-CN" altLang="en-US" dirty="0"/>
          </a:p>
        </p:txBody>
      </p:sp>
      <p:sp>
        <p:nvSpPr>
          <p:cNvPr id="3" name="副标题 2"/>
          <p:cNvSpPr>
            <a:spLocks noGrp="1"/>
          </p:cNvSpPr>
          <p:nvPr>
            <p:ph type="subTitle" idx="1"/>
          </p:nvPr>
        </p:nvSpPr>
        <p:spPr/>
        <p:txBody>
          <a:bodyPr/>
          <a:lstStyle/>
          <a:p>
            <a:r>
              <a:rPr lang="en-US" altLang="zh-CN" dirty="0" smtClean="0"/>
              <a:t>2017-05-27 created by </a:t>
            </a:r>
            <a:r>
              <a:rPr lang="en-US" altLang="zh-CN" dirty="0" err="1" smtClean="0"/>
              <a:t>Liudebin</a:t>
            </a:r>
            <a:endParaRPr lang="en-US" altLang="zh-CN" dirty="0" smtClean="0"/>
          </a:p>
          <a:p>
            <a:endParaRPr lang="zh-CN" altLang="en-US" dirty="0"/>
          </a:p>
        </p:txBody>
      </p:sp>
      <p:pic>
        <p:nvPicPr>
          <p:cNvPr id="3074" name="Picture 2" descr="https://docs.oracle.com/javase/tutorial/images/oracle-jav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1150" y="685800"/>
            <a:ext cx="2152650" cy="3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304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66218"/>
            <a:ext cx="10515600" cy="5910745"/>
          </a:xfrm>
        </p:spPr>
        <p:txBody>
          <a:bodyPr>
            <a:normAutofit/>
          </a:bodyPr>
          <a:lstStyle/>
          <a:p>
            <a:r>
              <a:rPr lang="zh-CN" altLang="en-US" sz="2000" dirty="0"/>
              <a:t>任意对象（属于同一个类）的实例方法</a:t>
            </a:r>
            <a:r>
              <a:rPr lang="zh-CN" altLang="en-US" sz="2000" dirty="0" smtClean="0"/>
              <a:t>引用</a:t>
            </a:r>
            <a:endParaRPr lang="en-US" altLang="zh-CN" sz="2000" dirty="0"/>
          </a:p>
          <a:p>
            <a:pPr lvl="1"/>
            <a:r>
              <a:rPr lang="zh-CN" altLang="en-US" sz="1600" dirty="0"/>
              <a:t>如下示例，这里引用的是字符串数组中任意一个对象的</a:t>
            </a:r>
            <a:r>
              <a:rPr lang="en-US" altLang="zh-CN" sz="1600" dirty="0" err="1"/>
              <a:t>compareToIgnoreCase</a:t>
            </a:r>
            <a:r>
              <a:rPr lang="zh-CN" altLang="en-US" sz="1600" dirty="0"/>
              <a:t>方法</a:t>
            </a:r>
            <a:r>
              <a:rPr lang="zh-CN" altLang="en-US" sz="1600" dirty="0" smtClean="0"/>
              <a:t>。</a:t>
            </a:r>
            <a:endParaRPr lang="en-US" altLang="zh-CN" sz="1600" dirty="0" smtClean="0"/>
          </a:p>
          <a:p>
            <a:pPr lvl="1"/>
            <a:endParaRPr lang="en-US" altLang="zh-CN" sz="1600" dirty="0" smtClean="0"/>
          </a:p>
          <a:p>
            <a:pPr lvl="1"/>
            <a:endParaRPr lang="en-US" altLang="zh-CN" sz="1600" dirty="0"/>
          </a:p>
          <a:p>
            <a:pPr lvl="1"/>
            <a:endParaRPr lang="en-US" altLang="zh-CN" sz="1600" dirty="0" smtClean="0"/>
          </a:p>
          <a:p>
            <a:r>
              <a:rPr lang="zh-CN" altLang="en-US" sz="2000" dirty="0"/>
              <a:t>构造方法引用 </a:t>
            </a:r>
            <a:endParaRPr lang="en-US" altLang="zh-CN" sz="2000" dirty="0" smtClean="0"/>
          </a:p>
          <a:p>
            <a:pPr lvl="1"/>
            <a:r>
              <a:rPr lang="zh-CN" altLang="en-US" sz="1600" dirty="0" smtClean="0"/>
              <a:t>如下</a:t>
            </a:r>
            <a:r>
              <a:rPr lang="zh-CN" altLang="en-US" sz="1600" dirty="0"/>
              <a:t>示例，这里使用了关键字</a:t>
            </a:r>
            <a:r>
              <a:rPr lang="en-US" altLang="zh-CN" sz="1600" dirty="0"/>
              <a:t>new</a:t>
            </a:r>
            <a:r>
              <a:rPr lang="zh-CN" altLang="en-US" sz="1600" dirty="0"/>
              <a:t>，创建了一个包含</a:t>
            </a:r>
            <a:r>
              <a:rPr lang="en-US" altLang="zh-CN" sz="1600" dirty="0"/>
              <a:t>Person</a:t>
            </a:r>
            <a:r>
              <a:rPr lang="zh-CN" altLang="en-US" sz="1600" dirty="0"/>
              <a:t>元素的集合</a:t>
            </a:r>
            <a:r>
              <a:rPr lang="zh-CN" altLang="en-US" sz="1600" dirty="0" smtClean="0"/>
              <a:t>。</a:t>
            </a:r>
            <a:endParaRPr lang="en-US" altLang="zh-CN" sz="1600" dirty="0" smtClean="0"/>
          </a:p>
          <a:p>
            <a:pPr lvl="1"/>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589739190"/>
              </p:ext>
            </p:extLst>
          </p:nvPr>
        </p:nvGraphicFramePr>
        <p:xfrm>
          <a:off x="1379827" y="890122"/>
          <a:ext cx="8128000" cy="82296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600" b="0" dirty="0" smtClean="0">
                          <a:solidFill>
                            <a:schemeClr val="tx1"/>
                          </a:solidFill>
                        </a:rPr>
                        <a:t>String[] </a:t>
                      </a:r>
                      <a:r>
                        <a:rPr lang="en-US" altLang="zh-CN" sz="1600" b="0" dirty="0" err="1" smtClean="0">
                          <a:solidFill>
                            <a:schemeClr val="tx1"/>
                          </a:solidFill>
                        </a:rPr>
                        <a:t>stringArray</a:t>
                      </a:r>
                      <a:r>
                        <a:rPr lang="en-US" altLang="zh-CN" sz="1600" b="0" dirty="0" smtClean="0">
                          <a:solidFill>
                            <a:schemeClr val="tx1"/>
                          </a:solidFill>
                        </a:rPr>
                        <a:t> = { "Barbara", "James", "Mary", "John"};</a:t>
                      </a:r>
                    </a:p>
                    <a:p>
                      <a:r>
                        <a:rPr lang="en-US" altLang="zh-CN" sz="1600" b="0" dirty="0" err="1" smtClean="0">
                          <a:solidFill>
                            <a:schemeClr val="tx1"/>
                          </a:solidFill>
                        </a:rPr>
                        <a:t>Arrays.sort</a:t>
                      </a:r>
                      <a:r>
                        <a:rPr lang="en-US" altLang="zh-CN" sz="1600" b="0" dirty="0" smtClean="0">
                          <a:solidFill>
                            <a:schemeClr val="tx1"/>
                          </a:solidFill>
                        </a:rPr>
                        <a:t>(</a:t>
                      </a:r>
                      <a:r>
                        <a:rPr lang="en-US" altLang="zh-CN" sz="1600" b="0" dirty="0" err="1" smtClean="0">
                          <a:solidFill>
                            <a:schemeClr val="tx1"/>
                          </a:solidFill>
                        </a:rPr>
                        <a:t>stringArray</a:t>
                      </a:r>
                      <a:r>
                        <a:rPr lang="en-US" altLang="zh-CN" sz="1600" b="0" dirty="0" smtClean="0">
                          <a:solidFill>
                            <a:schemeClr val="tx1"/>
                          </a:solidFill>
                        </a:rPr>
                        <a:t>, String::</a:t>
                      </a:r>
                      <a:r>
                        <a:rPr lang="en-US" altLang="zh-CN" sz="1600" b="0" dirty="0" err="1" smtClean="0">
                          <a:solidFill>
                            <a:schemeClr val="tx1"/>
                          </a:solidFill>
                        </a:rPr>
                        <a:t>compareToIgnoreCase</a:t>
                      </a:r>
                      <a:r>
                        <a:rPr lang="en-US" altLang="zh-CN" sz="1600" b="0" dirty="0" smtClean="0">
                          <a:solidFill>
                            <a:schemeClr val="tx1"/>
                          </a:solidFill>
                        </a:rPr>
                        <a:t>);</a:t>
                      </a:r>
                    </a:p>
                    <a:p>
                      <a:r>
                        <a:rPr lang="en-US" altLang="zh-CN" sz="1600" b="0" dirty="0" err="1" smtClean="0">
                          <a:solidFill>
                            <a:schemeClr val="tx1"/>
                          </a:solidFill>
                        </a:rPr>
                        <a:t>System.out.println</a:t>
                      </a:r>
                      <a:r>
                        <a:rPr lang="en-US" altLang="zh-CN" sz="1600" b="0" dirty="0" smtClean="0">
                          <a:solidFill>
                            <a:schemeClr val="tx1"/>
                          </a:solidFill>
                        </a:rPr>
                        <a:t>(</a:t>
                      </a:r>
                      <a:r>
                        <a:rPr lang="en-US" altLang="zh-CN" sz="1600" b="0" dirty="0" err="1" smtClean="0">
                          <a:solidFill>
                            <a:schemeClr val="tx1"/>
                          </a:solidFill>
                        </a:rPr>
                        <a:t>Arrays.asList</a:t>
                      </a:r>
                      <a:r>
                        <a:rPr lang="en-US" altLang="zh-CN" sz="1600" b="0" dirty="0" smtClean="0">
                          <a:solidFill>
                            <a:schemeClr val="tx1"/>
                          </a:solidFill>
                        </a:rPr>
                        <a:t>(</a:t>
                      </a:r>
                      <a:r>
                        <a:rPr lang="en-US" altLang="zh-CN" sz="1600" b="0" dirty="0" err="1" smtClean="0">
                          <a:solidFill>
                            <a:schemeClr val="tx1"/>
                          </a:solidFill>
                        </a:rPr>
                        <a:t>stringArray</a:t>
                      </a:r>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7034803"/>
              </p:ext>
            </p:extLst>
          </p:nvPr>
        </p:nvGraphicFramePr>
        <p:xfrm>
          <a:off x="1417674" y="2439353"/>
          <a:ext cx="8128000" cy="338328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200" b="0" dirty="0" smtClean="0">
                          <a:solidFill>
                            <a:schemeClr val="tx1"/>
                          </a:solidFill>
                        </a:rPr>
                        <a:t>public class </a:t>
                      </a:r>
                      <a:r>
                        <a:rPr lang="en-US" altLang="zh-CN" sz="1200" b="0" dirty="0" err="1" smtClean="0">
                          <a:solidFill>
                            <a:schemeClr val="tx1"/>
                          </a:solidFill>
                        </a:rPr>
                        <a:t>ComparisonProvider</a:t>
                      </a:r>
                      <a:r>
                        <a:rPr lang="en-US" altLang="zh-CN" sz="1200" b="0"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solidFill>
                            <a:schemeClr val="tx1"/>
                          </a:solidFill>
                        </a:rPr>
                        <a:t>    //</a:t>
                      </a:r>
                      <a:r>
                        <a:rPr lang="zh-CN" altLang="en-US" sz="1200" b="0" dirty="0" smtClean="0">
                          <a:solidFill>
                            <a:schemeClr val="tx1"/>
                          </a:solidFill>
                        </a:rPr>
                        <a:t>集合拷贝</a:t>
                      </a:r>
                      <a:endParaRPr lang="en-US" altLang="zh-CN" sz="1200" b="0" dirty="0" smtClean="0">
                        <a:solidFill>
                          <a:schemeClr val="tx1"/>
                        </a:solidFill>
                      </a:endParaRPr>
                    </a:p>
                    <a:p>
                      <a:r>
                        <a:rPr lang="en-US" altLang="zh-CN" sz="1200" b="0" dirty="0" smtClean="0">
                          <a:solidFill>
                            <a:schemeClr val="tx1"/>
                          </a:solidFill>
                        </a:rPr>
                        <a:t>    public static &lt;T, SOURCE extends Collection&lt;T&gt;, DEST extends Collection&lt;T&gt;&gt;</a:t>
                      </a:r>
                    </a:p>
                    <a:p>
                      <a:r>
                        <a:rPr lang="en-US" altLang="zh-CN" sz="1200" b="0" dirty="0" smtClean="0">
                          <a:solidFill>
                            <a:schemeClr val="tx1"/>
                          </a:solidFill>
                        </a:rPr>
                        <a:t>        DEST </a:t>
                      </a:r>
                      <a:r>
                        <a:rPr lang="en-US" altLang="zh-CN" sz="1200" b="0" dirty="0" err="1" smtClean="0">
                          <a:solidFill>
                            <a:schemeClr val="tx1"/>
                          </a:solidFill>
                        </a:rPr>
                        <a:t>transferElements</a:t>
                      </a:r>
                      <a:r>
                        <a:rPr lang="en-US" altLang="zh-CN" sz="1200" b="0" dirty="0" smtClean="0">
                          <a:solidFill>
                            <a:schemeClr val="tx1"/>
                          </a:solidFill>
                        </a:rPr>
                        <a:t>(SOURCE </a:t>
                      </a:r>
                      <a:r>
                        <a:rPr lang="en-US" altLang="zh-CN" sz="1200" b="0" dirty="0" err="1" smtClean="0">
                          <a:solidFill>
                            <a:schemeClr val="tx1"/>
                          </a:solidFill>
                        </a:rPr>
                        <a:t>sourceCollection</a:t>
                      </a:r>
                      <a:r>
                        <a:rPr lang="en-US" altLang="zh-CN" sz="1200" b="0" dirty="0" smtClean="0">
                          <a:solidFill>
                            <a:schemeClr val="tx1"/>
                          </a:solidFill>
                        </a:rPr>
                        <a:t>, Supplier&lt;DEST&gt; </a:t>
                      </a:r>
                      <a:r>
                        <a:rPr lang="en-US" altLang="zh-CN" sz="1200" b="0" dirty="0" err="1" smtClean="0">
                          <a:solidFill>
                            <a:schemeClr val="tx1"/>
                          </a:solidFill>
                        </a:rPr>
                        <a:t>collectionFactory</a:t>
                      </a:r>
                      <a:r>
                        <a:rPr lang="en-US" altLang="zh-CN" sz="1200" b="0" dirty="0" smtClean="0">
                          <a:solidFill>
                            <a:schemeClr val="tx1"/>
                          </a:solidFill>
                        </a:rPr>
                        <a:t>) {</a:t>
                      </a:r>
                    </a:p>
                    <a:p>
                      <a:r>
                        <a:rPr lang="en-US" altLang="zh-CN" sz="1200" b="0" dirty="0" smtClean="0">
                          <a:solidFill>
                            <a:schemeClr val="tx1"/>
                          </a:solidFill>
                        </a:rPr>
                        <a:t>        DEST result = </a:t>
                      </a:r>
                      <a:r>
                        <a:rPr lang="en-US" altLang="zh-CN" sz="1200" b="0" dirty="0" err="1" smtClean="0">
                          <a:solidFill>
                            <a:schemeClr val="tx1"/>
                          </a:solidFill>
                        </a:rPr>
                        <a:t>collectionFactory.get</a:t>
                      </a:r>
                      <a:r>
                        <a:rPr lang="en-US" altLang="zh-CN" sz="1200" b="0" dirty="0" smtClean="0">
                          <a:solidFill>
                            <a:schemeClr val="tx1"/>
                          </a:solidFill>
                        </a:rPr>
                        <a:t>();</a:t>
                      </a:r>
                    </a:p>
                    <a:p>
                      <a:r>
                        <a:rPr lang="en-US" altLang="zh-CN" sz="1200" b="0" dirty="0" smtClean="0">
                          <a:solidFill>
                            <a:schemeClr val="tx1"/>
                          </a:solidFill>
                        </a:rPr>
                        <a:t>        for (T </a:t>
                      </a:r>
                      <a:r>
                        <a:rPr lang="en-US" altLang="zh-CN" sz="1200" b="0" dirty="0" err="1" smtClean="0">
                          <a:solidFill>
                            <a:schemeClr val="tx1"/>
                          </a:solidFill>
                        </a:rPr>
                        <a:t>t</a:t>
                      </a:r>
                      <a:r>
                        <a:rPr lang="en-US" altLang="zh-CN" sz="1200" b="0" dirty="0" smtClean="0">
                          <a:solidFill>
                            <a:schemeClr val="tx1"/>
                          </a:solidFill>
                        </a:rPr>
                        <a:t> : </a:t>
                      </a:r>
                      <a:r>
                        <a:rPr lang="en-US" altLang="zh-CN" sz="1200" b="0" dirty="0" err="1" smtClean="0">
                          <a:solidFill>
                            <a:schemeClr val="tx1"/>
                          </a:solidFill>
                        </a:rPr>
                        <a:t>sourceCollection</a:t>
                      </a:r>
                      <a:r>
                        <a:rPr lang="en-US" altLang="zh-CN" sz="1200" b="0" dirty="0" smtClean="0">
                          <a:solidFill>
                            <a:schemeClr val="tx1"/>
                          </a:solidFill>
                        </a:rPr>
                        <a:t>) {</a:t>
                      </a:r>
                    </a:p>
                    <a:p>
                      <a:r>
                        <a:rPr lang="en-US" altLang="zh-CN" sz="1200" b="0" dirty="0" smtClean="0">
                          <a:solidFill>
                            <a:schemeClr val="tx1"/>
                          </a:solidFill>
                        </a:rPr>
                        <a:t>            </a:t>
                      </a:r>
                      <a:r>
                        <a:rPr lang="en-US" altLang="zh-CN" sz="1200" b="0" dirty="0" err="1" smtClean="0">
                          <a:solidFill>
                            <a:schemeClr val="tx1"/>
                          </a:solidFill>
                        </a:rPr>
                        <a:t>result.add</a:t>
                      </a:r>
                      <a:r>
                        <a:rPr lang="en-US" altLang="zh-CN" sz="1200" b="0" dirty="0" smtClean="0">
                          <a:solidFill>
                            <a:schemeClr val="tx1"/>
                          </a:solidFill>
                        </a:rPr>
                        <a:t>(t);</a:t>
                      </a:r>
                    </a:p>
                    <a:p>
                      <a:r>
                        <a:rPr lang="en-US" altLang="zh-CN" sz="1200" b="0" dirty="0" smtClean="0">
                          <a:solidFill>
                            <a:schemeClr val="tx1"/>
                          </a:solidFill>
                        </a:rPr>
                        <a:t>        }</a:t>
                      </a:r>
                    </a:p>
                    <a:p>
                      <a:r>
                        <a:rPr lang="en-US" altLang="zh-CN" sz="1200" b="0" dirty="0" smtClean="0">
                          <a:solidFill>
                            <a:schemeClr val="tx1"/>
                          </a:solidFill>
                        </a:rPr>
                        <a:t>        return result;</a:t>
                      </a:r>
                    </a:p>
                    <a:p>
                      <a:r>
                        <a:rPr lang="en-US" altLang="zh-CN" sz="1200" b="0" dirty="0" smtClean="0">
                          <a:solidFill>
                            <a:schemeClr val="tx1"/>
                          </a:solidFill>
                        </a:rPr>
                        <a:t>    }</a:t>
                      </a:r>
                    </a:p>
                    <a:p>
                      <a:r>
                        <a:rPr lang="en-US" altLang="zh-CN" sz="1200" b="0" dirty="0" smtClean="0">
                          <a:solidFill>
                            <a:schemeClr val="tx1"/>
                          </a:solidFill>
                        </a:rPr>
                        <a:t>    public static void main(String[] </a:t>
                      </a:r>
                      <a:r>
                        <a:rPr lang="en-US" altLang="zh-CN" sz="1200" b="0" dirty="0" err="1" smtClean="0">
                          <a:solidFill>
                            <a:schemeClr val="tx1"/>
                          </a:solidFill>
                        </a:rPr>
                        <a:t>args</a:t>
                      </a:r>
                      <a:r>
                        <a:rPr lang="en-US" altLang="zh-CN" sz="1200" b="0" dirty="0" smtClean="0">
                          <a:solidFill>
                            <a:schemeClr val="tx1"/>
                          </a:solidFill>
                        </a:rPr>
                        <a:t>) {</a:t>
                      </a:r>
                    </a:p>
                    <a:p>
                      <a:r>
                        <a:rPr lang="en-US" altLang="zh-CN" sz="1200" b="0" dirty="0" smtClean="0">
                          <a:solidFill>
                            <a:schemeClr val="tx1"/>
                          </a:solidFill>
                        </a:rPr>
                        <a:t>        Person[] </a:t>
                      </a:r>
                      <a:r>
                        <a:rPr lang="en-US" altLang="zh-CN" sz="1200" b="0" dirty="0" err="1" smtClean="0">
                          <a:solidFill>
                            <a:schemeClr val="tx1"/>
                          </a:solidFill>
                        </a:rPr>
                        <a:t>pArr</a:t>
                      </a:r>
                      <a:r>
                        <a:rPr lang="en-US" altLang="zh-CN" sz="1200" b="0" dirty="0" smtClean="0">
                          <a:solidFill>
                            <a:schemeClr val="tx1"/>
                          </a:solidFill>
                        </a:rPr>
                        <a:t> = new Person[]{...};</a:t>
                      </a:r>
                    </a:p>
                    <a:p>
                      <a:r>
                        <a:rPr lang="en-US" altLang="zh-CN" sz="1200" b="0" dirty="0" smtClean="0">
                          <a:solidFill>
                            <a:schemeClr val="tx1"/>
                          </a:solidFill>
                        </a:rPr>
                        <a:t>        List&lt;Person&gt; </a:t>
                      </a:r>
                      <a:r>
                        <a:rPr lang="en-US" altLang="zh-CN" sz="1200" b="0" dirty="0" err="1" smtClean="0">
                          <a:solidFill>
                            <a:schemeClr val="tx1"/>
                          </a:solidFill>
                        </a:rPr>
                        <a:t>personList</a:t>
                      </a:r>
                      <a:r>
                        <a:rPr lang="en-US" altLang="zh-CN" sz="1200" b="0" dirty="0" smtClean="0">
                          <a:solidFill>
                            <a:schemeClr val="tx1"/>
                          </a:solidFill>
                        </a:rPr>
                        <a:t> = </a:t>
                      </a:r>
                      <a:r>
                        <a:rPr lang="en-US" altLang="zh-CN" sz="1200" b="0" dirty="0" err="1" smtClean="0">
                          <a:solidFill>
                            <a:schemeClr val="tx1"/>
                          </a:solidFill>
                        </a:rPr>
                        <a:t>Arrays.asList</a:t>
                      </a:r>
                      <a:r>
                        <a:rPr lang="en-US" altLang="zh-CN" sz="1200" b="0" dirty="0" smtClean="0">
                          <a:solidFill>
                            <a:schemeClr val="tx1"/>
                          </a:solidFill>
                        </a:rPr>
                        <a:t>(</a:t>
                      </a:r>
                      <a:r>
                        <a:rPr lang="en-US" altLang="zh-CN" sz="1200" b="0" dirty="0" err="1" smtClean="0">
                          <a:solidFill>
                            <a:schemeClr val="tx1"/>
                          </a:solidFill>
                        </a:rPr>
                        <a:t>pArr</a:t>
                      </a:r>
                      <a:r>
                        <a:rPr lang="en-US" altLang="zh-CN" sz="1200" b="0" dirty="0" smtClean="0">
                          <a:solidFill>
                            <a:schemeClr val="tx1"/>
                          </a:solidFill>
                        </a:rPr>
                        <a:t>);</a:t>
                      </a:r>
                    </a:p>
                    <a:p>
                      <a:r>
                        <a:rPr lang="en-US" altLang="zh-CN" sz="1200" b="0" dirty="0" smtClean="0">
                          <a:solidFill>
                            <a:schemeClr val="tx1"/>
                          </a:solidFill>
                        </a:rPr>
                        <a:t>        //</a:t>
                      </a:r>
                      <a:r>
                        <a:rPr lang="zh-CN" altLang="en-US" sz="1200" b="0" dirty="0" smtClean="0">
                          <a:solidFill>
                            <a:schemeClr val="tx1"/>
                          </a:solidFill>
                        </a:rPr>
                        <a:t>构造方法引用   </a:t>
                      </a:r>
                      <a:r>
                        <a:rPr lang="en-US" altLang="zh-CN" sz="1200" b="0" dirty="0" err="1" smtClean="0">
                          <a:solidFill>
                            <a:schemeClr val="tx1"/>
                          </a:solidFill>
                        </a:rPr>
                        <a:t>HashSet</a:t>
                      </a:r>
                      <a:r>
                        <a:rPr lang="en-US" altLang="zh-CN" sz="1200" b="0" dirty="0" smtClean="0">
                          <a:solidFill>
                            <a:schemeClr val="tx1"/>
                          </a:solidFill>
                        </a:rPr>
                        <a:t>::new</a:t>
                      </a:r>
                    </a:p>
                    <a:p>
                      <a:r>
                        <a:rPr lang="en-US" altLang="zh-CN" sz="1200" b="0" dirty="0" smtClean="0">
                          <a:solidFill>
                            <a:schemeClr val="tx1"/>
                          </a:solidFill>
                        </a:rPr>
                        <a:t>        </a:t>
                      </a:r>
                      <a:r>
                        <a:rPr lang="en-US" altLang="zh-CN" sz="1200" b="0" dirty="0" err="1" smtClean="0">
                          <a:solidFill>
                            <a:schemeClr val="tx1"/>
                          </a:solidFill>
                        </a:rPr>
                        <a:t>HashSet</a:t>
                      </a:r>
                      <a:r>
                        <a:rPr lang="en-US" altLang="zh-CN" sz="1200" b="0" dirty="0" smtClean="0">
                          <a:solidFill>
                            <a:schemeClr val="tx1"/>
                          </a:solidFill>
                        </a:rPr>
                        <a:t>&lt;Person&gt; elements = </a:t>
                      </a:r>
                      <a:r>
                        <a:rPr lang="en-US" altLang="zh-CN" sz="1200" b="0" dirty="0" err="1" smtClean="0">
                          <a:solidFill>
                            <a:schemeClr val="tx1"/>
                          </a:solidFill>
                        </a:rPr>
                        <a:t>transferElements</a:t>
                      </a:r>
                      <a:r>
                        <a:rPr lang="en-US" altLang="zh-CN" sz="1200" b="0" dirty="0" smtClean="0">
                          <a:solidFill>
                            <a:schemeClr val="tx1"/>
                          </a:solidFill>
                        </a:rPr>
                        <a:t>(</a:t>
                      </a:r>
                      <a:r>
                        <a:rPr lang="en-US" altLang="zh-CN" sz="1200" b="0" dirty="0" err="1" smtClean="0">
                          <a:solidFill>
                            <a:schemeClr val="tx1"/>
                          </a:solidFill>
                        </a:rPr>
                        <a:t>personList</a:t>
                      </a:r>
                      <a:r>
                        <a:rPr lang="en-US" altLang="zh-CN" sz="1200" b="0" dirty="0" smtClean="0">
                          <a:solidFill>
                            <a:schemeClr val="tx1"/>
                          </a:solidFill>
                        </a:rPr>
                        <a:t>, </a:t>
                      </a:r>
                      <a:r>
                        <a:rPr lang="en-US" altLang="zh-CN" sz="1200" b="0" dirty="0" err="1" smtClean="0">
                          <a:solidFill>
                            <a:schemeClr val="tx1"/>
                          </a:solidFill>
                        </a:rPr>
                        <a:t>HashSet</a:t>
                      </a:r>
                      <a:r>
                        <a:rPr lang="en-US" altLang="zh-CN" sz="1200" b="0" dirty="0" smtClean="0">
                          <a:solidFill>
                            <a:schemeClr val="tx1"/>
                          </a:solidFill>
                        </a:rPr>
                        <a:t>::new);</a:t>
                      </a:r>
                    </a:p>
                    <a:p>
                      <a:r>
                        <a:rPr lang="en-US" altLang="zh-CN" sz="1200" b="0" dirty="0" smtClean="0">
                          <a:solidFill>
                            <a:schemeClr val="tx1"/>
                          </a:solidFill>
                        </a:rPr>
                        <a:t>        </a:t>
                      </a:r>
                      <a:r>
                        <a:rPr lang="en-US" altLang="zh-CN" sz="1200" b="0" dirty="0" err="1" smtClean="0">
                          <a:solidFill>
                            <a:schemeClr val="tx1"/>
                          </a:solidFill>
                        </a:rPr>
                        <a:t>System.out.println</a:t>
                      </a:r>
                      <a:r>
                        <a:rPr lang="en-US" altLang="zh-CN" sz="1200" b="0" dirty="0" smtClean="0">
                          <a:solidFill>
                            <a:schemeClr val="tx1"/>
                          </a:solidFill>
                        </a:rPr>
                        <a:t>(</a:t>
                      </a:r>
                      <a:r>
                        <a:rPr lang="en-US" altLang="zh-CN" sz="1200" b="0" dirty="0" err="1" smtClean="0">
                          <a:solidFill>
                            <a:schemeClr val="tx1"/>
                          </a:solidFill>
                        </a:rPr>
                        <a:t>Arrays.asList</a:t>
                      </a:r>
                      <a:r>
                        <a:rPr lang="en-US" altLang="zh-CN" sz="1200" b="0" dirty="0" smtClean="0">
                          <a:solidFill>
                            <a:schemeClr val="tx1"/>
                          </a:solidFill>
                        </a:rPr>
                        <a:t>(elements));</a:t>
                      </a:r>
                    </a:p>
                    <a:p>
                      <a:r>
                        <a:rPr lang="en-US" altLang="zh-CN" sz="1200" b="0" dirty="0" smtClean="0">
                          <a:solidFill>
                            <a:schemeClr val="tx1"/>
                          </a:solidFill>
                        </a:rPr>
                        <a:t>    }</a:t>
                      </a:r>
                    </a:p>
                    <a:p>
                      <a:r>
                        <a:rPr lang="en-US" altLang="zh-CN" sz="1200" b="0" dirty="0" smtClean="0">
                          <a:solidFill>
                            <a:schemeClr val="tx1"/>
                          </a:solidFill>
                        </a:rPr>
                        <a:t>}</a:t>
                      </a:r>
                      <a:endParaRPr lang="zh-CN" altLang="en-US" sz="1200" b="0" dirty="0">
                        <a:solidFill>
                          <a:schemeClr val="tx1"/>
                        </a:solidFill>
                      </a:endParaRPr>
                    </a:p>
                  </a:txBody>
                  <a:tcPr>
                    <a:noFill/>
                  </a:tcPr>
                </a:tc>
              </a:tr>
            </a:tbl>
          </a:graphicData>
        </a:graphic>
      </p:graphicFrame>
    </p:spTree>
    <p:extLst>
      <p:ext uri="{BB962C8B-B14F-4D97-AF65-F5344CB8AC3E}">
        <p14:creationId xmlns:p14="http://schemas.microsoft.com/office/powerpoint/2010/main" val="3967979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5033"/>
            <a:ext cx="10515600" cy="5551930"/>
          </a:xfrm>
        </p:spPr>
        <p:txBody>
          <a:bodyPr/>
          <a:lstStyle/>
          <a:p>
            <a:r>
              <a:rPr lang="zh-CN" altLang="en-US" sz="2000" dirty="0"/>
              <a:t>什么场景适合使用方法</a:t>
            </a:r>
            <a:r>
              <a:rPr lang="zh-CN" altLang="en-US" sz="2000" dirty="0" smtClean="0"/>
              <a:t>引用</a:t>
            </a:r>
            <a:endParaRPr lang="en-US" altLang="zh-CN" sz="2000" dirty="0" smtClean="0"/>
          </a:p>
          <a:p>
            <a:pPr lvl="1"/>
            <a:r>
              <a:rPr lang="zh-CN" altLang="en-US" sz="1600" dirty="0"/>
              <a:t>当一个</a:t>
            </a:r>
            <a:r>
              <a:rPr lang="en-US" altLang="zh-CN" sz="1600" dirty="0"/>
              <a:t>Lambda</a:t>
            </a:r>
            <a:r>
              <a:rPr lang="zh-CN" altLang="en-US" sz="1600" dirty="0"/>
              <a:t>表达式调用了一个已存在的方法</a:t>
            </a:r>
          </a:p>
          <a:p>
            <a:r>
              <a:rPr lang="zh-CN" altLang="en-US" sz="2000" dirty="0"/>
              <a:t>什么场景不适合使用方法</a:t>
            </a:r>
            <a:r>
              <a:rPr lang="zh-CN" altLang="en-US" sz="2000" dirty="0" smtClean="0"/>
              <a:t>引用</a:t>
            </a:r>
            <a:endParaRPr lang="en-US" altLang="zh-CN" sz="2000" dirty="0" smtClean="0"/>
          </a:p>
          <a:p>
            <a:pPr lvl="1"/>
            <a:r>
              <a:rPr lang="zh-CN" altLang="en-US" sz="1600" dirty="0"/>
              <a:t>当我们需要往引用的方法传其它参数的时候，不适合，如下示例</a:t>
            </a:r>
            <a:r>
              <a:rPr lang="zh-CN" altLang="en-US" sz="1600" dirty="0" smtClean="0"/>
              <a:t>：</a:t>
            </a:r>
            <a:endParaRPr lang="en-US" altLang="zh-CN" sz="1600" dirty="0" smtClean="0"/>
          </a:p>
          <a:p>
            <a:pPr lvl="1"/>
            <a:r>
              <a:rPr lang="en-US" altLang="zh-CN" sz="1600" dirty="0" err="1"/>
              <a:t>IsReferable</a:t>
            </a:r>
            <a:r>
              <a:rPr lang="en-US" altLang="zh-CN" sz="1600" dirty="0"/>
              <a:t> demo = () -&gt; </a:t>
            </a:r>
            <a:r>
              <a:rPr lang="en-US" altLang="zh-CN" sz="1600" dirty="0" err="1"/>
              <a:t>ReferenceDemo.commonMethod</a:t>
            </a:r>
            <a:r>
              <a:rPr lang="en-US" altLang="zh-CN" sz="1600" dirty="0"/>
              <a:t>("Argument in method.");</a:t>
            </a:r>
            <a:endParaRPr lang="zh-CN" altLang="en-US" sz="1600" dirty="0"/>
          </a:p>
          <a:p>
            <a:r>
              <a:rPr lang="zh-CN" altLang="en-US" sz="2000" dirty="0" smtClean="0"/>
              <a:t>参考资料</a:t>
            </a:r>
            <a:endParaRPr lang="en-US" altLang="zh-CN" sz="2000" dirty="0" smtClean="0"/>
          </a:p>
          <a:p>
            <a:pPr lvl="1"/>
            <a:r>
              <a:rPr lang="en-US" altLang="zh-CN" sz="1600" dirty="0"/>
              <a:t>http://java8.in/java-8-method-references/</a:t>
            </a:r>
          </a:p>
          <a:p>
            <a:pPr lvl="1"/>
            <a:r>
              <a:rPr lang="en-US" altLang="zh-CN" sz="1600" dirty="0"/>
              <a:t>https://</a:t>
            </a:r>
            <a:r>
              <a:rPr lang="en-US" altLang="zh-CN" sz="1600" dirty="0" smtClean="0"/>
              <a:t>docs.oracle.com/javase/tutorial/java/javaOO/methodreferences.html</a:t>
            </a:r>
          </a:p>
          <a:p>
            <a:pPr lvl="1"/>
            <a:r>
              <a:rPr lang="en-US" altLang="zh-CN" sz="1600" dirty="0"/>
              <a:t>http://www.cnblogs.com/chenpi/category/883829.html</a:t>
            </a:r>
            <a:endParaRPr lang="zh-CN" altLang="en-US" sz="1600" dirty="0"/>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328029047"/>
              </p:ext>
            </p:extLst>
          </p:nvPr>
        </p:nvGraphicFramePr>
        <p:xfrm>
          <a:off x="2838450" y="3686748"/>
          <a:ext cx="846138" cy="571500"/>
        </p:xfrm>
        <a:graphic>
          <a:graphicData uri="http://schemas.openxmlformats.org/presentationml/2006/ole">
            <mc:AlternateContent xmlns:mc="http://schemas.openxmlformats.org/markup-compatibility/2006">
              <mc:Choice xmlns:v="urn:schemas-microsoft-com:vml" Requires="v">
                <p:oleObj spid="_x0000_s3040" name="包装程序外壳对象" showAsIcon="1" r:id="rId4" imgW="846720" imgH="571320" progId="Package">
                  <p:embed/>
                </p:oleObj>
              </mc:Choice>
              <mc:Fallback>
                <p:oleObj name="包装程序外壳对象" showAsIcon="1" r:id="rId4" imgW="846720" imgH="571320" progId="Package">
                  <p:embed/>
                  <p:pic>
                    <p:nvPicPr>
                      <p:cNvPr id="0" name=""/>
                      <p:cNvPicPr/>
                      <p:nvPr/>
                    </p:nvPicPr>
                    <p:blipFill>
                      <a:blip r:embed="rId5"/>
                      <a:stretch>
                        <a:fillRect/>
                      </a:stretch>
                    </p:blipFill>
                    <p:spPr>
                      <a:xfrm>
                        <a:off x="2838450" y="3686748"/>
                        <a:ext cx="846138" cy="5715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8933134"/>
              </p:ext>
            </p:extLst>
          </p:nvPr>
        </p:nvGraphicFramePr>
        <p:xfrm>
          <a:off x="4046537" y="3686748"/>
          <a:ext cx="2049463" cy="571500"/>
        </p:xfrm>
        <a:graphic>
          <a:graphicData uri="http://schemas.openxmlformats.org/presentationml/2006/ole">
            <mc:AlternateContent xmlns:mc="http://schemas.openxmlformats.org/markup-compatibility/2006">
              <mc:Choice xmlns:v="urn:schemas-microsoft-com:vml" Requires="v">
                <p:oleObj spid="_x0000_s3041" name="包装程序外壳对象" showAsIcon="1" r:id="rId6" imgW="2050200" imgH="571320" progId="Package">
                  <p:embed/>
                </p:oleObj>
              </mc:Choice>
              <mc:Fallback>
                <p:oleObj name="包装程序外壳对象" showAsIcon="1" r:id="rId6" imgW="2050200" imgH="571320" progId="Package">
                  <p:embed/>
                  <p:pic>
                    <p:nvPicPr>
                      <p:cNvPr id="0" name=""/>
                      <p:cNvPicPr/>
                      <p:nvPr/>
                    </p:nvPicPr>
                    <p:blipFill>
                      <a:blip r:embed="rId7"/>
                      <a:stretch>
                        <a:fillRect/>
                      </a:stretch>
                    </p:blipFill>
                    <p:spPr>
                      <a:xfrm>
                        <a:off x="4046537" y="3686748"/>
                        <a:ext cx="2049463" cy="571500"/>
                      </a:xfrm>
                      <a:prstGeom prst="rect">
                        <a:avLst/>
                      </a:prstGeom>
                    </p:spPr>
                  </p:pic>
                </p:oleObj>
              </mc:Fallback>
            </mc:AlternateContent>
          </a:graphicData>
        </a:graphic>
      </p:graphicFrame>
    </p:spTree>
    <p:extLst>
      <p:ext uri="{BB962C8B-B14F-4D97-AF65-F5344CB8AC3E}">
        <p14:creationId xmlns:p14="http://schemas.microsoft.com/office/powerpoint/2010/main" val="3960494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Functional </a:t>
            </a:r>
            <a:r>
              <a:rPr lang="en-US" altLang="zh-CN" b="1" dirty="0" smtClean="0"/>
              <a:t>Interface</a:t>
            </a:r>
            <a:endParaRPr lang="zh-CN" altLang="en-US" dirty="0"/>
          </a:p>
        </p:txBody>
      </p:sp>
      <p:sp>
        <p:nvSpPr>
          <p:cNvPr id="3" name="内容占位符 2"/>
          <p:cNvSpPr>
            <a:spLocks noGrp="1"/>
          </p:cNvSpPr>
          <p:nvPr>
            <p:ph idx="1"/>
          </p:nvPr>
        </p:nvSpPr>
        <p:spPr>
          <a:xfrm>
            <a:off x="838200" y="1825625"/>
            <a:ext cx="10515600" cy="4946650"/>
          </a:xfrm>
        </p:spPr>
        <p:txBody>
          <a:bodyPr>
            <a:normAutofit/>
          </a:bodyPr>
          <a:lstStyle/>
          <a:p>
            <a:r>
              <a:rPr lang="zh-CN" altLang="en-US" sz="2000" b="1" dirty="0"/>
              <a:t>什么是函数式接口（</a:t>
            </a:r>
            <a:r>
              <a:rPr lang="en-US" altLang="zh-CN" sz="2000" b="1" dirty="0"/>
              <a:t>Functional Interface</a:t>
            </a:r>
            <a:r>
              <a:rPr lang="zh-CN" altLang="en-US" sz="2000" b="1" dirty="0"/>
              <a:t>）</a:t>
            </a:r>
          </a:p>
          <a:p>
            <a:pPr lvl="1"/>
            <a:r>
              <a:rPr lang="zh-CN" altLang="en-US" sz="1600" dirty="0"/>
              <a:t>所谓的函数式接口，当然首先是一个接口，然后就是在这个接口里面只能有一个抽象方法。这种类型的接口也称为</a:t>
            </a:r>
            <a:r>
              <a:rPr lang="en-US" altLang="zh-CN" sz="1600" dirty="0" smtClean="0"/>
              <a:t>SAM</a:t>
            </a:r>
            <a:r>
              <a:rPr lang="zh-CN" altLang="en-US" sz="1600" dirty="0" smtClean="0"/>
              <a:t>接口</a:t>
            </a:r>
            <a:r>
              <a:rPr lang="zh-CN" altLang="en-US" sz="1600" dirty="0"/>
              <a:t>，即</a:t>
            </a:r>
            <a:r>
              <a:rPr lang="en-US" altLang="zh-CN" sz="1600" dirty="0"/>
              <a:t>Single Abstract Method interfaces</a:t>
            </a:r>
            <a:r>
              <a:rPr lang="zh-CN" altLang="en-US" sz="1600" dirty="0" smtClean="0"/>
              <a:t>。</a:t>
            </a:r>
            <a:endParaRPr lang="en-US" altLang="zh-CN" sz="1600" dirty="0" smtClean="0"/>
          </a:p>
          <a:p>
            <a:r>
              <a:rPr lang="zh-CN" altLang="en-US" sz="2000" dirty="0"/>
              <a:t>函数式接口用途</a:t>
            </a:r>
          </a:p>
          <a:p>
            <a:pPr lvl="1"/>
            <a:r>
              <a:rPr lang="zh-CN" altLang="en-US" sz="1600" dirty="0" smtClean="0"/>
              <a:t>它们主要用在</a:t>
            </a:r>
            <a:r>
              <a:rPr lang="en-US" altLang="zh-CN" sz="1600" dirty="0" smtClean="0"/>
              <a:t>Lambda</a:t>
            </a:r>
            <a:r>
              <a:rPr lang="zh-CN" altLang="en-US" sz="1600" dirty="0" smtClean="0"/>
              <a:t>表达式和方法引用上</a:t>
            </a:r>
            <a:r>
              <a:rPr lang="en-US" altLang="zh-CN" sz="1600" dirty="0" smtClean="0"/>
              <a:t>(</a:t>
            </a:r>
            <a:r>
              <a:rPr lang="zh-CN" altLang="en-US" sz="1600" dirty="0" smtClean="0"/>
              <a:t>实际上可以认为</a:t>
            </a:r>
            <a:r>
              <a:rPr lang="en-US" altLang="zh-CN" sz="1600" dirty="0" smtClean="0"/>
              <a:t>Lambda</a:t>
            </a:r>
            <a:r>
              <a:rPr lang="zh-CN" altLang="en-US" sz="1600" dirty="0" smtClean="0"/>
              <a:t>表达式</a:t>
            </a:r>
            <a:r>
              <a:rPr lang="en-US" altLang="zh-CN" sz="1600" dirty="0" smtClean="0"/>
              <a:t>)</a:t>
            </a:r>
            <a:r>
              <a:rPr lang="zh-CN" altLang="en-US" sz="1600" dirty="0" smtClean="0"/>
              <a:t>。如下面定义了一个函数式接口</a:t>
            </a:r>
            <a:r>
              <a:rPr lang="en-US" altLang="zh-CN" sz="1600" dirty="0" smtClean="0"/>
              <a:t>:</a:t>
            </a:r>
          </a:p>
          <a:p>
            <a:pPr lvl="1"/>
            <a:endParaRPr lang="en-US" altLang="zh-CN" sz="1600" dirty="0"/>
          </a:p>
          <a:p>
            <a:pPr lvl="1"/>
            <a:endParaRPr lang="en-US" altLang="zh-CN" sz="1600" dirty="0" smtClean="0"/>
          </a:p>
          <a:p>
            <a:pPr lvl="1"/>
            <a:endParaRPr lang="en-US" altLang="zh-CN" sz="1600" dirty="0"/>
          </a:p>
          <a:p>
            <a:pPr lvl="1"/>
            <a:endParaRPr lang="en-US" altLang="zh-CN" sz="1600" dirty="0" smtClean="0"/>
          </a:p>
          <a:p>
            <a:pPr lvl="1"/>
            <a:endParaRPr lang="en-US" altLang="zh-CN" sz="1600" dirty="0"/>
          </a:p>
          <a:p>
            <a:pPr lvl="1"/>
            <a:endParaRPr lang="en-US" altLang="zh-CN" sz="1600" dirty="0" smtClean="0"/>
          </a:p>
          <a:p>
            <a:pPr lvl="1"/>
            <a:endParaRPr lang="en-US" altLang="zh-CN" sz="1600" dirty="0"/>
          </a:p>
          <a:p>
            <a:pPr lvl="1"/>
            <a:r>
              <a:rPr lang="zh-CN" altLang="en-US" sz="1600" dirty="0"/>
              <a:t>那么就可以使用</a:t>
            </a:r>
            <a:r>
              <a:rPr lang="en-US" altLang="zh-CN" sz="1600" dirty="0"/>
              <a:t>Lambda</a:t>
            </a:r>
            <a:r>
              <a:rPr lang="zh-CN" altLang="en-US" sz="1600" dirty="0"/>
              <a:t>表达式来表示该接口的一个实现</a:t>
            </a:r>
            <a:r>
              <a:rPr lang="en-US" altLang="zh-CN" sz="1600" dirty="0"/>
              <a:t>(</a:t>
            </a:r>
            <a:r>
              <a:rPr lang="zh-CN" altLang="en-US" sz="1600" dirty="0"/>
              <a:t>注：</a:t>
            </a:r>
            <a:r>
              <a:rPr lang="en-US" altLang="zh-CN" sz="1600" dirty="0"/>
              <a:t>JAVA 8 </a:t>
            </a:r>
            <a:r>
              <a:rPr lang="zh-CN" altLang="en-US" sz="1600" dirty="0"/>
              <a:t>之前一般是用匿名类实现的</a:t>
            </a:r>
            <a:r>
              <a:rPr lang="en-US" altLang="zh-CN" sz="1600" dirty="0"/>
              <a:t>)</a:t>
            </a:r>
            <a:r>
              <a:rPr lang="zh-CN" altLang="en-US" sz="1600" dirty="0"/>
              <a:t>：</a:t>
            </a:r>
            <a:endParaRPr lang="en-US" altLang="zh-CN" sz="1600" dirty="0" smtClean="0"/>
          </a:p>
          <a:p>
            <a:pPr lvl="1"/>
            <a:r>
              <a:rPr lang="en-US" altLang="zh-CN" sz="1600" dirty="0" err="1"/>
              <a:t>MyFirstFunctionalInterface</a:t>
            </a:r>
            <a:r>
              <a:rPr lang="en-US" altLang="zh-CN" sz="1600" dirty="0"/>
              <a:t> fun = ()-&gt; </a:t>
            </a:r>
            <a:r>
              <a:rPr lang="en-US" altLang="zh-CN" sz="1600" dirty="0" err="1"/>
              <a:t>System.out.println</a:t>
            </a:r>
            <a:r>
              <a:rPr lang="en-US" altLang="zh-CN" sz="1600" dirty="0"/>
              <a:t>("The First </a:t>
            </a:r>
            <a:r>
              <a:rPr lang="en-US" altLang="zh-CN" sz="1600" dirty="0" err="1"/>
              <a:t>FunctionalInterface</a:t>
            </a:r>
            <a:r>
              <a:rPr lang="en-US" altLang="zh-CN" sz="1600" dirty="0" smtClean="0"/>
              <a:t>");</a:t>
            </a:r>
          </a:p>
          <a:p>
            <a:pPr lvl="1"/>
            <a:r>
              <a:rPr lang="en-US" altLang="zh-CN" sz="1600" dirty="0" err="1"/>
              <a:t>fun.firstWork</a:t>
            </a:r>
            <a:r>
              <a:rPr lang="en-US" altLang="zh-CN" sz="1600" dirty="0"/>
              <a:t>();</a:t>
            </a:r>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1465290451"/>
              </p:ext>
            </p:extLst>
          </p:nvPr>
        </p:nvGraphicFramePr>
        <p:xfrm>
          <a:off x="1660525" y="3448050"/>
          <a:ext cx="8128000" cy="1803611"/>
        </p:xfrm>
        <a:graphic>
          <a:graphicData uri="http://schemas.openxmlformats.org/drawingml/2006/table">
            <a:tbl>
              <a:tblPr firstRow="1" bandRow="1">
                <a:tableStyleId>{5C22544A-7EE6-4342-B048-85BDC9FD1C3A}</a:tableStyleId>
              </a:tblPr>
              <a:tblGrid>
                <a:gridCol w="8128000"/>
              </a:tblGrid>
              <a:tr h="1803611">
                <a:tc>
                  <a:txBody>
                    <a:bodyPr/>
                    <a:lstStyle/>
                    <a:p>
                      <a:r>
                        <a:rPr lang="en-US" altLang="zh-CN" sz="1600" b="0" i="1" kern="1200" dirty="0" smtClean="0">
                          <a:solidFill>
                            <a:schemeClr val="tx1"/>
                          </a:solidFill>
                          <a:effectLst/>
                          <a:latin typeface="+mn-lt"/>
                          <a:ea typeface="+mn-ea"/>
                          <a:cs typeface="+mn-cs"/>
                        </a:rPr>
                        <a:t>/**</a:t>
                      </a:r>
                      <a:br>
                        <a:rPr lang="en-US" altLang="zh-CN" sz="1600" b="0" i="1" kern="1200" dirty="0" smtClean="0">
                          <a:solidFill>
                            <a:schemeClr val="tx1"/>
                          </a:solidFill>
                          <a:effectLst/>
                          <a:latin typeface="+mn-lt"/>
                          <a:ea typeface="+mn-ea"/>
                          <a:cs typeface="+mn-cs"/>
                        </a:rPr>
                      </a:br>
                      <a:r>
                        <a:rPr lang="en-US" altLang="zh-CN" sz="1600" b="0" i="1" kern="1200" dirty="0" smtClean="0">
                          <a:solidFill>
                            <a:schemeClr val="tx1"/>
                          </a:solidFill>
                          <a:effectLst/>
                          <a:latin typeface="+mn-lt"/>
                          <a:ea typeface="+mn-ea"/>
                          <a:cs typeface="+mn-cs"/>
                        </a:rPr>
                        <a:t> * </a:t>
                      </a:r>
                      <a:r>
                        <a:rPr lang="zh-CN" altLang="en-US" sz="1600" b="0" i="1" kern="1200" dirty="0" smtClean="0">
                          <a:solidFill>
                            <a:schemeClr val="tx1"/>
                          </a:solidFill>
                          <a:effectLst/>
                          <a:latin typeface="+mn-lt"/>
                          <a:ea typeface="+mn-ea"/>
                          <a:cs typeface="+mn-cs"/>
                        </a:rPr>
                        <a:t>函数式接口定义</a:t>
                      </a:r>
                      <a:br>
                        <a:rPr lang="zh-CN" altLang="en-US" sz="1600" b="0" i="1" kern="1200" dirty="0" smtClean="0">
                          <a:solidFill>
                            <a:schemeClr val="tx1"/>
                          </a:solidFill>
                          <a:effectLst/>
                          <a:latin typeface="+mn-lt"/>
                          <a:ea typeface="+mn-ea"/>
                          <a:cs typeface="+mn-cs"/>
                        </a:rPr>
                      </a:br>
                      <a:r>
                        <a:rPr lang="zh-CN" altLang="en-US" sz="1600" b="0" i="1" kern="1200" dirty="0" smtClean="0">
                          <a:solidFill>
                            <a:schemeClr val="tx1"/>
                          </a:solidFill>
                          <a:effectLst/>
                          <a:latin typeface="+mn-lt"/>
                          <a:ea typeface="+mn-ea"/>
                          <a:cs typeface="+mn-cs"/>
                        </a:rPr>
                        <a:t> *</a:t>
                      </a:r>
                      <a:r>
                        <a:rPr lang="en-US" altLang="zh-CN" sz="1600" b="0" i="1" kern="1200" dirty="0" smtClean="0">
                          <a:solidFill>
                            <a:schemeClr val="tx1"/>
                          </a:solidFill>
                          <a:effectLst/>
                          <a:latin typeface="+mn-lt"/>
                          <a:ea typeface="+mn-ea"/>
                          <a:cs typeface="+mn-cs"/>
                        </a:rPr>
                        <a:t>/</a:t>
                      </a:r>
                      <a:br>
                        <a:rPr lang="en-US" altLang="zh-CN" sz="1600" b="0" i="1" kern="1200" dirty="0" smtClean="0">
                          <a:solidFill>
                            <a:schemeClr val="tx1"/>
                          </a:solidFill>
                          <a:effectLst/>
                          <a:latin typeface="+mn-lt"/>
                          <a:ea typeface="+mn-ea"/>
                          <a:cs typeface="+mn-cs"/>
                        </a:rPr>
                      </a:br>
                      <a:r>
                        <a:rPr lang="en-US" altLang="zh-CN" sz="1600" b="0" kern="1200" dirty="0" smtClean="0">
                          <a:solidFill>
                            <a:schemeClr val="tx1"/>
                          </a:solidFill>
                          <a:effectLst/>
                          <a:latin typeface="+mn-lt"/>
                          <a:ea typeface="+mn-ea"/>
                          <a:cs typeface="+mn-cs"/>
                        </a:rPr>
                        <a:t>@</a:t>
                      </a:r>
                      <a:r>
                        <a:rPr lang="en-US" altLang="zh-CN" sz="1600" b="0" kern="1200" dirty="0" err="1" smtClean="0">
                          <a:solidFill>
                            <a:schemeClr val="tx1"/>
                          </a:solidFill>
                          <a:effectLst/>
                          <a:latin typeface="+mn-lt"/>
                          <a:ea typeface="+mn-ea"/>
                          <a:cs typeface="+mn-cs"/>
                        </a:rPr>
                        <a:t>FunctionalInterface</a:t>
                      </a:r>
                      <a:r>
                        <a:rPr lang="en-US" altLang="zh-CN" sz="1600" b="0" kern="1200" dirty="0" smtClean="0">
                          <a:solidFill>
                            <a:schemeClr val="tx1"/>
                          </a:solidFill>
                          <a:effectLst/>
                          <a:latin typeface="+mn-lt"/>
                          <a:ea typeface="+mn-ea"/>
                          <a:cs typeface="+mn-cs"/>
                        </a:rPr>
                        <a:t/>
                      </a:r>
                      <a:br>
                        <a:rPr lang="en-US" altLang="zh-CN" sz="1600" b="0" kern="1200" dirty="0" smtClean="0">
                          <a:solidFill>
                            <a:schemeClr val="tx1"/>
                          </a:solidFill>
                          <a:effectLst/>
                          <a:latin typeface="+mn-lt"/>
                          <a:ea typeface="+mn-ea"/>
                          <a:cs typeface="+mn-cs"/>
                        </a:rPr>
                      </a:br>
                      <a:r>
                        <a:rPr lang="en-US" altLang="zh-CN" sz="1600" b="0" kern="1200" dirty="0" smtClean="0">
                          <a:solidFill>
                            <a:schemeClr val="tx1"/>
                          </a:solidFill>
                          <a:effectLst/>
                          <a:latin typeface="+mn-lt"/>
                          <a:ea typeface="+mn-ea"/>
                          <a:cs typeface="+mn-cs"/>
                        </a:rPr>
                        <a:t>public interface </a:t>
                      </a:r>
                      <a:r>
                        <a:rPr lang="en-US" altLang="zh-CN" sz="1600" b="0" dirty="0" err="1" smtClean="0">
                          <a:solidFill>
                            <a:schemeClr val="tx1"/>
                          </a:solidFill>
                        </a:rPr>
                        <a:t>MyFirstFunctionalInterface</a:t>
                      </a:r>
                      <a:r>
                        <a:rPr lang="en-US" altLang="zh-CN" sz="1600" b="0" dirty="0" smtClean="0">
                          <a:solidFill>
                            <a:schemeClr val="tx1"/>
                          </a:solidFill>
                        </a:rPr>
                        <a:t> {</a:t>
                      </a:r>
                      <a:br>
                        <a:rPr lang="en-US" altLang="zh-CN" sz="1600" b="0" dirty="0" smtClean="0">
                          <a:solidFill>
                            <a:schemeClr val="tx1"/>
                          </a:solidFill>
                        </a:rPr>
                      </a:br>
                      <a:r>
                        <a:rPr lang="en-US" altLang="zh-CN" sz="1600" b="0" dirty="0" smtClean="0">
                          <a:solidFill>
                            <a:schemeClr val="tx1"/>
                          </a:solidFill>
                        </a:rPr>
                        <a:t>    </a:t>
                      </a:r>
                      <a:r>
                        <a:rPr lang="en-US" altLang="zh-CN" sz="1600" b="0" kern="1200" dirty="0" smtClean="0">
                          <a:solidFill>
                            <a:schemeClr val="tx1"/>
                          </a:solidFill>
                          <a:effectLst/>
                          <a:latin typeface="+mn-lt"/>
                          <a:ea typeface="+mn-ea"/>
                          <a:cs typeface="+mn-cs"/>
                        </a:rPr>
                        <a:t>public void </a:t>
                      </a:r>
                      <a:r>
                        <a:rPr lang="en-US" altLang="zh-CN" sz="1600" b="0" kern="1200" dirty="0" err="1" smtClean="0">
                          <a:solidFill>
                            <a:schemeClr val="tx1"/>
                          </a:solidFill>
                          <a:effectLst/>
                          <a:latin typeface="+mn-lt"/>
                          <a:ea typeface="+mn-ea"/>
                          <a:cs typeface="+mn-cs"/>
                        </a:rPr>
                        <a:t>firstWork</a:t>
                      </a:r>
                      <a:r>
                        <a:rPr lang="en-US" altLang="zh-CN" sz="1600" b="0" dirty="0" smtClean="0">
                          <a:solidFill>
                            <a:schemeClr val="tx1"/>
                          </a:solidFill>
                        </a:rPr>
                        <a:t>()</a:t>
                      </a:r>
                      <a:r>
                        <a:rPr lang="en-US" altLang="zh-CN" sz="1600" b="0" kern="1200" dirty="0" smtClean="0">
                          <a:solidFill>
                            <a:schemeClr val="tx1"/>
                          </a:solidFill>
                          <a:effectLst/>
                          <a:latin typeface="+mn-lt"/>
                          <a:ea typeface="+mn-ea"/>
                          <a:cs typeface="+mn-cs"/>
                        </a:rPr>
                        <a:t>;</a:t>
                      </a:r>
                      <a:br>
                        <a:rPr lang="en-US" altLang="zh-CN" sz="1600" b="0" kern="1200" dirty="0" smtClean="0">
                          <a:solidFill>
                            <a:schemeClr val="tx1"/>
                          </a:solidFill>
                          <a:effectLst/>
                          <a:latin typeface="+mn-lt"/>
                          <a:ea typeface="+mn-ea"/>
                          <a:cs typeface="+mn-cs"/>
                        </a:rPr>
                      </a:br>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spTree>
    <p:extLst>
      <p:ext uri="{BB962C8B-B14F-4D97-AF65-F5344CB8AC3E}">
        <p14:creationId xmlns:p14="http://schemas.microsoft.com/office/powerpoint/2010/main" val="1090925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关于</a:t>
            </a:r>
            <a:r>
              <a:rPr lang="en-US" altLang="zh-CN" sz="2800" b="1" dirty="0"/>
              <a:t>@</a:t>
            </a:r>
            <a:r>
              <a:rPr lang="en-US" altLang="zh-CN" sz="2800" b="1" dirty="0" err="1"/>
              <a:t>FunctionalInterface</a:t>
            </a:r>
            <a:r>
              <a:rPr lang="zh-CN" altLang="en-US" sz="2800" b="1" dirty="0" smtClean="0"/>
              <a:t>注解</a:t>
            </a:r>
            <a:endParaRPr lang="zh-CN" altLang="en-US" sz="2800" dirty="0"/>
          </a:p>
        </p:txBody>
      </p:sp>
      <p:sp>
        <p:nvSpPr>
          <p:cNvPr id="3" name="内容占位符 2"/>
          <p:cNvSpPr>
            <a:spLocks noGrp="1"/>
          </p:cNvSpPr>
          <p:nvPr>
            <p:ph idx="1"/>
          </p:nvPr>
        </p:nvSpPr>
        <p:spPr>
          <a:xfrm>
            <a:off x="838200" y="1825625"/>
            <a:ext cx="10515600" cy="4335689"/>
          </a:xfrm>
        </p:spPr>
        <p:txBody>
          <a:bodyPr>
            <a:normAutofit/>
          </a:bodyPr>
          <a:lstStyle/>
          <a:p>
            <a:r>
              <a:rPr lang="fr-FR" altLang="zh-CN" sz="2000" dirty="0"/>
              <a:t>Java 8</a:t>
            </a:r>
            <a:r>
              <a:rPr lang="zh-CN" altLang="fr-FR" sz="2000" dirty="0"/>
              <a:t>为函数式接口引入了一个新注解</a:t>
            </a:r>
            <a:r>
              <a:rPr lang="fr-FR" altLang="zh-CN" sz="2000" dirty="0"/>
              <a:t>@FunctionalInterface</a:t>
            </a:r>
            <a:r>
              <a:rPr lang="zh-CN" altLang="fr-FR" sz="2000" dirty="0"/>
              <a:t>，主要用于编译级错误检查，加上该注解，当你写的</a:t>
            </a:r>
            <a:r>
              <a:rPr lang="zh-CN" altLang="fr-FR" sz="2000" dirty="0" smtClean="0"/>
              <a:t>接口不</a:t>
            </a:r>
            <a:r>
              <a:rPr lang="zh-CN" altLang="fr-FR" sz="2000" dirty="0"/>
              <a:t>符合函数式接口定义的时候，编译器会报错</a:t>
            </a:r>
            <a:r>
              <a:rPr lang="zh-CN" altLang="fr-FR" sz="2000" dirty="0" smtClean="0"/>
              <a:t>。</a:t>
            </a:r>
            <a:endParaRPr lang="en-US" altLang="zh-CN" sz="2000" dirty="0" smtClean="0"/>
          </a:p>
          <a:p>
            <a:r>
              <a:rPr lang="zh-CN" altLang="en-US" sz="2000" b="1" dirty="0"/>
              <a:t>错误例子</a:t>
            </a:r>
            <a:r>
              <a:rPr lang="zh-CN" altLang="en-US" sz="2000" dirty="0"/>
              <a:t>，接口中包含了两个抽象方法，违反了函数式接口的定义，</a:t>
            </a:r>
            <a:r>
              <a:rPr lang="en-US" altLang="zh-CN" sz="2000" dirty="0"/>
              <a:t>Eclipse</a:t>
            </a:r>
            <a:r>
              <a:rPr lang="zh-CN" altLang="en-US" sz="2000" dirty="0"/>
              <a:t>报错提示其不是函数式接口</a:t>
            </a:r>
            <a:r>
              <a:rPr lang="zh-CN" altLang="en-US" sz="2000" dirty="0" smtClean="0"/>
              <a:t>。</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pPr lvl="1"/>
            <a:endParaRPr lang="en-US" altLang="zh-CN" sz="1600" dirty="0" smtClean="0"/>
          </a:p>
          <a:p>
            <a:pPr lvl="1"/>
            <a:r>
              <a:rPr lang="zh-CN" altLang="en-US" sz="1600" dirty="0" smtClean="0"/>
              <a:t>提醒</a:t>
            </a:r>
            <a:r>
              <a:rPr lang="zh-CN" altLang="en-US" sz="1600" dirty="0"/>
              <a:t>：加不加</a:t>
            </a:r>
            <a:r>
              <a:rPr lang="en-US" altLang="zh-CN" sz="1600" dirty="0"/>
              <a:t>@</a:t>
            </a:r>
            <a:r>
              <a:rPr lang="en-US" altLang="zh-CN" sz="1600" dirty="0" err="1"/>
              <a:t>FunctionalInterface</a:t>
            </a:r>
            <a:r>
              <a:rPr lang="zh-CN" altLang="en-US" sz="1600" dirty="0"/>
              <a:t>对于接口是不是函数式接口没有影响，该注解知识提醒编译器去检查该接口是否仅包含一个抽象方法</a:t>
            </a:r>
            <a:endParaRPr lang="en-US" altLang="zh-CN" sz="1600" dirty="0" smtClean="0"/>
          </a:p>
          <a:p>
            <a:pPr lvl="1"/>
            <a:endParaRPr lang="zh-CN" altLang="en-US" sz="16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775" y="3098119"/>
            <a:ext cx="4467225" cy="1790700"/>
          </a:xfrm>
          <a:prstGeom prst="rect">
            <a:avLst/>
          </a:prstGeom>
        </p:spPr>
      </p:pic>
    </p:spTree>
    <p:extLst>
      <p:ext uri="{BB962C8B-B14F-4D97-AF65-F5344CB8AC3E}">
        <p14:creationId xmlns:p14="http://schemas.microsoft.com/office/powerpoint/2010/main" val="1141626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函数式接口里允许定义默认</a:t>
            </a:r>
            <a:r>
              <a:rPr lang="zh-CN" altLang="en-US" sz="2800" b="1" dirty="0" smtClean="0"/>
              <a:t>方法</a:t>
            </a:r>
            <a:endParaRPr lang="zh-CN" altLang="en-US" sz="2800" dirty="0"/>
          </a:p>
        </p:txBody>
      </p:sp>
      <p:sp>
        <p:nvSpPr>
          <p:cNvPr id="3" name="内容占位符 2"/>
          <p:cNvSpPr>
            <a:spLocks noGrp="1"/>
          </p:cNvSpPr>
          <p:nvPr>
            <p:ph idx="1"/>
          </p:nvPr>
        </p:nvSpPr>
        <p:spPr/>
        <p:txBody>
          <a:bodyPr>
            <a:normAutofit/>
          </a:bodyPr>
          <a:lstStyle/>
          <a:p>
            <a:r>
              <a:rPr lang="zh-CN" altLang="en-US" sz="2000" dirty="0"/>
              <a:t>函数式接口里是可以包含默认方法，因为默认方法不是抽象方法，其有一个默认实现，</a:t>
            </a:r>
            <a:r>
              <a:rPr lang="zh-CN" altLang="en-US" sz="2000" dirty="0" smtClean="0"/>
              <a:t>所以是</a:t>
            </a:r>
            <a:r>
              <a:rPr lang="zh-CN" altLang="en-US" sz="2000" dirty="0"/>
              <a:t>符合函数式接口的定义的</a:t>
            </a:r>
            <a:r>
              <a:rPr lang="zh-CN" altLang="en-US" sz="2000" dirty="0" smtClean="0"/>
              <a:t>；</a:t>
            </a:r>
            <a:endParaRPr lang="en-US" altLang="zh-CN" sz="2000" dirty="0" smtClean="0"/>
          </a:p>
          <a:p>
            <a:pPr lvl="1"/>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2011494118"/>
              </p:ext>
            </p:extLst>
          </p:nvPr>
        </p:nvGraphicFramePr>
        <p:xfrm>
          <a:off x="1193799" y="2519363"/>
          <a:ext cx="8128000" cy="252984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FunctionalInterface</a:t>
                      </a:r>
                      <a:endParaRPr lang="en-US" altLang="zh-CN" sz="1600" b="0" dirty="0" smtClean="0">
                        <a:solidFill>
                          <a:schemeClr val="tx1"/>
                        </a:solidFill>
                      </a:endParaRPr>
                    </a:p>
                    <a:p>
                      <a:r>
                        <a:rPr lang="en-US" altLang="zh-CN" sz="1600" b="0" dirty="0" smtClean="0">
                          <a:solidFill>
                            <a:schemeClr val="tx1"/>
                          </a:solidFill>
                        </a:rPr>
                        <a:t>public interface </a:t>
                      </a:r>
                      <a:r>
                        <a:rPr lang="en-US" altLang="zh-CN" sz="1600" b="0" dirty="0" err="1" smtClean="0">
                          <a:solidFill>
                            <a:schemeClr val="tx1"/>
                          </a:solidFill>
                        </a:rPr>
                        <a:t>GreetingService</a:t>
                      </a:r>
                      <a:r>
                        <a:rPr lang="en-US" altLang="zh-CN" sz="1600" b="0" dirty="0" smtClean="0">
                          <a:solidFill>
                            <a:schemeClr val="tx1"/>
                          </a:solidFill>
                        </a:rPr>
                        <a:t> {</a:t>
                      </a:r>
                    </a:p>
                    <a:p>
                      <a:r>
                        <a:rPr lang="en-US" altLang="zh-CN" sz="1600" b="0" dirty="0" smtClean="0">
                          <a:solidFill>
                            <a:schemeClr val="tx1"/>
                          </a:solidFill>
                        </a:rPr>
                        <a:t>    void </a:t>
                      </a:r>
                      <a:r>
                        <a:rPr lang="en-US" altLang="zh-CN" sz="1600" b="0" dirty="0" err="1" smtClean="0">
                          <a:solidFill>
                            <a:schemeClr val="tx1"/>
                          </a:solidFill>
                        </a:rPr>
                        <a:t>sayMessage</a:t>
                      </a:r>
                      <a:r>
                        <a:rPr lang="en-US" altLang="zh-CN" sz="1600" b="0" dirty="0" smtClean="0">
                          <a:solidFill>
                            <a:schemeClr val="tx1"/>
                          </a:solidFill>
                        </a:rPr>
                        <a:t>(String message);</a:t>
                      </a:r>
                    </a:p>
                    <a:p>
                      <a:r>
                        <a:rPr lang="en-US" altLang="zh-CN" sz="1600" b="0" dirty="0" smtClean="0">
                          <a:solidFill>
                            <a:schemeClr val="tx1"/>
                          </a:solidFill>
                        </a:rPr>
                        <a:t>    default void doSomeMoreWork1() {</a:t>
                      </a:r>
                    </a:p>
                    <a:p>
                      <a:r>
                        <a:rPr lang="en-US" altLang="zh-CN" sz="1600" b="0" dirty="0" smtClean="0">
                          <a:solidFill>
                            <a:schemeClr val="tx1"/>
                          </a:solidFill>
                        </a:rPr>
                        <a:t>        // Method body</a:t>
                      </a:r>
                    </a:p>
                    <a:p>
                      <a:r>
                        <a:rPr lang="en-US" altLang="zh-CN" sz="1600" b="0" dirty="0" smtClean="0">
                          <a:solidFill>
                            <a:schemeClr val="tx1"/>
                          </a:solidFill>
                        </a:rPr>
                        <a:t>    }</a:t>
                      </a:r>
                    </a:p>
                    <a:p>
                      <a:r>
                        <a:rPr lang="en-US" altLang="zh-CN" sz="1600" b="0" dirty="0" smtClean="0">
                          <a:solidFill>
                            <a:schemeClr val="tx1"/>
                          </a:solidFill>
                        </a:rPr>
                        <a:t>    default void doSomeMoreWork2() {</a:t>
                      </a:r>
                    </a:p>
                    <a:p>
                      <a:r>
                        <a:rPr lang="en-US" altLang="zh-CN" sz="1600" b="0" dirty="0" smtClean="0">
                          <a:solidFill>
                            <a:schemeClr val="tx1"/>
                          </a:solidFill>
                        </a:rPr>
                        <a:t>        // Method body</a:t>
                      </a:r>
                    </a:p>
                    <a:p>
                      <a:r>
                        <a:rPr lang="en-US" altLang="zh-CN" sz="1600" b="0" dirty="0" smtClean="0">
                          <a:solidFill>
                            <a:schemeClr val="tx1"/>
                          </a:solidFill>
                        </a:rPr>
                        <a:t>    }</a:t>
                      </a:r>
                    </a:p>
                    <a:p>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spTree>
    <p:extLst>
      <p:ext uri="{BB962C8B-B14F-4D97-AF65-F5344CB8AC3E}">
        <p14:creationId xmlns:p14="http://schemas.microsoft.com/office/powerpoint/2010/main" val="686983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函数式接口里允许定义静态</a:t>
            </a:r>
            <a:r>
              <a:rPr lang="zh-CN" altLang="en-US" sz="2800" b="1" dirty="0" smtClean="0"/>
              <a:t>方法</a:t>
            </a:r>
            <a:endParaRPr lang="zh-CN" altLang="en-US" sz="2800" dirty="0"/>
          </a:p>
        </p:txBody>
      </p:sp>
      <p:sp>
        <p:nvSpPr>
          <p:cNvPr id="3" name="内容占位符 2"/>
          <p:cNvSpPr>
            <a:spLocks noGrp="1"/>
          </p:cNvSpPr>
          <p:nvPr>
            <p:ph idx="1"/>
          </p:nvPr>
        </p:nvSpPr>
        <p:spPr/>
        <p:txBody>
          <a:bodyPr>
            <a:normAutofit/>
          </a:bodyPr>
          <a:lstStyle/>
          <a:p>
            <a:r>
              <a:rPr lang="zh-CN" altLang="en-US" sz="2000" dirty="0"/>
              <a:t>函数式接口里是可以包含静态方法，因为静态方法不能是抽象方法，是一个已经实现了的方法，所以是符合函数式接口</a:t>
            </a:r>
            <a:r>
              <a:rPr lang="zh-CN" altLang="en-US" sz="2000" dirty="0" smtClean="0"/>
              <a:t>的定义</a:t>
            </a:r>
            <a:r>
              <a:rPr lang="zh-CN" altLang="en-US" sz="2000" dirty="0"/>
              <a:t>的</a:t>
            </a:r>
            <a:r>
              <a:rPr lang="zh-CN" altLang="en-US" sz="2000" dirty="0" smtClean="0"/>
              <a:t>；</a:t>
            </a:r>
            <a:endParaRPr lang="en-US" altLang="zh-CN" sz="2000" dirty="0" smtClean="0"/>
          </a:p>
          <a:p>
            <a:pPr lvl="1"/>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2023993111"/>
              </p:ext>
            </p:extLst>
          </p:nvPr>
        </p:nvGraphicFramePr>
        <p:xfrm>
          <a:off x="1193800" y="2526694"/>
          <a:ext cx="8128000" cy="252984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FunctionalInterface</a:t>
                      </a:r>
                      <a:endParaRPr lang="en-US" altLang="zh-CN" sz="1600" b="0" dirty="0" smtClean="0">
                        <a:solidFill>
                          <a:schemeClr val="tx1"/>
                        </a:solidFill>
                      </a:endParaRPr>
                    </a:p>
                    <a:p>
                      <a:r>
                        <a:rPr lang="en-US" altLang="zh-CN" sz="1600" b="0" dirty="0" smtClean="0">
                          <a:solidFill>
                            <a:schemeClr val="tx1"/>
                          </a:solidFill>
                        </a:rPr>
                        <a:t>public interface </a:t>
                      </a:r>
                      <a:r>
                        <a:rPr lang="en-US" altLang="zh-CN" sz="1600" b="0" dirty="0" err="1" smtClean="0">
                          <a:solidFill>
                            <a:schemeClr val="tx1"/>
                          </a:solidFill>
                        </a:rPr>
                        <a:t>GreetingService</a:t>
                      </a:r>
                      <a:r>
                        <a:rPr lang="en-US" altLang="zh-CN" sz="1600" b="0" dirty="0" smtClean="0">
                          <a:solidFill>
                            <a:schemeClr val="tx1"/>
                          </a:solidFill>
                        </a:rPr>
                        <a:t> {</a:t>
                      </a:r>
                    </a:p>
                    <a:p>
                      <a:r>
                        <a:rPr lang="en-US" altLang="zh-CN" sz="1600" b="0" dirty="0" smtClean="0">
                          <a:solidFill>
                            <a:schemeClr val="tx1"/>
                          </a:solidFill>
                        </a:rPr>
                        <a:t>    void </a:t>
                      </a:r>
                      <a:r>
                        <a:rPr lang="en-US" altLang="zh-CN" sz="1600" b="0" dirty="0" err="1" smtClean="0">
                          <a:solidFill>
                            <a:schemeClr val="tx1"/>
                          </a:solidFill>
                        </a:rPr>
                        <a:t>sayMessage</a:t>
                      </a:r>
                      <a:r>
                        <a:rPr lang="en-US" altLang="zh-CN" sz="1600" b="0" dirty="0" smtClean="0">
                          <a:solidFill>
                            <a:schemeClr val="tx1"/>
                          </a:solidFill>
                        </a:rPr>
                        <a:t>(String message);</a:t>
                      </a:r>
                    </a:p>
                    <a:p>
                      <a:r>
                        <a:rPr lang="en-US" altLang="zh-CN" sz="1600" b="0" dirty="0" smtClean="0">
                          <a:solidFill>
                            <a:schemeClr val="tx1"/>
                          </a:solidFill>
                        </a:rPr>
                        <a:t>    static void </a:t>
                      </a:r>
                      <a:r>
                        <a:rPr lang="en-US" altLang="zh-CN" sz="1600" b="0" dirty="0" err="1" smtClean="0">
                          <a:solidFill>
                            <a:schemeClr val="tx1"/>
                          </a:solidFill>
                        </a:rPr>
                        <a:t>printHello</a:t>
                      </a:r>
                      <a:r>
                        <a:rPr lang="en-US" altLang="zh-CN" sz="1600" b="0" dirty="0" smtClean="0">
                          <a:solidFill>
                            <a:schemeClr val="tx1"/>
                          </a:solidFill>
                        </a:rPr>
                        <a:t>(){</a:t>
                      </a:r>
                    </a:p>
                    <a:p>
                      <a:r>
                        <a:rPr lang="en-US" altLang="zh-CN" sz="1600" b="0" dirty="0" smtClean="0">
                          <a:solidFill>
                            <a:schemeClr val="tx1"/>
                          </a:solidFill>
                        </a:rPr>
                        <a:t>        </a:t>
                      </a:r>
                      <a:r>
                        <a:rPr lang="en-US" altLang="zh-CN" sz="1600" b="0" dirty="0" err="1" smtClean="0">
                          <a:solidFill>
                            <a:schemeClr val="tx1"/>
                          </a:solidFill>
                        </a:rPr>
                        <a:t>System.out.println</a:t>
                      </a:r>
                      <a:r>
                        <a:rPr lang="en-US" altLang="zh-CN" sz="1600" b="0" dirty="0" smtClean="0">
                          <a:solidFill>
                            <a:schemeClr val="tx1"/>
                          </a:solidFill>
                        </a:rPr>
                        <a:t>("Hello..");</a:t>
                      </a:r>
                    </a:p>
                    <a:p>
                      <a:r>
                        <a:rPr lang="en-US" altLang="zh-CN" sz="1600" b="0" dirty="0" smtClean="0">
                          <a:solidFill>
                            <a:schemeClr val="tx1"/>
                          </a:solidFill>
                        </a:rPr>
                        <a:t>    }</a:t>
                      </a:r>
                    </a:p>
                    <a:p>
                      <a:r>
                        <a:rPr lang="en-US" altLang="zh-CN" sz="1600" b="0" dirty="0" smtClean="0">
                          <a:solidFill>
                            <a:schemeClr val="tx1"/>
                          </a:solidFill>
                        </a:rPr>
                        <a:t>    default void doSomeMoreWork1() {</a:t>
                      </a:r>
                    </a:p>
                    <a:p>
                      <a:r>
                        <a:rPr lang="en-US" altLang="zh-CN" sz="1600" b="0" dirty="0" smtClean="0">
                          <a:solidFill>
                            <a:schemeClr val="tx1"/>
                          </a:solidFill>
                        </a:rPr>
                        <a:t>        // Method body</a:t>
                      </a:r>
                    </a:p>
                    <a:p>
                      <a:r>
                        <a:rPr lang="en-US" altLang="zh-CN" sz="1600" b="0" dirty="0" smtClean="0">
                          <a:solidFill>
                            <a:schemeClr val="tx1"/>
                          </a:solidFill>
                        </a:rPr>
                        <a:t>    }</a:t>
                      </a:r>
                    </a:p>
                    <a:p>
                      <a:endParaRPr lang="zh-CN" altLang="en-US" sz="1600" b="0" dirty="0">
                        <a:solidFill>
                          <a:schemeClr val="tx1"/>
                        </a:solidFill>
                      </a:endParaRPr>
                    </a:p>
                  </a:txBody>
                  <a:tcPr>
                    <a:noFill/>
                  </a:tcPr>
                </a:tc>
              </a:tr>
            </a:tbl>
          </a:graphicData>
        </a:graphic>
      </p:graphicFrame>
    </p:spTree>
    <p:extLst>
      <p:ext uri="{BB962C8B-B14F-4D97-AF65-F5344CB8AC3E}">
        <p14:creationId xmlns:p14="http://schemas.microsoft.com/office/powerpoint/2010/main" val="1582546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a:t>函数式接口里允许</a:t>
            </a:r>
            <a:r>
              <a:rPr lang="zh-CN" altLang="en-US" sz="2800" b="1" dirty="0" smtClean="0"/>
              <a:t>定义</a:t>
            </a:r>
            <a:r>
              <a:rPr lang="en-US" altLang="zh-CN" sz="2800" b="1" dirty="0" smtClean="0"/>
              <a:t>Object</a:t>
            </a:r>
            <a:r>
              <a:rPr lang="zh-CN" altLang="en-US" sz="2800" b="1" dirty="0"/>
              <a:t>里</a:t>
            </a:r>
            <a:r>
              <a:rPr lang="zh-CN" altLang="en-US" sz="2800" b="1" dirty="0" smtClean="0"/>
              <a:t>的</a:t>
            </a:r>
            <a:r>
              <a:rPr lang="en-US" altLang="zh-CN" sz="2800" b="1" dirty="0" smtClean="0"/>
              <a:t>public</a:t>
            </a:r>
            <a:r>
              <a:rPr lang="zh-CN" altLang="en-US" sz="2800" b="1" dirty="0" smtClean="0"/>
              <a:t>方法</a:t>
            </a:r>
            <a:endParaRPr lang="zh-CN" altLang="en-US" sz="2800" dirty="0"/>
          </a:p>
        </p:txBody>
      </p:sp>
      <p:sp>
        <p:nvSpPr>
          <p:cNvPr id="3" name="内容占位符 2"/>
          <p:cNvSpPr>
            <a:spLocks noGrp="1"/>
          </p:cNvSpPr>
          <p:nvPr>
            <p:ph idx="1"/>
          </p:nvPr>
        </p:nvSpPr>
        <p:spPr/>
        <p:txBody>
          <a:bodyPr>
            <a:normAutofit/>
          </a:bodyPr>
          <a:lstStyle/>
          <a:p>
            <a:r>
              <a:rPr lang="zh-CN" altLang="en-US" sz="2000" dirty="0"/>
              <a:t>函数式接口里是可以包含</a:t>
            </a:r>
            <a:r>
              <a:rPr lang="en-US" altLang="zh-CN" sz="2000" dirty="0"/>
              <a:t>Object</a:t>
            </a:r>
            <a:r>
              <a:rPr lang="zh-CN" altLang="en-US" sz="2000" dirty="0"/>
              <a:t>里的</a:t>
            </a:r>
            <a:r>
              <a:rPr lang="en-US" altLang="zh-CN" sz="2000" dirty="0"/>
              <a:t>public</a:t>
            </a:r>
            <a:r>
              <a:rPr lang="zh-CN" altLang="en-US" sz="2000" dirty="0"/>
              <a:t>方法，这些方法对于函数式接口来说，不被当成是抽象方法（虽然它们是抽象方法）；因为任何一个函数式接口的实现，默认都继承了</a:t>
            </a:r>
            <a:r>
              <a:rPr lang="en-US" altLang="zh-CN" sz="2000" dirty="0"/>
              <a:t>Object</a:t>
            </a:r>
            <a:r>
              <a:rPr lang="zh-CN" altLang="en-US" sz="2000" dirty="0"/>
              <a:t>类</a:t>
            </a:r>
            <a:r>
              <a:rPr lang="zh-CN" altLang="en-US" sz="2000" dirty="0" smtClean="0"/>
              <a:t>，包含</a:t>
            </a:r>
            <a:r>
              <a:rPr lang="zh-CN" altLang="en-US" sz="2000" dirty="0"/>
              <a:t>了来自</a:t>
            </a:r>
            <a:r>
              <a:rPr lang="en-US" altLang="zh-CN" sz="2000" dirty="0" err="1"/>
              <a:t>java.lang.Object</a:t>
            </a:r>
            <a:r>
              <a:rPr lang="zh-CN" altLang="en-US" sz="2000" dirty="0"/>
              <a:t>里对这些抽象方法的实现</a:t>
            </a:r>
            <a:r>
              <a:rPr lang="zh-CN" altLang="en-US" sz="2000" dirty="0" smtClean="0"/>
              <a:t>；</a:t>
            </a:r>
            <a:endParaRPr lang="en-US" altLang="zh-CN" sz="2000" dirty="0" smtClean="0"/>
          </a:p>
          <a:p>
            <a:pPr lvl="1"/>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980652583"/>
              </p:ext>
            </p:extLst>
          </p:nvPr>
        </p:nvGraphicFramePr>
        <p:xfrm>
          <a:off x="1161143" y="2777066"/>
          <a:ext cx="8128000" cy="350520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FunctionalInterface</a:t>
                      </a:r>
                      <a:endParaRPr lang="en-US" altLang="zh-CN" sz="1600" b="0" dirty="0" smtClean="0">
                        <a:solidFill>
                          <a:schemeClr val="tx1"/>
                        </a:solidFill>
                      </a:endParaRPr>
                    </a:p>
                    <a:p>
                      <a:r>
                        <a:rPr lang="en-US" altLang="zh-CN" sz="1600" b="0" dirty="0" smtClean="0">
                          <a:solidFill>
                            <a:schemeClr val="tx1"/>
                          </a:solidFill>
                        </a:rPr>
                        <a:t>public interface </a:t>
                      </a:r>
                      <a:r>
                        <a:rPr lang="en-US" altLang="zh-CN" sz="1600" b="0" dirty="0" err="1" smtClean="0">
                          <a:solidFill>
                            <a:schemeClr val="tx1"/>
                          </a:solidFill>
                        </a:rPr>
                        <a:t>GreetingService</a:t>
                      </a:r>
                      <a:r>
                        <a:rPr lang="en-US" altLang="zh-CN" sz="1600" b="0" dirty="0" smtClean="0">
                          <a:solidFill>
                            <a:schemeClr val="tx1"/>
                          </a:solidFill>
                        </a:rPr>
                        <a:t> {</a:t>
                      </a:r>
                    </a:p>
                    <a:p>
                      <a:r>
                        <a:rPr lang="en-US" altLang="zh-CN" sz="1600" b="0" dirty="0" smtClean="0">
                          <a:solidFill>
                            <a:schemeClr val="tx1"/>
                          </a:solidFill>
                        </a:rPr>
                        <a:t>    @Override</a:t>
                      </a:r>
                    </a:p>
                    <a:p>
                      <a:r>
                        <a:rPr lang="en-US" altLang="zh-CN" sz="1600" b="0" dirty="0" smtClean="0">
                          <a:solidFill>
                            <a:schemeClr val="tx1"/>
                          </a:solidFill>
                        </a:rPr>
                        <a:t>    public </a:t>
                      </a:r>
                      <a:r>
                        <a:rPr lang="en-US" altLang="zh-CN" sz="1600" b="0" dirty="0" err="1" smtClean="0">
                          <a:solidFill>
                            <a:schemeClr val="tx1"/>
                          </a:solidFill>
                        </a:rPr>
                        <a:t>boolean</a:t>
                      </a:r>
                      <a:r>
                        <a:rPr lang="en-US" altLang="zh-CN" sz="1600" b="0" dirty="0" smtClean="0">
                          <a:solidFill>
                            <a:schemeClr val="tx1"/>
                          </a:solidFill>
                        </a:rPr>
                        <a:t> equals(Object </a:t>
                      </a:r>
                      <a:r>
                        <a:rPr lang="en-US" altLang="zh-CN" sz="1600" b="0" dirty="0" err="1" smtClean="0">
                          <a:solidFill>
                            <a:schemeClr val="tx1"/>
                          </a:solidFill>
                        </a:rPr>
                        <a:t>obj</a:t>
                      </a:r>
                      <a:r>
                        <a:rPr lang="en-US" altLang="zh-CN" sz="1600" b="0" dirty="0" smtClean="0">
                          <a:solidFill>
                            <a:schemeClr val="tx1"/>
                          </a:solidFill>
                        </a:rPr>
                        <a:t>);</a:t>
                      </a:r>
                    </a:p>
                    <a:p>
                      <a:r>
                        <a:rPr lang="en-US" altLang="zh-CN" sz="1600" b="0" dirty="0" smtClean="0">
                          <a:solidFill>
                            <a:schemeClr val="tx1"/>
                          </a:solidFill>
                        </a:rPr>
                        <a:t>    @Override</a:t>
                      </a:r>
                    </a:p>
                    <a:p>
                      <a:r>
                        <a:rPr lang="en-US" altLang="zh-CN" sz="1600" b="0" dirty="0" smtClean="0">
                          <a:solidFill>
                            <a:schemeClr val="tx1"/>
                          </a:solidFill>
                        </a:rPr>
                        <a:t>    public String </a:t>
                      </a:r>
                      <a:r>
                        <a:rPr lang="en-US" altLang="zh-CN" sz="1600" b="0" dirty="0" err="1" smtClean="0">
                          <a:solidFill>
                            <a:schemeClr val="tx1"/>
                          </a:solidFill>
                        </a:rPr>
                        <a:t>toString</a:t>
                      </a:r>
                      <a:r>
                        <a:rPr lang="en-US" altLang="zh-CN" sz="1600" b="0" dirty="0" smtClean="0">
                          <a:solidFill>
                            <a:schemeClr val="tx1"/>
                          </a:solidFill>
                        </a:rPr>
                        <a:t>();</a:t>
                      </a:r>
                    </a:p>
                    <a:p>
                      <a:r>
                        <a:rPr lang="en-US" altLang="zh-CN" sz="1600" b="0" dirty="0" smtClean="0">
                          <a:solidFill>
                            <a:schemeClr val="tx1"/>
                          </a:solidFill>
                        </a:rPr>
                        <a:t>    void </a:t>
                      </a:r>
                      <a:r>
                        <a:rPr lang="en-US" altLang="zh-CN" sz="1600" b="0" dirty="0" err="1" smtClean="0">
                          <a:solidFill>
                            <a:schemeClr val="tx1"/>
                          </a:solidFill>
                        </a:rPr>
                        <a:t>sayMessage</a:t>
                      </a:r>
                      <a:r>
                        <a:rPr lang="en-US" altLang="zh-CN" sz="1600" b="0" dirty="0" smtClean="0">
                          <a:solidFill>
                            <a:schemeClr val="tx1"/>
                          </a:solidFill>
                        </a:rPr>
                        <a:t>(String message);</a:t>
                      </a:r>
                    </a:p>
                    <a:p>
                      <a:r>
                        <a:rPr lang="en-US" altLang="zh-CN" sz="1600" b="0" dirty="0" smtClean="0">
                          <a:solidFill>
                            <a:schemeClr val="tx1"/>
                          </a:solidFill>
                        </a:rPr>
                        <a:t>    static void </a:t>
                      </a:r>
                      <a:r>
                        <a:rPr lang="en-US" altLang="zh-CN" sz="1600" b="0" dirty="0" err="1" smtClean="0">
                          <a:solidFill>
                            <a:schemeClr val="tx1"/>
                          </a:solidFill>
                        </a:rPr>
                        <a:t>printHello</a:t>
                      </a:r>
                      <a:r>
                        <a:rPr lang="en-US" altLang="zh-CN" sz="1600" b="0" dirty="0" smtClean="0">
                          <a:solidFill>
                            <a:schemeClr val="tx1"/>
                          </a:solidFill>
                        </a:rPr>
                        <a:t>(){</a:t>
                      </a:r>
                    </a:p>
                    <a:p>
                      <a:r>
                        <a:rPr lang="en-US" altLang="zh-CN" sz="1600" b="0" dirty="0" smtClean="0">
                          <a:solidFill>
                            <a:schemeClr val="tx1"/>
                          </a:solidFill>
                        </a:rPr>
                        <a:t>        </a:t>
                      </a:r>
                      <a:r>
                        <a:rPr lang="en-US" altLang="zh-CN" sz="1600" b="0" dirty="0" err="1" smtClean="0">
                          <a:solidFill>
                            <a:schemeClr val="tx1"/>
                          </a:solidFill>
                        </a:rPr>
                        <a:t>System.out.println</a:t>
                      </a:r>
                      <a:r>
                        <a:rPr lang="en-US" altLang="zh-CN" sz="1600" b="0" dirty="0" smtClean="0">
                          <a:solidFill>
                            <a:schemeClr val="tx1"/>
                          </a:solidFill>
                        </a:rPr>
                        <a:t>("Hello..");</a:t>
                      </a:r>
                    </a:p>
                    <a:p>
                      <a:r>
                        <a:rPr lang="en-US" altLang="zh-CN" sz="1600" b="0" dirty="0" smtClean="0">
                          <a:solidFill>
                            <a:schemeClr val="tx1"/>
                          </a:solidFill>
                        </a:rPr>
                        <a:t>    }</a:t>
                      </a:r>
                    </a:p>
                    <a:p>
                      <a:r>
                        <a:rPr lang="en-US" altLang="zh-CN" sz="1600" b="0" dirty="0" smtClean="0">
                          <a:solidFill>
                            <a:schemeClr val="tx1"/>
                          </a:solidFill>
                        </a:rPr>
                        <a:t>    default void doSomeMoreWork1() {</a:t>
                      </a:r>
                    </a:p>
                    <a:p>
                      <a:r>
                        <a:rPr lang="en-US" altLang="zh-CN" sz="1600" b="0" dirty="0" smtClean="0">
                          <a:solidFill>
                            <a:schemeClr val="tx1"/>
                          </a:solidFill>
                        </a:rPr>
                        <a:t>        // Method body</a:t>
                      </a:r>
                    </a:p>
                    <a:p>
                      <a:r>
                        <a:rPr lang="en-US" altLang="zh-CN" sz="1600" b="0" dirty="0" smtClean="0">
                          <a:solidFill>
                            <a:schemeClr val="tx1"/>
                          </a:solidFill>
                        </a:rPr>
                        <a:t>    }</a:t>
                      </a:r>
                    </a:p>
                    <a:p>
                      <a:r>
                        <a:rPr lang="en-US" altLang="zh-CN" sz="1600" b="0" dirty="0" smtClean="0">
                          <a:solidFill>
                            <a:schemeClr val="tx1"/>
                          </a:solidFill>
                        </a:rPr>
                        <a:t>}</a:t>
                      </a:r>
                      <a:endParaRPr lang="zh-CN" altLang="en-US" sz="1600" b="0" dirty="0">
                        <a:solidFill>
                          <a:schemeClr val="tx1"/>
                        </a:solidFill>
                      </a:endParaRPr>
                    </a:p>
                  </a:txBody>
                  <a:tcPr/>
                </a:tc>
              </a:tr>
            </a:tbl>
          </a:graphicData>
        </a:graphic>
      </p:graphicFrame>
    </p:spTree>
    <p:extLst>
      <p:ext uri="{BB962C8B-B14F-4D97-AF65-F5344CB8AC3E}">
        <p14:creationId xmlns:p14="http://schemas.microsoft.com/office/powerpoint/2010/main" val="32431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Default </a:t>
            </a:r>
            <a:r>
              <a:rPr lang="en-US" altLang="zh-CN" b="1" dirty="0" smtClean="0"/>
              <a:t>Methods</a:t>
            </a:r>
            <a:endParaRPr lang="zh-CN" altLang="en-US" dirty="0"/>
          </a:p>
        </p:txBody>
      </p:sp>
      <p:sp>
        <p:nvSpPr>
          <p:cNvPr id="3" name="内容占位符 2"/>
          <p:cNvSpPr>
            <a:spLocks noGrp="1"/>
          </p:cNvSpPr>
          <p:nvPr>
            <p:ph idx="1"/>
          </p:nvPr>
        </p:nvSpPr>
        <p:spPr/>
        <p:txBody>
          <a:bodyPr/>
          <a:lstStyle/>
          <a:p>
            <a:r>
              <a:rPr lang="zh-CN" altLang="en-US" dirty="0"/>
              <a:t>什么是默认方法</a:t>
            </a:r>
            <a:r>
              <a:rPr lang="en-US" altLang="zh-CN" dirty="0"/>
              <a:t>-Default </a:t>
            </a:r>
            <a:r>
              <a:rPr lang="en-US" altLang="zh-CN" dirty="0" smtClean="0"/>
              <a:t>Methods</a:t>
            </a:r>
          </a:p>
          <a:p>
            <a:pPr lvl="1"/>
            <a:r>
              <a:rPr lang="zh-CN" altLang="en-US" sz="1600" dirty="0"/>
              <a:t>简单的说，就是可以在接口中定义一个已实现方法，且</a:t>
            </a:r>
            <a:r>
              <a:rPr lang="zh-CN" altLang="en-US" sz="1600" dirty="0" smtClean="0"/>
              <a:t>该接口</a:t>
            </a:r>
            <a:r>
              <a:rPr lang="zh-CN" altLang="en-US" sz="1600" dirty="0"/>
              <a:t>的实现类不需要实现该方法</a:t>
            </a:r>
            <a:r>
              <a:rPr lang="zh-CN" altLang="en-US" sz="1600" dirty="0" smtClean="0"/>
              <a:t>；</a:t>
            </a:r>
            <a:endParaRPr lang="en-US" altLang="zh-CN" sz="1600" dirty="0" smtClean="0"/>
          </a:p>
          <a:p>
            <a:pPr lvl="1"/>
            <a:endParaRPr lang="en-US" altLang="zh-CN" sz="1600" dirty="0"/>
          </a:p>
        </p:txBody>
      </p:sp>
      <p:graphicFrame>
        <p:nvGraphicFramePr>
          <p:cNvPr id="4" name="表格 3"/>
          <p:cNvGraphicFramePr>
            <a:graphicFrameLocks noGrp="1"/>
          </p:cNvGraphicFramePr>
          <p:nvPr>
            <p:extLst>
              <p:ext uri="{D42A27DB-BD31-4B8C-83A1-F6EECF244321}">
                <p14:modId xmlns:p14="http://schemas.microsoft.com/office/powerpoint/2010/main" val="2199349195"/>
              </p:ext>
            </p:extLst>
          </p:nvPr>
        </p:nvGraphicFramePr>
        <p:xfrm>
          <a:off x="1625600" y="2671763"/>
          <a:ext cx="8128000" cy="350520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sz="1600" b="0" dirty="0" smtClean="0">
                          <a:solidFill>
                            <a:schemeClr val="tx1"/>
                          </a:solidFill>
                        </a:rPr>
                        <a:t>@</a:t>
                      </a:r>
                      <a:r>
                        <a:rPr lang="en-US" altLang="zh-CN" sz="1600" b="0" dirty="0" err="1" smtClean="0">
                          <a:solidFill>
                            <a:schemeClr val="tx1"/>
                          </a:solidFill>
                        </a:rPr>
                        <a:t>FunctionalInterface</a:t>
                      </a:r>
                      <a:endParaRPr lang="en-US" altLang="zh-CN" sz="1600" b="0" dirty="0" smtClean="0">
                        <a:solidFill>
                          <a:schemeClr val="tx1"/>
                        </a:solidFill>
                      </a:endParaRPr>
                    </a:p>
                    <a:p>
                      <a:r>
                        <a:rPr lang="en-US" altLang="zh-CN" sz="1600" b="0" dirty="0" smtClean="0">
                          <a:solidFill>
                            <a:schemeClr val="tx1"/>
                          </a:solidFill>
                        </a:rPr>
                        <a:t>public interface </a:t>
                      </a:r>
                      <a:r>
                        <a:rPr lang="en-US" altLang="zh-CN" sz="1600" b="0" dirty="0" err="1" smtClean="0">
                          <a:solidFill>
                            <a:schemeClr val="tx1"/>
                          </a:solidFill>
                        </a:rPr>
                        <a:t>GreetingService</a:t>
                      </a:r>
                      <a:r>
                        <a:rPr lang="en-US" altLang="zh-CN" sz="1600" b="0" dirty="0" smtClean="0">
                          <a:solidFill>
                            <a:schemeClr val="tx1"/>
                          </a:solidFill>
                        </a:rPr>
                        <a:t> {</a:t>
                      </a:r>
                    </a:p>
                    <a:p>
                      <a:endParaRPr lang="en-US" altLang="zh-CN" sz="1600" b="0" dirty="0" smtClean="0">
                        <a:solidFill>
                          <a:schemeClr val="tx1"/>
                        </a:solidFill>
                      </a:endParaRPr>
                    </a:p>
                    <a:p>
                      <a:r>
                        <a:rPr lang="en-US" altLang="zh-CN" sz="1600" b="0" dirty="0" smtClean="0">
                          <a:solidFill>
                            <a:schemeClr val="tx1"/>
                          </a:solidFill>
                        </a:rPr>
                        <a:t>    void </a:t>
                      </a:r>
                      <a:r>
                        <a:rPr lang="en-US" altLang="zh-CN" sz="1600" b="0" dirty="0" err="1" smtClean="0">
                          <a:solidFill>
                            <a:schemeClr val="tx1"/>
                          </a:solidFill>
                        </a:rPr>
                        <a:t>sayMessage</a:t>
                      </a:r>
                      <a:r>
                        <a:rPr lang="en-US" altLang="zh-CN" sz="1600" b="0" dirty="0" smtClean="0">
                          <a:solidFill>
                            <a:schemeClr val="tx1"/>
                          </a:solidFill>
                        </a:rPr>
                        <a:t>(String message);</a:t>
                      </a:r>
                    </a:p>
                    <a:p>
                      <a:endParaRPr lang="en-US" altLang="zh-CN" sz="1600" b="0" dirty="0" smtClean="0">
                        <a:solidFill>
                          <a:schemeClr val="tx1"/>
                        </a:solidFill>
                      </a:endParaRPr>
                    </a:p>
                    <a:p>
                      <a:r>
                        <a:rPr lang="en-US" altLang="zh-CN" sz="1600" b="0" dirty="0" smtClean="0">
                          <a:solidFill>
                            <a:schemeClr val="tx1"/>
                          </a:solidFill>
                        </a:rPr>
                        <a:t>    static void </a:t>
                      </a:r>
                      <a:r>
                        <a:rPr lang="en-US" altLang="zh-CN" sz="1600" b="0" dirty="0" err="1" smtClean="0">
                          <a:solidFill>
                            <a:schemeClr val="tx1"/>
                          </a:solidFill>
                        </a:rPr>
                        <a:t>printHello</a:t>
                      </a:r>
                      <a:r>
                        <a:rPr lang="en-US" altLang="zh-CN" sz="1600" b="0" dirty="0" smtClean="0">
                          <a:solidFill>
                            <a:schemeClr val="tx1"/>
                          </a:solidFill>
                        </a:rPr>
                        <a:t>() {</a:t>
                      </a:r>
                    </a:p>
                    <a:p>
                      <a:r>
                        <a:rPr lang="en-US" altLang="zh-CN" sz="1600" b="0" dirty="0" smtClean="0">
                          <a:solidFill>
                            <a:schemeClr val="tx1"/>
                          </a:solidFill>
                        </a:rPr>
                        <a:t>        </a:t>
                      </a:r>
                      <a:r>
                        <a:rPr lang="en-US" altLang="zh-CN" sz="1600" b="0" dirty="0" err="1" smtClean="0">
                          <a:solidFill>
                            <a:schemeClr val="tx1"/>
                          </a:solidFill>
                        </a:rPr>
                        <a:t>System.out.println</a:t>
                      </a:r>
                      <a:r>
                        <a:rPr lang="en-US" altLang="zh-CN" sz="1600" b="0" dirty="0" smtClean="0">
                          <a:solidFill>
                            <a:schemeClr val="tx1"/>
                          </a:solidFill>
                        </a:rPr>
                        <a:t>("Hello..");</a:t>
                      </a:r>
                    </a:p>
                    <a:p>
                      <a:r>
                        <a:rPr lang="en-US" altLang="zh-CN" sz="1600" b="0" dirty="0" smtClean="0">
                          <a:solidFill>
                            <a:schemeClr val="tx1"/>
                          </a:solidFill>
                        </a:rPr>
                        <a:t>    }</a:t>
                      </a:r>
                    </a:p>
                    <a:p>
                      <a:endParaRPr lang="en-US" altLang="zh-CN" sz="1600" b="0" dirty="0" smtClean="0">
                        <a:solidFill>
                          <a:schemeClr val="tx1"/>
                        </a:solidFill>
                      </a:endParaRPr>
                    </a:p>
                    <a:p>
                      <a:r>
                        <a:rPr lang="en-US" altLang="zh-CN" sz="1600" b="0" dirty="0" smtClean="0">
                          <a:solidFill>
                            <a:schemeClr val="tx1"/>
                          </a:solidFill>
                        </a:rPr>
                        <a:t>    //</a:t>
                      </a:r>
                      <a:r>
                        <a:rPr lang="zh-CN" altLang="en-US" sz="1600" b="0" dirty="0" smtClean="0">
                          <a:solidFill>
                            <a:schemeClr val="tx1"/>
                          </a:solidFill>
                        </a:rPr>
                        <a:t>可以在接口中定义默认方法</a:t>
                      </a:r>
                    </a:p>
                    <a:p>
                      <a:r>
                        <a:rPr lang="zh-CN" altLang="en-US" sz="1600" b="0" dirty="0" smtClean="0">
                          <a:solidFill>
                            <a:schemeClr val="tx1"/>
                          </a:solidFill>
                        </a:rPr>
                        <a:t>    </a:t>
                      </a:r>
                      <a:r>
                        <a:rPr lang="en-US" altLang="zh-CN" sz="1600" b="0" dirty="0" smtClean="0">
                          <a:solidFill>
                            <a:schemeClr val="tx1"/>
                          </a:solidFill>
                        </a:rPr>
                        <a:t>default void doSomeMoreWork1() {</a:t>
                      </a:r>
                    </a:p>
                    <a:p>
                      <a:r>
                        <a:rPr lang="en-US" altLang="zh-CN" sz="1600" b="0" dirty="0" smtClean="0">
                          <a:solidFill>
                            <a:schemeClr val="tx1"/>
                          </a:solidFill>
                        </a:rPr>
                        <a:t>        </a:t>
                      </a:r>
                      <a:r>
                        <a:rPr lang="en-US" altLang="zh-CN" sz="1600" b="0" dirty="0" err="1" smtClean="0">
                          <a:solidFill>
                            <a:schemeClr val="tx1"/>
                          </a:solidFill>
                        </a:rPr>
                        <a:t>System.out.println</a:t>
                      </a:r>
                      <a:r>
                        <a:rPr lang="en-US" altLang="zh-CN" sz="1600" b="0" dirty="0" smtClean="0">
                          <a:solidFill>
                            <a:schemeClr val="tx1"/>
                          </a:solidFill>
                        </a:rPr>
                        <a:t>("default method invoke");</a:t>
                      </a:r>
                    </a:p>
                    <a:p>
                      <a:r>
                        <a:rPr lang="en-US" altLang="zh-CN" sz="1600" b="0" dirty="0" smtClean="0">
                          <a:solidFill>
                            <a:schemeClr val="tx1"/>
                          </a:solidFill>
                        </a:rPr>
                        <a:t>    }</a:t>
                      </a:r>
                    </a:p>
                    <a:p>
                      <a:r>
                        <a:rPr lang="en-US" altLang="zh-CN" sz="1600" b="0" dirty="0" smtClean="0">
                          <a:solidFill>
                            <a:schemeClr val="tx1"/>
                          </a:solidFill>
                        </a:rPr>
                        <a:t>}</a:t>
                      </a:r>
                      <a:endParaRPr lang="zh-CN" altLang="en-US" sz="1600" b="0" dirty="0">
                        <a:solidFill>
                          <a:schemeClr val="tx1"/>
                        </a:solidFill>
                      </a:endParaRPr>
                    </a:p>
                  </a:txBody>
                  <a:tcPr/>
                </a:tc>
              </a:tr>
            </a:tbl>
          </a:graphicData>
        </a:graphic>
      </p:graphicFrame>
    </p:spTree>
    <p:extLst>
      <p:ext uri="{BB962C8B-B14F-4D97-AF65-F5344CB8AC3E}">
        <p14:creationId xmlns:p14="http://schemas.microsoft.com/office/powerpoint/2010/main" val="4088007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50900"/>
          </a:xfrm>
        </p:spPr>
        <p:txBody>
          <a:bodyPr/>
          <a:lstStyle/>
          <a:p>
            <a:r>
              <a:rPr lang="zh-CN" altLang="en-US" b="1" dirty="0"/>
              <a:t>为什么要有默认</a:t>
            </a:r>
            <a:r>
              <a:rPr lang="zh-CN" altLang="en-US" b="1" dirty="0" smtClean="0"/>
              <a:t>方法</a:t>
            </a:r>
            <a:endParaRPr lang="zh-CN" altLang="en-US" dirty="0"/>
          </a:p>
        </p:txBody>
      </p:sp>
      <p:sp>
        <p:nvSpPr>
          <p:cNvPr id="3" name="内容占位符 2"/>
          <p:cNvSpPr>
            <a:spLocks noGrp="1"/>
          </p:cNvSpPr>
          <p:nvPr>
            <p:ph idx="1"/>
          </p:nvPr>
        </p:nvSpPr>
        <p:spPr>
          <a:xfrm>
            <a:off x="838200" y="1216025"/>
            <a:ext cx="10515600" cy="5252507"/>
          </a:xfrm>
        </p:spPr>
        <p:txBody>
          <a:bodyPr/>
          <a:lstStyle/>
          <a:p>
            <a:r>
              <a:rPr lang="zh-CN" altLang="en-US" sz="2000" dirty="0"/>
              <a:t>主要是为了方便扩展已有接口；如果没有默认方法，加入给</a:t>
            </a:r>
            <a:r>
              <a:rPr lang="en-US" altLang="zh-CN" sz="2000" dirty="0"/>
              <a:t>JDK</a:t>
            </a:r>
            <a:r>
              <a:rPr lang="zh-CN" altLang="en-US" sz="2000" dirty="0"/>
              <a:t>中的某个接口添加一个新的抽象方法，那么所有实现了该接口的类都得修改，影响将非常大</a:t>
            </a:r>
            <a:r>
              <a:rPr lang="zh-CN" altLang="en-US" sz="2000" dirty="0" smtClean="0"/>
              <a:t>。</a:t>
            </a:r>
            <a:r>
              <a:rPr lang="en-US" altLang="zh-CN" sz="2000" dirty="0" smtClean="0"/>
              <a:t>(</a:t>
            </a:r>
            <a:r>
              <a:rPr lang="zh-CN" altLang="en-US" sz="2000" dirty="0" smtClean="0"/>
              <a:t>都得实现</a:t>
            </a:r>
            <a:r>
              <a:rPr lang="en-US" altLang="zh-CN" sz="2000" dirty="0" smtClean="0"/>
              <a:t>)</a:t>
            </a:r>
            <a:endParaRPr lang="zh-CN" altLang="en-US" sz="2000" dirty="0"/>
          </a:p>
          <a:p>
            <a:r>
              <a:rPr lang="zh-CN" altLang="en-US" sz="2000" dirty="0"/>
              <a:t>使用默认方法，可以给已有接口添加新方法，而不用修改该接口的实现类。当然，接口中新添加的默认方法，所有实现类也会继承该方法</a:t>
            </a:r>
            <a:r>
              <a:rPr lang="zh-CN" altLang="en-US" sz="2000" dirty="0" smtClean="0"/>
              <a:t>。</a:t>
            </a:r>
            <a:r>
              <a:rPr lang="en-US" altLang="zh-CN" sz="2000" dirty="0" smtClean="0"/>
              <a:t>(</a:t>
            </a:r>
            <a:r>
              <a:rPr lang="zh-CN" altLang="en-US" sz="2000" dirty="0" smtClean="0"/>
              <a:t>都会继承</a:t>
            </a:r>
            <a:r>
              <a:rPr lang="en-US" altLang="zh-CN" sz="2000" dirty="0" smtClean="0"/>
              <a:t>)</a:t>
            </a:r>
            <a:endParaRPr lang="zh-CN" altLang="en-US" sz="2000" dirty="0"/>
          </a:p>
          <a:p>
            <a:pPr lvl="1"/>
            <a:r>
              <a:rPr lang="zh-CN" altLang="en-US" sz="1600" dirty="0"/>
              <a:t>举个例子，在</a:t>
            </a:r>
            <a:r>
              <a:rPr lang="en-US" altLang="zh-CN" sz="1600" dirty="0"/>
              <a:t>Java 8</a:t>
            </a:r>
            <a:r>
              <a:rPr lang="zh-CN" altLang="en-US" sz="1600" dirty="0"/>
              <a:t>的</a:t>
            </a:r>
            <a:r>
              <a:rPr lang="en-US" altLang="zh-CN" sz="1600" dirty="0" err="1"/>
              <a:t>Iterable</a:t>
            </a:r>
            <a:r>
              <a:rPr lang="zh-CN" altLang="en-US" sz="1600" dirty="0"/>
              <a:t>接口中，新增了一个默认方法</a:t>
            </a:r>
            <a:r>
              <a:rPr lang="en-US" altLang="zh-CN" sz="1600" dirty="0" err="1"/>
              <a:t>forEach</a:t>
            </a:r>
            <a:r>
              <a:rPr lang="zh-CN" altLang="en-US" sz="1600" dirty="0"/>
              <a:t>，也正因为</a:t>
            </a:r>
            <a:r>
              <a:rPr lang="en-US" altLang="zh-CN" sz="1600" dirty="0" err="1"/>
              <a:t>forEach</a:t>
            </a:r>
            <a:r>
              <a:rPr lang="zh-CN" altLang="en-US" sz="1600" dirty="0"/>
              <a:t>是</a:t>
            </a:r>
            <a:r>
              <a:rPr lang="zh-CN" altLang="en-US" sz="1600" dirty="0" smtClean="0"/>
              <a:t>默认</a:t>
            </a:r>
            <a:endParaRPr lang="en-US" altLang="zh-CN" sz="1600" dirty="0" smtClean="0"/>
          </a:p>
          <a:p>
            <a:pPr marL="457200" lvl="1" indent="0">
              <a:buNone/>
            </a:pPr>
            <a:r>
              <a:rPr lang="zh-CN" altLang="en-US" sz="1600" dirty="0" smtClean="0"/>
              <a:t>方法，才</a:t>
            </a:r>
            <a:r>
              <a:rPr lang="zh-CN" altLang="en-US" sz="1600" dirty="0"/>
              <a:t>不用</a:t>
            </a:r>
            <a:r>
              <a:rPr lang="zh-CN" altLang="en-US" sz="1600" dirty="0" smtClean="0"/>
              <a:t>修改所有</a:t>
            </a:r>
            <a:r>
              <a:rPr lang="en-US" altLang="zh-CN" sz="1600" dirty="0" err="1"/>
              <a:t>Iterable</a:t>
            </a:r>
            <a:r>
              <a:rPr lang="zh-CN" altLang="en-US" sz="1600" dirty="0"/>
              <a:t>接口的实现类</a:t>
            </a:r>
            <a:r>
              <a:rPr lang="zh-CN" altLang="en-US" sz="1600" dirty="0" smtClean="0"/>
              <a:t>。</a:t>
            </a:r>
            <a:r>
              <a:rPr lang="en-US" altLang="zh-CN" sz="1600" dirty="0" err="1"/>
              <a:t>Iterable</a:t>
            </a:r>
            <a:r>
              <a:rPr lang="zh-CN" altLang="en-US" sz="1600" dirty="0"/>
              <a:t>接口新增的</a:t>
            </a:r>
            <a:r>
              <a:rPr lang="en-US" altLang="zh-CN" sz="1600" dirty="0" err="1"/>
              <a:t>forEach</a:t>
            </a:r>
            <a:r>
              <a:rPr lang="zh-CN" altLang="en-US" sz="1600" dirty="0"/>
              <a:t>方法</a:t>
            </a:r>
            <a:r>
              <a:rPr lang="zh-CN" altLang="en-US" sz="1600" dirty="0" smtClean="0"/>
              <a:t>如下</a:t>
            </a:r>
            <a:endParaRPr lang="en-US" altLang="zh-CN" sz="1600" dirty="0" smtClean="0"/>
          </a:p>
          <a:p>
            <a:pPr marL="457200" lvl="1" indent="0">
              <a:buNone/>
            </a:pPr>
            <a:r>
              <a:rPr lang="zh-CN" altLang="en-US" sz="1600" dirty="0" smtClean="0"/>
              <a:t>（</a:t>
            </a:r>
            <a:r>
              <a:rPr lang="zh-CN" altLang="en-US" sz="1600" dirty="0"/>
              <a:t>入参是一个函数式接口</a:t>
            </a:r>
            <a:r>
              <a:rPr lang="zh-CN" altLang="en-US" sz="1600" dirty="0" smtClean="0"/>
              <a:t>，因此</a:t>
            </a:r>
            <a:r>
              <a:rPr lang="zh-CN" altLang="en-US" sz="1600" dirty="0"/>
              <a:t>支持</a:t>
            </a:r>
            <a:r>
              <a:rPr lang="en-US" altLang="zh-CN" sz="1600" dirty="0"/>
              <a:t>Lambda</a:t>
            </a:r>
            <a:r>
              <a:rPr lang="zh-CN" altLang="en-US" sz="1600" dirty="0"/>
              <a:t>表达式）</a:t>
            </a:r>
            <a:r>
              <a:rPr lang="zh-CN" altLang="en-US" sz="1600" dirty="0" smtClean="0"/>
              <a:t>：</a:t>
            </a:r>
            <a:endParaRPr lang="en-US" altLang="zh-CN" sz="1600" dirty="0" smtClean="0"/>
          </a:p>
          <a:p>
            <a:pPr marL="457200" lvl="1" indent="0">
              <a:buNone/>
            </a:pPr>
            <a:endParaRPr lang="en-US" altLang="zh-CN" sz="1600" dirty="0" smtClean="0"/>
          </a:p>
          <a:p>
            <a:pPr marL="457200" lvl="1" indent="0">
              <a:buNone/>
            </a:pPr>
            <a:endParaRPr lang="en-US" altLang="zh-CN" sz="1600" dirty="0"/>
          </a:p>
          <a:p>
            <a:pPr marL="457200" lvl="1" indent="0">
              <a:buNone/>
            </a:pPr>
            <a:endParaRPr lang="en-US" altLang="zh-CN" sz="1600" dirty="0" smtClean="0"/>
          </a:p>
          <a:p>
            <a:pPr marL="457200" lvl="1" indent="0">
              <a:buNone/>
            </a:pPr>
            <a:endParaRPr lang="en-US" altLang="zh-CN" sz="1600" dirty="0"/>
          </a:p>
          <a:p>
            <a:pPr marL="457200" lvl="1" indent="0">
              <a:buNone/>
            </a:pPr>
            <a:endParaRPr lang="en-US" altLang="zh-CN" sz="1600" dirty="0" smtClean="0"/>
          </a:p>
          <a:p>
            <a:pPr marL="457200" lvl="1" indent="0">
              <a:buNone/>
            </a:pPr>
            <a:endParaRPr lang="en-US" altLang="zh-CN" sz="1600" dirty="0"/>
          </a:p>
          <a:p>
            <a:pPr marL="457200" lvl="1" indent="0">
              <a:buNone/>
            </a:pPr>
            <a:endParaRPr lang="en-US" altLang="zh-CN" sz="1600" dirty="0" smtClean="0"/>
          </a:p>
          <a:p>
            <a:pPr marL="457200" lvl="1" indent="0">
              <a:buNone/>
            </a:pPr>
            <a:endParaRPr lang="en-US" altLang="zh-CN" sz="1600" dirty="0"/>
          </a:p>
          <a:p>
            <a:pPr marL="457200" lvl="1" indent="0">
              <a:buNone/>
            </a:pPr>
            <a:endParaRPr lang="en-US" altLang="zh-CN" sz="1600" dirty="0" smtClean="0"/>
          </a:p>
          <a:p>
            <a:pPr marL="457200" lvl="1" indent="0">
              <a:buNone/>
            </a:pPr>
            <a:r>
              <a:rPr lang="zh-CN" altLang="en-US" sz="1600" dirty="0"/>
              <a:t>可见，我们在未破坏</a:t>
            </a:r>
            <a:r>
              <a:rPr lang="en-US" altLang="zh-CN" sz="1600" dirty="0" err="1"/>
              <a:t>Iterable</a:t>
            </a:r>
            <a:r>
              <a:rPr lang="zh-CN" altLang="en-US" sz="1600" dirty="0"/>
              <a:t>接口实现类的前提下，给</a:t>
            </a:r>
            <a:r>
              <a:rPr lang="en-US" altLang="zh-CN" sz="1600" dirty="0" err="1"/>
              <a:t>Iterable</a:t>
            </a:r>
            <a:r>
              <a:rPr lang="zh-CN" altLang="en-US" sz="1600" dirty="0"/>
              <a:t>接口的所有实现类添加了一个新方法</a:t>
            </a:r>
            <a:r>
              <a:rPr lang="en-US" altLang="zh-CN" sz="1600" dirty="0" err="1"/>
              <a:t>forEach</a:t>
            </a:r>
            <a:r>
              <a:rPr lang="zh-CN" altLang="en-US" sz="1600" dirty="0"/>
              <a:t>，这在</a:t>
            </a:r>
            <a:r>
              <a:rPr lang="en-US" altLang="zh-CN" sz="1600" dirty="0"/>
              <a:t>Java 8</a:t>
            </a:r>
            <a:r>
              <a:rPr lang="zh-CN" altLang="en-US" sz="1600" dirty="0"/>
              <a:t>之前是不可能的。</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707" r="10534"/>
          <a:stretch/>
        </p:blipFill>
        <p:spPr bwMode="auto">
          <a:xfrm>
            <a:off x="9949464" y="3037364"/>
            <a:ext cx="1404336" cy="131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1636889" y="3307055"/>
            <a:ext cx="6096000" cy="2585323"/>
          </a:xfrm>
          <a:prstGeom prst="rect">
            <a:avLst/>
          </a:prstGeom>
        </p:spPr>
        <p:txBody>
          <a:bodyPr>
            <a:spAutoFit/>
          </a:bodyPr>
          <a:lstStyle/>
          <a:p>
            <a:r>
              <a:rPr lang="zh-CN" altLang="en-US" dirty="0"/>
              <a:t>public interface Iterable&lt;T&gt; {</a:t>
            </a:r>
          </a:p>
          <a:p>
            <a:r>
              <a:rPr lang="zh-CN" altLang="en-US" dirty="0"/>
              <a:t>    Iterator&lt;T&gt; iterator();</a:t>
            </a:r>
          </a:p>
          <a:p>
            <a:r>
              <a:rPr lang="zh-CN" altLang="en-US" dirty="0"/>
              <a:t>    default void forEach(Consumer&lt;? super T&gt; action) {</a:t>
            </a:r>
          </a:p>
          <a:p>
            <a:r>
              <a:rPr lang="zh-CN" altLang="en-US" dirty="0"/>
              <a:t>        Objects.requireNonNull(action);</a:t>
            </a:r>
          </a:p>
          <a:p>
            <a:r>
              <a:rPr lang="zh-CN" altLang="en-US" dirty="0"/>
              <a:t>        for (T t : this) {</a:t>
            </a:r>
          </a:p>
          <a:p>
            <a:r>
              <a:rPr lang="zh-CN" altLang="en-US" dirty="0"/>
              <a:t>            action.accept(t);</a:t>
            </a:r>
          </a:p>
          <a:p>
            <a:r>
              <a:rPr lang="zh-CN" altLang="en-US" dirty="0"/>
              <a:t>        }</a:t>
            </a:r>
          </a:p>
          <a:p>
            <a:r>
              <a:rPr lang="zh-CN" altLang="en-US" dirty="0"/>
              <a:t>    }</a:t>
            </a:r>
          </a:p>
          <a:p>
            <a:r>
              <a:rPr lang="zh-CN" altLang="en-US" dirty="0" smtClean="0"/>
              <a:t>}</a:t>
            </a:r>
            <a:endParaRPr lang="zh-CN" altLang="en-US" dirty="0"/>
          </a:p>
        </p:txBody>
      </p:sp>
    </p:spTree>
    <p:extLst>
      <p:ext uri="{BB962C8B-B14F-4D97-AF65-F5344CB8AC3E}">
        <p14:creationId xmlns:p14="http://schemas.microsoft.com/office/powerpoint/2010/main" val="2826426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b="1" dirty="0" smtClean="0"/>
              <a:t>重写</a:t>
            </a:r>
            <a:r>
              <a:rPr lang="en-US" altLang="zh-CN" sz="2800" b="1" dirty="0" smtClean="0"/>
              <a:t>(</a:t>
            </a:r>
            <a:r>
              <a:rPr lang="en-US" altLang="zh-CN" sz="2800" b="1" dirty="0"/>
              <a:t>Override</a:t>
            </a:r>
            <a:r>
              <a:rPr lang="en-US" altLang="zh-CN" sz="2800" b="1" dirty="0" smtClean="0"/>
              <a:t>)</a:t>
            </a:r>
            <a:r>
              <a:rPr lang="zh-CN" altLang="en-US" sz="2800" b="1" dirty="0" smtClean="0"/>
              <a:t>默认方法</a:t>
            </a:r>
            <a:endParaRPr lang="zh-CN" altLang="en-US" sz="2800" b="1" dirty="0"/>
          </a:p>
        </p:txBody>
      </p:sp>
      <p:sp>
        <p:nvSpPr>
          <p:cNvPr id="3" name="内容占位符 2"/>
          <p:cNvSpPr>
            <a:spLocks noGrp="1"/>
          </p:cNvSpPr>
          <p:nvPr>
            <p:ph idx="1"/>
          </p:nvPr>
        </p:nvSpPr>
        <p:spPr>
          <a:xfrm>
            <a:off x="838200" y="1520824"/>
            <a:ext cx="10515600" cy="4981575"/>
          </a:xfrm>
        </p:spPr>
        <p:txBody>
          <a:bodyPr/>
          <a:lstStyle/>
          <a:p>
            <a:pPr latinLnBrk="1"/>
            <a:r>
              <a:rPr lang="zh-CN" altLang="en-US" dirty="0" smtClean="0"/>
              <a:t>重写默认</a:t>
            </a:r>
            <a:r>
              <a:rPr lang="zh-CN" altLang="en-US" dirty="0"/>
              <a:t>方法</a:t>
            </a:r>
            <a:endParaRPr lang="en-US" altLang="zh-CN" dirty="0" smtClean="0"/>
          </a:p>
          <a:p>
            <a:pPr lvl="1" latinLnBrk="1"/>
            <a:r>
              <a:rPr lang="zh-CN" altLang="en-US" sz="2000" dirty="0" smtClean="0"/>
              <a:t>如</a:t>
            </a:r>
            <a:r>
              <a:rPr lang="zh-CN" altLang="en-US" sz="2000" dirty="0"/>
              <a:t>果子类没有重写父接口默认方法的话，会直接继承父接口默认方法的实现；</a:t>
            </a:r>
          </a:p>
          <a:p>
            <a:pPr lvl="1" latinLnBrk="1"/>
            <a:r>
              <a:rPr lang="zh-CN" altLang="en-US" sz="2000" dirty="0"/>
              <a:t>如果子类重写父接口默认方法为普通方法，则与普通方法的重写类似；</a:t>
            </a:r>
          </a:p>
          <a:p>
            <a:pPr lvl="1" latinLnBrk="1"/>
            <a:r>
              <a:rPr lang="zh-CN" altLang="en-US" sz="2000" dirty="0"/>
              <a:t>如果子类（接口或抽象类）重写父接口默认方法为抽象方法，那么所有子类的子类需要实现该方法</a:t>
            </a:r>
            <a:r>
              <a:rPr lang="zh-CN" altLang="en-US" sz="1600" dirty="0"/>
              <a:t>；</a:t>
            </a:r>
          </a:p>
          <a:p>
            <a:r>
              <a:rPr lang="zh-CN" altLang="en-US" sz="2400" dirty="0"/>
              <a:t>关于默认方法调用冲突</a:t>
            </a:r>
          </a:p>
          <a:p>
            <a:pPr lvl="1"/>
            <a:r>
              <a:rPr lang="zh-CN" altLang="en-US" sz="1600" dirty="0"/>
              <a:t>因为一个类是可以实现多个接口的，如果多个接口定义了同样的默认方法，那么子类如何调用父类的默认方法呢</a:t>
            </a:r>
            <a:r>
              <a:rPr lang="zh-CN" altLang="en-US" sz="1600" dirty="0" smtClean="0"/>
              <a:t>？</a:t>
            </a:r>
            <a:r>
              <a:rPr lang="en-US" altLang="zh-CN" dirty="0" smtClean="0"/>
              <a:t>	</a:t>
            </a:r>
          </a:p>
          <a:p>
            <a:pPr lvl="1"/>
            <a:r>
              <a:rPr lang="zh-CN" altLang="en-US" sz="1600" dirty="0"/>
              <a:t>具体调用流程如下：</a:t>
            </a:r>
          </a:p>
          <a:p>
            <a:pPr lvl="2"/>
            <a:r>
              <a:rPr lang="en-US" altLang="zh-CN" sz="1600" dirty="0"/>
              <a:t>1</a:t>
            </a:r>
            <a:r>
              <a:rPr lang="zh-CN" altLang="en-US" sz="1600" dirty="0"/>
              <a:t>、首先，如果子类覆盖了父类的默认方法，那么什么也不用想，直接使用调用子类覆盖后的方法</a:t>
            </a:r>
            <a:r>
              <a:rPr lang="zh-CN" altLang="en-US" sz="1600" dirty="0" smtClean="0"/>
              <a:t>；</a:t>
            </a:r>
            <a:endParaRPr lang="en-US" altLang="zh-CN" sz="1600" dirty="0" smtClean="0"/>
          </a:p>
          <a:p>
            <a:pPr lvl="2"/>
            <a:r>
              <a:rPr lang="en-US" altLang="zh-CN" sz="1600" dirty="0"/>
              <a:t>2</a:t>
            </a:r>
            <a:r>
              <a:rPr lang="zh-CN" altLang="en-US" sz="1600" dirty="0"/>
              <a:t>、其次，优先选择调用更加具体的接口默认方法，什么意思呢，举个例子，如果</a:t>
            </a:r>
            <a:r>
              <a:rPr lang="en-US" altLang="zh-CN" sz="1600" dirty="0"/>
              <a:t>A1</a:t>
            </a:r>
            <a:r>
              <a:rPr lang="zh-CN" altLang="en-US" sz="1600" dirty="0"/>
              <a:t>接口继承</a:t>
            </a:r>
            <a:r>
              <a:rPr lang="en-US" altLang="zh-CN" sz="1600" dirty="0"/>
              <a:t>A</a:t>
            </a:r>
            <a:r>
              <a:rPr lang="zh-CN" altLang="en-US" sz="1600" dirty="0"/>
              <a:t>接口，那么</a:t>
            </a:r>
            <a:r>
              <a:rPr lang="en-US" altLang="zh-CN" sz="1600" dirty="0"/>
              <a:t>A1</a:t>
            </a:r>
            <a:r>
              <a:rPr lang="zh-CN" altLang="en-US" sz="1600" dirty="0"/>
              <a:t>接口相对</a:t>
            </a:r>
            <a:r>
              <a:rPr lang="en-US" altLang="zh-CN" sz="1600" dirty="0"/>
              <a:t>A</a:t>
            </a:r>
            <a:r>
              <a:rPr lang="zh-CN" altLang="en-US" sz="1600" dirty="0"/>
              <a:t>接口就更加具体，当</a:t>
            </a:r>
            <a:r>
              <a:rPr lang="en-US" altLang="zh-CN" sz="1600" dirty="0"/>
              <a:t>C</a:t>
            </a:r>
            <a:r>
              <a:rPr lang="zh-CN" altLang="en-US" sz="1600" dirty="0"/>
              <a:t>类实现了</a:t>
            </a:r>
            <a:r>
              <a:rPr lang="en-US" altLang="zh-CN" sz="1600" dirty="0"/>
              <a:t>A1</a:t>
            </a:r>
            <a:r>
              <a:rPr lang="zh-CN" altLang="en-US" sz="1600" dirty="0"/>
              <a:t>接口的时候，就优先调用</a:t>
            </a:r>
            <a:r>
              <a:rPr lang="en-US" altLang="zh-CN" sz="1600" dirty="0"/>
              <a:t>A1</a:t>
            </a:r>
            <a:r>
              <a:rPr lang="zh-CN" altLang="en-US" sz="1600" dirty="0"/>
              <a:t>接口的默认方法</a:t>
            </a:r>
            <a:r>
              <a:rPr lang="zh-CN" altLang="en-US" sz="1600" dirty="0" smtClean="0"/>
              <a:t>；</a:t>
            </a:r>
            <a:endParaRPr lang="en-US" altLang="zh-CN" sz="1600" dirty="0" smtClean="0"/>
          </a:p>
          <a:p>
            <a:pPr lvl="2"/>
            <a:r>
              <a:rPr lang="en-US" altLang="zh-CN" sz="1600" dirty="0"/>
              <a:t>3</a:t>
            </a:r>
            <a:r>
              <a:rPr lang="zh-CN" altLang="en-US" sz="1600" dirty="0"/>
              <a:t>、最后，如果</a:t>
            </a:r>
            <a:r>
              <a:rPr lang="en-US" altLang="zh-CN" sz="1600" dirty="0"/>
              <a:t>C</a:t>
            </a:r>
            <a:r>
              <a:rPr lang="zh-CN" altLang="en-US" sz="1600" dirty="0"/>
              <a:t>类同时实现</a:t>
            </a:r>
            <a:r>
              <a:rPr lang="en-US" altLang="zh-CN" sz="1600" dirty="0"/>
              <a:t>A1</a:t>
            </a:r>
            <a:r>
              <a:rPr lang="zh-CN" altLang="en-US" sz="1600" dirty="0"/>
              <a:t>接口和</a:t>
            </a:r>
            <a:r>
              <a:rPr lang="en-US" altLang="zh-CN" sz="1600" dirty="0"/>
              <a:t>A2</a:t>
            </a:r>
            <a:r>
              <a:rPr lang="zh-CN" altLang="en-US" sz="1600" dirty="0"/>
              <a:t>接口，且</a:t>
            </a:r>
            <a:r>
              <a:rPr lang="en-US" altLang="zh-CN" sz="1600" dirty="0"/>
              <a:t>A1</a:t>
            </a:r>
            <a:r>
              <a:rPr lang="zh-CN" altLang="en-US" sz="1600" dirty="0"/>
              <a:t>和</a:t>
            </a:r>
            <a:r>
              <a:rPr lang="en-US" altLang="zh-CN" sz="1600" dirty="0"/>
              <a:t>A2</a:t>
            </a:r>
            <a:r>
              <a:rPr lang="zh-CN" altLang="en-US" sz="1600" dirty="0"/>
              <a:t>有同名的默认方法，那么选择哪个接口的默认方法呢？答案是编译器报错，提示定义了重名的方法，快速修复方式是覆盖其中的一个即可</a:t>
            </a:r>
            <a:r>
              <a:rPr lang="zh-CN" altLang="en-US" sz="1600" dirty="0" smtClean="0"/>
              <a:t>；</a:t>
            </a:r>
            <a:endParaRPr lang="en-US" altLang="zh-CN" sz="1600" dirty="0" smtClean="0"/>
          </a:p>
          <a:p>
            <a:pPr lvl="3"/>
            <a:r>
              <a:rPr lang="zh-CN" altLang="en-US" sz="1400" dirty="0"/>
              <a:t>关于这块内容，在网上看到一段有意思的代码，如下，知道为什么会报错吗？如果删除</a:t>
            </a:r>
            <a:r>
              <a:rPr lang="en-US" altLang="zh-CN" sz="1400" dirty="0" err="1"/>
              <a:t>InterfaceB</a:t>
            </a:r>
            <a:r>
              <a:rPr lang="zh-CN" altLang="en-US" sz="1400" dirty="0"/>
              <a:t>中的</a:t>
            </a:r>
            <a:r>
              <a:rPr lang="en-US" altLang="zh-CN" sz="1400" dirty="0"/>
              <a:t>foo</a:t>
            </a:r>
            <a:r>
              <a:rPr lang="zh-CN" altLang="en-US" sz="1400" dirty="0"/>
              <a:t>方法，是否还会报错？往</a:t>
            </a:r>
            <a:r>
              <a:rPr lang="en-US" altLang="zh-CN" sz="1400" dirty="0" err="1"/>
              <a:t>InterfaceC</a:t>
            </a:r>
            <a:r>
              <a:rPr lang="zh-CN" altLang="en-US" sz="1400" dirty="0"/>
              <a:t>中添加</a:t>
            </a:r>
            <a:r>
              <a:rPr lang="en-US" altLang="zh-CN" sz="1400" dirty="0"/>
              <a:t>foo</a:t>
            </a:r>
            <a:r>
              <a:rPr lang="zh-CN" altLang="en-US" sz="1400" dirty="0"/>
              <a:t>方法又会怎样？</a:t>
            </a:r>
          </a:p>
        </p:txBody>
      </p:sp>
    </p:spTree>
    <p:extLst>
      <p:ext uri="{BB962C8B-B14F-4D97-AF65-F5344CB8AC3E}">
        <p14:creationId xmlns:p14="http://schemas.microsoft.com/office/powerpoint/2010/main" val="401051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74562"/>
          </a:xfrm>
        </p:spPr>
        <p:txBody>
          <a:bodyPr/>
          <a:lstStyle/>
          <a:p>
            <a:r>
              <a:rPr lang="en-US" altLang="zh-CN" b="1" dirty="0" smtClean="0"/>
              <a:t>What‘s </a:t>
            </a:r>
            <a:r>
              <a:rPr lang="en-US" altLang="zh-CN" b="1" dirty="0"/>
              <a:t>New in JDK </a:t>
            </a:r>
            <a:r>
              <a:rPr lang="en-US" altLang="zh-CN" b="1" dirty="0" smtClean="0"/>
              <a:t>8</a:t>
            </a:r>
            <a:endParaRPr lang="zh-CN" altLang="en-US" dirty="0"/>
          </a:p>
        </p:txBody>
      </p:sp>
      <p:sp>
        <p:nvSpPr>
          <p:cNvPr id="3" name="内容占位符 2"/>
          <p:cNvSpPr>
            <a:spLocks noGrp="1"/>
          </p:cNvSpPr>
          <p:nvPr>
            <p:ph idx="1"/>
          </p:nvPr>
        </p:nvSpPr>
        <p:spPr>
          <a:xfrm>
            <a:off x="838200" y="1139688"/>
            <a:ext cx="10515600" cy="5565912"/>
          </a:xfrm>
        </p:spPr>
        <p:txBody>
          <a:bodyPr/>
          <a:lstStyle/>
          <a:p>
            <a:r>
              <a:rPr lang="en-US" altLang="zh-CN" dirty="0" smtClean="0"/>
              <a:t>Java Programming Language</a:t>
            </a:r>
          </a:p>
          <a:p>
            <a:pPr lvl="1"/>
            <a:r>
              <a:rPr lang="en-US" altLang="zh-CN" dirty="0"/>
              <a:t>Lambda Expressions, a new language feature, has been introduced in this release. </a:t>
            </a:r>
            <a:endParaRPr lang="en-US" altLang="zh-CN" dirty="0" smtClean="0"/>
          </a:p>
          <a:p>
            <a:pPr lvl="1"/>
            <a:r>
              <a:rPr lang="en-US" altLang="zh-CN" dirty="0"/>
              <a:t>Method references provide easy-to-read lambda expressions for methods that already have a name</a:t>
            </a:r>
            <a:r>
              <a:rPr lang="en-US" altLang="zh-CN" dirty="0" smtClean="0"/>
              <a:t>.</a:t>
            </a:r>
          </a:p>
          <a:p>
            <a:pPr lvl="1"/>
            <a:r>
              <a:rPr lang="en-US" altLang="zh-CN" dirty="0"/>
              <a:t>Default methods enable new functionality to be added to the interfaces of libraries and ensure binary compatibility with code written for older versions of those interfaces</a:t>
            </a:r>
            <a:r>
              <a:rPr lang="en-US" altLang="zh-CN" dirty="0" smtClean="0"/>
              <a:t>.</a:t>
            </a:r>
          </a:p>
          <a:p>
            <a:pPr lvl="1"/>
            <a:r>
              <a:rPr lang="en-US" altLang="zh-CN" dirty="0"/>
              <a:t>Repeating Annotations provide the ability to apply the same annotation type more than once to the same declaration or type use</a:t>
            </a:r>
            <a:r>
              <a:rPr lang="en-US" altLang="zh-CN" dirty="0" smtClean="0"/>
              <a:t>.</a:t>
            </a:r>
          </a:p>
          <a:p>
            <a:pPr lvl="1"/>
            <a:r>
              <a:rPr lang="en-US" altLang="zh-CN" dirty="0"/>
              <a:t>Type Annotations provide the ability to apply an annotation anywhere a type is used, not just on a declaration. Used with a pluggable type system, this feature enables improved type checking of your code</a:t>
            </a:r>
            <a:r>
              <a:rPr lang="en-US" altLang="zh-CN" dirty="0" smtClean="0"/>
              <a:t>.</a:t>
            </a:r>
          </a:p>
          <a:p>
            <a:pPr lvl="1"/>
            <a:r>
              <a:rPr lang="en-US" altLang="zh-CN" dirty="0"/>
              <a:t>Improved type inference</a:t>
            </a:r>
            <a:r>
              <a:rPr lang="en-US" altLang="zh-CN" dirty="0" smtClean="0"/>
              <a:t>.</a:t>
            </a:r>
          </a:p>
          <a:p>
            <a:pPr lvl="1"/>
            <a:r>
              <a:rPr lang="en-US" altLang="zh-CN" dirty="0"/>
              <a:t>Method parameter reflection.</a:t>
            </a:r>
            <a:endParaRPr lang="en-US" altLang="zh-CN" dirty="0" smtClean="0"/>
          </a:p>
          <a:p>
            <a:pPr lvl="1"/>
            <a:endParaRPr lang="zh-CN" altLang="en-US" dirty="0"/>
          </a:p>
        </p:txBody>
      </p:sp>
    </p:spTree>
    <p:extLst>
      <p:ext uri="{BB962C8B-B14F-4D97-AF65-F5344CB8AC3E}">
        <p14:creationId xmlns:p14="http://schemas.microsoft.com/office/powerpoint/2010/main" val="4086105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8 </a:t>
            </a:r>
            <a:r>
              <a:rPr lang="zh-CN" altLang="en-US" dirty="0"/>
              <a:t>中的 </a:t>
            </a:r>
            <a:r>
              <a:rPr lang="en-US" altLang="zh-CN" dirty="0" smtClean="0"/>
              <a:t>Streams</a:t>
            </a:r>
            <a:endParaRPr lang="zh-CN" altLang="en-US" dirty="0"/>
          </a:p>
        </p:txBody>
      </p:sp>
      <p:sp>
        <p:nvSpPr>
          <p:cNvPr id="3" name="内容占位符 2"/>
          <p:cNvSpPr>
            <a:spLocks noGrp="1"/>
          </p:cNvSpPr>
          <p:nvPr>
            <p:ph idx="1"/>
          </p:nvPr>
        </p:nvSpPr>
        <p:spPr/>
        <p:txBody>
          <a:bodyPr/>
          <a:lstStyle/>
          <a:p>
            <a:r>
              <a:rPr lang="zh-CN" altLang="en-US" sz="2000" b="1" dirty="0"/>
              <a:t>什么是</a:t>
            </a:r>
            <a:r>
              <a:rPr lang="en-US" altLang="zh-CN" sz="2000" b="1" dirty="0" smtClean="0"/>
              <a:t>Stream</a:t>
            </a:r>
            <a:endParaRPr lang="en-US" altLang="zh-CN" dirty="0" smtClean="0"/>
          </a:p>
          <a:p>
            <a:pPr lvl="1"/>
            <a:r>
              <a:rPr lang="zh-CN" altLang="en-US" sz="1600" dirty="0"/>
              <a:t>首先要说的是，不要被它的名称骗了，这里的</a:t>
            </a:r>
            <a:r>
              <a:rPr lang="en-US" altLang="zh-CN" sz="1600" dirty="0"/>
              <a:t>Stream</a:t>
            </a:r>
            <a:r>
              <a:rPr lang="zh-CN" altLang="en-US" sz="1600" dirty="0"/>
              <a:t>跟</a:t>
            </a:r>
            <a:r>
              <a:rPr lang="en-US" altLang="zh-CN" sz="1600" dirty="0"/>
              <a:t>JAVA I/O</a:t>
            </a:r>
            <a:r>
              <a:rPr lang="zh-CN" altLang="en-US" sz="1600" dirty="0"/>
              <a:t>中的</a:t>
            </a:r>
            <a:r>
              <a:rPr lang="en-US" altLang="zh-CN" sz="1600" dirty="0" err="1"/>
              <a:t>InputStream</a:t>
            </a:r>
            <a:r>
              <a:rPr lang="zh-CN" altLang="en-US" sz="1600" dirty="0"/>
              <a:t>和</a:t>
            </a:r>
            <a:r>
              <a:rPr lang="en-US" altLang="zh-CN" sz="1600" dirty="0" err="1"/>
              <a:t>OutputStream</a:t>
            </a:r>
            <a:r>
              <a:rPr lang="zh-CN" altLang="en-US" sz="1600" dirty="0"/>
              <a:t>是两个不同的概念。</a:t>
            </a:r>
            <a:r>
              <a:rPr lang="en-US" altLang="zh-CN" sz="1600" dirty="0"/>
              <a:t>Java 8</a:t>
            </a:r>
            <a:r>
              <a:rPr lang="zh-CN" altLang="en-US" sz="1600" dirty="0"/>
              <a:t>中的</a:t>
            </a:r>
            <a:r>
              <a:rPr lang="en-US" altLang="zh-CN" sz="1600" dirty="0"/>
              <a:t>Stream</a:t>
            </a:r>
            <a:r>
              <a:rPr lang="zh-CN" altLang="en-US" sz="1600" dirty="0"/>
              <a:t>其实是函数式编程里</a:t>
            </a:r>
            <a:r>
              <a:rPr lang="en-US" altLang="zh-CN" sz="1600" dirty="0"/>
              <a:t>Monad</a:t>
            </a:r>
            <a:r>
              <a:rPr lang="zh-CN" altLang="en-US" sz="1600" dirty="0"/>
              <a:t>的概念，关于</a:t>
            </a:r>
            <a:r>
              <a:rPr lang="en-US" altLang="zh-CN" sz="1600" dirty="0"/>
              <a:t>Monad</a:t>
            </a:r>
            <a:r>
              <a:rPr lang="zh-CN" altLang="en-US" sz="1600" dirty="0"/>
              <a:t>，感觉还是比较抽象，不好理解，可以参考</a:t>
            </a:r>
            <a:r>
              <a:rPr lang="zh-CN" altLang="en-US" sz="1600" u="sng" dirty="0">
                <a:hlinkClick r:id="rId3"/>
              </a:rPr>
              <a:t>这篇文章</a:t>
            </a:r>
            <a:r>
              <a:rPr lang="zh-CN" altLang="en-US" sz="1600" dirty="0"/>
              <a:t>，个人觉得还是比较好看懂的，简单说，</a:t>
            </a:r>
            <a:r>
              <a:rPr lang="en-US" altLang="zh-CN" sz="1600" dirty="0"/>
              <a:t>Monad</a:t>
            </a:r>
            <a:r>
              <a:rPr lang="zh-CN" altLang="en-US" sz="1600" dirty="0"/>
              <a:t>就是一种设计模式，表示将一个运算过程，通过函数拆解成互相连接的多个步骤，有点链式操作的感觉</a:t>
            </a:r>
            <a:r>
              <a:rPr lang="zh-CN" altLang="en-US" sz="1600" dirty="0" smtClean="0"/>
              <a:t>。</a:t>
            </a:r>
            <a:endParaRPr lang="en-US" altLang="zh-CN" sz="1600" dirty="0" smtClean="0"/>
          </a:p>
          <a:p>
            <a:pPr lvl="1"/>
            <a:r>
              <a:rPr lang="zh-CN" altLang="en-US" sz="1600" dirty="0"/>
              <a:t>举</a:t>
            </a:r>
            <a:r>
              <a:rPr lang="zh-CN" altLang="en-US" sz="1600" dirty="0" smtClean="0"/>
              <a:t>个</a:t>
            </a:r>
            <a:r>
              <a:rPr lang="en-US" altLang="zh-CN" sz="1600" dirty="0" smtClean="0"/>
              <a:t>Stream</a:t>
            </a:r>
            <a:r>
              <a:rPr lang="zh-CN" altLang="en-US" sz="1600" dirty="0"/>
              <a:t>的</a:t>
            </a:r>
            <a:r>
              <a:rPr lang="zh-CN" altLang="en-US" sz="1600" dirty="0" smtClean="0"/>
              <a:t>例子</a:t>
            </a:r>
            <a:endParaRPr lang="en-US" altLang="zh-CN" sz="1600" dirty="0" smtClean="0"/>
          </a:p>
          <a:p>
            <a:pPr lvl="1"/>
            <a:endParaRPr lang="en-US" altLang="zh-CN" sz="1600" dirty="0"/>
          </a:p>
          <a:p>
            <a:pPr lvl="1"/>
            <a:endParaRPr lang="en-US" altLang="zh-CN" sz="1600" dirty="0" smtClean="0"/>
          </a:p>
          <a:p>
            <a:pPr lvl="1"/>
            <a:endParaRPr lang="en-US" altLang="zh-CN" sz="1600" dirty="0"/>
          </a:p>
          <a:p>
            <a:pPr lvl="1"/>
            <a:endParaRPr lang="en-US" altLang="zh-CN" sz="1600" dirty="0" smtClean="0"/>
          </a:p>
          <a:p>
            <a:pPr lvl="1"/>
            <a:endParaRPr lang="en-US" altLang="zh-CN" sz="1600" dirty="0"/>
          </a:p>
          <a:p>
            <a:pPr lvl="1"/>
            <a:endParaRPr lang="en-US" altLang="zh-CN" sz="1600" dirty="0" smtClean="0"/>
          </a:p>
          <a:p>
            <a:pPr lvl="1"/>
            <a:endParaRPr lang="en-US" altLang="zh-CN" sz="1600" dirty="0"/>
          </a:p>
          <a:p>
            <a:pPr lvl="1"/>
            <a:r>
              <a:rPr lang="zh-CN" altLang="en-US" sz="1600" dirty="0"/>
              <a:t>使用</a:t>
            </a:r>
            <a:r>
              <a:rPr lang="en-US" altLang="zh-CN" sz="1600" dirty="0"/>
              <a:t>Stream</a:t>
            </a:r>
            <a:r>
              <a:rPr lang="zh-CN" altLang="en-US" sz="1600" dirty="0"/>
              <a:t>的</a:t>
            </a:r>
            <a:r>
              <a:rPr lang="zh-CN" altLang="en-US" sz="1600" dirty="0" smtClean="0"/>
              <a:t>好处</a:t>
            </a:r>
            <a:endParaRPr lang="en-US" altLang="zh-CN" sz="1600" dirty="0" smtClean="0"/>
          </a:p>
          <a:p>
            <a:pPr lvl="2"/>
            <a:r>
              <a:rPr lang="zh-CN" altLang="en-US" sz="1200" dirty="0"/>
              <a:t>对</a:t>
            </a:r>
            <a:r>
              <a:rPr lang="en-US" altLang="zh-CN" sz="1200" dirty="0"/>
              <a:t>JAVA</a:t>
            </a:r>
            <a:r>
              <a:rPr lang="zh-CN" altLang="en-US" sz="1200" dirty="0"/>
              <a:t>集合（</a:t>
            </a:r>
            <a:r>
              <a:rPr lang="en-US" altLang="zh-CN" sz="1200" dirty="0"/>
              <a:t>Collection</a:t>
            </a:r>
            <a:r>
              <a:rPr lang="zh-CN" altLang="en-US" sz="1200" dirty="0"/>
              <a:t>）对象功能的增强，方便对集合进行各类操作（过滤、求最大值、最小值、统计等）；</a:t>
            </a:r>
          </a:p>
          <a:p>
            <a:pPr lvl="2"/>
            <a:r>
              <a:rPr lang="zh-CN" altLang="en-US" sz="1200" dirty="0"/>
              <a:t>更加高效，提供串行和并行两种模式，并行模式利用了</a:t>
            </a:r>
            <a:r>
              <a:rPr lang="en-US" altLang="zh-CN" sz="1200" dirty="0"/>
              <a:t>Java</a:t>
            </a:r>
            <a:r>
              <a:rPr lang="zh-CN" altLang="en-US" sz="1200" dirty="0"/>
              <a:t>中的</a:t>
            </a:r>
            <a:r>
              <a:rPr lang="en-US" altLang="zh-CN" sz="1200" dirty="0"/>
              <a:t>fork/join</a:t>
            </a:r>
            <a:r>
              <a:rPr lang="zh-CN" altLang="en-US" sz="1200" dirty="0"/>
              <a:t>框架技术，能充分利用多核处理器，提高程序并发性；</a:t>
            </a:r>
            <a:endParaRPr lang="en-US" altLang="zh-CN" sz="1200" dirty="0" smtClean="0"/>
          </a:p>
          <a:p>
            <a:pPr lvl="1"/>
            <a:endParaRPr lang="en-US" altLang="zh-CN" sz="1600" dirty="0"/>
          </a:p>
        </p:txBody>
      </p:sp>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707" r="10534"/>
          <a:stretch/>
        </p:blipFill>
        <p:spPr bwMode="auto">
          <a:xfrm>
            <a:off x="9949464" y="3003497"/>
            <a:ext cx="1404336" cy="131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3157120404"/>
              </p:ext>
            </p:extLst>
          </p:nvPr>
        </p:nvGraphicFramePr>
        <p:xfrm>
          <a:off x="1634958" y="3453077"/>
          <a:ext cx="8128000" cy="1737360"/>
        </p:xfrm>
        <a:graphic>
          <a:graphicData uri="http://schemas.openxmlformats.org/drawingml/2006/table">
            <a:tbl>
              <a:tblPr firstRow="1" bandRow="1">
                <a:tableStyleId>{5C22544A-7EE6-4342-B048-85BDC9FD1C3A}</a:tableStyleId>
              </a:tblPr>
              <a:tblGrid>
                <a:gridCol w="8128000"/>
              </a:tblGrid>
              <a:tr h="370840">
                <a:tc>
                  <a:txBody>
                    <a:bodyPr/>
                    <a:lstStyle/>
                    <a:p>
                      <a:r>
                        <a:rPr lang="en-US" altLang="zh-CN" b="0" dirty="0" smtClean="0">
                          <a:solidFill>
                            <a:schemeClr val="tx1"/>
                          </a:solidFill>
                        </a:rPr>
                        <a:t>List&lt;String&gt; </a:t>
                      </a:r>
                      <a:r>
                        <a:rPr lang="en-US" altLang="zh-CN" b="0" dirty="0" err="1" smtClean="0">
                          <a:solidFill>
                            <a:schemeClr val="tx1"/>
                          </a:solidFill>
                        </a:rPr>
                        <a:t>myList</a:t>
                      </a:r>
                      <a:r>
                        <a:rPr lang="en-US" altLang="zh-CN" b="0" dirty="0" smtClean="0">
                          <a:solidFill>
                            <a:schemeClr val="tx1"/>
                          </a:solidFill>
                        </a:rPr>
                        <a:t> = </a:t>
                      </a:r>
                      <a:r>
                        <a:rPr lang="en-US" altLang="zh-CN" b="0" dirty="0" err="1" smtClean="0">
                          <a:solidFill>
                            <a:schemeClr val="tx1"/>
                          </a:solidFill>
                        </a:rPr>
                        <a:t>Arrays.asList</a:t>
                      </a:r>
                      <a:r>
                        <a:rPr lang="en-US" altLang="zh-CN" b="0" dirty="0" smtClean="0">
                          <a:solidFill>
                            <a:schemeClr val="tx1"/>
                          </a:solidFill>
                        </a:rPr>
                        <a:t>("a1", "a2", "b1", "c2", "c1");</a:t>
                      </a:r>
                    </a:p>
                    <a:p>
                      <a:r>
                        <a:rPr lang="en-US" altLang="zh-CN" b="0" dirty="0" smtClean="0">
                          <a:solidFill>
                            <a:schemeClr val="tx1"/>
                          </a:solidFill>
                        </a:rPr>
                        <a:t>Stream&lt;String&gt; stream = </a:t>
                      </a:r>
                      <a:r>
                        <a:rPr lang="en-US" altLang="zh-CN" b="0" dirty="0" err="1" smtClean="0">
                          <a:solidFill>
                            <a:schemeClr val="tx1"/>
                          </a:solidFill>
                        </a:rPr>
                        <a:t>myList.stream</a:t>
                      </a:r>
                      <a:r>
                        <a:rPr lang="en-US" altLang="zh-CN" b="0" dirty="0" smtClean="0">
                          <a:solidFill>
                            <a:schemeClr val="tx1"/>
                          </a:solidFill>
                        </a:rPr>
                        <a:t>();</a:t>
                      </a:r>
                    </a:p>
                    <a:p>
                      <a:r>
                        <a:rPr lang="en-US" altLang="zh-CN" b="0" dirty="0" err="1" smtClean="0">
                          <a:solidFill>
                            <a:schemeClr val="tx1"/>
                          </a:solidFill>
                        </a:rPr>
                        <a:t>stream.filter</a:t>
                      </a:r>
                      <a:r>
                        <a:rPr lang="en-US" altLang="zh-CN" b="0" dirty="0" smtClean="0">
                          <a:solidFill>
                            <a:schemeClr val="tx1"/>
                          </a:solidFill>
                        </a:rPr>
                        <a:t>(s -&gt; </a:t>
                      </a:r>
                      <a:r>
                        <a:rPr lang="en-US" altLang="zh-CN" b="0" dirty="0" err="1" smtClean="0">
                          <a:solidFill>
                            <a:schemeClr val="tx1"/>
                          </a:solidFill>
                        </a:rPr>
                        <a:t>s.startsWith</a:t>
                      </a:r>
                      <a:r>
                        <a:rPr lang="en-US" altLang="zh-CN" b="0" dirty="0" smtClean="0">
                          <a:solidFill>
                            <a:schemeClr val="tx1"/>
                          </a:solidFill>
                        </a:rPr>
                        <a:t>("c")).                           //</a:t>
                      </a:r>
                      <a:r>
                        <a:rPr lang="zh-CN" altLang="en-US" b="0" dirty="0" smtClean="0">
                          <a:solidFill>
                            <a:schemeClr val="tx1"/>
                          </a:solidFill>
                        </a:rPr>
                        <a:t>过滤以</a:t>
                      </a:r>
                      <a:r>
                        <a:rPr lang="en-US" altLang="zh-CN" b="0" dirty="0" smtClean="0">
                          <a:solidFill>
                            <a:schemeClr val="tx1"/>
                          </a:solidFill>
                        </a:rPr>
                        <a:t>c</a:t>
                      </a:r>
                      <a:r>
                        <a:rPr lang="zh-CN" altLang="en-US" b="0" dirty="0" smtClean="0">
                          <a:solidFill>
                            <a:schemeClr val="tx1"/>
                          </a:solidFill>
                        </a:rPr>
                        <a:t>字母开头</a:t>
                      </a:r>
                    </a:p>
                    <a:p>
                      <a:r>
                        <a:rPr lang="zh-CN" altLang="en-US" b="0" dirty="0" smtClean="0">
                          <a:solidFill>
                            <a:schemeClr val="tx1"/>
                          </a:solidFill>
                        </a:rPr>
                        <a:t>		</a:t>
                      </a:r>
                      <a:r>
                        <a:rPr lang="en-US" altLang="zh-CN" b="0" dirty="0" smtClean="0">
                          <a:solidFill>
                            <a:schemeClr val="tx1"/>
                          </a:solidFill>
                        </a:rPr>
                        <a:t>map(String::</a:t>
                      </a:r>
                      <a:r>
                        <a:rPr lang="en-US" altLang="zh-CN" b="0" dirty="0" err="1" smtClean="0">
                          <a:solidFill>
                            <a:schemeClr val="tx1"/>
                          </a:solidFill>
                        </a:rPr>
                        <a:t>toUpperCase</a:t>
                      </a:r>
                      <a:r>
                        <a:rPr lang="en-US" altLang="zh-CN" b="0" dirty="0" smtClean="0">
                          <a:solidFill>
                            <a:schemeClr val="tx1"/>
                          </a:solidFill>
                        </a:rPr>
                        <a:t>).       //</a:t>
                      </a:r>
                      <a:r>
                        <a:rPr lang="zh-CN" altLang="en-US" b="0" dirty="0" smtClean="0">
                          <a:solidFill>
                            <a:schemeClr val="tx1"/>
                          </a:solidFill>
                        </a:rPr>
                        <a:t>字符变成大写</a:t>
                      </a:r>
                    </a:p>
                    <a:p>
                      <a:r>
                        <a:rPr lang="zh-CN" altLang="en-US" b="0" dirty="0" smtClean="0">
                          <a:solidFill>
                            <a:schemeClr val="tx1"/>
                          </a:solidFill>
                        </a:rPr>
                        <a:t>		</a:t>
                      </a:r>
                      <a:r>
                        <a:rPr lang="en-US" altLang="zh-CN" b="0" dirty="0" smtClean="0">
                          <a:solidFill>
                            <a:schemeClr val="tx1"/>
                          </a:solidFill>
                        </a:rPr>
                        <a:t>sorted().                                       //</a:t>
                      </a:r>
                      <a:r>
                        <a:rPr lang="zh-CN" altLang="en-US" b="0" dirty="0" smtClean="0">
                          <a:solidFill>
                            <a:schemeClr val="tx1"/>
                          </a:solidFill>
                        </a:rPr>
                        <a:t>排序</a:t>
                      </a:r>
                    </a:p>
                    <a:p>
                      <a:r>
                        <a:rPr lang="zh-CN" altLang="en-US" b="0" dirty="0" smtClean="0">
                          <a:solidFill>
                            <a:schemeClr val="tx1"/>
                          </a:solidFill>
                        </a:rPr>
                        <a:t>		</a:t>
                      </a:r>
                      <a:r>
                        <a:rPr lang="en-US" altLang="zh-CN" b="0" dirty="0" err="1" smtClean="0">
                          <a:solidFill>
                            <a:schemeClr val="tx1"/>
                          </a:solidFill>
                        </a:rPr>
                        <a:t>forEach</a:t>
                      </a:r>
                      <a:r>
                        <a:rPr lang="en-US" altLang="zh-CN" b="0" dirty="0" smtClean="0">
                          <a:solidFill>
                            <a:schemeClr val="tx1"/>
                          </a:solidFill>
                        </a:rPr>
                        <a:t>(</a:t>
                      </a:r>
                      <a:r>
                        <a:rPr lang="en-US" altLang="zh-CN" b="0" dirty="0" err="1" smtClean="0">
                          <a:solidFill>
                            <a:schemeClr val="tx1"/>
                          </a:solidFill>
                        </a:rPr>
                        <a:t>System.out</a:t>
                      </a:r>
                      <a:r>
                        <a:rPr lang="en-US" altLang="zh-CN" b="0" dirty="0" smtClean="0">
                          <a:solidFill>
                            <a:schemeClr val="tx1"/>
                          </a:solidFill>
                        </a:rPr>
                        <a:t>::</a:t>
                      </a:r>
                      <a:r>
                        <a:rPr lang="en-US" altLang="zh-CN" b="0" dirty="0" err="1" smtClean="0">
                          <a:solidFill>
                            <a:schemeClr val="tx1"/>
                          </a:solidFill>
                        </a:rPr>
                        <a:t>println</a:t>
                      </a:r>
                      <a:r>
                        <a:rPr lang="en-US" altLang="zh-CN" b="0" dirty="0" smtClean="0">
                          <a:solidFill>
                            <a:schemeClr val="tx1"/>
                          </a:solidFill>
                        </a:rPr>
                        <a:t>);   //</a:t>
                      </a:r>
                      <a:r>
                        <a:rPr lang="zh-CN" altLang="en-US" b="0" dirty="0" smtClean="0">
                          <a:solidFill>
                            <a:schemeClr val="tx1"/>
                          </a:solidFill>
                        </a:rPr>
                        <a:t>打印输出</a:t>
                      </a:r>
                      <a:endParaRPr lang="zh-CN" altLang="en-US" b="0" dirty="0">
                        <a:solidFill>
                          <a:schemeClr val="tx1"/>
                        </a:solidFill>
                      </a:endParaRPr>
                    </a:p>
                  </a:txBody>
                  <a:tcPr/>
                </a:tc>
              </a:tr>
            </a:tbl>
          </a:graphicData>
        </a:graphic>
      </p:graphicFrame>
    </p:spTree>
    <p:extLst>
      <p:ext uri="{BB962C8B-B14F-4D97-AF65-F5344CB8AC3E}">
        <p14:creationId xmlns:p14="http://schemas.microsoft.com/office/powerpoint/2010/main" val="668356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t>Stream</a:t>
            </a:r>
            <a:r>
              <a:rPr lang="zh-CN" altLang="en-US" sz="2800" dirty="0" smtClean="0"/>
              <a:t>的构成</a:t>
            </a:r>
            <a:endParaRPr lang="zh-CN" altLang="en-US" sz="2800" dirty="0"/>
          </a:p>
        </p:txBody>
      </p:sp>
      <p:sp>
        <p:nvSpPr>
          <p:cNvPr id="3" name="内容占位符 2"/>
          <p:cNvSpPr>
            <a:spLocks noGrp="1"/>
          </p:cNvSpPr>
          <p:nvPr>
            <p:ph idx="1"/>
          </p:nvPr>
        </p:nvSpPr>
        <p:spPr>
          <a:xfrm>
            <a:off x="968829" y="1980005"/>
            <a:ext cx="10515600" cy="4351338"/>
          </a:xfrm>
        </p:spPr>
        <p:txBody>
          <a:bodyPr>
            <a:normAutofit/>
          </a:bodyPr>
          <a:lstStyle/>
          <a:p>
            <a:r>
              <a:rPr lang="zh-CN" altLang="en-US" sz="2000" dirty="0"/>
              <a:t>当</a:t>
            </a:r>
            <a:r>
              <a:rPr lang="zh-CN" altLang="en-US" sz="2000" dirty="0" smtClean="0"/>
              <a:t>我们</a:t>
            </a:r>
            <a:r>
              <a:rPr lang="zh-CN" altLang="en-US" sz="2000" dirty="0"/>
              <a:t>使用一</a:t>
            </a:r>
            <a:r>
              <a:rPr lang="zh-CN" altLang="en-US" sz="2000" dirty="0" smtClean="0"/>
              <a:t>个</a:t>
            </a:r>
            <a:r>
              <a:rPr lang="en-US" altLang="zh-CN" sz="2000" dirty="0"/>
              <a:t>Stream</a:t>
            </a:r>
            <a:r>
              <a:rPr lang="zh-CN" altLang="en-US" sz="2000" dirty="0" smtClean="0"/>
              <a:t>的</a:t>
            </a:r>
            <a:r>
              <a:rPr lang="zh-CN" altLang="en-US" sz="2000" dirty="0"/>
              <a:t>时候，通常包括三个基本步骤</a:t>
            </a:r>
            <a:r>
              <a:rPr lang="zh-CN" altLang="en-US" sz="2000" dirty="0" smtClean="0"/>
              <a:t>：</a:t>
            </a:r>
            <a:endParaRPr lang="en-US" altLang="zh-CN" sz="2000" dirty="0" smtClean="0"/>
          </a:p>
          <a:p>
            <a:pPr lvl="1"/>
            <a:r>
              <a:rPr lang="zh-CN" altLang="en-US" sz="1600" dirty="0"/>
              <a:t>获取一个数据源（</a:t>
            </a:r>
            <a:r>
              <a:rPr lang="en-US" altLang="zh-CN" sz="1600" dirty="0"/>
              <a:t>source</a:t>
            </a:r>
            <a:r>
              <a:rPr lang="zh-CN" altLang="en-US" sz="1600" dirty="0"/>
              <a:t>）→ 数据转换→执行操作获取想要的结果，每次转换原有 </a:t>
            </a:r>
            <a:r>
              <a:rPr lang="en-US" altLang="zh-CN" sz="1600" dirty="0"/>
              <a:t>Stream </a:t>
            </a:r>
            <a:r>
              <a:rPr lang="zh-CN" altLang="en-US" sz="1600" dirty="0"/>
              <a:t>对象不改变，返回一个新的 </a:t>
            </a:r>
            <a:r>
              <a:rPr lang="en-US" altLang="zh-CN" sz="1600" dirty="0"/>
              <a:t>Stream </a:t>
            </a:r>
            <a:r>
              <a:rPr lang="zh-CN" altLang="en-US" sz="1600" dirty="0"/>
              <a:t>对象（可以有多次转换），这就允许对其操作可以像链条一样排列，变成一个管道，如下图所示</a:t>
            </a:r>
            <a:r>
              <a:rPr lang="zh-CN" altLang="en-US" sz="1600" dirty="0" smtClean="0"/>
              <a:t>。图示流管</a:t>
            </a:r>
            <a:r>
              <a:rPr lang="zh-CN" altLang="en-US" sz="1600" dirty="0"/>
              <a:t>道 </a:t>
            </a:r>
            <a:r>
              <a:rPr lang="en-US" altLang="zh-CN" sz="1600" dirty="0"/>
              <a:t>(Stream Pipeline) </a:t>
            </a:r>
            <a:r>
              <a:rPr lang="zh-CN" altLang="en-US" sz="1600" dirty="0"/>
              <a:t>的</a:t>
            </a:r>
            <a:r>
              <a:rPr lang="zh-CN" altLang="en-US" sz="1600" dirty="0" smtClean="0"/>
              <a:t>构成</a:t>
            </a:r>
            <a:endParaRPr lang="en-US" altLang="zh-CN" sz="1600" dirty="0" smtClean="0"/>
          </a:p>
          <a:p>
            <a:pPr lvl="1"/>
            <a:endParaRPr lang="zh-CN" altLang="en-US" sz="1600" dirty="0"/>
          </a:p>
        </p:txBody>
      </p:sp>
      <p:pic>
        <p:nvPicPr>
          <p:cNvPr id="5" name="图片 4"/>
          <p:cNvPicPr>
            <a:picLocks noChangeAspect="1"/>
          </p:cNvPicPr>
          <p:nvPr/>
        </p:nvPicPr>
        <p:blipFill>
          <a:blip r:embed="rId2"/>
          <a:stretch>
            <a:fillRect/>
          </a:stretch>
        </p:blipFill>
        <p:spPr>
          <a:xfrm>
            <a:off x="7134225" y="2883168"/>
            <a:ext cx="4219575" cy="3324225"/>
          </a:xfrm>
          <a:prstGeom prst="rect">
            <a:avLst/>
          </a:prstGeom>
        </p:spPr>
      </p:pic>
    </p:spTree>
    <p:extLst>
      <p:ext uri="{BB962C8B-B14F-4D97-AF65-F5344CB8AC3E}">
        <p14:creationId xmlns:p14="http://schemas.microsoft.com/office/powerpoint/2010/main" val="7166797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60946"/>
            <a:ext cx="10515600" cy="6160169"/>
          </a:xfrm>
        </p:spPr>
        <p:txBody>
          <a:bodyPr>
            <a:normAutofit fontScale="92500" lnSpcReduction="10000"/>
          </a:bodyPr>
          <a:lstStyle/>
          <a:p>
            <a:r>
              <a:rPr lang="en-US" altLang="zh-CN" sz="2000" dirty="0"/>
              <a:t>Stream</a:t>
            </a:r>
            <a:r>
              <a:rPr lang="zh-CN" altLang="en-US" sz="2000" dirty="0" smtClean="0"/>
              <a:t>的特征</a:t>
            </a:r>
            <a:endParaRPr lang="en-US" altLang="zh-CN" sz="2000" dirty="0" smtClean="0"/>
          </a:p>
          <a:p>
            <a:pPr lvl="1"/>
            <a:r>
              <a:rPr lang="en-US" altLang="zh-CN" sz="2000" dirty="0"/>
              <a:t>Not a data structure</a:t>
            </a:r>
          </a:p>
          <a:p>
            <a:pPr lvl="1"/>
            <a:r>
              <a:rPr lang="en-US" altLang="zh-CN" sz="2000" dirty="0"/>
              <a:t>Designed for lambdas</a:t>
            </a:r>
          </a:p>
          <a:p>
            <a:pPr lvl="1"/>
            <a:r>
              <a:rPr lang="en-US" altLang="zh-CN" sz="2000" dirty="0"/>
              <a:t>Do not support indexed access</a:t>
            </a:r>
          </a:p>
          <a:p>
            <a:pPr lvl="1"/>
            <a:r>
              <a:rPr lang="en-US" altLang="zh-CN" sz="2000" dirty="0"/>
              <a:t>Can easily be outputted as arrays or lists</a:t>
            </a:r>
          </a:p>
          <a:p>
            <a:pPr lvl="1"/>
            <a:r>
              <a:rPr lang="en-US" altLang="zh-CN" sz="2000" dirty="0"/>
              <a:t>Lazy access supported</a:t>
            </a:r>
          </a:p>
          <a:p>
            <a:pPr lvl="1"/>
            <a:r>
              <a:rPr lang="en-US" altLang="zh-CN" sz="2000" dirty="0" smtClean="0"/>
              <a:t>Parallelizable(</a:t>
            </a:r>
            <a:r>
              <a:rPr lang="zh-CN" altLang="en-US" sz="2000" dirty="0" smtClean="0"/>
              <a:t>并行计算</a:t>
            </a:r>
            <a:r>
              <a:rPr lang="en-US" altLang="zh-CN" sz="2000" dirty="0" smtClean="0"/>
              <a:t>)</a:t>
            </a:r>
          </a:p>
          <a:p>
            <a:r>
              <a:rPr lang="zh-CN" altLang="en-US" sz="2000" dirty="0"/>
              <a:t>如何得到</a:t>
            </a:r>
            <a:r>
              <a:rPr lang="en-US" altLang="zh-CN" sz="2000" dirty="0"/>
              <a:t>Stream</a:t>
            </a:r>
            <a:r>
              <a:rPr lang="zh-CN" altLang="en-US" sz="2000" dirty="0" smtClean="0"/>
              <a:t>对象</a:t>
            </a:r>
            <a:endParaRPr lang="en-US" altLang="zh-CN" sz="2000" dirty="0" smtClean="0"/>
          </a:p>
          <a:p>
            <a:pPr lvl="1"/>
            <a:r>
              <a:rPr lang="zh-CN" altLang="en-US" sz="1600" dirty="0"/>
              <a:t>从 </a:t>
            </a:r>
            <a:r>
              <a:rPr lang="en-US" altLang="zh-CN" sz="1600" dirty="0"/>
              <a:t>Collection </a:t>
            </a:r>
            <a:r>
              <a:rPr lang="zh-CN" altLang="en-US" sz="1600" dirty="0"/>
              <a:t>和</a:t>
            </a:r>
            <a:r>
              <a:rPr lang="zh-CN" altLang="en-US" sz="1600" dirty="0" smtClean="0"/>
              <a:t>数组</a:t>
            </a:r>
            <a:endParaRPr lang="en-US" altLang="zh-CN" sz="1600" dirty="0" smtClean="0"/>
          </a:p>
          <a:p>
            <a:pPr lvl="2"/>
            <a:r>
              <a:rPr lang="en-US" altLang="zh-CN" sz="1200" dirty="0" err="1" smtClean="0"/>
              <a:t>Collection.stream</a:t>
            </a:r>
            <a:r>
              <a:rPr lang="en-US" altLang="zh-CN" sz="1200" dirty="0" smtClean="0"/>
              <a:t>()</a:t>
            </a:r>
            <a:r>
              <a:rPr lang="en-US" altLang="zh-CN" sz="1200" dirty="0"/>
              <a:t>	</a:t>
            </a:r>
            <a:endParaRPr lang="en-US" altLang="zh-CN" sz="1200" dirty="0" smtClean="0"/>
          </a:p>
          <a:p>
            <a:pPr lvl="2"/>
            <a:r>
              <a:rPr lang="en-US" altLang="zh-CN" sz="1200" dirty="0" err="1" smtClean="0"/>
              <a:t>Collection.parallelStream</a:t>
            </a:r>
            <a:r>
              <a:rPr lang="en-US" altLang="zh-CN" sz="1200" dirty="0" smtClean="0"/>
              <a:t>()</a:t>
            </a:r>
            <a:r>
              <a:rPr lang="en-US" altLang="zh-CN" sz="1200" dirty="0"/>
              <a:t>	</a:t>
            </a:r>
            <a:endParaRPr lang="en-US" altLang="zh-CN" sz="1200" dirty="0" smtClean="0"/>
          </a:p>
          <a:p>
            <a:pPr lvl="2"/>
            <a:r>
              <a:rPr lang="en-US" altLang="zh-CN" sz="1200" dirty="0" err="1" smtClean="0"/>
              <a:t>Arrays.stream</a:t>
            </a:r>
            <a:r>
              <a:rPr lang="en-US" altLang="zh-CN" sz="1200" dirty="0" smtClean="0"/>
              <a:t>(T </a:t>
            </a:r>
            <a:r>
              <a:rPr lang="en-US" altLang="zh-CN" sz="1200" dirty="0"/>
              <a:t>array) or </a:t>
            </a:r>
            <a:r>
              <a:rPr lang="en-US" altLang="zh-CN" sz="1200" dirty="0" err="1"/>
              <a:t>Stream.of</a:t>
            </a:r>
            <a:r>
              <a:rPr lang="en-US" altLang="zh-CN" sz="1200" dirty="0"/>
              <a:t>()</a:t>
            </a:r>
          </a:p>
          <a:p>
            <a:pPr lvl="1"/>
            <a:r>
              <a:rPr lang="zh-CN" altLang="en-US" sz="1600" dirty="0"/>
              <a:t>从 </a:t>
            </a:r>
            <a:r>
              <a:rPr lang="en-US" altLang="zh-CN" sz="1600" dirty="0" err="1" smtClean="0"/>
              <a:t>BufferedReader</a:t>
            </a:r>
            <a:endParaRPr lang="en-US" altLang="zh-CN" sz="1600" dirty="0" smtClean="0"/>
          </a:p>
          <a:p>
            <a:pPr lvl="2"/>
            <a:r>
              <a:rPr lang="en-US" altLang="zh-CN" sz="1200" dirty="0" err="1" smtClean="0"/>
              <a:t>java.io.BufferedReader.lines</a:t>
            </a:r>
            <a:r>
              <a:rPr lang="en-US" altLang="zh-CN" sz="1200" dirty="0"/>
              <a:t>()</a:t>
            </a:r>
          </a:p>
          <a:p>
            <a:pPr lvl="1"/>
            <a:r>
              <a:rPr lang="zh-CN" altLang="en-US" sz="1600" dirty="0"/>
              <a:t>静态</a:t>
            </a:r>
            <a:r>
              <a:rPr lang="zh-CN" altLang="en-US" sz="1600" dirty="0" smtClean="0"/>
              <a:t>工厂</a:t>
            </a:r>
            <a:r>
              <a:rPr lang="zh-CN" altLang="en-US" sz="1600" dirty="0"/>
              <a:t>	</a:t>
            </a:r>
            <a:endParaRPr lang="en-US" altLang="zh-CN" sz="1600" dirty="0" smtClean="0"/>
          </a:p>
          <a:p>
            <a:pPr lvl="2"/>
            <a:r>
              <a:rPr lang="en-US" altLang="zh-CN" sz="1200" dirty="0" err="1" smtClean="0"/>
              <a:t>java.util.stream.IntStream.range</a:t>
            </a:r>
            <a:r>
              <a:rPr lang="en-US" altLang="zh-CN" sz="1200" dirty="0" smtClean="0"/>
              <a:t>()</a:t>
            </a:r>
            <a:r>
              <a:rPr lang="en-US" altLang="zh-CN" sz="1600" dirty="0"/>
              <a:t>	</a:t>
            </a:r>
            <a:endParaRPr lang="en-US" altLang="zh-CN" sz="1600" dirty="0" smtClean="0"/>
          </a:p>
          <a:p>
            <a:pPr lvl="2"/>
            <a:r>
              <a:rPr lang="en-US" altLang="zh-CN" sz="1200" dirty="0" err="1" smtClean="0"/>
              <a:t>java.nio.file.Files.walk</a:t>
            </a:r>
            <a:r>
              <a:rPr lang="en-US" altLang="zh-CN" sz="1200" dirty="0"/>
              <a:t>()</a:t>
            </a:r>
          </a:p>
          <a:p>
            <a:pPr lvl="1"/>
            <a:r>
              <a:rPr lang="zh-CN" altLang="en-US" sz="1600" dirty="0"/>
              <a:t>自己</a:t>
            </a:r>
            <a:r>
              <a:rPr lang="zh-CN" altLang="en-US" sz="1600" dirty="0" smtClean="0"/>
              <a:t>创建</a:t>
            </a:r>
            <a:r>
              <a:rPr lang="zh-CN" altLang="en-US" sz="1600" dirty="0"/>
              <a:t>	</a:t>
            </a:r>
            <a:endParaRPr lang="en-US" altLang="zh-CN" sz="1600" dirty="0" smtClean="0"/>
          </a:p>
          <a:p>
            <a:pPr lvl="2"/>
            <a:r>
              <a:rPr lang="en-US" altLang="zh-CN" sz="1200" dirty="0" err="1" smtClean="0"/>
              <a:t>java.util.Spliterator</a:t>
            </a:r>
            <a:endParaRPr lang="en-US" altLang="zh-CN" sz="1200" dirty="0"/>
          </a:p>
          <a:p>
            <a:pPr lvl="1"/>
            <a:r>
              <a:rPr lang="zh-CN" altLang="en-US" sz="1600" dirty="0" smtClean="0"/>
              <a:t>其它</a:t>
            </a:r>
            <a:r>
              <a:rPr lang="zh-CN" altLang="en-US" sz="1600" dirty="0"/>
              <a:t>	</a:t>
            </a:r>
            <a:endParaRPr lang="en-US" altLang="zh-CN" sz="1600" dirty="0" smtClean="0"/>
          </a:p>
          <a:p>
            <a:pPr lvl="2"/>
            <a:r>
              <a:rPr lang="en-US" altLang="zh-CN" sz="1200" dirty="0" err="1" smtClean="0"/>
              <a:t>Random.ints</a:t>
            </a:r>
            <a:r>
              <a:rPr lang="en-US" altLang="zh-CN" sz="1200" dirty="0" smtClean="0"/>
              <a:t>()</a:t>
            </a:r>
            <a:r>
              <a:rPr lang="en-US" altLang="zh-CN" sz="1200" dirty="0"/>
              <a:t>	</a:t>
            </a:r>
            <a:endParaRPr lang="en-US" altLang="zh-CN" sz="1200" dirty="0" smtClean="0"/>
          </a:p>
          <a:p>
            <a:pPr lvl="2"/>
            <a:r>
              <a:rPr lang="en-US" altLang="zh-CN" sz="1200" dirty="0" err="1" smtClean="0"/>
              <a:t>BitSet.stream</a:t>
            </a:r>
            <a:r>
              <a:rPr lang="en-US" altLang="zh-CN" sz="1200" dirty="0" smtClean="0"/>
              <a:t>()</a:t>
            </a:r>
            <a:r>
              <a:rPr lang="en-US" altLang="zh-CN" sz="1200" dirty="0"/>
              <a:t>	</a:t>
            </a:r>
            <a:endParaRPr lang="en-US" altLang="zh-CN" sz="1200" dirty="0" smtClean="0"/>
          </a:p>
          <a:p>
            <a:pPr lvl="2"/>
            <a:r>
              <a:rPr lang="en-US" altLang="zh-CN" sz="1200" dirty="0" err="1" smtClean="0"/>
              <a:t>Pattern.splitAsStream</a:t>
            </a:r>
            <a:r>
              <a:rPr lang="en-US" altLang="zh-CN" sz="1200" dirty="0" smtClean="0"/>
              <a:t>(</a:t>
            </a:r>
            <a:r>
              <a:rPr lang="en-US" altLang="zh-CN" sz="1200" dirty="0" err="1" smtClean="0"/>
              <a:t>java.lang.CharSequence</a:t>
            </a:r>
            <a:r>
              <a:rPr lang="en-US" altLang="zh-CN" sz="1200" dirty="0" smtClean="0"/>
              <a:t>)</a:t>
            </a:r>
            <a:r>
              <a:rPr lang="en-US" altLang="zh-CN" sz="1200" dirty="0"/>
              <a:t>	</a:t>
            </a:r>
            <a:endParaRPr lang="en-US" altLang="zh-CN" sz="1200" dirty="0" smtClean="0"/>
          </a:p>
          <a:p>
            <a:pPr lvl="2"/>
            <a:r>
              <a:rPr lang="en-US" altLang="zh-CN" sz="1200" dirty="0" err="1" smtClean="0"/>
              <a:t>JarFile.stream</a:t>
            </a:r>
            <a:r>
              <a:rPr lang="en-US" altLang="zh-CN" sz="1200" dirty="0" smtClean="0"/>
              <a:t>()</a:t>
            </a:r>
            <a:r>
              <a:rPr lang="en-US" altLang="zh-CN" sz="1600" dirty="0"/>
              <a:t>	</a:t>
            </a:r>
            <a:endParaRPr lang="zh-CN" altLang="en-US" sz="1600" dirty="0"/>
          </a:p>
        </p:txBody>
      </p:sp>
    </p:spTree>
    <p:extLst>
      <p:ext uri="{BB962C8B-B14F-4D97-AF65-F5344CB8AC3E}">
        <p14:creationId xmlns:p14="http://schemas.microsoft.com/office/powerpoint/2010/main" val="20192512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en-US" altLang="zh-CN" sz="2000" dirty="0"/>
              <a:t>Stream</a:t>
            </a:r>
            <a:r>
              <a:rPr lang="zh-CN" altLang="en-US" sz="2000" dirty="0"/>
              <a:t>的操作</a:t>
            </a:r>
            <a:r>
              <a:rPr lang="zh-CN" altLang="en-US" sz="2000" dirty="0" smtClean="0"/>
              <a:t>类型</a:t>
            </a:r>
            <a:endParaRPr lang="en-US" altLang="zh-CN" sz="2000" dirty="0" smtClean="0"/>
          </a:p>
          <a:p>
            <a:pPr lvl="1"/>
            <a:r>
              <a:rPr lang="en-US" altLang="zh-CN" sz="1600" dirty="0"/>
              <a:t>Stream</a:t>
            </a:r>
            <a:r>
              <a:rPr lang="zh-CN" altLang="en-US" sz="1600" dirty="0"/>
              <a:t>有两种类型的操作：</a:t>
            </a:r>
            <a:r>
              <a:rPr lang="en-US" altLang="zh-CN" sz="1600" dirty="0"/>
              <a:t>Intermediate</a:t>
            </a:r>
            <a:r>
              <a:rPr lang="zh-CN" altLang="en-US" sz="1600" dirty="0"/>
              <a:t>操作和</a:t>
            </a:r>
            <a:r>
              <a:rPr lang="en-US" altLang="zh-CN" sz="1600" dirty="0"/>
              <a:t>Terminal</a:t>
            </a:r>
            <a:r>
              <a:rPr lang="zh-CN" altLang="en-US" sz="1600" dirty="0"/>
              <a:t>操作</a:t>
            </a:r>
            <a:r>
              <a:rPr lang="zh-CN" altLang="en-US" sz="1600" dirty="0" smtClean="0"/>
              <a:t>。</a:t>
            </a:r>
            <a:endParaRPr lang="en-US" altLang="zh-CN" sz="1600" dirty="0" smtClean="0"/>
          </a:p>
          <a:p>
            <a:pPr lvl="1"/>
            <a:r>
              <a:rPr lang="en-US" altLang="zh-CN" sz="1600" dirty="0"/>
              <a:t>Intermediate</a:t>
            </a:r>
            <a:r>
              <a:rPr lang="zh-CN" altLang="en-US" sz="1600" dirty="0"/>
              <a:t>（中间操作</a:t>
            </a:r>
            <a:r>
              <a:rPr lang="zh-CN" altLang="en-US" sz="1600" dirty="0" smtClean="0"/>
              <a:t>）</a:t>
            </a:r>
            <a:endParaRPr lang="en-US" altLang="zh-CN" sz="1600" dirty="0" smtClean="0"/>
          </a:p>
          <a:p>
            <a:pPr lvl="2"/>
            <a:r>
              <a:rPr lang="en-US" altLang="zh-CN" sz="1200" dirty="0"/>
              <a:t>Stream</a:t>
            </a:r>
            <a:r>
              <a:rPr lang="zh-CN" altLang="en-US" sz="1200" dirty="0"/>
              <a:t>可以进行多次的</a:t>
            </a:r>
            <a:r>
              <a:rPr lang="en-US" altLang="zh-CN" sz="1200" dirty="0"/>
              <a:t>Intermediate</a:t>
            </a:r>
            <a:r>
              <a:rPr lang="zh-CN" altLang="en-US" sz="1200" dirty="0"/>
              <a:t>操作，如前面开头的那个例子，其中</a:t>
            </a:r>
            <a:r>
              <a:rPr lang="en-US" altLang="zh-CN" sz="1200" dirty="0"/>
              <a:t>filter</a:t>
            </a:r>
            <a:r>
              <a:rPr lang="zh-CN" altLang="en-US" sz="1200" dirty="0"/>
              <a:t>、</a:t>
            </a:r>
            <a:r>
              <a:rPr lang="en-US" altLang="zh-CN" sz="1200" dirty="0"/>
              <a:t>map</a:t>
            </a:r>
            <a:r>
              <a:rPr lang="zh-CN" altLang="en-US" sz="1200" dirty="0"/>
              <a:t>、</a:t>
            </a:r>
            <a:r>
              <a:rPr lang="en-US" altLang="zh-CN" sz="1200" dirty="0"/>
              <a:t>sorted</a:t>
            </a:r>
            <a:r>
              <a:rPr lang="zh-CN" altLang="en-US" sz="1200" dirty="0"/>
              <a:t>都是</a:t>
            </a:r>
            <a:r>
              <a:rPr lang="en-US" altLang="zh-CN" sz="1200" dirty="0"/>
              <a:t>Intermediate</a:t>
            </a:r>
            <a:r>
              <a:rPr lang="zh-CN" altLang="en-US" sz="1200" dirty="0"/>
              <a:t>操作，注意该操作是惰性化的，当调用到该方法的时候，并没有真正开始</a:t>
            </a:r>
            <a:r>
              <a:rPr lang="en-US" altLang="zh-CN" sz="1200" dirty="0"/>
              <a:t>Stream</a:t>
            </a:r>
            <a:r>
              <a:rPr lang="zh-CN" altLang="en-US" sz="1200" dirty="0"/>
              <a:t>的遍历。</a:t>
            </a:r>
          </a:p>
          <a:p>
            <a:pPr lvl="1"/>
            <a:r>
              <a:rPr lang="en-US" altLang="zh-CN" sz="1600" dirty="0"/>
              <a:t>Terminal</a:t>
            </a:r>
            <a:r>
              <a:rPr lang="zh-CN" altLang="en-US" sz="1600" dirty="0"/>
              <a:t>（结束操作</a:t>
            </a:r>
            <a:r>
              <a:rPr lang="zh-CN" altLang="en-US" sz="1600" dirty="0" smtClean="0"/>
              <a:t>）</a:t>
            </a:r>
            <a:endParaRPr lang="en-US" altLang="zh-CN" sz="1600" dirty="0" smtClean="0"/>
          </a:p>
          <a:p>
            <a:pPr lvl="2"/>
            <a:r>
              <a:rPr lang="zh-CN" altLang="en-US" sz="1200" dirty="0"/>
              <a:t>一个</a:t>
            </a:r>
            <a:r>
              <a:rPr lang="en-US" altLang="zh-CN" sz="1200" dirty="0"/>
              <a:t>Stream</a:t>
            </a:r>
            <a:r>
              <a:rPr lang="zh-CN" altLang="en-US" sz="1200" dirty="0"/>
              <a:t>只有一个</a:t>
            </a:r>
            <a:r>
              <a:rPr lang="en-US" altLang="zh-CN" sz="1200" dirty="0"/>
              <a:t>Terminal</a:t>
            </a:r>
            <a:r>
              <a:rPr lang="zh-CN" altLang="en-US" sz="1200" dirty="0"/>
              <a:t>操作，如前面开头的那个例子，其中</a:t>
            </a:r>
            <a:r>
              <a:rPr lang="en-US" altLang="zh-CN" sz="1200" dirty="0" err="1"/>
              <a:t>forEach</a:t>
            </a:r>
            <a:r>
              <a:rPr lang="zh-CN" altLang="en-US" sz="1200" dirty="0"/>
              <a:t>就是</a:t>
            </a:r>
            <a:r>
              <a:rPr lang="en-US" altLang="zh-CN" sz="1200" dirty="0"/>
              <a:t>Terminal</a:t>
            </a:r>
            <a:r>
              <a:rPr lang="zh-CN" altLang="en-US" sz="1200" dirty="0"/>
              <a:t>操作，</a:t>
            </a:r>
            <a:r>
              <a:rPr lang="en-US" altLang="zh-CN" sz="1200" dirty="0"/>
              <a:t>Terminal</a:t>
            </a:r>
            <a:r>
              <a:rPr lang="zh-CN" altLang="en-US" sz="1200" dirty="0"/>
              <a:t>操作是</a:t>
            </a:r>
            <a:r>
              <a:rPr lang="en-US" altLang="zh-CN" sz="1200" dirty="0"/>
              <a:t>Stream</a:t>
            </a:r>
            <a:r>
              <a:rPr lang="zh-CN" altLang="en-US" sz="1200" dirty="0"/>
              <a:t>的最后一个操作，这时候才会开始</a:t>
            </a:r>
            <a:r>
              <a:rPr lang="en-US" altLang="zh-CN" sz="1200" dirty="0"/>
              <a:t>Stream</a:t>
            </a:r>
            <a:r>
              <a:rPr lang="zh-CN" altLang="en-US" sz="1200" dirty="0"/>
              <a:t>的遍历</a:t>
            </a:r>
            <a:r>
              <a:rPr lang="zh-CN" altLang="en-US" sz="1200" dirty="0" smtClean="0"/>
              <a:t>。</a:t>
            </a:r>
            <a:endParaRPr lang="en-US" altLang="zh-CN" sz="1200" dirty="0" smtClean="0"/>
          </a:p>
          <a:p>
            <a:r>
              <a:rPr lang="zh-CN" altLang="en-US" sz="2000" dirty="0"/>
              <a:t>在对于一个 </a:t>
            </a:r>
            <a:r>
              <a:rPr lang="en-US" altLang="zh-CN" sz="2000" dirty="0"/>
              <a:t>Stream </a:t>
            </a:r>
            <a:r>
              <a:rPr lang="zh-CN" altLang="en-US" sz="2000" dirty="0"/>
              <a:t>进行多次转换操作 </a:t>
            </a:r>
            <a:r>
              <a:rPr lang="en-US" altLang="zh-CN" sz="2000" dirty="0"/>
              <a:t>(Intermediate </a:t>
            </a:r>
            <a:r>
              <a:rPr lang="zh-CN" altLang="en-US" sz="2000" dirty="0"/>
              <a:t>操作</a:t>
            </a:r>
            <a:r>
              <a:rPr lang="en-US" altLang="zh-CN" sz="2000" dirty="0"/>
              <a:t>)</a:t>
            </a:r>
            <a:r>
              <a:rPr lang="zh-CN" altLang="en-US" sz="2000" dirty="0"/>
              <a:t>，每次都对 </a:t>
            </a:r>
            <a:r>
              <a:rPr lang="en-US" altLang="zh-CN" sz="2000" dirty="0"/>
              <a:t>Stream </a:t>
            </a:r>
            <a:r>
              <a:rPr lang="zh-CN" altLang="en-US" sz="2000" dirty="0"/>
              <a:t>的每个元素进行转换，而且是执行多次，这样时间复杂度就是 </a:t>
            </a:r>
            <a:r>
              <a:rPr lang="en-US" altLang="zh-CN" sz="2000" dirty="0"/>
              <a:t>N</a:t>
            </a:r>
            <a:r>
              <a:rPr lang="zh-CN" altLang="en-US" sz="2000" dirty="0"/>
              <a:t>（转换次数）个 </a:t>
            </a:r>
            <a:r>
              <a:rPr lang="en-US" altLang="zh-CN" sz="2000" dirty="0"/>
              <a:t>for </a:t>
            </a:r>
            <a:r>
              <a:rPr lang="zh-CN" altLang="en-US" sz="2000" dirty="0"/>
              <a:t>循环里把所有操作都做掉的总和吗？其实不是这样的，转换操作都是 </a:t>
            </a:r>
            <a:r>
              <a:rPr lang="en-US" altLang="zh-CN" sz="2000" dirty="0"/>
              <a:t>lazy </a:t>
            </a:r>
            <a:r>
              <a:rPr lang="zh-CN" altLang="en-US" sz="2000" dirty="0"/>
              <a:t>的，多个转换操作只会在 </a:t>
            </a:r>
            <a:r>
              <a:rPr lang="en-US" altLang="zh-CN" sz="2000" dirty="0"/>
              <a:t>Terminal </a:t>
            </a:r>
            <a:r>
              <a:rPr lang="zh-CN" altLang="en-US" sz="2000" dirty="0"/>
              <a:t>操作的时候融合起来，一次循环完成。我们可以这样简单的理解，</a:t>
            </a:r>
            <a:r>
              <a:rPr lang="en-US" altLang="zh-CN" sz="2000" dirty="0"/>
              <a:t>Stream </a:t>
            </a:r>
            <a:r>
              <a:rPr lang="zh-CN" altLang="en-US" sz="2000" dirty="0"/>
              <a:t>里有个操作函数的集合，每次转换操作就是把转换函数放入这个集合中，在 </a:t>
            </a:r>
            <a:r>
              <a:rPr lang="en-US" altLang="zh-CN" sz="2000" dirty="0"/>
              <a:t>Terminal </a:t>
            </a:r>
            <a:r>
              <a:rPr lang="zh-CN" altLang="en-US" sz="2000" dirty="0"/>
              <a:t>操作的时候循环 </a:t>
            </a:r>
            <a:r>
              <a:rPr lang="en-US" altLang="zh-CN" sz="2000" dirty="0"/>
              <a:t>Stream </a:t>
            </a:r>
            <a:r>
              <a:rPr lang="zh-CN" altLang="en-US" sz="2000" dirty="0"/>
              <a:t>对应的集合，然后对每个元素执行所有的函数。</a:t>
            </a:r>
            <a:endParaRPr lang="en-US" altLang="zh-CN" sz="2000" dirty="0"/>
          </a:p>
        </p:txBody>
      </p:sp>
    </p:spTree>
    <p:extLst>
      <p:ext uri="{BB962C8B-B14F-4D97-AF65-F5344CB8AC3E}">
        <p14:creationId xmlns:p14="http://schemas.microsoft.com/office/powerpoint/2010/main" val="4192628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Collections</a:t>
            </a:r>
          </a:p>
          <a:p>
            <a:pPr lvl="1"/>
            <a:r>
              <a:rPr lang="en-US" altLang="zh-CN" dirty="0" smtClean="0"/>
              <a:t>Classes in the new </a:t>
            </a:r>
            <a:r>
              <a:rPr lang="en-US" altLang="zh-CN" dirty="0" err="1" smtClean="0">
                <a:solidFill>
                  <a:srgbClr val="FF0000"/>
                </a:solidFill>
              </a:rPr>
              <a:t>java.util.stream</a:t>
            </a:r>
            <a:r>
              <a:rPr lang="en-US" altLang="zh-CN" dirty="0" smtClean="0">
                <a:solidFill>
                  <a:srgbClr val="FF0000"/>
                </a:solidFill>
              </a:rPr>
              <a:t> </a:t>
            </a:r>
            <a:r>
              <a:rPr lang="en-US" altLang="zh-CN" dirty="0" smtClean="0"/>
              <a:t>package provide a Stream API to support functional-style operations on streams of elements. The Stream API is integrated into the Collections API, which enables bulk operations on collections, such as sequential or parallel map-reduce transformations.</a:t>
            </a:r>
          </a:p>
          <a:p>
            <a:pPr lvl="1"/>
            <a:r>
              <a:rPr lang="en-US" altLang="zh-CN" dirty="0"/>
              <a:t>Performance Improvement for </a:t>
            </a:r>
            <a:r>
              <a:rPr lang="en-US" altLang="zh-CN" dirty="0" err="1"/>
              <a:t>HashMaps</a:t>
            </a:r>
            <a:r>
              <a:rPr lang="en-US" altLang="zh-CN" dirty="0"/>
              <a:t> with Key </a:t>
            </a:r>
            <a:r>
              <a:rPr lang="en-US" altLang="zh-CN" dirty="0" smtClean="0"/>
              <a:t>Collisions</a:t>
            </a:r>
            <a:r>
              <a:rPr lang="zh-CN" altLang="en-US" dirty="0" smtClean="0"/>
              <a:t>。</a:t>
            </a:r>
            <a:endParaRPr lang="en-US" altLang="zh-CN" dirty="0" smtClean="0"/>
          </a:p>
          <a:p>
            <a:r>
              <a:rPr lang="en-US" altLang="zh-CN" dirty="0" smtClean="0"/>
              <a:t>Date-Time Package </a:t>
            </a:r>
          </a:p>
          <a:p>
            <a:pPr lvl="1"/>
            <a:r>
              <a:rPr lang="en-US" altLang="zh-CN" dirty="0"/>
              <a:t> a new set of packages that provide a comprehensive date-time model</a:t>
            </a:r>
            <a:r>
              <a:rPr lang="en-US" altLang="zh-CN" dirty="0" smtClean="0"/>
              <a:t>.</a:t>
            </a:r>
          </a:p>
          <a:p>
            <a:r>
              <a:rPr lang="en-US" altLang="zh-CN" dirty="0" smtClean="0"/>
              <a:t>……</a:t>
            </a:r>
          </a:p>
        </p:txBody>
      </p:sp>
    </p:spTree>
    <p:extLst>
      <p:ext uri="{BB962C8B-B14F-4D97-AF65-F5344CB8AC3E}">
        <p14:creationId xmlns:p14="http://schemas.microsoft.com/office/powerpoint/2010/main" val="3458514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3774"/>
            <a:ext cx="10515600" cy="887104"/>
          </a:xfrm>
        </p:spPr>
        <p:txBody>
          <a:bodyPr/>
          <a:lstStyle/>
          <a:p>
            <a:r>
              <a:rPr lang="en-US" altLang="zh-CN" b="1" dirty="0"/>
              <a:t>Lambda</a:t>
            </a:r>
            <a:r>
              <a:rPr lang="zh-CN" altLang="en-US" b="1" dirty="0"/>
              <a:t>表达式</a:t>
            </a:r>
            <a:r>
              <a:rPr lang="zh-CN" altLang="en-US" b="1" dirty="0" smtClean="0"/>
              <a:t>介绍</a:t>
            </a:r>
            <a:endParaRPr lang="zh-CN" altLang="en-US" dirty="0"/>
          </a:p>
        </p:txBody>
      </p:sp>
      <p:sp>
        <p:nvSpPr>
          <p:cNvPr id="3" name="内容占位符 2"/>
          <p:cNvSpPr>
            <a:spLocks noGrp="1"/>
          </p:cNvSpPr>
          <p:nvPr>
            <p:ph idx="1"/>
          </p:nvPr>
        </p:nvSpPr>
        <p:spPr>
          <a:xfrm>
            <a:off x="838200" y="1170531"/>
            <a:ext cx="10515600" cy="5104539"/>
          </a:xfrm>
        </p:spPr>
        <p:txBody>
          <a:bodyPr>
            <a:normAutofit/>
          </a:bodyPr>
          <a:lstStyle/>
          <a:p>
            <a:r>
              <a:rPr lang="en-US" altLang="zh-CN" sz="2000" dirty="0" smtClean="0"/>
              <a:t>Lambda </a:t>
            </a:r>
            <a:r>
              <a:rPr lang="zh-CN" altLang="en-US" sz="2000" dirty="0" smtClean="0"/>
              <a:t>：</a:t>
            </a:r>
            <a:r>
              <a:rPr lang="en-US" altLang="zh-CN" sz="1600" dirty="0" smtClean="0"/>
              <a:t>Lambda</a:t>
            </a:r>
            <a:r>
              <a:rPr lang="zh-CN" altLang="en-US" sz="1600" dirty="0"/>
              <a:t>表达式是</a:t>
            </a:r>
            <a:r>
              <a:rPr lang="zh-CN" altLang="en-US" sz="1600" dirty="0" smtClean="0"/>
              <a:t>在</a:t>
            </a:r>
            <a:r>
              <a:rPr lang="en-US" altLang="zh-CN" sz="1600" dirty="0" smtClean="0"/>
              <a:t>JAVA</a:t>
            </a:r>
            <a:r>
              <a:rPr lang="zh-CN" altLang="en-US" sz="1600" dirty="0" smtClean="0"/>
              <a:t>规范</a:t>
            </a:r>
            <a:r>
              <a:rPr lang="zh-CN" altLang="en-US" sz="1600" dirty="0"/>
              <a:t>提案</a:t>
            </a:r>
            <a:r>
              <a:rPr lang="en-US" altLang="zh-CN" sz="1600" dirty="0"/>
              <a:t>JSR 335</a:t>
            </a:r>
            <a:r>
              <a:rPr lang="zh-CN" altLang="en-US" sz="1600" dirty="0"/>
              <a:t>中定义的，</a:t>
            </a:r>
            <a:r>
              <a:rPr lang="en-US" altLang="zh-CN" sz="1600" dirty="0"/>
              <a:t>Java 8 </a:t>
            </a:r>
            <a:r>
              <a:rPr lang="zh-CN" altLang="en-US" sz="1600" dirty="0"/>
              <a:t>中引入了</a:t>
            </a:r>
            <a:r>
              <a:rPr lang="en-US" altLang="zh-CN" sz="1600" dirty="0"/>
              <a:t>Lambda</a:t>
            </a:r>
            <a:r>
              <a:rPr lang="zh-CN" altLang="en-US" sz="1600" dirty="0"/>
              <a:t>表达式，并被认为是</a:t>
            </a:r>
            <a:r>
              <a:rPr lang="en-US" altLang="zh-CN" sz="1600" dirty="0"/>
              <a:t>Java 8</a:t>
            </a:r>
            <a:r>
              <a:rPr lang="zh-CN" altLang="en-US" sz="1600" dirty="0"/>
              <a:t>最大的新特性，</a:t>
            </a:r>
            <a:r>
              <a:rPr lang="en-US" altLang="zh-CN" sz="1600" dirty="0"/>
              <a:t>Lambda</a:t>
            </a:r>
            <a:r>
              <a:rPr lang="zh-CN" altLang="en-US" sz="1600" dirty="0"/>
              <a:t>表达式促进了函数式编程，简化了</a:t>
            </a:r>
            <a:r>
              <a:rPr lang="en-US" altLang="zh-CN" sz="1600" dirty="0"/>
              <a:t>Java</a:t>
            </a:r>
            <a:r>
              <a:rPr lang="zh-CN" altLang="en-US" sz="1600" dirty="0"/>
              <a:t>编程开发</a:t>
            </a:r>
            <a:r>
              <a:rPr lang="zh-CN" altLang="en-US" sz="1600" dirty="0" smtClean="0"/>
              <a:t>。</a:t>
            </a:r>
            <a:endParaRPr lang="en-US" altLang="zh-CN" sz="1600" dirty="0" smtClean="0"/>
          </a:p>
          <a:p>
            <a:r>
              <a:rPr lang="zh-CN" altLang="en-US" sz="2000" dirty="0" smtClean="0"/>
              <a:t>匿名内部类</a:t>
            </a:r>
            <a:endParaRPr lang="en-US" altLang="zh-CN" sz="2000" dirty="0" smtClean="0"/>
          </a:p>
          <a:p>
            <a:pPr lvl="1"/>
            <a:r>
              <a:rPr lang="zh-CN" altLang="en-US" sz="1600" dirty="0"/>
              <a:t>在</a:t>
            </a:r>
            <a:r>
              <a:rPr lang="en-US" altLang="zh-CN" sz="1600" dirty="0"/>
              <a:t>Java</a:t>
            </a:r>
            <a:r>
              <a:rPr lang="zh-CN" altLang="en-US" sz="1600" dirty="0"/>
              <a:t>中，匿名内部类一般</a:t>
            </a:r>
            <a:r>
              <a:rPr lang="zh-CN" altLang="en-US" sz="1600" dirty="0" smtClean="0"/>
              <a:t>适用于</a:t>
            </a:r>
            <a:r>
              <a:rPr lang="zh-CN" altLang="en-US" sz="1600" dirty="0"/>
              <a:t>那些</a:t>
            </a:r>
            <a:r>
              <a:rPr lang="zh-CN" altLang="en-US" sz="1600" dirty="0" smtClean="0"/>
              <a:t>在</a:t>
            </a:r>
            <a:r>
              <a:rPr lang="en-US" altLang="zh-CN" sz="1600" dirty="0"/>
              <a:t>Java</a:t>
            </a:r>
            <a:r>
              <a:rPr lang="zh-CN" altLang="en-US" sz="1600" dirty="0"/>
              <a:t>应用中只会出现一次的实现类，举个例子，在标准的</a:t>
            </a:r>
            <a:r>
              <a:rPr lang="en-US" altLang="zh-CN" sz="1600" dirty="0"/>
              <a:t>Swing</a:t>
            </a:r>
            <a:r>
              <a:rPr lang="zh-CN" altLang="en-US" sz="1600" dirty="0"/>
              <a:t>或</a:t>
            </a:r>
            <a:r>
              <a:rPr lang="en-US" altLang="zh-CN" sz="1600" dirty="0" err="1"/>
              <a:t>JavaFX</a:t>
            </a:r>
            <a:r>
              <a:rPr lang="zh-CN" altLang="en-US" sz="1600" dirty="0"/>
              <a:t>应用中，有很多键盘和鼠标的事件处理程序，一般情况下，你不需要写一个单独的事件处理类，而是使用如下方式（有</a:t>
            </a:r>
            <a:r>
              <a:rPr lang="en-US" altLang="zh-CN" sz="1600" dirty="0"/>
              <a:t>Swing</a:t>
            </a:r>
            <a:r>
              <a:rPr lang="zh-CN" altLang="en-US" sz="1600" dirty="0"/>
              <a:t>编程经验的应该很熟悉吧</a:t>
            </a:r>
            <a:r>
              <a:rPr lang="zh-CN" altLang="en-US" sz="1600" dirty="0" smtClean="0"/>
              <a:t>）</a:t>
            </a:r>
            <a:endParaRPr lang="en-US" altLang="zh-CN" sz="1600" dirty="0" smtClean="0"/>
          </a:p>
          <a:p>
            <a:pPr lvl="1"/>
            <a:endParaRPr lang="en-US" altLang="zh-CN" sz="2000" dirty="0" smtClean="0"/>
          </a:p>
          <a:p>
            <a:pPr lvl="1"/>
            <a:endParaRPr lang="en-GB" altLang="zh-CN" sz="2000" dirty="0" smtClean="0"/>
          </a:p>
          <a:p>
            <a:pPr lvl="1"/>
            <a:endParaRPr lang="en-GB" altLang="zh-CN" sz="2000" dirty="0"/>
          </a:p>
          <a:p>
            <a:pPr lvl="1"/>
            <a:endParaRPr lang="en-GB" altLang="zh-CN" sz="2000" dirty="0" smtClean="0"/>
          </a:p>
          <a:p>
            <a:pPr marL="457200" lvl="1" indent="0">
              <a:buNone/>
            </a:pPr>
            <a:endParaRPr lang="en-US" altLang="zh-CN" sz="1600" dirty="0" smtClean="0"/>
          </a:p>
          <a:p>
            <a:pPr lvl="1"/>
            <a:endParaRPr lang="en-US" altLang="zh-CN" sz="1600" dirty="0" smtClean="0"/>
          </a:p>
          <a:p>
            <a:pPr lvl="1"/>
            <a:r>
              <a:rPr lang="zh-CN" altLang="en-US" sz="1600" dirty="0" smtClean="0"/>
              <a:t>不</a:t>
            </a:r>
            <a:r>
              <a:rPr lang="zh-CN" altLang="en-US" sz="1600" dirty="0"/>
              <a:t>这样做的话，你需要针对每一个事件写一个单独的</a:t>
            </a:r>
            <a:r>
              <a:rPr lang="en-US" altLang="zh-CN" sz="1600" dirty="0" err="1"/>
              <a:t>ActionListener</a:t>
            </a:r>
            <a:r>
              <a:rPr lang="zh-CN" altLang="en-US" sz="1600" dirty="0"/>
              <a:t>接口的实现类，这样的代码并不优雅，因为仅仅为了定义一个方法就需要附加写一大堆的代码。通常，哪里需要，就在哪里创建对应的匿名内部类，这样的代码可读性会更强。</a:t>
            </a:r>
          </a:p>
        </p:txBody>
      </p:sp>
      <p:pic>
        <p:nvPicPr>
          <p:cNvPr id="4" name="图片 3"/>
          <p:cNvPicPr>
            <a:picLocks noChangeAspect="1"/>
          </p:cNvPicPr>
          <p:nvPr/>
        </p:nvPicPr>
        <p:blipFill>
          <a:blip r:embed="rId3"/>
          <a:stretch>
            <a:fillRect/>
          </a:stretch>
        </p:blipFill>
        <p:spPr>
          <a:xfrm>
            <a:off x="1619415" y="2936987"/>
            <a:ext cx="5772150" cy="1571625"/>
          </a:xfrm>
          <a:prstGeom prst="rect">
            <a:avLst/>
          </a:prstGeom>
        </p:spPr>
      </p:pic>
    </p:spTree>
    <p:extLst>
      <p:ext uri="{BB962C8B-B14F-4D97-AF65-F5344CB8AC3E}">
        <p14:creationId xmlns:p14="http://schemas.microsoft.com/office/powerpoint/2010/main" val="275144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Functional </a:t>
            </a:r>
            <a:r>
              <a:rPr lang="en-US" altLang="zh-CN" b="1" dirty="0" smtClean="0"/>
              <a:t>Interfaces</a:t>
            </a:r>
            <a:endParaRPr lang="zh-CN" alt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707" r="10534"/>
          <a:stretch/>
        </p:blipFill>
        <p:spPr bwMode="auto">
          <a:xfrm>
            <a:off x="9949464" y="365125"/>
            <a:ext cx="1404336" cy="131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内容占位符 7"/>
          <p:cNvSpPr>
            <a:spLocks noGrp="1"/>
          </p:cNvSpPr>
          <p:nvPr>
            <p:ph idx="1"/>
          </p:nvPr>
        </p:nvSpPr>
        <p:spPr/>
        <p:txBody>
          <a:bodyPr>
            <a:normAutofit/>
          </a:bodyPr>
          <a:lstStyle/>
          <a:p>
            <a:r>
              <a:rPr lang="zh-CN" altLang="en-US" sz="2000" dirty="0" smtClean="0"/>
              <a:t>观察下上面提到的</a:t>
            </a:r>
            <a:r>
              <a:rPr lang="en-US" altLang="zh-CN" sz="2000" dirty="0" err="1" smtClean="0"/>
              <a:t>ActionListener</a:t>
            </a:r>
            <a:r>
              <a:rPr lang="zh-CN" altLang="en-US" sz="2000" dirty="0" smtClean="0"/>
              <a:t>接口的定义，如下：</a:t>
            </a:r>
            <a:endParaRPr lang="en-US" altLang="zh-CN" sz="2000" dirty="0" smtClean="0"/>
          </a:p>
          <a:p>
            <a:endParaRPr lang="en-US" altLang="zh-CN" sz="2000" dirty="0" smtClean="0"/>
          </a:p>
          <a:p>
            <a:endParaRPr lang="en-US" altLang="zh-CN" sz="2000" dirty="0"/>
          </a:p>
          <a:p>
            <a:endParaRPr lang="en-US" altLang="zh-CN" sz="2000" dirty="0" smtClean="0"/>
          </a:p>
          <a:p>
            <a:pPr marL="0" indent="0">
              <a:buNone/>
            </a:pPr>
            <a:endParaRPr lang="en-US" altLang="zh-CN" sz="2000" dirty="0" smtClean="0"/>
          </a:p>
          <a:p>
            <a:r>
              <a:rPr lang="zh-CN" altLang="en-US" sz="2000" dirty="0"/>
              <a:t>在上面的代码中，只定义了一个</a:t>
            </a:r>
            <a:r>
              <a:rPr lang="zh-CN" altLang="en-US" sz="2000" b="1" dirty="0"/>
              <a:t>抽象</a:t>
            </a:r>
            <a:r>
              <a:rPr lang="zh-CN" altLang="en-US" sz="2000" dirty="0"/>
              <a:t>方法，在</a:t>
            </a:r>
            <a:r>
              <a:rPr lang="en-US" altLang="zh-CN" sz="2000" dirty="0"/>
              <a:t>Java 8</a:t>
            </a:r>
            <a:r>
              <a:rPr lang="zh-CN" altLang="en-US" sz="2000" dirty="0"/>
              <a:t>中，像这样的接口被称为“</a:t>
            </a:r>
            <a:r>
              <a:rPr lang="en-US" altLang="zh-CN" sz="2000" dirty="0"/>
              <a:t>functional interface”</a:t>
            </a:r>
            <a:r>
              <a:rPr lang="zh-CN" altLang="en-US" sz="2000" dirty="0"/>
              <a:t>。通常在</a:t>
            </a:r>
            <a:r>
              <a:rPr lang="en-US" altLang="zh-CN" sz="2000" dirty="0"/>
              <a:t>Java</a:t>
            </a:r>
            <a:r>
              <a:rPr lang="zh-CN" altLang="en-US" sz="2000" dirty="0"/>
              <a:t>中，我们经常使用匿名内部类来实现函数式接口，这是一种很常见的使用模式；</a:t>
            </a:r>
          </a:p>
          <a:p>
            <a:r>
              <a:rPr lang="zh-CN" altLang="en-US" sz="2000" dirty="0"/>
              <a:t>另外，在</a:t>
            </a:r>
            <a:r>
              <a:rPr lang="en-US" altLang="zh-CN" sz="2000" dirty="0"/>
              <a:t>JDK</a:t>
            </a:r>
            <a:r>
              <a:rPr lang="zh-CN" altLang="en-US" sz="2000" dirty="0"/>
              <a:t>中，除了</a:t>
            </a:r>
            <a:r>
              <a:rPr lang="en-US" altLang="zh-CN" sz="2000" dirty="0" err="1"/>
              <a:t>ActionListener</a:t>
            </a:r>
            <a:r>
              <a:rPr lang="zh-CN" altLang="en-US" sz="2000" dirty="0"/>
              <a:t>接口外，类似的还有</a:t>
            </a:r>
            <a:r>
              <a:rPr lang="en-US" altLang="zh-CN" sz="2000" dirty="0"/>
              <a:t>Runnable</a:t>
            </a:r>
            <a:r>
              <a:rPr lang="zh-CN" altLang="en-US" sz="2000" dirty="0"/>
              <a:t>和</a:t>
            </a:r>
            <a:r>
              <a:rPr lang="en-US" altLang="zh-CN" sz="2000" dirty="0"/>
              <a:t>Comparator</a:t>
            </a:r>
            <a:r>
              <a:rPr lang="zh-CN" altLang="en-US" sz="2000" dirty="0"/>
              <a:t>接口。</a:t>
            </a:r>
          </a:p>
          <a:p>
            <a:endParaRPr lang="zh-CN" altLang="en-US" sz="2000" dirty="0"/>
          </a:p>
        </p:txBody>
      </p:sp>
      <p:sp>
        <p:nvSpPr>
          <p:cNvPr id="10" name="文本框 9"/>
          <p:cNvSpPr txBox="1"/>
          <p:nvPr/>
        </p:nvSpPr>
        <p:spPr>
          <a:xfrm>
            <a:off x="1136823" y="2248930"/>
            <a:ext cx="7652848" cy="1200329"/>
          </a:xfrm>
          <a:prstGeom prst="rect">
            <a:avLst/>
          </a:prstGeom>
          <a:noFill/>
        </p:spPr>
        <p:txBody>
          <a:bodyPr wrap="square" rtlCol="0">
            <a:spAutoFit/>
          </a:bodyPr>
          <a:lstStyle/>
          <a:p>
            <a:r>
              <a:rPr lang="en-US" altLang="zh-CN" dirty="0" smtClean="0"/>
              <a:t>public interface </a:t>
            </a:r>
            <a:r>
              <a:rPr lang="en-US" altLang="zh-CN" dirty="0" err="1" smtClean="0"/>
              <a:t>ActionListener</a:t>
            </a:r>
            <a:r>
              <a:rPr lang="en-US" altLang="zh-CN" dirty="0" smtClean="0"/>
              <a:t> extends </a:t>
            </a:r>
            <a:r>
              <a:rPr lang="en-US" altLang="zh-CN" dirty="0" err="1" smtClean="0"/>
              <a:t>EventListener</a:t>
            </a:r>
            <a:r>
              <a:rPr lang="en-US" altLang="zh-CN" dirty="0" smtClean="0"/>
              <a:t> {</a:t>
            </a:r>
          </a:p>
          <a:p>
            <a:r>
              <a:rPr lang="en-US" altLang="zh-CN" dirty="0"/>
              <a:t>    // Invoked when an action occurs.</a:t>
            </a:r>
            <a:endParaRPr lang="en-US" altLang="zh-CN" dirty="0" smtClean="0"/>
          </a:p>
          <a:p>
            <a:r>
              <a:rPr lang="en-US" altLang="zh-CN" dirty="0" smtClean="0"/>
              <a:t>    public void </a:t>
            </a:r>
            <a:r>
              <a:rPr lang="en-US" altLang="zh-CN" dirty="0" err="1" smtClean="0"/>
              <a:t>actionPerformed</a:t>
            </a:r>
            <a:r>
              <a:rPr lang="en-US" altLang="zh-CN" dirty="0" smtClean="0"/>
              <a:t>(</a:t>
            </a:r>
            <a:r>
              <a:rPr lang="en-US" altLang="zh-CN" dirty="0" err="1" smtClean="0"/>
              <a:t>ActionEvent</a:t>
            </a:r>
            <a:r>
              <a:rPr lang="en-US" altLang="zh-CN" dirty="0" smtClean="0"/>
              <a:t> e);</a:t>
            </a:r>
          </a:p>
          <a:p>
            <a:r>
              <a:rPr lang="en-US" altLang="zh-CN" dirty="0" smtClean="0"/>
              <a:t>}</a:t>
            </a:r>
            <a:endParaRPr lang="zh-CN" altLang="en-US" dirty="0"/>
          </a:p>
        </p:txBody>
      </p:sp>
    </p:spTree>
    <p:extLst>
      <p:ext uri="{BB962C8B-B14F-4D97-AF65-F5344CB8AC3E}">
        <p14:creationId xmlns:p14="http://schemas.microsoft.com/office/powerpoint/2010/main" val="1088409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12262"/>
          </a:xfrm>
        </p:spPr>
        <p:txBody>
          <a:bodyPr/>
          <a:lstStyle/>
          <a:p>
            <a:r>
              <a:rPr lang="en-US" altLang="zh-CN" b="1" dirty="0"/>
              <a:t>Lambda</a:t>
            </a:r>
            <a:r>
              <a:rPr lang="zh-CN" altLang="en-US" b="1" dirty="0"/>
              <a:t>表达式</a:t>
            </a:r>
            <a:r>
              <a:rPr lang="zh-CN" altLang="en-US" b="1" dirty="0" smtClean="0"/>
              <a:t>语法</a:t>
            </a:r>
            <a:endParaRPr lang="zh-CN" altLang="en-US" dirty="0"/>
          </a:p>
        </p:txBody>
      </p:sp>
      <p:sp>
        <p:nvSpPr>
          <p:cNvPr id="3" name="内容占位符 2"/>
          <p:cNvSpPr>
            <a:spLocks noGrp="1"/>
          </p:cNvSpPr>
          <p:nvPr>
            <p:ph idx="1"/>
          </p:nvPr>
        </p:nvSpPr>
        <p:spPr>
          <a:xfrm>
            <a:off x="838200" y="1504709"/>
            <a:ext cx="10515600" cy="4672254"/>
          </a:xfrm>
        </p:spPr>
        <p:txBody>
          <a:bodyPr>
            <a:normAutofit/>
          </a:bodyPr>
          <a:lstStyle/>
          <a:p>
            <a:r>
              <a:rPr lang="en-US" altLang="zh-CN" sz="2000" dirty="0" smtClean="0"/>
              <a:t>Lambda</a:t>
            </a:r>
            <a:r>
              <a:rPr lang="zh-CN" altLang="en-US" sz="2000" dirty="0" smtClean="0"/>
              <a:t>表达式的语法形式如下：</a:t>
            </a:r>
            <a:endParaRPr lang="en-US" altLang="zh-CN" sz="2000" dirty="0" smtClean="0"/>
          </a:p>
          <a:p>
            <a:pPr lvl="1"/>
            <a:r>
              <a:rPr lang="zh-CN" altLang="zh-CN" sz="1600" dirty="0">
                <a:solidFill>
                  <a:srgbClr val="000000"/>
                </a:solidFill>
                <a:latin typeface="Courier New" panose="02070309020205020404" pitchFamily="49" charset="0"/>
                <a:cs typeface="Courier New" panose="02070309020205020404" pitchFamily="49" charset="0"/>
              </a:rPr>
              <a:t>parameter -&gt; expression body</a:t>
            </a:r>
            <a:r>
              <a:rPr lang="zh-CN" altLang="zh-CN" sz="1600" dirty="0"/>
              <a:t> </a:t>
            </a:r>
            <a:endParaRPr lang="en-US" altLang="zh-CN" sz="1600" dirty="0" smtClean="0"/>
          </a:p>
          <a:p>
            <a:pPr lvl="1"/>
            <a:r>
              <a:rPr lang="zh-CN" altLang="en-US" sz="1600" dirty="0"/>
              <a:t>主要组成：</a:t>
            </a:r>
            <a:r>
              <a:rPr lang="zh-CN" altLang="en-US" sz="1600" b="1" dirty="0"/>
              <a:t>参数列表 </a:t>
            </a:r>
            <a:r>
              <a:rPr lang="en-US" altLang="zh-CN" sz="1600" b="1" dirty="0"/>
              <a:t>+ </a:t>
            </a:r>
            <a:r>
              <a:rPr lang="zh-CN" altLang="en-US" sz="1600" b="1" dirty="0"/>
              <a:t>箭头 </a:t>
            </a:r>
            <a:r>
              <a:rPr lang="en-US" altLang="zh-CN" sz="1600" b="1" dirty="0"/>
              <a:t>+ </a:t>
            </a:r>
            <a:r>
              <a:rPr lang="zh-CN" altLang="en-US" sz="1600" b="1" dirty="0"/>
              <a:t>表达式体</a:t>
            </a:r>
            <a:r>
              <a:rPr lang="zh-CN" altLang="en-US" sz="1600" dirty="0"/>
              <a:t>，如 </a:t>
            </a:r>
            <a:r>
              <a:rPr lang="en-US" altLang="zh-CN" sz="1600" dirty="0"/>
              <a:t>(</a:t>
            </a:r>
            <a:r>
              <a:rPr lang="en-US" altLang="zh-CN" sz="1600" dirty="0" err="1"/>
              <a:t>int</a:t>
            </a:r>
            <a:r>
              <a:rPr lang="en-US" altLang="zh-CN" sz="1600" dirty="0"/>
              <a:t> x, </a:t>
            </a:r>
            <a:r>
              <a:rPr lang="en-US" altLang="zh-CN" sz="1600" dirty="0" err="1"/>
              <a:t>int</a:t>
            </a:r>
            <a:r>
              <a:rPr lang="en-US" altLang="zh-CN" sz="1600" dirty="0"/>
              <a:t> y) -&gt; x + </a:t>
            </a:r>
            <a:r>
              <a:rPr lang="en-US" altLang="zh-CN" sz="1600" dirty="0" smtClean="0"/>
              <a:t>y</a:t>
            </a:r>
          </a:p>
          <a:p>
            <a:pPr marL="457200" lvl="1" indent="0">
              <a:buNone/>
            </a:pPr>
            <a:r>
              <a:rPr lang="zh-CN" altLang="en-US" sz="1600" dirty="0"/>
              <a:t>其中，表达式体可以是一条表达式，也可以是一个语句块（多条代码语句）</a:t>
            </a:r>
            <a:r>
              <a:rPr lang="zh-CN" altLang="en-US" sz="1600" dirty="0" smtClean="0"/>
              <a:t>；</a:t>
            </a:r>
            <a:endParaRPr lang="en-US" altLang="zh-CN" sz="1600" dirty="0" smtClean="0"/>
          </a:p>
          <a:p>
            <a:pPr marL="457200" lvl="1" indent="0">
              <a:buNone/>
            </a:pPr>
            <a:r>
              <a:rPr lang="en-US" altLang="zh-CN" sz="1600" dirty="0" smtClean="0"/>
              <a:t>Lambda</a:t>
            </a:r>
            <a:r>
              <a:rPr lang="zh-CN" altLang="en-US" sz="1600" dirty="0" smtClean="0"/>
              <a:t>表达式具有如下特征：</a:t>
            </a:r>
          </a:p>
          <a:p>
            <a:pPr marL="457200" lvl="1" indent="0">
              <a:buNone/>
            </a:pPr>
            <a:r>
              <a:rPr lang="en-US" altLang="zh-CN" sz="1600" dirty="0" smtClean="0"/>
              <a:t>【</a:t>
            </a:r>
            <a:r>
              <a:rPr lang="zh-CN" altLang="en-US" sz="1600" dirty="0" smtClean="0"/>
              <a:t>可选</a:t>
            </a:r>
            <a:r>
              <a:rPr lang="en-US" altLang="zh-CN" sz="1600" dirty="0" smtClean="0"/>
              <a:t>】</a:t>
            </a:r>
            <a:r>
              <a:rPr lang="zh-CN" altLang="en-US" sz="1600" dirty="0" smtClean="0"/>
              <a:t>类型声明：参数的类型不需要声明，编译器可以根据参数值推断出其类型；</a:t>
            </a:r>
          </a:p>
          <a:p>
            <a:pPr marL="457200" lvl="1" indent="0">
              <a:buNone/>
            </a:pPr>
            <a:r>
              <a:rPr lang="en-US" altLang="zh-CN" sz="1600" dirty="0" smtClean="0"/>
              <a:t>【</a:t>
            </a:r>
            <a:r>
              <a:rPr lang="zh-CN" altLang="en-US" sz="1600" dirty="0" smtClean="0"/>
              <a:t>可选</a:t>
            </a:r>
            <a:r>
              <a:rPr lang="en-US" altLang="zh-CN" sz="1600" dirty="0" smtClean="0"/>
              <a:t>】</a:t>
            </a:r>
            <a:r>
              <a:rPr lang="zh-CN" altLang="en-US" sz="1600" dirty="0" smtClean="0"/>
              <a:t>括号：单个参数的话，不需要用圆括号包围参数，当然，对于多个参数或无参数的话，括号是需要的；</a:t>
            </a:r>
          </a:p>
          <a:p>
            <a:pPr marL="457200" lvl="1" indent="0">
              <a:buNone/>
            </a:pPr>
            <a:r>
              <a:rPr lang="en-US" altLang="zh-CN" sz="1600" dirty="0" smtClean="0"/>
              <a:t>【</a:t>
            </a:r>
            <a:r>
              <a:rPr lang="zh-CN" altLang="en-US" sz="1600" dirty="0" smtClean="0"/>
              <a:t>可选</a:t>
            </a:r>
            <a:r>
              <a:rPr lang="en-US" altLang="zh-CN" sz="1600" dirty="0" smtClean="0"/>
              <a:t>】</a:t>
            </a:r>
            <a:r>
              <a:rPr lang="zh-CN" altLang="en-US" sz="1600" dirty="0" smtClean="0"/>
              <a:t>花括号：如果表达式主体只有一条语句的话，不需要用花括号包围，当然，对于多条语句，花括号是需要的；</a:t>
            </a:r>
          </a:p>
          <a:p>
            <a:pPr marL="457200" lvl="1" indent="0">
              <a:buNone/>
            </a:pPr>
            <a:r>
              <a:rPr lang="en-US" altLang="zh-CN" sz="1600" dirty="0" smtClean="0"/>
              <a:t>【</a:t>
            </a:r>
            <a:r>
              <a:rPr lang="zh-CN" altLang="en-US" sz="1600" dirty="0" smtClean="0"/>
              <a:t>可选</a:t>
            </a:r>
            <a:r>
              <a:rPr lang="en-US" altLang="zh-CN" sz="1600" dirty="0" smtClean="0"/>
              <a:t>】return</a:t>
            </a:r>
            <a:r>
              <a:rPr lang="zh-CN" altLang="en-US" sz="1600" dirty="0" smtClean="0"/>
              <a:t>关键字：如果表达式主体是单一表达式，</a:t>
            </a:r>
            <a:r>
              <a:rPr lang="en-US" altLang="zh-CN" sz="1600" dirty="0" smtClean="0"/>
              <a:t>return</a:t>
            </a:r>
            <a:r>
              <a:rPr lang="zh-CN" altLang="en-US" sz="1600" dirty="0" smtClean="0"/>
              <a:t>关键字可以不写，编译器可以自动返回该值，当然，如果写了</a:t>
            </a:r>
            <a:r>
              <a:rPr lang="en-US" altLang="zh-CN" sz="1600" dirty="0" smtClean="0"/>
              <a:t>return</a:t>
            </a:r>
            <a:r>
              <a:rPr lang="zh-CN" altLang="en-US" sz="1600" dirty="0" smtClean="0"/>
              <a:t>，则需要加上花括号；</a:t>
            </a:r>
            <a:endParaRPr lang="en-US" altLang="zh-CN" sz="1600" dirty="0" smtClean="0"/>
          </a:p>
          <a:p>
            <a:pPr marL="457200" lvl="1" indent="0">
              <a:buNone/>
            </a:pPr>
            <a:endParaRPr lang="en-US" altLang="zh-CN" sz="1600" dirty="0"/>
          </a:p>
          <a:p>
            <a:pPr marL="457200" lvl="1" indent="0">
              <a:buNone/>
            </a:pPr>
            <a:r>
              <a:rPr lang="zh-CN" altLang="en-US" sz="1600" dirty="0"/>
              <a:t>关键点说明</a:t>
            </a:r>
            <a:r>
              <a:rPr lang="zh-CN" altLang="en-US" sz="1600" dirty="0" smtClean="0"/>
              <a:t>：</a:t>
            </a:r>
            <a:endParaRPr lang="zh-CN" altLang="en-US" sz="1600" dirty="0"/>
          </a:p>
          <a:p>
            <a:pPr marL="457200" lvl="1" indent="0">
              <a:buNone/>
            </a:pPr>
            <a:r>
              <a:rPr lang="en-US" altLang="zh-CN" sz="1600" dirty="0"/>
              <a:t>Lambda</a:t>
            </a:r>
            <a:r>
              <a:rPr lang="zh-CN" altLang="en-US" sz="1600" dirty="0"/>
              <a:t>表达式主要用于定义一个函数式接口（</a:t>
            </a:r>
            <a:r>
              <a:rPr lang="en-US" altLang="zh-CN" sz="1600" dirty="0"/>
              <a:t>functional interface</a:t>
            </a:r>
            <a:r>
              <a:rPr lang="zh-CN" altLang="en-US" sz="1600" dirty="0"/>
              <a:t>：一个只包含一个抽象方法的接口）的内联实现，在上面的例子中，我们使用了各种类型的</a:t>
            </a:r>
            <a:r>
              <a:rPr lang="en-US" altLang="zh-CN" sz="1600" dirty="0"/>
              <a:t>Lambda</a:t>
            </a:r>
            <a:r>
              <a:rPr lang="zh-CN" altLang="en-US" sz="1600" dirty="0"/>
              <a:t>表达式来实现</a:t>
            </a:r>
            <a:r>
              <a:rPr lang="en-US" altLang="zh-CN" sz="1600" dirty="0" err="1"/>
              <a:t>MathOperation</a:t>
            </a:r>
            <a:r>
              <a:rPr lang="zh-CN" altLang="en-US" sz="1600" dirty="0"/>
              <a:t>接口的</a:t>
            </a:r>
            <a:r>
              <a:rPr lang="en-US" altLang="zh-CN" sz="1600" dirty="0"/>
              <a:t>operation</a:t>
            </a:r>
            <a:r>
              <a:rPr lang="zh-CN" altLang="en-US" sz="1600" dirty="0"/>
              <a:t>方法，接着又实现了</a:t>
            </a:r>
            <a:r>
              <a:rPr lang="en-US" altLang="zh-CN" sz="1600" dirty="0" err="1"/>
              <a:t>GreetingService</a:t>
            </a:r>
            <a:r>
              <a:rPr lang="zh-CN" altLang="en-US" sz="1600" dirty="0"/>
              <a:t>接口的</a:t>
            </a:r>
            <a:r>
              <a:rPr lang="en-US" altLang="zh-CN" sz="1600" dirty="0" err="1"/>
              <a:t>sayMessage</a:t>
            </a:r>
            <a:r>
              <a:rPr lang="zh-CN" altLang="en-US" sz="1600" dirty="0"/>
              <a:t>方法，</a:t>
            </a:r>
            <a:r>
              <a:rPr lang="en-US" altLang="zh-CN" sz="1600" dirty="0"/>
              <a:t>Runnable</a:t>
            </a:r>
            <a:r>
              <a:rPr lang="zh-CN" altLang="en-US" sz="1600" dirty="0"/>
              <a:t>接口的</a:t>
            </a:r>
            <a:r>
              <a:rPr lang="en-US" altLang="zh-CN" sz="1600" dirty="0"/>
              <a:t>run</a:t>
            </a:r>
            <a:r>
              <a:rPr lang="zh-CN" altLang="en-US" sz="1600" dirty="0"/>
              <a:t>方法；</a:t>
            </a:r>
          </a:p>
          <a:p>
            <a:pPr marL="457200" lvl="1" indent="0">
              <a:buNone/>
            </a:pPr>
            <a:r>
              <a:rPr lang="en-US" altLang="zh-CN" sz="1600" dirty="0"/>
              <a:t>Lambda</a:t>
            </a:r>
            <a:r>
              <a:rPr lang="zh-CN" altLang="en-US" sz="1600" dirty="0"/>
              <a:t>表达式消除了匿名类的使用并且赋予</a:t>
            </a:r>
            <a:r>
              <a:rPr lang="en-US" altLang="zh-CN" sz="1600" dirty="0"/>
              <a:t>Java</a:t>
            </a:r>
            <a:r>
              <a:rPr lang="zh-CN" altLang="en-US" sz="1600" dirty="0"/>
              <a:t>简单且强大的函数式编程能力；</a:t>
            </a:r>
          </a:p>
        </p:txBody>
      </p:sp>
    </p:spTree>
    <p:extLst>
      <p:ext uri="{BB962C8B-B14F-4D97-AF65-F5344CB8AC3E}">
        <p14:creationId xmlns:p14="http://schemas.microsoft.com/office/powerpoint/2010/main" val="3885351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Method </a:t>
            </a:r>
            <a:r>
              <a:rPr lang="en-US" altLang="zh-CN" b="1" dirty="0" smtClean="0"/>
              <a:t>References</a:t>
            </a:r>
            <a:endParaRPr lang="zh-CN" altLang="en-US" dirty="0"/>
          </a:p>
        </p:txBody>
      </p:sp>
      <p:sp>
        <p:nvSpPr>
          <p:cNvPr id="3" name="内容占位符 2"/>
          <p:cNvSpPr>
            <a:spLocks noGrp="1"/>
          </p:cNvSpPr>
          <p:nvPr>
            <p:ph idx="1"/>
          </p:nvPr>
        </p:nvSpPr>
        <p:spPr/>
        <p:txBody>
          <a:bodyPr/>
          <a:lstStyle/>
          <a:p>
            <a:r>
              <a:rPr lang="zh-CN" altLang="en-US" b="1" dirty="0"/>
              <a:t>什么是方法引用</a:t>
            </a:r>
          </a:p>
          <a:p>
            <a:pPr lvl="1"/>
            <a:r>
              <a:rPr lang="zh-CN" altLang="en-US" sz="1600" dirty="0"/>
              <a:t>简单地说，就是一个</a:t>
            </a:r>
            <a:r>
              <a:rPr lang="en-US" altLang="zh-CN" sz="1600" dirty="0"/>
              <a:t>Lambda</a:t>
            </a:r>
            <a:r>
              <a:rPr lang="zh-CN" altLang="en-US" sz="1600" dirty="0"/>
              <a:t>表达式。在</a:t>
            </a:r>
            <a:r>
              <a:rPr lang="en-US" altLang="zh-CN" sz="1600" dirty="0"/>
              <a:t>Java 8</a:t>
            </a:r>
            <a:r>
              <a:rPr lang="zh-CN" altLang="en-US" sz="1600" dirty="0"/>
              <a:t>中，我们会使用</a:t>
            </a:r>
            <a:r>
              <a:rPr lang="en-US" altLang="zh-CN" sz="1600" dirty="0"/>
              <a:t>Lambda</a:t>
            </a:r>
            <a:r>
              <a:rPr lang="zh-CN" altLang="en-US" sz="1600" dirty="0"/>
              <a:t>表达式创建匿名方法，但是有时候，我们的</a:t>
            </a:r>
            <a:r>
              <a:rPr lang="en-US" altLang="zh-CN" sz="1600" dirty="0"/>
              <a:t>Lambda</a:t>
            </a:r>
            <a:r>
              <a:rPr lang="zh-CN" altLang="en-US" sz="1600" dirty="0"/>
              <a:t>表达式可能仅仅调用一个已存在的方法，而不做任何其它事，对于这种情况，通过一个方法名字来引用这个已存在的方法会更加清晰，</a:t>
            </a:r>
            <a:r>
              <a:rPr lang="en-US" altLang="zh-CN" sz="1600" dirty="0"/>
              <a:t>Java 8</a:t>
            </a:r>
            <a:r>
              <a:rPr lang="zh-CN" altLang="en-US" sz="1600" dirty="0"/>
              <a:t>的方法引用允许我们这样做。方法引用是一个更加紧凑，易读的</a:t>
            </a:r>
            <a:r>
              <a:rPr lang="en-US" altLang="zh-CN" sz="1600" dirty="0"/>
              <a:t>Lambda</a:t>
            </a:r>
            <a:r>
              <a:rPr lang="zh-CN" altLang="en-US" sz="1600" dirty="0"/>
              <a:t>表达式，注意方法引用是一个</a:t>
            </a:r>
            <a:r>
              <a:rPr lang="en-US" altLang="zh-CN" sz="1600" dirty="0"/>
              <a:t>Lambda</a:t>
            </a:r>
            <a:r>
              <a:rPr lang="zh-CN" altLang="en-US" sz="1600" dirty="0"/>
              <a:t>表达式，其中方法引用的操作符是双冒号</a:t>
            </a:r>
            <a:r>
              <a:rPr lang="en-US" altLang="zh-CN" sz="1600" dirty="0">
                <a:solidFill>
                  <a:srgbClr val="FF0000"/>
                </a:solidFill>
              </a:rPr>
              <a:t>"::"</a:t>
            </a:r>
            <a:r>
              <a:rPr lang="zh-CN" altLang="en-US" sz="1600" dirty="0" smtClean="0"/>
              <a:t>。</a:t>
            </a:r>
            <a:endParaRPr lang="en-US" altLang="zh-CN" sz="1600" dirty="0" smtClean="0"/>
          </a:p>
          <a:p>
            <a:pPr lvl="1"/>
            <a:r>
              <a:rPr lang="zh-CN" altLang="en-US" sz="1600" dirty="0"/>
              <a:t>先看一个</a:t>
            </a:r>
            <a:r>
              <a:rPr lang="zh-CN" altLang="en-US" sz="1600" dirty="0" smtClean="0"/>
              <a:t>例子</a:t>
            </a:r>
            <a:r>
              <a:rPr lang="en-US" altLang="zh-CN" sz="1600" dirty="0"/>
              <a:t>,</a:t>
            </a:r>
            <a:r>
              <a:rPr lang="zh-CN" altLang="en-US" sz="1600" dirty="0" smtClean="0"/>
              <a:t>首先</a:t>
            </a:r>
            <a:r>
              <a:rPr lang="zh-CN" altLang="en-US" sz="1600" dirty="0"/>
              <a:t>定义一个</a:t>
            </a:r>
            <a:r>
              <a:rPr lang="en-US" altLang="zh-CN" sz="1600" dirty="0"/>
              <a:t>Person</a:t>
            </a:r>
            <a:r>
              <a:rPr lang="zh-CN" altLang="en-US" sz="1600" dirty="0"/>
              <a:t>类，如下</a:t>
            </a:r>
            <a:r>
              <a:rPr lang="zh-CN" altLang="en-US" sz="1600" dirty="0" smtClean="0"/>
              <a:t>：备注</a:t>
            </a:r>
            <a:endParaRPr lang="en-US" altLang="zh-CN" sz="1600" dirty="0"/>
          </a:p>
          <a:p>
            <a:pPr lvl="1"/>
            <a:r>
              <a:rPr lang="zh-CN" altLang="en-US" sz="1600" dirty="0" smtClean="0"/>
              <a:t>假设</a:t>
            </a:r>
            <a:r>
              <a:rPr lang="zh-CN" altLang="en-US" sz="1600" dirty="0"/>
              <a:t>我们有一个</a:t>
            </a:r>
            <a:r>
              <a:rPr lang="en-US" altLang="zh-CN" sz="1600" dirty="0"/>
              <a:t>Person</a:t>
            </a:r>
            <a:r>
              <a:rPr lang="zh-CN" altLang="en-US" sz="1600" dirty="0"/>
              <a:t>数组，并且想对它进行排序，这时候，我们可能会这样写</a:t>
            </a:r>
            <a:r>
              <a:rPr lang="zh-CN" altLang="en-US" sz="1600" dirty="0" smtClean="0"/>
              <a:t>：</a:t>
            </a:r>
            <a:endParaRPr lang="en-US" altLang="zh-CN" sz="1600" dirty="0" smtClean="0"/>
          </a:p>
          <a:p>
            <a:pPr lvl="1"/>
            <a:endParaRPr lang="en-US" altLang="zh-CN" sz="1600" dirty="0" smtClean="0"/>
          </a:p>
          <a:p>
            <a:pPr lvl="1"/>
            <a:endParaRPr lang="zh-CN" altLang="en-US" sz="1600"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707" r="10534"/>
          <a:stretch/>
        </p:blipFill>
        <p:spPr bwMode="auto">
          <a:xfrm>
            <a:off x="9672974" y="3342164"/>
            <a:ext cx="1404336" cy="131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表格 5"/>
          <p:cNvGraphicFramePr>
            <a:graphicFrameLocks noGrp="1"/>
          </p:cNvGraphicFramePr>
          <p:nvPr>
            <p:extLst>
              <p:ext uri="{D42A27DB-BD31-4B8C-83A1-F6EECF244321}">
                <p14:modId xmlns:p14="http://schemas.microsoft.com/office/powerpoint/2010/main" val="1128135707"/>
              </p:ext>
            </p:extLst>
          </p:nvPr>
        </p:nvGraphicFramePr>
        <p:xfrm>
          <a:off x="1647844" y="3986401"/>
          <a:ext cx="8128000" cy="1310640"/>
        </p:xfrm>
        <a:graphic>
          <a:graphicData uri="http://schemas.openxmlformats.org/drawingml/2006/table">
            <a:tbl>
              <a:tblPr firstRow="1" bandRow="1">
                <a:effectLst/>
                <a:tableStyleId>{5C22544A-7EE6-4342-B048-85BDC9FD1C3A}</a:tableStyleId>
              </a:tblPr>
              <a:tblGrid>
                <a:gridCol w="8128000"/>
              </a:tblGrid>
              <a:tr h="370840">
                <a:tc>
                  <a:txBody>
                    <a:bodyPr/>
                    <a:lstStyle/>
                    <a:p>
                      <a:r>
                        <a:rPr lang="en-US" altLang="zh-CN" sz="1600" b="0" dirty="0" smtClean="0">
                          <a:solidFill>
                            <a:schemeClr val="tx1"/>
                          </a:solidFill>
                        </a:rPr>
                        <a:t>static class </a:t>
                      </a:r>
                      <a:r>
                        <a:rPr lang="en-US" altLang="zh-CN" sz="1600" b="0" dirty="0" err="1" smtClean="0">
                          <a:solidFill>
                            <a:schemeClr val="tx1"/>
                          </a:solidFill>
                        </a:rPr>
                        <a:t>PersonAgeComparator</a:t>
                      </a:r>
                      <a:r>
                        <a:rPr lang="en-US" altLang="zh-CN" sz="1600" b="0" dirty="0" smtClean="0">
                          <a:solidFill>
                            <a:schemeClr val="tx1"/>
                          </a:solidFill>
                        </a:rPr>
                        <a:t> implements Comparator&lt;Person&gt; {</a:t>
                      </a:r>
                    </a:p>
                    <a:p>
                      <a:r>
                        <a:rPr lang="en-US" altLang="zh-CN" sz="1600" b="0" dirty="0" smtClean="0">
                          <a:solidFill>
                            <a:schemeClr val="tx1"/>
                          </a:solidFill>
                        </a:rPr>
                        <a:t>	public </a:t>
                      </a:r>
                      <a:r>
                        <a:rPr lang="en-US" altLang="zh-CN" sz="1600" b="0" dirty="0" err="1" smtClean="0">
                          <a:solidFill>
                            <a:schemeClr val="tx1"/>
                          </a:solidFill>
                        </a:rPr>
                        <a:t>int</a:t>
                      </a:r>
                      <a:r>
                        <a:rPr lang="en-US" altLang="zh-CN" sz="1600" b="0" dirty="0" smtClean="0">
                          <a:solidFill>
                            <a:schemeClr val="tx1"/>
                          </a:solidFill>
                        </a:rPr>
                        <a:t> compare(Person a, Person b) {</a:t>
                      </a:r>
                    </a:p>
                    <a:p>
                      <a:r>
                        <a:rPr lang="en-US" altLang="zh-CN" sz="1600" b="0" dirty="0" smtClean="0">
                          <a:solidFill>
                            <a:schemeClr val="tx1"/>
                          </a:solidFill>
                        </a:rPr>
                        <a:t>	    return </a:t>
                      </a:r>
                      <a:r>
                        <a:rPr lang="en-US" altLang="zh-CN" sz="1600" b="0" dirty="0" err="1" smtClean="0">
                          <a:solidFill>
                            <a:schemeClr val="tx1"/>
                          </a:solidFill>
                        </a:rPr>
                        <a:t>a.getBirthday</a:t>
                      </a:r>
                      <a:r>
                        <a:rPr lang="en-US" altLang="zh-CN" sz="1600" b="0" dirty="0" smtClean="0">
                          <a:solidFill>
                            <a:schemeClr val="tx1"/>
                          </a:solidFill>
                        </a:rPr>
                        <a:t>().</a:t>
                      </a:r>
                      <a:r>
                        <a:rPr lang="en-US" altLang="zh-CN" sz="1600" b="0" dirty="0" err="1" smtClean="0">
                          <a:solidFill>
                            <a:schemeClr val="tx1"/>
                          </a:solidFill>
                        </a:rPr>
                        <a:t>compareTo</a:t>
                      </a:r>
                      <a:r>
                        <a:rPr lang="en-US" altLang="zh-CN" sz="1600" b="0" dirty="0" smtClean="0">
                          <a:solidFill>
                            <a:schemeClr val="tx1"/>
                          </a:solidFill>
                        </a:rPr>
                        <a:t>(</a:t>
                      </a:r>
                      <a:r>
                        <a:rPr lang="en-US" altLang="zh-CN" sz="1600" b="0" dirty="0" err="1" smtClean="0">
                          <a:solidFill>
                            <a:schemeClr val="tx1"/>
                          </a:solidFill>
                        </a:rPr>
                        <a:t>b.getBirthday</a:t>
                      </a:r>
                      <a:r>
                        <a:rPr lang="en-US" altLang="zh-CN" sz="1600" b="0" dirty="0" smtClean="0">
                          <a:solidFill>
                            <a:schemeClr val="tx1"/>
                          </a:solidFill>
                        </a:rPr>
                        <a:t>());</a:t>
                      </a:r>
                    </a:p>
                    <a:p>
                      <a:r>
                        <a:rPr lang="en-US" altLang="zh-CN" sz="1600" b="0" dirty="0" smtClean="0">
                          <a:solidFill>
                            <a:schemeClr val="tx1"/>
                          </a:solidFill>
                        </a:rPr>
                        <a:t>	}</a:t>
                      </a:r>
                    </a:p>
                    <a:p>
                      <a:r>
                        <a:rPr lang="en-US" altLang="zh-CN" sz="1600" b="0" dirty="0" smtClean="0">
                          <a:solidFill>
                            <a:schemeClr val="tx1"/>
                          </a:solidFill>
                        </a:rPr>
                        <a:t>}}</a:t>
                      </a:r>
                      <a:endParaRPr lang="zh-CN" alt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080024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89366"/>
            <a:ext cx="10515600" cy="6308203"/>
          </a:xfrm>
        </p:spPr>
        <p:txBody>
          <a:bodyPr>
            <a:normAutofit/>
          </a:bodyPr>
          <a:lstStyle/>
          <a:p>
            <a:r>
              <a:rPr lang="zh-CN" altLang="en-US" sz="1600" dirty="0" smtClean="0"/>
              <a:t>改进</a:t>
            </a:r>
            <a:r>
              <a:rPr lang="zh-CN" altLang="en-US" sz="1600" dirty="0"/>
              <a:t>一：这里，我们首先要注意</a:t>
            </a:r>
            <a:r>
              <a:rPr lang="en-US" altLang="zh-CN" sz="1600" dirty="0"/>
              <a:t>Comparator</a:t>
            </a:r>
            <a:r>
              <a:rPr lang="zh-CN" altLang="en-US" sz="1600" dirty="0"/>
              <a:t>接口是一个函数式接口，因此我们可以使用</a:t>
            </a:r>
            <a:r>
              <a:rPr lang="en-US" altLang="zh-CN" sz="1600" dirty="0"/>
              <a:t>Lambda</a:t>
            </a:r>
            <a:r>
              <a:rPr lang="zh-CN" altLang="en-US" sz="1600" dirty="0"/>
              <a:t>表达式，而不需要定义一个实现</a:t>
            </a:r>
            <a:r>
              <a:rPr lang="en-US" altLang="zh-CN" sz="1600" dirty="0"/>
              <a:t>Comparator</a:t>
            </a:r>
            <a:r>
              <a:rPr lang="zh-CN" altLang="en-US" sz="1600" dirty="0"/>
              <a:t>接口的类，并创建它的实例对象，传给</a:t>
            </a:r>
            <a:r>
              <a:rPr lang="en-US" altLang="zh-CN" sz="1600" dirty="0"/>
              <a:t>sort</a:t>
            </a:r>
            <a:r>
              <a:rPr lang="zh-CN" altLang="en-US" sz="1600" dirty="0"/>
              <a:t>方法。其中，</a:t>
            </a:r>
            <a:r>
              <a:rPr lang="en-US" altLang="zh-CN" sz="1600" dirty="0"/>
              <a:t>Arrays</a:t>
            </a:r>
            <a:r>
              <a:rPr lang="zh-CN" altLang="en-US" sz="1600" dirty="0"/>
              <a:t>类的</a:t>
            </a:r>
            <a:r>
              <a:rPr lang="en-US" altLang="zh-CN" sz="1600" dirty="0"/>
              <a:t>sort</a:t>
            </a:r>
            <a:r>
              <a:rPr lang="zh-CN" altLang="en-US" sz="1600" dirty="0"/>
              <a:t>方法定义如下</a:t>
            </a:r>
            <a:r>
              <a:rPr lang="zh-CN" altLang="en-US" sz="1600" dirty="0" smtClean="0"/>
              <a:t>：</a:t>
            </a:r>
            <a:r>
              <a:rPr lang="en-US" altLang="zh-CN" sz="1600" dirty="0" smtClean="0"/>
              <a:t>public </a:t>
            </a:r>
            <a:r>
              <a:rPr lang="en-US" altLang="zh-CN" sz="1600" dirty="0"/>
              <a:t>static &lt;T&gt; void sort(T[] a, Comparator&lt;? super T&gt; c</a:t>
            </a:r>
            <a:r>
              <a:rPr lang="en-US" altLang="zh-CN" sz="1600" dirty="0" smtClean="0"/>
              <a:t>)</a:t>
            </a:r>
            <a:r>
              <a:rPr lang="en-US" altLang="zh-CN" sz="1600" dirty="0"/>
              <a:t> </a:t>
            </a:r>
            <a:r>
              <a:rPr lang="zh-CN" altLang="en-US" sz="1600" dirty="0" smtClean="0"/>
              <a:t>，使用</a:t>
            </a:r>
            <a:r>
              <a:rPr lang="en-US" altLang="zh-CN" sz="1600" dirty="0"/>
              <a:t>Lambda</a:t>
            </a:r>
            <a:r>
              <a:rPr lang="zh-CN" altLang="en-US" sz="1600" dirty="0"/>
              <a:t>表达式，我们可以这样</a:t>
            </a:r>
            <a:r>
              <a:rPr lang="zh-CN" altLang="en-US" sz="1600" dirty="0" smtClean="0"/>
              <a:t>写：</a:t>
            </a:r>
            <a:r>
              <a:rPr lang="en-US" altLang="zh-CN" sz="1600" dirty="0" smtClean="0"/>
              <a:t>(</a:t>
            </a:r>
            <a:r>
              <a:rPr lang="zh-CN" altLang="en-US" sz="1600" dirty="0"/>
              <a:t>使用</a:t>
            </a:r>
            <a:r>
              <a:rPr lang="en-US" altLang="zh-CN" sz="1600" dirty="0"/>
              <a:t>Lambda</a:t>
            </a:r>
            <a:r>
              <a:rPr lang="zh-CN" altLang="en-US" sz="1600" dirty="0"/>
              <a:t>表达式，未调用已存在的</a:t>
            </a:r>
            <a:r>
              <a:rPr lang="zh-CN" altLang="en-US" sz="1600" dirty="0" smtClean="0"/>
              <a:t>方法</a:t>
            </a:r>
            <a:r>
              <a:rPr lang="en-US" altLang="zh-CN" sz="1600" dirty="0" smtClean="0"/>
              <a:t>)</a:t>
            </a:r>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r>
              <a:rPr lang="zh-CN" altLang="en-US" sz="1600" dirty="0" smtClean="0"/>
              <a:t>改进</a:t>
            </a:r>
            <a:r>
              <a:rPr lang="zh-CN" altLang="en-US" sz="1600" dirty="0"/>
              <a:t>二，使用</a:t>
            </a:r>
            <a:r>
              <a:rPr lang="en-US" altLang="zh-CN" sz="1600" dirty="0"/>
              <a:t>Lambda</a:t>
            </a:r>
            <a:r>
              <a:rPr lang="zh-CN" altLang="en-US" sz="1600" dirty="0"/>
              <a:t>表达式，调用已存在的</a:t>
            </a:r>
            <a:r>
              <a:rPr lang="zh-CN" altLang="en-US" sz="1600" dirty="0" smtClean="0"/>
              <a:t>方法</a:t>
            </a:r>
            <a:endParaRPr lang="en-US" altLang="zh-CN" sz="1600" dirty="0" smtClean="0"/>
          </a:p>
          <a:p>
            <a:endParaRPr lang="en-US" altLang="zh-CN" sz="1600" dirty="0" smtClean="0"/>
          </a:p>
          <a:p>
            <a:endParaRPr lang="en-US" altLang="zh-CN" sz="1600" dirty="0"/>
          </a:p>
          <a:p>
            <a:endParaRPr lang="en-US" altLang="zh-CN" sz="1600" dirty="0" smtClean="0"/>
          </a:p>
          <a:p>
            <a:endParaRPr lang="en-US" altLang="zh-CN" sz="1600" dirty="0" smtClean="0"/>
          </a:p>
          <a:p>
            <a:r>
              <a:rPr lang="zh-CN" altLang="en-US" sz="1600" dirty="0" smtClean="0"/>
              <a:t>改进</a:t>
            </a:r>
            <a:r>
              <a:rPr lang="zh-CN" altLang="en-US" sz="1600" dirty="0"/>
              <a:t>三，使用方法引用</a:t>
            </a:r>
          </a:p>
          <a:p>
            <a:endParaRPr lang="zh-CN" altLang="en-US" sz="1600" dirty="0"/>
          </a:p>
        </p:txBody>
      </p:sp>
      <p:graphicFrame>
        <p:nvGraphicFramePr>
          <p:cNvPr id="5" name="表格 4"/>
          <p:cNvGraphicFramePr>
            <a:graphicFrameLocks noGrp="1"/>
          </p:cNvGraphicFramePr>
          <p:nvPr>
            <p:extLst>
              <p:ext uri="{D42A27DB-BD31-4B8C-83A1-F6EECF244321}">
                <p14:modId xmlns:p14="http://schemas.microsoft.com/office/powerpoint/2010/main" val="2126306216"/>
              </p:ext>
            </p:extLst>
          </p:nvPr>
        </p:nvGraphicFramePr>
        <p:xfrm>
          <a:off x="1151890" y="1337310"/>
          <a:ext cx="8128000" cy="1310640"/>
        </p:xfrm>
        <a:graphic>
          <a:graphicData uri="http://schemas.openxmlformats.org/drawingml/2006/table">
            <a:tbl>
              <a:tblPr firstRow="1" bandRow="1">
                <a:tableStyleId>{5C22544A-7EE6-4342-B048-85BDC9FD1C3A}</a:tableStyleId>
              </a:tblPr>
              <a:tblGrid>
                <a:gridCol w="8128000"/>
              </a:tblGrid>
              <a:tr h="1266232">
                <a:tc>
                  <a:txBody>
                    <a:bodyPr/>
                    <a:lstStyle/>
                    <a:p>
                      <a:r>
                        <a:rPr lang="en-US" altLang="zh-CN" sz="1600" b="0" kern="1200" dirty="0" smtClean="0">
                          <a:solidFill>
                            <a:schemeClr val="tx1"/>
                          </a:solidFill>
                          <a:effectLst/>
                          <a:latin typeface="+mn-lt"/>
                          <a:ea typeface="+mn-ea"/>
                          <a:cs typeface="+mn-cs"/>
                        </a:rPr>
                        <a:t>private static void </a:t>
                      </a:r>
                      <a:r>
                        <a:rPr lang="en-US" altLang="zh-CN" sz="1600" b="0" kern="1200" dirty="0" err="1" smtClean="0">
                          <a:solidFill>
                            <a:schemeClr val="tx1"/>
                          </a:solidFill>
                          <a:effectLst/>
                          <a:latin typeface="+mn-lt"/>
                          <a:ea typeface="+mn-ea"/>
                          <a:cs typeface="+mn-cs"/>
                        </a:rPr>
                        <a:t>sortByLambda</a:t>
                      </a:r>
                      <a:r>
                        <a:rPr lang="en-US" altLang="zh-CN" sz="1600" b="0" dirty="0" smtClean="0">
                          <a:solidFill>
                            <a:schemeClr val="tx1"/>
                          </a:solidFill>
                        </a:rPr>
                        <a:t>(Person[] </a:t>
                      </a:r>
                      <a:r>
                        <a:rPr lang="en-US" altLang="zh-CN" sz="1600" b="0" dirty="0" err="1" smtClean="0">
                          <a:solidFill>
                            <a:schemeClr val="tx1"/>
                          </a:solidFill>
                        </a:rPr>
                        <a:t>pArr</a:t>
                      </a:r>
                      <a:r>
                        <a:rPr lang="en-US" altLang="zh-CN" sz="1600" b="0" dirty="0" smtClean="0">
                          <a:solidFill>
                            <a:schemeClr val="tx1"/>
                          </a:solidFill>
                        </a:rPr>
                        <a:t>) {</a:t>
                      </a:r>
                      <a:br>
                        <a:rPr lang="en-US" altLang="zh-CN" sz="1600" b="0" dirty="0" smtClean="0">
                          <a:solidFill>
                            <a:schemeClr val="tx1"/>
                          </a:solidFill>
                        </a:rPr>
                      </a:br>
                      <a:r>
                        <a:rPr lang="en-US" altLang="zh-CN" sz="1600" b="0" dirty="0" smtClean="0">
                          <a:solidFill>
                            <a:schemeClr val="tx1"/>
                          </a:solidFill>
                        </a:rPr>
                        <a:t>    </a:t>
                      </a:r>
                      <a:r>
                        <a:rPr lang="en-US" altLang="zh-CN" sz="1600" b="0" dirty="0" err="1" smtClean="0">
                          <a:solidFill>
                            <a:schemeClr val="tx1"/>
                          </a:solidFill>
                        </a:rPr>
                        <a:t>Arrays.</a:t>
                      </a:r>
                      <a:r>
                        <a:rPr lang="en-US" altLang="zh-CN" sz="1600" b="0" i="1" dirty="0" err="1" smtClean="0">
                          <a:solidFill>
                            <a:schemeClr val="tx1"/>
                          </a:solidFill>
                          <a:effectLst/>
                        </a:rPr>
                        <a:t>sort</a:t>
                      </a:r>
                      <a:r>
                        <a:rPr lang="en-US" altLang="zh-CN" sz="1600" b="0" dirty="0" smtClean="0">
                          <a:solidFill>
                            <a:schemeClr val="tx1"/>
                          </a:solidFill>
                        </a:rPr>
                        <a:t>(</a:t>
                      </a:r>
                      <a:r>
                        <a:rPr lang="en-US" altLang="zh-CN" sz="1600" b="0" dirty="0" err="1" smtClean="0">
                          <a:solidFill>
                            <a:schemeClr val="tx1"/>
                          </a:solidFill>
                        </a:rPr>
                        <a:t>pArr</a:t>
                      </a:r>
                      <a:r>
                        <a:rPr lang="en-US" altLang="zh-CN" sz="1600" b="0" kern="1200" dirty="0" smtClean="0">
                          <a:solidFill>
                            <a:schemeClr val="tx1"/>
                          </a:solidFill>
                          <a:effectLst/>
                          <a:latin typeface="+mn-lt"/>
                          <a:ea typeface="+mn-ea"/>
                          <a:cs typeface="+mn-cs"/>
                        </a:rPr>
                        <a:t>, </a:t>
                      </a:r>
                      <a:r>
                        <a:rPr lang="en-US" altLang="zh-CN" sz="1600" b="0" dirty="0" smtClean="0">
                          <a:solidFill>
                            <a:schemeClr val="tx1"/>
                          </a:solidFill>
                        </a:rPr>
                        <a:t>(a</a:t>
                      </a:r>
                      <a:r>
                        <a:rPr lang="en-US" altLang="zh-CN" sz="1600" b="0" kern="1200" dirty="0" smtClean="0">
                          <a:solidFill>
                            <a:schemeClr val="tx1"/>
                          </a:solidFill>
                          <a:effectLst/>
                          <a:latin typeface="+mn-lt"/>
                          <a:ea typeface="+mn-ea"/>
                          <a:cs typeface="+mn-cs"/>
                        </a:rPr>
                        <a:t>, </a:t>
                      </a:r>
                      <a:r>
                        <a:rPr lang="en-US" altLang="zh-CN" sz="1600" b="0" dirty="0" smtClean="0">
                          <a:solidFill>
                            <a:schemeClr val="tx1"/>
                          </a:solidFill>
                        </a:rPr>
                        <a:t>b) -&gt; {</a:t>
                      </a:r>
                      <a:br>
                        <a:rPr lang="en-US" altLang="zh-CN" sz="1600" b="0" dirty="0" smtClean="0">
                          <a:solidFill>
                            <a:schemeClr val="tx1"/>
                          </a:solidFill>
                        </a:rPr>
                      </a:br>
                      <a:r>
                        <a:rPr lang="en-US" altLang="zh-CN" sz="1600" b="0" dirty="0" smtClean="0">
                          <a:solidFill>
                            <a:schemeClr val="tx1"/>
                          </a:solidFill>
                        </a:rPr>
                        <a:t>        </a:t>
                      </a:r>
                      <a:r>
                        <a:rPr lang="en-US" altLang="zh-CN" sz="1600" b="0" kern="1200" dirty="0" smtClean="0">
                          <a:solidFill>
                            <a:schemeClr val="tx1"/>
                          </a:solidFill>
                          <a:effectLst/>
                          <a:latin typeface="+mn-lt"/>
                          <a:ea typeface="+mn-ea"/>
                          <a:cs typeface="+mn-cs"/>
                        </a:rPr>
                        <a:t>return </a:t>
                      </a:r>
                      <a:r>
                        <a:rPr lang="en-US" altLang="zh-CN" sz="1600" b="0" dirty="0" err="1" smtClean="0">
                          <a:solidFill>
                            <a:schemeClr val="tx1"/>
                          </a:solidFill>
                        </a:rPr>
                        <a:t>a.getBirthday</a:t>
                      </a:r>
                      <a:r>
                        <a:rPr lang="en-US" altLang="zh-CN" sz="1600" b="0" dirty="0" smtClean="0">
                          <a:solidFill>
                            <a:schemeClr val="tx1"/>
                          </a:solidFill>
                        </a:rPr>
                        <a:t>().</a:t>
                      </a:r>
                      <a:r>
                        <a:rPr lang="en-US" altLang="zh-CN" sz="1600" b="0" dirty="0" err="1" smtClean="0">
                          <a:solidFill>
                            <a:schemeClr val="tx1"/>
                          </a:solidFill>
                        </a:rPr>
                        <a:t>compareTo</a:t>
                      </a:r>
                      <a:r>
                        <a:rPr lang="en-US" altLang="zh-CN" sz="1600" b="0" dirty="0" smtClean="0">
                          <a:solidFill>
                            <a:schemeClr val="tx1"/>
                          </a:solidFill>
                        </a:rPr>
                        <a:t>(</a:t>
                      </a:r>
                      <a:r>
                        <a:rPr lang="en-US" altLang="zh-CN" sz="1600" b="0" dirty="0" err="1" smtClean="0">
                          <a:solidFill>
                            <a:schemeClr val="tx1"/>
                          </a:solidFill>
                        </a:rPr>
                        <a:t>b.getBirthday</a:t>
                      </a:r>
                      <a:r>
                        <a:rPr lang="en-US" altLang="zh-CN" sz="1600" b="0" dirty="0" smtClean="0">
                          <a:solidFill>
                            <a:schemeClr val="tx1"/>
                          </a:solidFill>
                        </a:rPr>
                        <a:t>())</a:t>
                      </a:r>
                      <a:r>
                        <a:rPr lang="en-US" altLang="zh-CN" sz="1600" b="0" kern="1200" dirty="0" smtClean="0">
                          <a:solidFill>
                            <a:schemeClr val="tx1"/>
                          </a:solidFill>
                          <a:effectLst/>
                          <a:latin typeface="+mn-lt"/>
                          <a:ea typeface="+mn-ea"/>
                          <a:cs typeface="+mn-cs"/>
                        </a:rPr>
                        <a:t>;</a:t>
                      </a:r>
                      <a:br>
                        <a:rPr lang="en-US" altLang="zh-CN" sz="1600" b="0" kern="1200" dirty="0" smtClean="0">
                          <a:solidFill>
                            <a:schemeClr val="tx1"/>
                          </a:solidFill>
                          <a:effectLst/>
                          <a:latin typeface="+mn-lt"/>
                          <a:ea typeface="+mn-ea"/>
                          <a:cs typeface="+mn-cs"/>
                        </a:rPr>
                      </a:br>
                      <a:r>
                        <a:rPr lang="en-US" altLang="zh-CN" sz="1600" b="0" kern="1200" dirty="0" smtClean="0">
                          <a:solidFill>
                            <a:schemeClr val="tx1"/>
                          </a:solidFill>
                          <a:effectLst/>
                          <a:latin typeface="+mn-lt"/>
                          <a:ea typeface="+mn-ea"/>
                          <a:cs typeface="+mn-cs"/>
                        </a:rPr>
                        <a:t>    </a:t>
                      </a:r>
                      <a:r>
                        <a:rPr lang="en-US" altLang="zh-CN" sz="1600" b="0" dirty="0" smtClean="0">
                          <a:solidFill>
                            <a:schemeClr val="tx1"/>
                          </a:solidFill>
                        </a:rPr>
                        <a:t>})</a:t>
                      </a:r>
                      <a:r>
                        <a:rPr lang="en-US" altLang="zh-CN" sz="1600" b="0" kern="1200" dirty="0" smtClean="0">
                          <a:solidFill>
                            <a:schemeClr val="tx1"/>
                          </a:solidFill>
                          <a:effectLst/>
                          <a:latin typeface="+mn-lt"/>
                          <a:ea typeface="+mn-ea"/>
                          <a:cs typeface="+mn-cs"/>
                        </a:rPr>
                        <a:t>;</a:t>
                      </a:r>
                      <a:br>
                        <a:rPr lang="en-US" altLang="zh-CN" sz="1600" b="0" kern="1200" dirty="0" smtClean="0">
                          <a:solidFill>
                            <a:schemeClr val="tx1"/>
                          </a:solidFill>
                          <a:effectLst/>
                          <a:latin typeface="+mn-lt"/>
                          <a:ea typeface="+mn-ea"/>
                          <a:cs typeface="+mn-cs"/>
                        </a:rPr>
                      </a:br>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368658755"/>
              </p:ext>
            </p:extLst>
          </p:nvPr>
        </p:nvGraphicFramePr>
        <p:xfrm>
          <a:off x="1165395" y="3486150"/>
          <a:ext cx="8128000" cy="1188720"/>
        </p:xfrm>
        <a:graphic>
          <a:graphicData uri="http://schemas.openxmlformats.org/drawingml/2006/table">
            <a:tbl>
              <a:tblPr firstRow="1" bandRow="1">
                <a:tableStyleId>{5C22544A-7EE6-4342-B048-85BDC9FD1C3A}</a:tableStyleId>
              </a:tblPr>
              <a:tblGrid>
                <a:gridCol w="8128000"/>
              </a:tblGrid>
              <a:tr h="1022102">
                <a:tc>
                  <a:txBody>
                    <a:bodyPr/>
                    <a:lstStyle/>
                    <a:p>
                      <a:r>
                        <a:rPr lang="en-US" altLang="zh-CN" sz="1800" b="0" kern="1200" dirty="0" smtClean="0">
                          <a:solidFill>
                            <a:schemeClr val="tx1"/>
                          </a:solidFill>
                          <a:effectLst/>
                          <a:latin typeface="+mn-lt"/>
                          <a:ea typeface="+mn-ea"/>
                          <a:cs typeface="+mn-cs"/>
                        </a:rPr>
                        <a:t>private static void </a:t>
                      </a:r>
                      <a:r>
                        <a:rPr lang="en-US" altLang="zh-CN" sz="1800" b="0" kern="1200" dirty="0" err="1" smtClean="0">
                          <a:solidFill>
                            <a:schemeClr val="tx1"/>
                          </a:solidFill>
                          <a:effectLst/>
                          <a:latin typeface="+mn-lt"/>
                          <a:ea typeface="+mn-ea"/>
                          <a:cs typeface="+mn-cs"/>
                        </a:rPr>
                        <a:t>sortByMethod</a:t>
                      </a:r>
                      <a:r>
                        <a:rPr lang="en-US" altLang="zh-CN" b="0" dirty="0" smtClean="0">
                          <a:solidFill>
                            <a:schemeClr val="tx1"/>
                          </a:solidFill>
                        </a:rPr>
                        <a:t>(Person[] </a:t>
                      </a:r>
                      <a:r>
                        <a:rPr lang="en-US" altLang="zh-CN" b="0" dirty="0" err="1" smtClean="0">
                          <a:solidFill>
                            <a:schemeClr val="tx1"/>
                          </a:solidFill>
                        </a:rPr>
                        <a:t>pArr</a:t>
                      </a:r>
                      <a:r>
                        <a:rPr lang="en-US" altLang="zh-CN" b="0" dirty="0" smtClean="0">
                          <a:solidFill>
                            <a:schemeClr val="tx1"/>
                          </a:solidFill>
                        </a:rPr>
                        <a:t>) {</a:t>
                      </a:r>
                      <a:br>
                        <a:rPr lang="en-US" altLang="zh-CN" b="0" dirty="0" smtClean="0">
                          <a:solidFill>
                            <a:schemeClr val="tx1"/>
                          </a:solidFill>
                        </a:rPr>
                      </a:br>
                      <a:r>
                        <a:rPr lang="en-US" altLang="zh-CN" b="0" dirty="0" smtClean="0">
                          <a:solidFill>
                            <a:schemeClr val="tx1"/>
                          </a:solidFill>
                        </a:rPr>
                        <a:t>    </a:t>
                      </a:r>
                      <a:r>
                        <a:rPr lang="en-US" altLang="zh-CN" sz="1800" b="0" kern="1200" dirty="0" smtClean="0">
                          <a:solidFill>
                            <a:schemeClr val="tx1"/>
                          </a:solidFill>
                          <a:effectLst/>
                          <a:latin typeface="+mn-lt"/>
                          <a:ea typeface="+mn-ea"/>
                          <a:cs typeface="+mn-cs"/>
                        </a:rPr>
                        <a:t>//</a:t>
                      </a:r>
                      <a:r>
                        <a:rPr lang="zh-CN" altLang="en-US" sz="1800" b="0" kern="1200" dirty="0" smtClean="0">
                          <a:solidFill>
                            <a:schemeClr val="tx1"/>
                          </a:solidFill>
                          <a:effectLst/>
                          <a:latin typeface="+mn-lt"/>
                          <a:ea typeface="+mn-ea"/>
                          <a:cs typeface="+mn-cs"/>
                        </a:rPr>
                        <a:t>使用</a:t>
                      </a:r>
                      <a:r>
                        <a:rPr lang="en-US" altLang="zh-CN" sz="1800" b="0" kern="1200" dirty="0" smtClean="0">
                          <a:solidFill>
                            <a:schemeClr val="tx1"/>
                          </a:solidFill>
                          <a:effectLst/>
                          <a:latin typeface="+mn-lt"/>
                          <a:ea typeface="+mn-ea"/>
                          <a:cs typeface="+mn-cs"/>
                        </a:rPr>
                        <a:t>Lambda</a:t>
                      </a:r>
                      <a:r>
                        <a:rPr lang="zh-CN" altLang="en-US" sz="1800" b="0" kern="1200" dirty="0" smtClean="0">
                          <a:solidFill>
                            <a:schemeClr val="tx1"/>
                          </a:solidFill>
                          <a:effectLst/>
                          <a:latin typeface="+mn-lt"/>
                          <a:ea typeface="+mn-ea"/>
                          <a:cs typeface="+mn-cs"/>
                        </a:rPr>
                        <a:t>表达式，调用已存在的方法</a:t>
                      </a:r>
                      <a:br>
                        <a:rPr lang="zh-CN" altLang="en-US" sz="1800" b="0" kern="1200" dirty="0" smtClean="0">
                          <a:solidFill>
                            <a:schemeClr val="tx1"/>
                          </a:solidFill>
                          <a:effectLst/>
                          <a:latin typeface="+mn-lt"/>
                          <a:ea typeface="+mn-ea"/>
                          <a:cs typeface="+mn-cs"/>
                        </a:rPr>
                      </a:br>
                      <a:r>
                        <a:rPr lang="zh-CN" altLang="en-US" sz="1800" b="0" kern="1200" dirty="0" smtClean="0">
                          <a:solidFill>
                            <a:schemeClr val="tx1"/>
                          </a:solidFill>
                          <a:effectLst/>
                          <a:latin typeface="+mn-lt"/>
                          <a:ea typeface="+mn-ea"/>
                          <a:cs typeface="+mn-cs"/>
                        </a:rPr>
                        <a:t>    </a:t>
                      </a:r>
                      <a:r>
                        <a:rPr lang="en-US" altLang="zh-CN" b="0" dirty="0" err="1" smtClean="0">
                          <a:solidFill>
                            <a:schemeClr val="tx1"/>
                          </a:solidFill>
                        </a:rPr>
                        <a:t>Arrays.</a:t>
                      </a:r>
                      <a:r>
                        <a:rPr lang="en-US" altLang="zh-CN" b="0" i="1" dirty="0" err="1" smtClean="0">
                          <a:solidFill>
                            <a:schemeClr val="tx1"/>
                          </a:solidFill>
                          <a:effectLst/>
                        </a:rPr>
                        <a:t>sort</a:t>
                      </a:r>
                      <a:r>
                        <a:rPr lang="en-US" altLang="zh-CN" b="0" dirty="0" smtClean="0">
                          <a:solidFill>
                            <a:schemeClr val="tx1"/>
                          </a:solidFill>
                        </a:rPr>
                        <a:t>(</a:t>
                      </a:r>
                      <a:r>
                        <a:rPr lang="en-US" altLang="zh-CN" b="0" dirty="0" err="1" smtClean="0">
                          <a:solidFill>
                            <a:schemeClr val="tx1"/>
                          </a:solidFill>
                        </a:rPr>
                        <a:t>pArr</a:t>
                      </a:r>
                      <a:r>
                        <a:rPr lang="en-US" altLang="zh-CN" sz="1800" b="0" kern="1200" dirty="0" smtClean="0">
                          <a:solidFill>
                            <a:schemeClr val="tx1"/>
                          </a:solidFill>
                          <a:effectLst/>
                          <a:latin typeface="+mn-lt"/>
                          <a:ea typeface="+mn-ea"/>
                          <a:cs typeface="+mn-cs"/>
                        </a:rPr>
                        <a:t>, </a:t>
                      </a:r>
                      <a:r>
                        <a:rPr lang="en-US" altLang="zh-CN" b="0" dirty="0" smtClean="0">
                          <a:solidFill>
                            <a:schemeClr val="tx1"/>
                          </a:solidFill>
                        </a:rPr>
                        <a:t>(a</a:t>
                      </a:r>
                      <a:r>
                        <a:rPr lang="en-US" altLang="zh-CN" sz="1800" b="0" kern="1200" dirty="0" smtClean="0">
                          <a:solidFill>
                            <a:schemeClr val="tx1"/>
                          </a:solidFill>
                          <a:effectLst/>
                          <a:latin typeface="+mn-lt"/>
                          <a:ea typeface="+mn-ea"/>
                          <a:cs typeface="+mn-cs"/>
                        </a:rPr>
                        <a:t>, </a:t>
                      </a:r>
                      <a:r>
                        <a:rPr lang="en-US" altLang="zh-CN" b="0" dirty="0" smtClean="0">
                          <a:solidFill>
                            <a:schemeClr val="tx1"/>
                          </a:solidFill>
                        </a:rPr>
                        <a:t>b) -&gt; </a:t>
                      </a:r>
                      <a:r>
                        <a:rPr lang="en-US" altLang="zh-CN" b="0" dirty="0" err="1" smtClean="0">
                          <a:solidFill>
                            <a:schemeClr val="tx1"/>
                          </a:solidFill>
                        </a:rPr>
                        <a:t>Person.</a:t>
                      </a:r>
                      <a:r>
                        <a:rPr lang="en-US" altLang="zh-CN" b="0" i="1" dirty="0" err="1" smtClean="0">
                          <a:solidFill>
                            <a:schemeClr val="tx1"/>
                          </a:solidFill>
                          <a:effectLst/>
                        </a:rPr>
                        <a:t>compareByAge</a:t>
                      </a:r>
                      <a:r>
                        <a:rPr lang="en-US" altLang="zh-CN" b="0" dirty="0" smtClean="0">
                          <a:solidFill>
                            <a:schemeClr val="tx1"/>
                          </a:solidFill>
                        </a:rPr>
                        <a:t>(a</a:t>
                      </a:r>
                      <a:r>
                        <a:rPr lang="en-US" altLang="zh-CN" sz="1800" b="0" kern="1200" dirty="0" smtClean="0">
                          <a:solidFill>
                            <a:schemeClr val="tx1"/>
                          </a:solidFill>
                          <a:effectLst/>
                          <a:latin typeface="+mn-lt"/>
                          <a:ea typeface="+mn-ea"/>
                          <a:cs typeface="+mn-cs"/>
                        </a:rPr>
                        <a:t>, </a:t>
                      </a:r>
                      <a:r>
                        <a:rPr lang="en-US" altLang="zh-CN" b="0" dirty="0" smtClean="0">
                          <a:solidFill>
                            <a:schemeClr val="tx1"/>
                          </a:solidFill>
                        </a:rPr>
                        <a:t>b))</a:t>
                      </a:r>
                      <a:r>
                        <a:rPr lang="en-US" altLang="zh-CN" sz="1800" b="0" kern="1200" dirty="0" smtClean="0">
                          <a:solidFill>
                            <a:schemeClr val="tx1"/>
                          </a:solidFill>
                          <a:effectLst/>
                          <a:latin typeface="+mn-lt"/>
                          <a:ea typeface="+mn-ea"/>
                          <a:cs typeface="+mn-cs"/>
                        </a:rPr>
                        <a:t>;</a:t>
                      </a:r>
                      <a:br>
                        <a:rPr lang="en-US" altLang="zh-CN" sz="1800" b="0" kern="1200" dirty="0" smtClean="0">
                          <a:solidFill>
                            <a:schemeClr val="tx1"/>
                          </a:solidFill>
                          <a:effectLst/>
                          <a:latin typeface="+mn-lt"/>
                          <a:ea typeface="+mn-ea"/>
                          <a:cs typeface="+mn-cs"/>
                        </a:rPr>
                      </a:br>
                      <a:r>
                        <a:rPr lang="en-US" altLang="zh-CN" b="0" dirty="0" smtClean="0">
                          <a:solidFill>
                            <a:schemeClr val="tx1"/>
                          </a:solidFill>
                        </a:rPr>
                        <a:t>}</a:t>
                      </a:r>
                      <a:endParaRPr lang="zh-CN" altLang="en-US" b="0" dirty="0">
                        <a:solidFill>
                          <a:schemeClr val="tx1"/>
                        </a:solidFill>
                      </a:endParaRPr>
                    </a:p>
                  </a:txBody>
                  <a:tcPr>
                    <a:no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554433092"/>
              </p:ext>
            </p:extLst>
          </p:nvPr>
        </p:nvGraphicFramePr>
        <p:xfrm>
          <a:off x="1143018" y="5200650"/>
          <a:ext cx="8128000" cy="1396919"/>
        </p:xfrm>
        <a:graphic>
          <a:graphicData uri="http://schemas.openxmlformats.org/drawingml/2006/table">
            <a:tbl>
              <a:tblPr firstRow="1" bandRow="1">
                <a:tableStyleId>{5C22544A-7EE6-4342-B048-85BDC9FD1C3A}</a:tableStyleId>
              </a:tblPr>
              <a:tblGrid>
                <a:gridCol w="8128000"/>
              </a:tblGrid>
              <a:tr h="1396919">
                <a:tc>
                  <a:txBody>
                    <a:bodyPr/>
                    <a:lstStyle/>
                    <a:p>
                      <a:r>
                        <a:rPr lang="en-US" altLang="zh-CN" sz="1600" b="0" dirty="0" smtClean="0">
                          <a:solidFill>
                            <a:schemeClr val="tx1"/>
                          </a:solidFill>
                        </a:rPr>
                        <a:t>//</a:t>
                      </a:r>
                      <a:r>
                        <a:rPr lang="zh-CN" altLang="en-US" sz="1600" b="0" dirty="0" smtClean="0">
                          <a:solidFill>
                            <a:schemeClr val="tx1"/>
                          </a:solidFill>
                        </a:rPr>
                        <a:t>因为这个</a:t>
                      </a:r>
                      <a:r>
                        <a:rPr lang="en-US" altLang="zh-CN" sz="1600" b="0" dirty="0" smtClean="0">
                          <a:solidFill>
                            <a:schemeClr val="tx1"/>
                          </a:solidFill>
                        </a:rPr>
                        <a:t>Lambda</a:t>
                      </a:r>
                      <a:r>
                        <a:rPr lang="zh-CN" altLang="en-US" sz="1600" b="0" dirty="0" smtClean="0">
                          <a:solidFill>
                            <a:schemeClr val="tx1"/>
                          </a:solidFill>
                        </a:rPr>
                        <a:t>表达式调用了一个已存在的方法，</a:t>
                      </a:r>
                    </a:p>
                    <a:p>
                      <a:r>
                        <a:rPr lang="en-US" altLang="zh-CN" sz="1600" b="0" dirty="0" smtClean="0">
                          <a:solidFill>
                            <a:schemeClr val="tx1"/>
                          </a:solidFill>
                        </a:rPr>
                        <a:t>//</a:t>
                      </a:r>
                      <a:r>
                        <a:rPr lang="zh-CN" altLang="en-US" sz="1600" b="0" dirty="0" smtClean="0">
                          <a:solidFill>
                            <a:schemeClr val="tx1"/>
                          </a:solidFill>
                        </a:rPr>
                        <a:t>因此，我们可以直接使用方法引用来替代这个</a:t>
                      </a:r>
                      <a:r>
                        <a:rPr lang="en-US" altLang="zh-CN" sz="1600" b="0" dirty="0" smtClean="0">
                          <a:solidFill>
                            <a:schemeClr val="tx1"/>
                          </a:solidFill>
                        </a:rPr>
                        <a:t>Lambda</a:t>
                      </a:r>
                      <a:r>
                        <a:rPr lang="zh-CN" altLang="en-US" sz="1600" b="0" dirty="0" smtClean="0">
                          <a:solidFill>
                            <a:schemeClr val="tx1"/>
                          </a:solidFill>
                        </a:rPr>
                        <a:t>表达式</a:t>
                      </a:r>
                    </a:p>
                    <a:p>
                      <a:r>
                        <a:rPr lang="en-US" altLang="zh-CN" sz="1600" b="0" dirty="0" smtClean="0">
                          <a:solidFill>
                            <a:schemeClr val="tx1"/>
                          </a:solidFill>
                        </a:rPr>
                        <a:t>private static void </a:t>
                      </a:r>
                      <a:r>
                        <a:rPr lang="en-US" altLang="zh-CN" sz="1600" b="0" dirty="0" err="1" smtClean="0">
                          <a:solidFill>
                            <a:schemeClr val="tx1"/>
                          </a:solidFill>
                        </a:rPr>
                        <a:t>sortByMethodReferences</a:t>
                      </a:r>
                      <a:r>
                        <a:rPr lang="en-US" altLang="zh-CN" sz="1600" b="0" dirty="0" smtClean="0">
                          <a:solidFill>
                            <a:schemeClr val="tx1"/>
                          </a:solidFill>
                        </a:rPr>
                        <a:t>(Person[] </a:t>
                      </a:r>
                      <a:r>
                        <a:rPr lang="en-US" altLang="zh-CN" sz="1600" b="0" dirty="0" err="1" smtClean="0">
                          <a:solidFill>
                            <a:schemeClr val="tx1"/>
                          </a:solidFill>
                        </a:rPr>
                        <a:t>pArr</a:t>
                      </a:r>
                      <a:r>
                        <a:rPr lang="en-US" altLang="zh-CN" sz="1600" b="0" dirty="0" smtClean="0">
                          <a:solidFill>
                            <a:schemeClr val="tx1"/>
                          </a:solidFill>
                        </a:rPr>
                        <a:t>) {</a:t>
                      </a:r>
                    </a:p>
                    <a:p>
                      <a:r>
                        <a:rPr lang="en-US" altLang="zh-CN" sz="1600" b="0" dirty="0" smtClean="0">
                          <a:solidFill>
                            <a:schemeClr val="tx1"/>
                          </a:solidFill>
                        </a:rPr>
                        <a:t>    </a:t>
                      </a:r>
                      <a:r>
                        <a:rPr lang="en-US" altLang="zh-CN" sz="1600" b="0" dirty="0" err="1" smtClean="0">
                          <a:solidFill>
                            <a:srgbClr val="FF0000"/>
                          </a:solidFill>
                        </a:rPr>
                        <a:t>Arrays.sort</a:t>
                      </a:r>
                      <a:r>
                        <a:rPr lang="en-US" altLang="zh-CN" sz="1600" b="0" dirty="0" smtClean="0">
                          <a:solidFill>
                            <a:srgbClr val="FF0000"/>
                          </a:solidFill>
                        </a:rPr>
                        <a:t>(</a:t>
                      </a:r>
                      <a:r>
                        <a:rPr lang="en-US" altLang="zh-CN" sz="1600" b="0" dirty="0" err="1" smtClean="0">
                          <a:solidFill>
                            <a:srgbClr val="FF0000"/>
                          </a:solidFill>
                        </a:rPr>
                        <a:t>pArr</a:t>
                      </a:r>
                      <a:r>
                        <a:rPr lang="en-US" altLang="zh-CN" sz="1600" b="0" dirty="0" smtClean="0">
                          <a:solidFill>
                            <a:srgbClr val="FF0000"/>
                          </a:solidFill>
                        </a:rPr>
                        <a:t>, Person::</a:t>
                      </a:r>
                      <a:r>
                        <a:rPr lang="en-US" altLang="zh-CN" sz="1600" b="0" dirty="0" err="1" smtClean="0">
                          <a:solidFill>
                            <a:srgbClr val="FF0000"/>
                          </a:solidFill>
                        </a:rPr>
                        <a:t>compareByAge</a:t>
                      </a:r>
                      <a:r>
                        <a:rPr lang="en-US" altLang="zh-CN" sz="1600" b="0" dirty="0" smtClean="0">
                          <a:solidFill>
                            <a:srgbClr val="FF0000"/>
                          </a:solidFill>
                        </a:rPr>
                        <a:t>);</a:t>
                      </a:r>
                    </a:p>
                    <a:p>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spTree>
    <p:extLst>
      <p:ext uri="{BB962C8B-B14F-4D97-AF65-F5344CB8AC3E}">
        <p14:creationId xmlns:p14="http://schemas.microsoft.com/office/powerpoint/2010/main" val="3177842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四种方法引用</a:t>
            </a:r>
            <a:r>
              <a:rPr lang="zh-CN" altLang="en-US" b="1" dirty="0" smtClean="0"/>
              <a:t>类型</a:t>
            </a:r>
            <a:endParaRPr lang="zh-CN" altLang="en-US" dirty="0"/>
          </a:p>
        </p:txBody>
      </p:sp>
      <p:sp>
        <p:nvSpPr>
          <p:cNvPr id="3" name="内容占位符 2"/>
          <p:cNvSpPr>
            <a:spLocks noGrp="1"/>
          </p:cNvSpPr>
          <p:nvPr>
            <p:ph idx="1"/>
          </p:nvPr>
        </p:nvSpPr>
        <p:spPr/>
        <p:txBody>
          <a:bodyPr>
            <a:normAutofit/>
          </a:bodyPr>
          <a:lstStyle/>
          <a:p>
            <a:r>
              <a:rPr lang="zh-CN" altLang="en-US" sz="2000" dirty="0"/>
              <a:t>静态方法</a:t>
            </a:r>
            <a:r>
              <a:rPr lang="zh-CN" altLang="en-US" sz="2000" dirty="0" smtClean="0"/>
              <a:t>引用</a:t>
            </a:r>
            <a:endParaRPr lang="en-US" altLang="zh-CN" sz="2000" dirty="0" smtClean="0"/>
          </a:p>
          <a:p>
            <a:pPr lvl="1"/>
            <a:r>
              <a:rPr lang="zh-CN" altLang="en-US" sz="1600" dirty="0" smtClean="0"/>
              <a:t>我们</a:t>
            </a:r>
            <a:r>
              <a:rPr lang="zh-CN" altLang="en-US" sz="1600" dirty="0"/>
              <a:t>前面举的例子</a:t>
            </a:r>
            <a:r>
              <a:rPr lang="en-US" altLang="zh-CN" sz="1600" dirty="0"/>
              <a:t>Person::</a:t>
            </a:r>
            <a:r>
              <a:rPr lang="en-US" altLang="zh-CN" sz="1600" dirty="0" err="1"/>
              <a:t>compareByAge</a:t>
            </a:r>
            <a:r>
              <a:rPr lang="zh-CN" altLang="en-US" sz="1600" dirty="0"/>
              <a:t>就是一个静态方法引用</a:t>
            </a:r>
            <a:r>
              <a:rPr lang="zh-CN" altLang="en-US" sz="1600" dirty="0" smtClean="0"/>
              <a:t>。</a:t>
            </a:r>
            <a:endParaRPr lang="zh-CN" altLang="en-US" sz="1600" dirty="0"/>
          </a:p>
          <a:p>
            <a:r>
              <a:rPr lang="zh-CN" altLang="en-US" sz="2000" dirty="0"/>
              <a:t>特定实例对象的方法</a:t>
            </a:r>
            <a:r>
              <a:rPr lang="zh-CN" altLang="en-US" sz="2000" dirty="0" smtClean="0"/>
              <a:t>引用</a:t>
            </a:r>
            <a:endParaRPr lang="en-US" altLang="zh-CN" sz="2000" dirty="0"/>
          </a:p>
          <a:p>
            <a:pPr lvl="1"/>
            <a:r>
              <a:rPr lang="zh-CN" altLang="en-US" sz="1600" dirty="0" smtClean="0"/>
              <a:t>如下示例，引用的方法是</a:t>
            </a:r>
            <a:r>
              <a:rPr lang="en-US" altLang="zh-CN" sz="1600" dirty="0" err="1" smtClean="0"/>
              <a:t>myComparisonProvider</a:t>
            </a:r>
            <a:r>
              <a:rPr lang="en-US" altLang="zh-CN" sz="1600" dirty="0" smtClean="0"/>
              <a:t> </a:t>
            </a:r>
            <a:r>
              <a:rPr lang="zh-CN" altLang="en-US" sz="1600" dirty="0" smtClean="0"/>
              <a:t>对象的</a:t>
            </a:r>
            <a:r>
              <a:rPr lang="en-US" altLang="zh-CN" sz="1600" dirty="0" err="1" smtClean="0"/>
              <a:t>compareByName</a:t>
            </a:r>
            <a:r>
              <a:rPr lang="zh-CN" altLang="en-US" sz="1600" dirty="0" smtClean="0"/>
              <a:t>方法；</a:t>
            </a:r>
            <a:endParaRPr lang="en-US" altLang="zh-CN" sz="1600" dirty="0" smtClean="0"/>
          </a:p>
          <a:p>
            <a:pPr lvl="1"/>
            <a:endParaRPr lang="zh-CN" altLang="en-US" sz="1600"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707" r="10534"/>
          <a:stretch/>
        </p:blipFill>
        <p:spPr bwMode="auto">
          <a:xfrm>
            <a:off x="8166384" y="3342164"/>
            <a:ext cx="1404336" cy="131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938603597"/>
              </p:ext>
            </p:extLst>
          </p:nvPr>
        </p:nvGraphicFramePr>
        <p:xfrm>
          <a:off x="1441691" y="3360420"/>
          <a:ext cx="8128000" cy="2529840"/>
        </p:xfrm>
        <a:graphic>
          <a:graphicData uri="http://schemas.openxmlformats.org/drawingml/2006/table">
            <a:tbl>
              <a:tblPr firstRow="1" bandRow="1">
                <a:tableStyleId>{5C22544A-7EE6-4342-B048-85BDC9FD1C3A}</a:tableStyleId>
              </a:tblPr>
              <a:tblGrid>
                <a:gridCol w="8128000"/>
              </a:tblGrid>
              <a:tr h="2313305">
                <a:tc>
                  <a:txBody>
                    <a:bodyPr/>
                    <a:lstStyle/>
                    <a:p>
                      <a:r>
                        <a:rPr lang="en-US" altLang="zh-CN" sz="1600" b="0" dirty="0" smtClean="0">
                          <a:solidFill>
                            <a:schemeClr val="tx1"/>
                          </a:solidFill>
                        </a:rPr>
                        <a:t>public class </a:t>
                      </a:r>
                      <a:r>
                        <a:rPr lang="en-US" altLang="zh-CN" sz="1600" b="0" dirty="0" err="1" smtClean="0">
                          <a:solidFill>
                            <a:schemeClr val="tx1"/>
                          </a:solidFill>
                        </a:rPr>
                        <a:t>ComparisonProvider</a:t>
                      </a:r>
                      <a:r>
                        <a:rPr lang="en-US" altLang="zh-CN" sz="1600" b="0" dirty="0" smtClean="0">
                          <a:solidFill>
                            <a:schemeClr val="tx1"/>
                          </a:solidFill>
                        </a:rPr>
                        <a:t> {</a:t>
                      </a:r>
                    </a:p>
                    <a:p>
                      <a:r>
                        <a:rPr lang="en-US" altLang="zh-CN" sz="1600" b="0" dirty="0" smtClean="0">
                          <a:solidFill>
                            <a:schemeClr val="tx1"/>
                          </a:solidFill>
                        </a:rPr>
                        <a:t>    public </a:t>
                      </a:r>
                      <a:r>
                        <a:rPr lang="en-US" altLang="zh-CN" sz="1600" b="0" dirty="0" err="1" smtClean="0">
                          <a:solidFill>
                            <a:schemeClr val="tx1"/>
                          </a:solidFill>
                        </a:rPr>
                        <a:t>int</a:t>
                      </a:r>
                      <a:r>
                        <a:rPr lang="en-US" altLang="zh-CN" sz="1600" b="0" dirty="0" smtClean="0">
                          <a:solidFill>
                            <a:schemeClr val="tx1"/>
                          </a:solidFill>
                        </a:rPr>
                        <a:t> </a:t>
                      </a:r>
                      <a:r>
                        <a:rPr lang="en-US" altLang="zh-CN" sz="1600" b="0" dirty="0" err="1" smtClean="0">
                          <a:solidFill>
                            <a:schemeClr val="tx1"/>
                          </a:solidFill>
                        </a:rPr>
                        <a:t>compareByName</a:t>
                      </a:r>
                      <a:r>
                        <a:rPr lang="en-US" altLang="zh-CN" sz="1600" b="0" dirty="0" smtClean="0">
                          <a:solidFill>
                            <a:schemeClr val="tx1"/>
                          </a:solidFill>
                        </a:rPr>
                        <a:t>(Person p1, Person p2) {</a:t>
                      </a:r>
                    </a:p>
                    <a:p>
                      <a:r>
                        <a:rPr lang="en-US" altLang="zh-CN" sz="1600" b="0" dirty="0" smtClean="0">
                          <a:solidFill>
                            <a:schemeClr val="tx1"/>
                          </a:solidFill>
                        </a:rPr>
                        <a:t>        return p2.getName().</a:t>
                      </a:r>
                      <a:r>
                        <a:rPr lang="en-US" altLang="zh-CN" sz="1600" b="0" dirty="0" err="1" smtClean="0">
                          <a:solidFill>
                            <a:schemeClr val="tx1"/>
                          </a:solidFill>
                        </a:rPr>
                        <a:t>compareTo</a:t>
                      </a:r>
                      <a:r>
                        <a:rPr lang="en-US" altLang="zh-CN" sz="1600" b="0" dirty="0" smtClean="0">
                          <a:solidFill>
                            <a:schemeClr val="tx1"/>
                          </a:solidFill>
                        </a:rPr>
                        <a:t>(p1.getName());</a:t>
                      </a:r>
                    </a:p>
                    <a:p>
                      <a:r>
                        <a:rPr lang="en-US" altLang="zh-CN" sz="1600" b="0" dirty="0" smtClean="0">
                          <a:solidFill>
                            <a:schemeClr val="tx1"/>
                          </a:solidFill>
                        </a:rPr>
                        <a:t>    }</a:t>
                      </a:r>
                    </a:p>
                    <a:p>
                      <a:r>
                        <a:rPr lang="en-US" altLang="zh-CN" sz="1600" b="0" dirty="0" smtClean="0">
                          <a:solidFill>
                            <a:schemeClr val="tx1"/>
                          </a:solidFill>
                        </a:rPr>
                        <a:t>    public static void main(String[] </a:t>
                      </a:r>
                      <a:r>
                        <a:rPr lang="en-US" altLang="zh-CN" sz="1600" b="0" dirty="0" err="1" smtClean="0">
                          <a:solidFill>
                            <a:schemeClr val="tx1"/>
                          </a:solidFill>
                        </a:rPr>
                        <a:t>args</a:t>
                      </a:r>
                      <a:r>
                        <a:rPr lang="en-US" altLang="zh-CN" sz="1600" b="0" dirty="0" smtClean="0">
                          <a:solidFill>
                            <a:schemeClr val="tx1"/>
                          </a:solidFill>
                        </a:rPr>
                        <a:t>) {</a:t>
                      </a:r>
                    </a:p>
                    <a:p>
                      <a:r>
                        <a:rPr lang="en-US" altLang="zh-CN" sz="1600" b="0" dirty="0" smtClean="0">
                          <a:solidFill>
                            <a:schemeClr val="tx1"/>
                          </a:solidFill>
                        </a:rPr>
                        <a:t>        Person[] </a:t>
                      </a:r>
                      <a:r>
                        <a:rPr lang="en-US" altLang="zh-CN" sz="1600" b="0" dirty="0" err="1" smtClean="0">
                          <a:solidFill>
                            <a:schemeClr val="tx1"/>
                          </a:solidFill>
                        </a:rPr>
                        <a:t>pArr</a:t>
                      </a:r>
                      <a:r>
                        <a:rPr lang="en-US" altLang="zh-CN" sz="1600" b="0" dirty="0" smtClean="0">
                          <a:solidFill>
                            <a:schemeClr val="tx1"/>
                          </a:solidFill>
                        </a:rPr>
                        <a:t> = new Person[]{...};</a:t>
                      </a:r>
                    </a:p>
                    <a:p>
                      <a:r>
                        <a:rPr lang="en-US" altLang="zh-CN" sz="1600" b="0" dirty="0" smtClean="0">
                          <a:solidFill>
                            <a:schemeClr val="tx1"/>
                          </a:solidFill>
                        </a:rPr>
                        <a:t>        </a:t>
                      </a:r>
                      <a:r>
                        <a:rPr lang="en-US" altLang="zh-CN" sz="1600" b="0" dirty="0" err="1" smtClean="0">
                          <a:solidFill>
                            <a:schemeClr val="tx1"/>
                          </a:solidFill>
                        </a:rPr>
                        <a:t>ComparisonProvider</a:t>
                      </a:r>
                      <a:r>
                        <a:rPr lang="en-US" altLang="zh-CN" sz="1600" b="0" dirty="0" smtClean="0">
                          <a:solidFill>
                            <a:schemeClr val="tx1"/>
                          </a:solidFill>
                        </a:rPr>
                        <a:t> </a:t>
                      </a:r>
                      <a:r>
                        <a:rPr lang="en-US" altLang="zh-CN" sz="1600" b="0" dirty="0" err="1" smtClean="0">
                          <a:solidFill>
                            <a:schemeClr val="tx1"/>
                          </a:solidFill>
                        </a:rPr>
                        <a:t>myComparisonProvider</a:t>
                      </a:r>
                      <a:r>
                        <a:rPr lang="en-US" altLang="zh-CN" sz="1600" b="0" dirty="0" smtClean="0">
                          <a:solidFill>
                            <a:schemeClr val="tx1"/>
                          </a:solidFill>
                        </a:rPr>
                        <a:t> = new </a:t>
                      </a:r>
                      <a:r>
                        <a:rPr lang="en-US" altLang="zh-CN" sz="1600" b="0" dirty="0" err="1" smtClean="0">
                          <a:solidFill>
                            <a:schemeClr val="tx1"/>
                          </a:solidFill>
                        </a:rPr>
                        <a:t>ComparisonProvider</a:t>
                      </a:r>
                      <a:r>
                        <a:rPr lang="en-US" altLang="zh-CN" sz="1600" b="0" dirty="0" smtClean="0">
                          <a:solidFill>
                            <a:schemeClr val="tx1"/>
                          </a:solidFill>
                        </a:rPr>
                        <a:t>();</a:t>
                      </a:r>
                    </a:p>
                    <a:p>
                      <a:r>
                        <a:rPr lang="en-US" altLang="zh-CN" sz="1600" b="0" dirty="0" smtClean="0">
                          <a:solidFill>
                            <a:schemeClr val="tx1"/>
                          </a:solidFill>
                        </a:rPr>
                        <a:t>        </a:t>
                      </a:r>
                      <a:r>
                        <a:rPr lang="en-US" altLang="zh-CN" sz="1600" b="0" dirty="0" err="1" smtClean="0">
                          <a:solidFill>
                            <a:schemeClr val="tx1"/>
                          </a:solidFill>
                        </a:rPr>
                        <a:t>Arrays.sort</a:t>
                      </a:r>
                      <a:r>
                        <a:rPr lang="en-US" altLang="zh-CN" sz="1600" b="0" dirty="0" smtClean="0">
                          <a:solidFill>
                            <a:schemeClr val="tx1"/>
                          </a:solidFill>
                        </a:rPr>
                        <a:t>(</a:t>
                      </a:r>
                      <a:r>
                        <a:rPr lang="en-US" altLang="zh-CN" sz="1600" b="0" dirty="0" err="1" smtClean="0">
                          <a:solidFill>
                            <a:schemeClr val="tx1"/>
                          </a:solidFill>
                        </a:rPr>
                        <a:t>pArr,myComparisonProvider</a:t>
                      </a:r>
                      <a:r>
                        <a:rPr lang="en-US" altLang="zh-CN" sz="1600" b="0" dirty="0" smtClean="0">
                          <a:solidFill>
                            <a:schemeClr val="tx1"/>
                          </a:solidFill>
                        </a:rPr>
                        <a:t>::</a:t>
                      </a:r>
                      <a:r>
                        <a:rPr lang="en-US" altLang="zh-CN" sz="1600" b="0" dirty="0" err="1" smtClean="0">
                          <a:solidFill>
                            <a:schemeClr val="tx1"/>
                          </a:solidFill>
                        </a:rPr>
                        <a:t>compareByName</a:t>
                      </a:r>
                      <a:r>
                        <a:rPr lang="en-US" altLang="zh-CN" sz="1600" b="0" dirty="0" smtClean="0">
                          <a:solidFill>
                            <a:schemeClr val="tx1"/>
                          </a:solidFill>
                        </a:rPr>
                        <a:t>);</a:t>
                      </a:r>
                    </a:p>
                    <a:p>
                      <a:r>
                        <a:rPr lang="en-US" altLang="zh-CN" sz="1600" b="0" dirty="0" smtClean="0">
                          <a:solidFill>
                            <a:schemeClr val="tx1"/>
                          </a:solidFill>
                        </a:rPr>
                        <a:t>    }</a:t>
                      </a:r>
                    </a:p>
                    <a:p>
                      <a:r>
                        <a:rPr lang="en-US" altLang="zh-CN" sz="1600" b="0" dirty="0" smtClean="0">
                          <a:solidFill>
                            <a:schemeClr val="tx1"/>
                          </a:solidFill>
                        </a:rPr>
                        <a:t>}</a:t>
                      </a:r>
                      <a:endParaRPr lang="zh-CN" altLang="en-US" sz="1600" b="0" dirty="0">
                        <a:solidFill>
                          <a:schemeClr val="tx1"/>
                        </a:solidFill>
                      </a:endParaRPr>
                    </a:p>
                  </a:txBody>
                  <a:tcPr>
                    <a:noFill/>
                  </a:tcPr>
                </a:tc>
              </a:tr>
            </a:tbl>
          </a:graphicData>
        </a:graphic>
      </p:graphicFrame>
    </p:spTree>
    <p:extLst>
      <p:ext uri="{BB962C8B-B14F-4D97-AF65-F5344CB8AC3E}">
        <p14:creationId xmlns:p14="http://schemas.microsoft.com/office/powerpoint/2010/main" val="3075995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3833</Words>
  <Application>Microsoft Office PowerPoint</Application>
  <PresentationFormat>宽屏</PresentationFormat>
  <Paragraphs>470</Paragraphs>
  <Slides>23</Slides>
  <Notes>21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0" baseType="lpstr">
      <vt:lpstr>宋体</vt:lpstr>
      <vt:lpstr>Arial</vt:lpstr>
      <vt:lpstr>Calibri</vt:lpstr>
      <vt:lpstr>Calibri Light</vt:lpstr>
      <vt:lpstr>Courier New</vt:lpstr>
      <vt:lpstr>Office 主题</vt:lpstr>
      <vt:lpstr>包装程序外壳对象</vt:lpstr>
      <vt:lpstr>Java 8 New Features</vt:lpstr>
      <vt:lpstr>What‘s New in JDK 8</vt:lpstr>
      <vt:lpstr>PowerPoint 演示文稿</vt:lpstr>
      <vt:lpstr>Lambda表达式介绍</vt:lpstr>
      <vt:lpstr>Functional Interfaces</vt:lpstr>
      <vt:lpstr>Lambda表达式语法</vt:lpstr>
      <vt:lpstr>Method References</vt:lpstr>
      <vt:lpstr>PowerPoint 演示文稿</vt:lpstr>
      <vt:lpstr>四种方法引用类型</vt:lpstr>
      <vt:lpstr>PowerPoint 演示文稿</vt:lpstr>
      <vt:lpstr>PowerPoint 演示文稿</vt:lpstr>
      <vt:lpstr>Functional Interface</vt:lpstr>
      <vt:lpstr>关于@FunctionalInterface注解</vt:lpstr>
      <vt:lpstr>函数式接口里允许定义默认方法</vt:lpstr>
      <vt:lpstr>函数式接口里允许定义静态方法</vt:lpstr>
      <vt:lpstr>函数式接口里允许定义Object里的public方法</vt:lpstr>
      <vt:lpstr>Default Methods</vt:lpstr>
      <vt:lpstr>为什么要有默认方法</vt:lpstr>
      <vt:lpstr>重写(Override)默认方法</vt:lpstr>
      <vt:lpstr>Java 8 中的 Streams</vt:lpstr>
      <vt:lpstr>Stream的构成</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New Features</dc:title>
  <dc:creator>lovesick.tyue@outlook.com</dc:creator>
  <cp:lastModifiedBy>blackdancer</cp:lastModifiedBy>
  <cp:revision>379</cp:revision>
  <dcterms:created xsi:type="dcterms:W3CDTF">2017-05-24T01:57:07Z</dcterms:created>
  <dcterms:modified xsi:type="dcterms:W3CDTF">2017-05-25T10:11:05Z</dcterms:modified>
</cp:coreProperties>
</file>