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1" r:id="rId7"/>
    <p:sldId id="260"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80"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AF8B9747-E842-471A-8C3A-206F80845F80}" v="1764" dt="2023-09-03T01:02:40.40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29571" y="1866139"/>
            <a:ext cx="5303533" cy="2700360"/>
          </a:xfrm>
          <a:ln>
            <a:solidFill>
              <a:schemeClr val="tx1">
                <a:lumMod val="65000"/>
                <a:lumOff val="35000"/>
              </a:schemeClr>
            </a:solidFill>
          </a:ln>
        </p:spPr>
        <p:txBody>
          <a:bodyPr anchor="ctr">
            <a:normAutofit/>
          </a:bodyPr>
          <a:lstStyle/>
          <a:p>
            <a:r>
              <a:rPr lang="en-US" dirty="0">
                <a:solidFill>
                  <a:srgbClr val="0E659B"/>
                </a:solidFill>
                <a:latin typeface="IBM Plex Mono SemiBold"/>
              </a:rPr>
              <a:t>Stack Overflow Developer survey 2019- Data Analysis Report</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54970" y="4785601"/>
            <a:ext cx="5298830" cy="1391362"/>
          </a:xfrm>
        </p:spPr>
        <p:txBody>
          <a:bodyPr vert="horz" lIns="91440" tIns="45720" rIns="91440" bIns="45720" rtlCol="0" anchor="t">
            <a:normAutofit/>
          </a:bodyPr>
          <a:lstStyle/>
          <a:p>
            <a:pPr marL="0" indent="0">
              <a:buNone/>
            </a:pPr>
            <a:r>
              <a:rPr lang="en-US" dirty="0">
                <a:latin typeface="IBM Plex Mono Text"/>
              </a:rPr>
              <a:t>Nithin Jayaprakash</a:t>
            </a:r>
            <a:endParaRPr lang="en-US" dirty="0"/>
          </a:p>
          <a:p>
            <a:pPr marL="0" indent="0">
              <a:buNone/>
            </a:pPr>
            <a:r>
              <a:rPr lang="en-US" dirty="0">
                <a:latin typeface="IBM Plex Mono Text"/>
              </a:rPr>
              <a:t>02/09/2023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t>Findings</a:t>
            </a:r>
          </a:p>
          <a:p>
            <a:pPr marL="0" indent="0">
              <a:buNone/>
            </a:pPr>
            <a:endParaRPr lang="en-US" dirty="0"/>
          </a:p>
          <a:p>
            <a:r>
              <a:rPr lang="en-US" dirty="0">
                <a:latin typeface="IBM Plex Mono Text"/>
              </a:rPr>
              <a:t>MySQL stands as the leading Database</a:t>
            </a:r>
            <a:endParaRPr lang="en-US" dirty="0"/>
          </a:p>
          <a:p>
            <a:r>
              <a:rPr lang="en-US" dirty="0">
                <a:latin typeface="IBM Plex Mono Text"/>
              </a:rPr>
              <a:t>Trend is moving towards PostgreSQL and MongoDB while Microsoft SQL server and SQL Lite is losing interest</a:t>
            </a:r>
            <a:endParaRPr lang="en-US" dirty="0" err="1"/>
          </a:p>
          <a:p>
            <a:r>
              <a:rPr lang="en-US" dirty="0">
                <a:latin typeface="IBM Plex Mono Text"/>
              </a:rPr>
              <a:t>High interest shown towards Redis and Elasticsearch as well</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t>Implications</a:t>
            </a:r>
          </a:p>
          <a:p>
            <a:pPr marL="0" indent="0">
              <a:buNone/>
            </a:pPr>
            <a:endParaRPr lang="en-US" dirty="0"/>
          </a:p>
          <a:p>
            <a:r>
              <a:rPr lang="en-US" dirty="0">
                <a:latin typeface="IBM Plex Mono Text"/>
              </a:rPr>
              <a:t>Developers move from conventional MySQL to  MongoDB, Redis, Elasticsearch</a:t>
            </a:r>
            <a:endParaRPr lang="en-US" dirty="0"/>
          </a:p>
          <a:p>
            <a:r>
              <a:rPr lang="en-US" dirty="0">
                <a:latin typeface="IBM Plex Mono Text"/>
              </a:rPr>
              <a:t>MS SQL and SQL Lite is on the verge of fall</a:t>
            </a:r>
            <a:endParaRPr lang="en-US" dirty="0"/>
          </a:p>
          <a:p>
            <a:r>
              <a:rPr lang="en-US" dirty="0">
                <a:latin typeface="IBM Plex Mono Text"/>
              </a:rPr>
              <a:t>PostgreSQL and MongoDB finds the top place in the market</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rPr>
              <a:t>https://github.com/blackdevil30/IBM-capstone-Project/blob/main/capstone.pdf</a:t>
            </a:r>
            <a:endParaRPr lang="en-US"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302454" cy="1016501"/>
          </a:xfrm>
          <a:ln>
            <a:solidFill>
              <a:schemeClr val="bg1"/>
            </a:solidFill>
          </a:ln>
        </p:spPr>
        <p:txBody>
          <a:bodyPr anchor="ctr">
            <a:normAutofit/>
          </a:bodyPr>
          <a:lstStyle/>
          <a:p>
            <a:r>
              <a:rPr lang="en-US" sz="3200" dirty="0">
                <a:solidFill>
                  <a:srgbClr val="161616"/>
                </a:solidFill>
                <a:latin typeface="IBM Plex Mono SemiBold"/>
              </a:rPr>
              <a:t>Current technology usage</a:t>
            </a:r>
            <a:endParaRPr lang="en-US" sz="3200" dirty="0">
              <a:solidFill>
                <a:srgbClr val="161616"/>
              </a:solidFill>
            </a:endParaRP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445697C4-1E06-CFE3-00DA-26A9002A3350}"/>
              </a:ext>
            </a:extLst>
          </p:cNvPr>
          <p:cNvPicPr>
            <a:picLocks noChangeAspect="1"/>
          </p:cNvPicPr>
          <p:nvPr/>
        </p:nvPicPr>
        <p:blipFill>
          <a:blip r:embed="rId2"/>
          <a:stretch>
            <a:fillRect/>
          </a:stretch>
        </p:blipFill>
        <p:spPr>
          <a:xfrm>
            <a:off x="1916190" y="1431336"/>
            <a:ext cx="8370277" cy="4874559"/>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2" descr="A screenshot of a computer&#10;&#10;Description automatically generated">
            <a:extLst>
              <a:ext uri="{FF2B5EF4-FFF2-40B4-BE49-F238E27FC236}">
                <a16:creationId xmlns:a16="http://schemas.microsoft.com/office/drawing/2014/main" id="{29E3DF5D-D37B-B517-16FC-B6B5020F2258}"/>
              </a:ext>
            </a:extLst>
          </p:cNvPr>
          <p:cNvPicPr>
            <a:picLocks noChangeAspect="1"/>
          </p:cNvPicPr>
          <p:nvPr/>
        </p:nvPicPr>
        <p:blipFill>
          <a:blip r:embed="rId2"/>
          <a:stretch>
            <a:fillRect/>
          </a:stretch>
        </p:blipFill>
        <p:spPr>
          <a:xfrm>
            <a:off x="1932177" y="1391366"/>
            <a:ext cx="8455534" cy="482661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5271394E-EBD8-40DF-7784-27CC6DB50C63}"/>
              </a:ext>
            </a:extLst>
          </p:cNvPr>
          <p:cNvPicPr>
            <a:picLocks noChangeAspect="1"/>
          </p:cNvPicPr>
          <p:nvPr/>
        </p:nvPicPr>
        <p:blipFill>
          <a:blip r:embed="rId2"/>
          <a:stretch>
            <a:fillRect/>
          </a:stretch>
        </p:blipFill>
        <p:spPr>
          <a:xfrm>
            <a:off x="1511212" y="1378348"/>
            <a:ext cx="8519479" cy="492192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85000" lnSpcReduction="20000"/>
          </a:bodyPr>
          <a:lstStyle/>
          <a:p>
            <a:pPr marL="0" indent="0">
              <a:buNone/>
            </a:pPr>
            <a:r>
              <a:rPr lang="en-US" dirty="0"/>
              <a:t>Findings</a:t>
            </a:r>
          </a:p>
          <a:p>
            <a:pPr marL="0" indent="0">
              <a:buNone/>
            </a:pPr>
            <a:endParaRPr lang="en-US" dirty="0"/>
          </a:p>
          <a:p>
            <a:r>
              <a:rPr lang="en-US" dirty="0">
                <a:latin typeface="IBM Plex Mono Text"/>
              </a:rPr>
              <a:t>JavaScript is the popular language</a:t>
            </a:r>
            <a:endParaRPr lang="en-US" dirty="0"/>
          </a:p>
          <a:p>
            <a:r>
              <a:rPr lang="en-US" dirty="0">
                <a:latin typeface="IBM Plex Mono Text"/>
              </a:rPr>
              <a:t>Losing interest on MS SQL server SQL Lite and MySQL</a:t>
            </a:r>
          </a:p>
          <a:p>
            <a:r>
              <a:rPr lang="en-US" dirty="0">
                <a:latin typeface="IBM Plex Mono Text"/>
              </a:rPr>
              <a:t>React, Vue and Angular are web framework developer interested on</a:t>
            </a:r>
          </a:p>
          <a:p>
            <a:r>
              <a:rPr lang="en-US" dirty="0">
                <a:latin typeface="IBM Plex Mono Text"/>
              </a:rPr>
              <a:t>26-30 age group was the majority in the survey</a:t>
            </a:r>
          </a:p>
          <a:p>
            <a:r>
              <a:rPr lang="en-US" dirty="0">
                <a:latin typeface="IBM Plex Mono Text"/>
              </a:rPr>
              <a:t>Most people are from developed countries</a:t>
            </a:r>
          </a:p>
          <a:p>
            <a:r>
              <a:rPr lang="en-US" dirty="0">
                <a:latin typeface="IBM Plex Mono Text"/>
              </a:rPr>
              <a:t>Majority of the developer have done under graduation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US" dirty="0"/>
              <a:t>Implications</a:t>
            </a:r>
          </a:p>
          <a:p>
            <a:pPr marL="0" indent="0">
              <a:buNone/>
            </a:pPr>
            <a:endParaRPr lang="en-US" dirty="0"/>
          </a:p>
          <a:p>
            <a:r>
              <a:rPr lang="en-US" dirty="0">
                <a:latin typeface="IBM Plex Mono Text"/>
              </a:rPr>
              <a:t>JavaScript and TypeScript are attracting web developers</a:t>
            </a:r>
            <a:endParaRPr lang="en-US" dirty="0"/>
          </a:p>
          <a:p>
            <a:r>
              <a:rPr lang="en-US" dirty="0">
                <a:latin typeface="IBM Plex Mono Text"/>
              </a:rPr>
              <a:t>MS SQL and SQL lite is falling behind, PostgreSQL and MongoDB rules the market</a:t>
            </a:r>
            <a:endParaRPr lang="en-US" dirty="0"/>
          </a:p>
          <a:p>
            <a:r>
              <a:rPr lang="en-US" dirty="0">
                <a:latin typeface="IBM Plex Mono Text"/>
              </a:rPr>
              <a:t>Majority of the gender is male </a:t>
            </a:r>
            <a:endParaRPr lang="en-US" dirty="0"/>
          </a:p>
          <a:p>
            <a:r>
              <a:rPr lang="en-US" dirty="0">
                <a:latin typeface="IBM Plex Mono Text"/>
              </a:rPr>
              <a:t>Majority developers does not have a master's degree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lnSpcReduction="10000"/>
          </a:bodyPr>
          <a:lstStyle/>
          <a:p>
            <a:r>
              <a:rPr lang="en-US" dirty="0">
                <a:latin typeface="IBM Plex Mono Text"/>
              </a:rPr>
              <a:t>A great analyzation on moving trend, the future aspect of growth of different tool and </a:t>
            </a:r>
            <a:r>
              <a:rPr lang="en-US">
                <a:latin typeface="IBM Plex Mono Text"/>
              </a:rPr>
              <a:t>shape of technology from the current time</a:t>
            </a:r>
            <a:endParaRPr lang="en-US" dirty="0"/>
          </a:p>
          <a:p>
            <a:r>
              <a:rPr lang="en-US" dirty="0">
                <a:latin typeface="IBM Plex Mono Text"/>
              </a:rPr>
              <a:t>Understanding the wide and </a:t>
            </a:r>
            <a:r>
              <a:rPr lang="en-US">
                <a:latin typeface="IBM Plex Mono Text"/>
              </a:rPr>
              <a:t>wild characteristics of </a:t>
            </a:r>
            <a:r>
              <a:rPr lang="en-US" dirty="0">
                <a:latin typeface="IBM Plex Mono Text"/>
              </a:rPr>
              <a:t>developers</a:t>
            </a:r>
            <a:endParaRPr lang="en-US" dirty="0"/>
          </a:p>
          <a:p>
            <a:r>
              <a:rPr lang="en-US" dirty="0">
                <a:latin typeface="IBM Plex Mono Text"/>
              </a:rPr>
              <a:t>There can be changes made in the accessibility of the technology and tool to the developing nation along bringing equality in participation among gender, </a:t>
            </a:r>
            <a:r>
              <a:rPr lang="en-US">
                <a:latin typeface="IBM Plex Mono Text"/>
              </a:rPr>
              <a:t>attracting</a:t>
            </a:r>
            <a:r>
              <a:rPr lang="en-US" dirty="0">
                <a:latin typeface="IBM Plex Mono Text"/>
              </a:rPr>
              <a:t> more females to IT industry and development jobs</a:t>
            </a:r>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D666-046B-E634-9C11-2165A8E77033}"/>
              </a:ext>
            </a:extLst>
          </p:cNvPr>
          <p:cNvSpPr>
            <a:spLocks noGrp="1"/>
          </p:cNvSpPr>
          <p:nvPr>
            <p:ph type="title"/>
          </p:nvPr>
        </p:nvSpPr>
        <p:spPr/>
        <p:txBody>
          <a:bodyPr/>
          <a:lstStyle/>
          <a:p>
            <a:r>
              <a:rPr lang="en-GB" dirty="0">
                <a:latin typeface="IBM Plex Mono SemiBold"/>
              </a:rPr>
              <a:t>Age Distribution</a:t>
            </a:r>
            <a:endParaRPr lang="en-GB" dirty="0"/>
          </a:p>
        </p:txBody>
      </p:sp>
      <p:pic>
        <p:nvPicPr>
          <p:cNvPr id="5" name="Content Placeholder 4" descr="A diagram of a graph&#10;&#10;Description automatically generated">
            <a:extLst>
              <a:ext uri="{FF2B5EF4-FFF2-40B4-BE49-F238E27FC236}">
                <a16:creationId xmlns:a16="http://schemas.microsoft.com/office/drawing/2014/main" id="{44BBCD1F-70AB-70EA-8538-E4DED8E2C467}"/>
              </a:ext>
            </a:extLst>
          </p:cNvPr>
          <p:cNvPicPr>
            <a:picLocks noGrp="1" noChangeAspect="1"/>
          </p:cNvPicPr>
          <p:nvPr>
            <p:ph sz="half" idx="1"/>
          </p:nvPr>
        </p:nvPicPr>
        <p:blipFill>
          <a:blip r:embed="rId2"/>
          <a:stretch>
            <a:fillRect/>
          </a:stretch>
        </p:blipFill>
        <p:spPr>
          <a:xfrm>
            <a:off x="2578279" y="1825625"/>
            <a:ext cx="7046099" cy="4276737"/>
          </a:xfrm>
        </p:spPr>
      </p:pic>
    </p:spTree>
    <p:extLst>
      <p:ext uri="{BB962C8B-B14F-4D97-AF65-F5344CB8AC3E}">
        <p14:creationId xmlns:p14="http://schemas.microsoft.com/office/powerpoint/2010/main" val="13341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descr="A graph of numbers and a number of jobs&#10;&#10;Description automatically generated">
            <a:extLst>
              <a:ext uri="{FF2B5EF4-FFF2-40B4-BE49-F238E27FC236}">
                <a16:creationId xmlns:a16="http://schemas.microsoft.com/office/drawing/2014/main" id="{7E7D24C9-3A37-700E-F38D-9573F1F2B9EE}"/>
              </a:ext>
            </a:extLst>
          </p:cNvPr>
          <p:cNvPicPr>
            <a:picLocks noGrp="1" noChangeAspect="1"/>
          </p:cNvPicPr>
          <p:nvPr>
            <p:ph sz="half" idx="2"/>
          </p:nvPr>
        </p:nvPicPr>
        <p:blipFill>
          <a:blip r:embed="rId2"/>
          <a:stretch>
            <a:fillRect/>
          </a:stretch>
        </p:blipFill>
        <p:spPr>
          <a:xfrm>
            <a:off x="2032172" y="2191385"/>
            <a:ext cx="7017480" cy="3475550"/>
          </a:xfrm>
        </p:spPr>
      </p:pic>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Content Placeholder 3">
            <a:extLst>
              <a:ext uri="{FF2B5EF4-FFF2-40B4-BE49-F238E27FC236}">
                <a16:creationId xmlns:a16="http://schemas.microsoft.com/office/drawing/2014/main" id="{A1D69CA3-F4B9-AD9A-7011-3A9F6D92B623}"/>
              </a:ext>
            </a:extLst>
          </p:cNvPr>
          <p:cNvPicPr>
            <a:picLocks noGrp="1" noChangeAspect="1"/>
          </p:cNvPicPr>
          <p:nvPr>
            <p:ph sz="half" idx="2"/>
          </p:nvPr>
        </p:nvPicPr>
        <p:blipFill>
          <a:blip r:embed="rId2"/>
          <a:stretch>
            <a:fillRect/>
          </a:stretch>
        </p:blipFill>
        <p:spPr>
          <a:xfrm>
            <a:off x="2118590" y="1658518"/>
            <a:ext cx="7554564" cy="3656725"/>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a:ln>
            <a:solidFill>
              <a:schemeClr val="bg1"/>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400" dirty="0">
                <a:solidFill>
                  <a:srgbClr val="404041"/>
                </a:solidFill>
                <a:latin typeface="IBM Plex Mono Text"/>
              </a:rPr>
              <a:t>Stack Overflow’s annual Developer Survey is the largest and most comprehensive survey of people who code around the world.</a:t>
            </a:r>
            <a:endParaRPr lang="en-US" sz="1400"/>
          </a:p>
          <a:p>
            <a:r>
              <a:rPr lang="en-US" sz="1400" dirty="0">
                <a:solidFill>
                  <a:srgbClr val="404041"/>
                </a:solidFill>
                <a:latin typeface="IBM Plex Mono Text"/>
              </a:rPr>
              <a:t> Each year, we field a survey covering everything from developers’ favorite technologies to their job preferences.  2019  marks the ninth year , published  annual Developer Survey results, and nearly 90,000 developers took the 20-minute survey .</a:t>
            </a:r>
            <a:endParaRPr lang="en-US" sz="1400"/>
          </a:p>
          <a:p>
            <a:r>
              <a:rPr lang="en-US" sz="1400" dirty="0">
                <a:solidFill>
                  <a:srgbClr val="404041"/>
                </a:solidFill>
                <a:latin typeface="IBM Plex Mono Text"/>
              </a:rPr>
              <a:t>Despite survey’s broad reach and capacity for informing valuable conclusions, have acknowledged that the results don’t represent everyone in the developer community evenly and have further work to do to make Stack Overflow the welcoming, inclusive, and diverse platform wanted it to be, and this is reflected in their survey sample. </a:t>
            </a:r>
          </a:p>
          <a:p>
            <a:r>
              <a:rPr lang="en-US" sz="1400" dirty="0">
                <a:solidFill>
                  <a:srgbClr val="404041"/>
                </a:solidFill>
                <a:latin typeface="IBM Plex Mono Text"/>
              </a:rPr>
              <a:t>The survey indicates the trend where the developer are heading  </a:t>
            </a:r>
          </a:p>
          <a:p>
            <a:r>
              <a:rPr lang="en-US" sz="1400" dirty="0">
                <a:latin typeface="IBM Plex Mono Text"/>
              </a:rPr>
              <a:t>The data was further divided demographics throughout the analysis</a:t>
            </a:r>
            <a:endParaRPr lang="en-US" sz="1400"/>
          </a:p>
          <a:p>
            <a:pPr lvl="1"/>
            <a:r>
              <a:rPr lang="en-US" sz="1400" dirty="0">
                <a:latin typeface="IBM Plex Mono Text"/>
              </a:rPr>
              <a:t>2019 survey had new highlights of hours worked per week and best music to listen</a:t>
            </a:r>
          </a:p>
          <a:p>
            <a:endParaRPr lang="en-US" sz="2200" dirty="0">
              <a:latin typeface="IBM Plex Mono Text"/>
            </a:endParaRPr>
          </a:p>
        </p:txBody>
      </p:sp>
    </p:spTree>
    <p:extLst>
      <p:ext uri="{BB962C8B-B14F-4D97-AF65-F5344CB8AC3E}">
        <p14:creationId xmlns:p14="http://schemas.microsoft.com/office/powerpoint/2010/main" val="71062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r>
              <a:rPr lang="en-US" sz="2200" dirty="0">
                <a:latin typeface="IBM Plex Mono Text"/>
              </a:rPr>
              <a:t>Data analysis and different goals</a:t>
            </a:r>
            <a:endParaRPr lang="en-US" sz="2200" dirty="0" err="1"/>
          </a:p>
          <a:p>
            <a:r>
              <a:rPr lang="en-US" sz="2200" dirty="0">
                <a:latin typeface="IBM Plex Mono Text"/>
              </a:rPr>
              <a:t>Different Methodologies used </a:t>
            </a:r>
            <a:endParaRPr lang="en-US" sz="2200" dirty="0"/>
          </a:p>
          <a:p>
            <a:pPr lvl="1"/>
            <a:r>
              <a:rPr lang="en-US" sz="1800" dirty="0">
                <a:latin typeface="IBM Plex Mono Text"/>
              </a:rPr>
              <a:t>Data gathering</a:t>
            </a:r>
            <a:endParaRPr lang="en-US" sz="1800" dirty="0"/>
          </a:p>
          <a:p>
            <a:pPr lvl="1"/>
            <a:r>
              <a:rPr lang="en-US" sz="1800" dirty="0">
                <a:latin typeface="IBM Plex Mono Text"/>
              </a:rPr>
              <a:t>Data Visualization</a:t>
            </a:r>
            <a:endParaRPr lang="en-US" sz="1800" dirty="0"/>
          </a:p>
          <a:p>
            <a:pPr lvl="1"/>
            <a:r>
              <a:rPr lang="en-US" sz="1800" dirty="0">
                <a:latin typeface="IBM Plex Mono Text"/>
              </a:rPr>
              <a:t>Data analysis</a:t>
            </a:r>
          </a:p>
          <a:p>
            <a:r>
              <a:rPr lang="en-US" sz="2200" dirty="0">
                <a:latin typeface="IBM Plex Mono Text"/>
              </a:rPr>
              <a:t>Finding the results and implications and displaying trends with the usage of different graphs</a:t>
            </a:r>
            <a:endParaRPr lang="en-US" sz="2200" dirty="0"/>
          </a:p>
          <a:p>
            <a:r>
              <a:rPr lang="en-US" sz="2200" dirty="0">
                <a:latin typeface="IBM Plex Mono Text"/>
              </a:rPr>
              <a:t>Discussion about the findings</a:t>
            </a:r>
            <a:endParaRPr lang="en-US" sz="2200" dirty="0"/>
          </a:p>
          <a:p>
            <a:r>
              <a:rPr lang="en-US" sz="2200" dirty="0">
                <a:latin typeface="IBM Plex Mono Text"/>
              </a:rPr>
              <a:t>Conclusion</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r>
              <a:rPr lang="en-US" sz="2200" dirty="0">
                <a:latin typeface="IBM Plex Mono Text"/>
              </a:rPr>
              <a:t>Collection of survey data </a:t>
            </a:r>
            <a:endParaRPr lang="en-US" sz="2200" dirty="0"/>
          </a:p>
          <a:p>
            <a:pPr lvl="1"/>
            <a:r>
              <a:rPr lang="en-US" sz="1800" dirty="0">
                <a:latin typeface="IBM Plex Mono Text"/>
              </a:rPr>
              <a:t>Web scrapping</a:t>
            </a:r>
            <a:endParaRPr lang="en-US" sz="1800" dirty="0"/>
          </a:p>
          <a:p>
            <a:pPr lvl="1"/>
            <a:r>
              <a:rPr lang="en-US" sz="1800" dirty="0">
                <a:latin typeface="IBM Plex Mono Text"/>
              </a:rPr>
              <a:t>API's</a:t>
            </a:r>
          </a:p>
          <a:p>
            <a:pPr lvl="1"/>
            <a:r>
              <a:rPr lang="en-US" sz="1800" dirty="0">
                <a:latin typeface="IBM Plex Mono Text"/>
              </a:rPr>
              <a:t>Request Library</a:t>
            </a:r>
          </a:p>
          <a:p>
            <a:r>
              <a:rPr lang="en-US" sz="2200" dirty="0">
                <a:latin typeface="IBM Plex Mono Text"/>
              </a:rPr>
              <a:t>Data wrangling</a:t>
            </a:r>
            <a:endParaRPr lang="en-US" sz="2200" dirty="0"/>
          </a:p>
          <a:p>
            <a:pPr lvl="1"/>
            <a:r>
              <a:rPr lang="en-US" sz="1800" dirty="0">
                <a:latin typeface="IBM Plex Mono Text"/>
              </a:rPr>
              <a:t>Checking the quality of data, cleansing data</a:t>
            </a:r>
          </a:p>
          <a:p>
            <a:r>
              <a:rPr lang="en-US" sz="2200" dirty="0">
                <a:latin typeface="IBM Plex Mono Text"/>
              </a:rPr>
              <a:t>Analyzing data</a:t>
            </a:r>
            <a:endParaRPr lang="en-US" sz="2200" dirty="0"/>
          </a:p>
          <a:p>
            <a:pPr lvl="1"/>
            <a:r>
              <a:rPr lang="en-US" sz="1800" dirty="0">
                <a:latin typeface="IBM Plex Mono Text"/>
              </a:rPr>
              <a:t>Data distribution</a:t>
            </a:r>
          </a:p>
          <a:p>
            <a:pPr lvl="1"/>
            <a:r>
              <a:rPr lang="en-US" sz="1800" dirty="0">
                <a:latin typeface="IBM Plex Mono Text"/>
              </a:rPr>
              <a:t>Finding outliers</a:t>
            </a:r>
          </a:p>
          <a:p>
            <a:pPr lvl="1"/>
            <a:r>
              <a:rPr lang="en-US" sz="1800" dirty="0">
                <a:latin typeface="IBM Plex Mono Text"/>
              </a:rPr>
              <a:t>Finding correlation</a:t>
            </a:r>
          </a:p>
          <a:p>
            <a:r>
              <a:rPr lang="en-US" sz="2200" dirty="0">
                <a:latin typeface="IBM Plex Mono Text"/>
              </a:rPr>
              <a:t>Data Visualization and building dashboards</a:t>
            </a:r>
            <a:endParaRPr lang="en-US" sz="2200" dirty="0"/>
          </a:p>
          <a:p>
            <a:pPr lvl="1"/>
            <a:r>
              <a:rPr lang="en-US" sz="1400" dirty="0">
                <a:latin typeface="IBM Plex Mono Text"/>
              </a:rPr>
              <a:t>Highlighting data distribution , composition, relation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95571" y="2294104"/>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2C61ECAB-F8E6-74E5-AE6A-257BDF060C08}"/>
              </a:ext>
            </a:extLst>
          </p:cNvPr>
          <p:cNvPicPr>
            <a:picLocks noChangeAspect="1"/>
          </p:cNvPicPr>
          <p:nvPr/>
        </p:nvPicPr>
        <p:blipFill>
          <a:blip r:embed="rId3"/>
          <a:stretch>
            <a:fillRect/>
          </a:stretch>
        </p:blipFill>
        <p:spPr>
          <a:xfrm>
            <a:off x="6376288" y="2326106"/>
            <a:ext cx="4624220" cy="4097467"/>
          </a:xfrm>
          <a:prstGeom prst="rect">
            <a:avLst/>
          </a:prstGeom>
        </p:spPr>
      </p:pic>
      <p:pic>
        <p:nvPicPr>
          <p:cNvPr id="6" name="Picture 5">
            <a:extLst>
              <a:ext uri="{FF2B5EF4-FFF2-40B4-BE49-F238E27FC236}">
                <a16:creationId xmlns:a16="http://schemas.microsoft.com/office/drawing/2014/main" id="{DCF48BE3-01FB-ADD9-862C-5887F67CEAFB}"/>
              </a:ext>
            </a:extLst>
          </p:cNvPr>
          <p:cNvPicPr>
            <a:picLocks noChangeAspect="1"/>
          </p:cNvPicPr>
          <p:nvPr/>
        </p:nvPicPr>
        <p:blipFill>
          <a:blip r:embed="rId4"/>
          <a:stretch>
            <a:fillRect/>
          </a:stretch>
        </p:blipFill>
        <p:spPr>
          <a:xfrm>
            <a:off x="834470" y="2507574"/>
            <a:ext cx="4826710" cy="353736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t>Findings</a:t>
            </a:r>
          </a:p>
          <a:p>
            <a:pPr marL="0" indent="0">
              <a:buNone/>
            </a:pPr>
            <a:endParaRPr lang="en-US" dirty="0"/>
          </a:p>
          <a:p>
            <a:r>
              <a:rPr lang="en-US" dirty="0">
                <a:latin typeface="IBM Plex Mono Text"/>
              </a:rPr>
              <a:t>Java Script is the leading language as per the analysis</a:t>
            </a:r>
            <a:endParaRPr lang="en-US" dirty="0"/>
          </a:p>
          <a:p>
            <a:r>
              <a:rPr lang="en-US" dirty="0">
                <a:latin typeface="IBM Plex Mono Text"/>
              </a:rPr>
              <a:t>Python can be considered as the fastest growing language </a:t>
            </a:r>
            <a:endParaRPr lang="en-US" dirty="0"/>
          </a:p>
          <a:p>
            <a:r>
              <a:rPr lang="en-US" dirty="0">
                <a:latin typeface="IBM Plex Mono Text"/>
              </a:rPr>
              <a:t>There is a high interest shown towards TypeScript</a:t>
            </a:r>
          </a:p>
          <a:p>
            <a:r>
              <a:rPr lang="en-US" dirty="0">
                <a:latin typeface="IBM Plex Mono Text"/>
              </a:rPr>
              <a:t>There is rise in interest for new languages GO and Kotlin</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t>Implications</a:t>
            </a:r>
          </a:p>
          <a:p>
            <a:pPr marL="0" indent="0">
              <a:buNone/>
            </a:pPr>
            <a:endParaRPr lang="en-US" dirty="0"/>
          </a:p>
          <a:p>
            <a:r>
              <a:rPr lang="en-US" dirty="0">
                <a:latin typeface="IBM Plex Mono Text"/>
              </a:rPr>
              <a:t>Migration of developer from Java script to TypeScript</a:t>
            </a:r>
            <a:endParaRPr lang="en-US" dirty="0"/>
          </a:p>
          <a:p>
            <a:r>
              <a:rPr lang="en-US" dirty="0">
                <a:latin typeface="IBM Plex Mono Text"/>
              </a:rPr>
              <a:t>Migration from java to python and C#</a:t>
            </a:r>
            <a:endParaRPr lang="en-US" dirty="0"/>
          </a:p>
          <a:p>
            <a:r>
              <a:rPr lang="en-US" dirty="0">
                <a:latin typeface="IBM Plex Mono Text"/>
              </a:rPr>
              <a:t>Rise of new languages GO and Kotlin, decrease in the use of PHP and C++</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descr="A graph of different colored rectangular shapes&#10;&#10;Description automatically generated">
            <a:extLst>
              <a:ext uri="{FF2B5EF4-FFF2-40B4-BE49-F238E27FC236}">
                <a16:creationId xmlns:a16="http://schemas.microsoft.com/office/drawing/2014/main" id="{6D5D1F61-597F-5C08-D00E-7AF0B28BC6D9}"/>
              </a:ext>
            </a:extLst>
          </p:cNvPr>
          <p:cNvPicPr>
            <a:picLocks noChangeAspect="1"/>
          </p:cNvPicPr>
          <p:nvPr/>
        </p:nvPicPr>
        <p:blipFill>
          <a:blip r:embed="rId2"/>
          <a:stretch>
            <a:fillRect/>
          </a:stretch>
        </p:blipFill>
        <p:spPr>
          <a:xfrm>
            <a:off x="855784" y="2466122"/>
            <a:ext cx="4895985" cy="3193978"/>
          </a:xfrm>
          <a:prstGeom prst="rect">
            <a:avLst/>
          </a:prstGeom>
        </p:spPr>
      </p:pic>
      <p:pic>
        <p:nvPicPr>
          <p:cNvPr id="6" name="Picture 5" descr="A graph of different colored rectangular shapes&#10;&#10;Description automatically generated">
            <a:extLst>
              <a:ext uri="{FF2B5EF4-FFF2-40B4-BE49-F238E27FC236}">
                <a16:creationId xmlns:a16="http://schemas.microsoft.com/office/drawing/2014/main" id="{E7C2FF00-6986-11BE-0653-CE0203DBAA41}"/>
              </a:ext>
            </a:extLst>
          </p:cNvPr>
          <p:cNvPicPr>
            <a:picLocks noChangeAspect="1"/>
          </p:cNvPicPr>
          <p:nvPr/>
        </p:nvPicPr>
        <p:blipFill>
          <a:blip r:embed="rId3"/>
          <a:stretch>
            <a:fillRect/>
          </a:stretch>
        </p:blipFill>
        <p:spPr>
          <a:xfrm>
            <a:off x="6104526" y="2464482"/>
            <a:ext cx="5396878" cy="336777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Widescreen</PresentationFormat>
  <Paragraphs>111</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SLIDE_TEMPLATE_skill_network</vt:lpstr>
      <vt:lpstr>Stack Overflow Developer survey 2019- Data Analysis Report</vt:lpstr>
      <vt:lpstr>OUTLINE</vt:lpstr>
      <vt:lpstr>INTRODUCTION</vt:lpstr>
      <vt:lpstr>EXECUTIVE SUMMARY</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Age Distribution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435</cp:revision>
  <dcterms:created xsi:type="dcterms:W3CDTF">2020-10-28T18:29:43Z</dcterms:created>
  <dcterms:modified xsi:type="dcterms:W3CDTF">2023-09-03T01:03:55Z</dcterms:modified>
</cp:coreProperties>
</file>