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4213-6A34-48E4-9B05-38A6A1E4180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F8B-2E8F-4C1D-9EB7-F76DA295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1066800"/>
            <a:ext cx="10515600" cy="4695296"/>
          </a:xfrm>
        </p:spPr>
        <p:txBody>
          <a:bodyPr>
            <a:normAutofit fontScale="55000" lnSpcReduction="20000"/>
          </a:bodyPr>
          <a:lstStyle/>
          <a:p>
            <a:pPr marL="0" indent="0" defTabSz="457200">
              <a:buNone/>
            </a:pPr>
            <a:r>
              <a:rPr lang="en-US" dirty="0"/>
              <a:t>Binkley, J. K. (2006). The effect of demographic, economic, and nutrition factors on the frequency of food away from home. </a:t>
            </a:r>
            <a:r>
              <a:rPr lang="en-US" i="1" dirty="0"/>
              <a:t>Journal of </a:t>
            </a:r>
            <a:r>
              <a:rPr lang="en-US" i="1" dirty="0" smtClean="0"/>
              <a:t>	Consumer </a:t>
            </a:r>
            <a:r>
              <a:rPr lang="en-US" i="1" dirty="0"/>
              <a:t>Affairs, 40</a:t>
            </a:r>
            <a:r>
              <a:rPr lang="en-US" dirty="0"/>
              <a:t>(2), 372-391.</a:t>
            </a:r>
          </a:p>
          <a:p>
            <a:pPr marL="0" indent="0" defTabSz="457200">
              <a:buNone/>
            </a:pPr>
            <a:r>
              <a:rPr lang="en-US" dirty="0"/>
              <a:t> </a:t>
            </a:r>
          </a:p>
          <a:p>
            <a:pPr marL="0" indent="0" defTabSz="457200">
              <a:buNone/>
            </a:pPr>
            <a:r>
              <a:rPr lang="en-US" dirty="0"/>
              <a:t>Chou, S. Y., Grossman, M., </a:t>
            </a:r>
            <a:r>
              <a:rPr lang="en-US" dirty="0" err="1"/>
              <a:t>Saffer</a:t>
            </a:r>
            <a:r>
              <a:rPr lang="en-US" dirty="0"/>
              <a:t>, H.  (2004).  An economic analysis of adult obesity: Results from the behavioral risk factor </a:t>
            </a:r>
            <a:r>
              <a:rPr lang="en-US" dirty="0" smtClean="0"/>
              <a:t>	surveillance </a:t>
            </a:r>
            <a:r>
              <a:rPr lang="en-US" dirty="0"/>
              <a:t>system.  </a:t>
            </a:r>
            <a:r>
              <a:rPr lang="en-US" i="1" dirty="0"/>
              <a:t>Journal of Health Economics 23</a:t>
            </a:r>
            <a:r>
              <a:rPr lang="en-US" dirty="0"/>
              <a:t>, 565-587.</a:t>
            </a:r>
          </a:p>
          <a:p>
            <a:pPr marL="0" indent="0" defTabSz="457200">
              <a:buNone/>
            </a:pPr>
            <a:r>
              <a:rPr lang="en-US" dirty="0"/>
              <a:t> </a:t>
            </a:r>
          </a:p>
          <a:p>
            <a:pPr marL="0" indent="0" defTabSz="457200">
              <a:buNone/>
            </a:pPr>
            <a:r>
              <a:rPr lang="en-US" dirty="0"/>
              <a:t>Food Access Research Atlas. (2015, March 11). Retrieved </a:t>
            </a:r>
            <a:r>
              <a:rPr lang="en-US" dirty="0" smtClean="0"/>
              <a:t>from http</a:t>
            </a:r>
            <a:r>
              <a:rPr lang="en-US" dirty="0"/>
              <a:t>://</a:t>
            </a:r>
            <a:r>
              <a:rPr lang="en-US" dirty="0" smtClean="0"/>
              <a:t>www.ers.usda.gov/data-products/food-access-research-	atlas/go-to-the-atlas.aspx </a:t>
            </a:r>
            <a:endParaRPr lang="en-US" dirty="0"/>
          </a:p>
          <a:p>
            <a:pPr marL="0" indent="0" defTabSz="457200">
              <a:buNone/>
            </a:pPr>
            <a:r>
              <a:rPr lang="en-US" dirty="0"/>
              <a:t> </a:t>
            </a:r>
          </a:p>
          <a:p>
            <a:pPr marL="0" indent="0" defTabSz="457200">
              <a:buNone/>
            </a:pPr>
            <a:r>
              <a:rPr lang="en-US" dirty="0"/>
              <a:t>Guthrie, J., Lin, B. H., </a:t>
            </a:r>
            <a:r>
              <a:rPr lang="en-US" dirty="0" err="1"/>
              <a:t>Okrent</a:t>
            </a:r>
            <a:r>
              <a:rPr lang="en-US" dirty="0"/>
              <a:t>, A., &amp; Volpe, R.  (2013, February 21).  </a:t>
            </a:r>
            <a:r>
              <a:rPr lang="en-US" i="1" dirty="0"/>
              <a:t>Americans’ food choices at home and away: How do they compare </a:t>
            </a:r>
            <a:r>
              <a:rPr lang="en-US" i="1" dirty="0" smtClean="0"/>
              <a:t>	with </a:t>
            </a:r>
            <a:r>
              <a:rPr lang="en-US" i="1" dirty="0"/>
              <a:t>recommendations?</a:t>
            </a:r>
            <a:r>
              <a:rPr lang="en-US" dirty="0"/>
              <a:t>  Retrieved from http://</a:t>
            </a:r>
            <a:r>
              <a:rPr lang="en-US" dirty="0" smtClean="0"/>
              <a:t>www.ers.usda.gov/amber-waves/2013-february/americans-food-choices-at-	home-and-away.</a:t>
            </a:r>
            <a:r>
              <a:rPr lang="en-US" dirty="0" err="1" smtClean="0"/>
              <a:t>aspx</a:t>
            </a:r>
            <a:r>
              <a:rPr lang="en-US" dirty="0"/>
              <a:t>#.VdyQkflVhBc</a:t>
            </a:r>
          </a:p>
          <a:p>
            <a:pPr marL="0" indent="0" defTabSz="457200">
              <a:buNone/>
            </a:pPr>
            <a:endParaRPr lang="en-US" dirty="0" smtClean="0"/>
          </a:p>
          <a:p>
            <a:pPr marL="0" indent="0" defTabSz="457200">
              <a:buNone/>
            </a:pPr>
            <a:r>
              <a:rPr lang="en-US" dirty="0" smtClean="0"/>
              <a:t>Jameson</a:t>
            </a:r>
            <a:r>
              <a:rPr lang="en-US" dirty="0"/>
              <a:t>, M.  (2011, July 4).  Eating at restaurants boosts risk of obesity, experts warn.  </a:t>
            </a:r>
            <a:r>
              <a:rPr lang="en-US" i="1" dirty="0"/>
              <a:t>Orlando Sentinel</a:t>
            </a:r>
            <a:r>
              <a:rPr lang="en-US" dirty="0"/>
              <a:t>.  Retrieved from </a:t>
            </a:r>
            <a:r>
              <a:rPr lang="en-US" dirty="0" smtClean="0"/>
              <a:t>	http</a:t>
            </a:r>
            <a:r>
              <a:rPr lang="en-US" dirty="0"/>
              <a:t>://</a:t>
            </a:r>
            <a:r>
              <a:rPr lang="en-US" dirty="0" smtClean="0"/>
              <a:t>articles.orlandosentinel.com/2011-07-04/health/os-restaurants-obesity-20110704_1_restaurant-foods-eating-obesity-	experts </a:t>
            </a:r>
            <a:endParaRPr lang="en-US" dirty="0"/>
          </a:p>
          <a:p>
            <a:pPr marL="0" indent="0" defTabSz="457200">
              <a:buNone/>
            </a:pPr>
            <a:endParaRPr lang="en-US" dirty="0"/>
          </a:p>
          <a:p>
            <a:pPr marL="0" indent="0" defTabSz="457200">
              <a:buNone/>
            </a:pPr>
            <a:r>
              <a:rPr lang="en-US" dirty="0"/>
              <a:t>Ogden C. L., Carroll, M. D., Kit, B. K., &amp; </a:t>
            </a:r>
            <a:r>
              <a:rPr lang="en-US" dirty="0" err="1"/>
              <a:t>Flegal</a:t>
            </a:r>
            <a:r>
              <a:rPr lang="en-US" dirty="0"/>
              <a:t> K. M. (2014). Prevalence of childhood and adult obesity in the United States, </a:t>
            </a:r>
            <a:r>
              <a:rPr lang="en-US" dirty="0" smtClean="0"/>
              <a:t>2011-	2012</a:t>
            </a:r>
            <a:r>
              <a:rPr lang="en-US" dirty="0"/>
              <a:t>. </a:t>
            </a:r>
            <a:r>
              <a:rPr lang="en-US" i="1" dirty="0"/>
              <a:t>Journal of the American Medical Association, 311</a:t>
            </a:r>
            <a:r>
              <a:rPr lang="en-US" dirty="0"/>
              <a:t>(8), 806-814.</a:t>
            </a:r>
          </a:p>
        </p:txBody>
      </p:sp>
    </p:spTree>
    <p:extLst>
      <p:ext uri="{BB962C8B-B14F-4D97-AF65-F5344CB8AC3E}">
        <p14:creationId xmlns:p14="http://schemas.microsoft.com/office/powerpoint/2010/main" val="24230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12800" y="1024467"/>
            <a:ext cx="10515600" cy="4436533"/>
          </a:xfrm>
        </p:spPr>
        <p:txBody>
          <a:bodyPr>
            <a:normAutofit fontScale="92500" lnSpcReduction="10000"/>
          </a:bodyPr>
          <a:lstStyle/>
          <a:p>
            <a:pPr marL="0" indent="0" defTabSz="457200">
              <a:buNone/>
            </a:pPr>
            <a:r>
              <a:rPr lang="en-US" sz="1600" dirty="0" smtClean="0"/>
              <a:t>Ogden, C. L., &amp; Carroll, M. D. (2010). Prevalence of overweight, obesity, and extreme obesity among adults: United States, trends 	1960–1962 through 2007–2008. </a:t>
            </a:r>
            <a:r>
              <a:rPr lang="en-US" sz="1600" i="1" dirty="0" smtClean="0"/>
              <a:t>National Center for Health Statistics, 6, </a:t>
            </a:r>
            <a:r>
              <a:rPr lang="en-US" sz="1600" dirty="0" smtClean="0"/>
              <a:t>1-6</a:t>
            </a:r>
            <a:r>
              <a:rPr lang="en-US" sz="1600" i="1" dirty="0" smtClean="0"/>
              <a:t>.  </a:t>
            </a:r>
          </a:p>
          <a:p>
            <a:pPr marL="0" indent="0" defTabSz="457200">
              <a:buNone/>
            </a:pPr>
            <a:endParaRPr lang="en-US" sz="1600" i="1" dirty="0" smtClean="0"/>
          </a:p>
          <a:p>
            <a:pPr marL="0" indent="0" defTabSz="457200">
              <a:buNone/>
            </a:pPr>
            <a:r>
              <a:rPr lang="en-US" sz="1600" dirty="0" smtClean="0"/>
              <a:t>Parker-Pope, T.  (2008, January 15).  The farmers’ market effect.  </a:t>
            </a:r>
            <a:r>
              <a:rPr lang="en-US" sz="1600" i="1" dirty="0" smtClean="0"/>
              <a:t>New York Times</a:t>
            </a:r>
            <a:r>
              <a:rPr lang="en-US" sz="1600" dirty="0" smtClean="0"/>
              <a:t>.  Retrieved from 	http://well.blogs.nytimes.com/2008/01/15/the-farmers-market-effect/?_r=0</a:t>
            </a:r>
          </a:p>
          <a:p>
            <a:pPr marL="0" indent="0" defTabSz="457200">
              <a:buNone/>
            </a:pPr>
            <a:endParaRPr lang="en-US" sz="1600" i="1" dirty="0" smtClean="0"/>
          </a:p>
          <a:p>
            <a:pPr marL="0" indent="0" defTabSz="457200">
              <a:buNone/>
            </a:pPr>
            <a:r>
              <a:rPr lang="en-US" sz="1600" dirty="0" smtClean="0"/>
              <a:t>Restaurant industry’s share of the food dollar in the United States in 1955 and 2014. (2014, January). Retrieved from 	http://www.statista.com.turing.library.northwestern.edu/statistics/302186/restaurant- industry-s-share-of-the-food-dollar-us/</a:t>
            </a:r>
          </a:p>
          <a:p>
            <a:pPr marL="0" indent="0" defTabSz="457200">
              <a:buNone/>
            </a:pPr>
            <a:r>
              <a:rPr lang="en-US" sz="1600" dirty="0" smtClean="0"/>
              <a:t> </a:t>
            </a:r>
          </a:p>
          <a:p>
            <a:pPr marL="0" indent="0" defTabSz="457200">
              <a:buNone/>
            </a:pPr>
            <a:r>
              <a:rPr lang="en-US" sz="1600" dirty="0" err="1" smtClean="0"/>
              <a:t>Strawhecker</a:t>
            </a:r>
            <a:r>
              <a:rPr lang="en-US" sz="1600" dirty="0" smtClean="0"/>
              <a:t> Group.  (2015, June).  Eating out: What you will pay at the largest 100 cities in the U.S. [Unpublished raw data].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600" dirty="0" smtClean="0"/>
              <a:t>United States Census Bureau.  (2015).  Monthly &amp; Annual Retail Trade [Data file].  Retrieved from 	http://www.census.gov/retail/index.html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600" dirty="0" smtClean="0"/>
              <a:t>United States Department of Agriculture Economic Research Service.  (2015).  Food Environment Atlas [Data file].  Retrieved from 	http://www.ers.usda.gov/data-products/food-environment-atlas/data-access-and-documentation-downloads.aspx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567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Hansen</dc:creator>
  <cp:lastModifiedBy>Eric Hansen</cp:lastModifiedBy>
  <cp:revision>5</cp:revision>
  <dcterms:created xsi:type="dcterms:W3CDTF">2015-08-28T16:33:10Z</dcterms:created>
  <dcterms:modified xsi:type="dcterms:W3CDTF">2015-08-28T18:37:25Z</dcterms:modified>
</cp:coreProperties>
</file>