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8B290A-8617-43D6-AB54-6A3C6322F276}">
  <a:tblStyle styleId="{308B290A-8617-43D6-AB54-6A3C6322F2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4125772bd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4125772b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8617fff3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8617fff3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8617fff3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8617fff3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8617fff3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d8617fff3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d8617fff3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d8617fff3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d8617fff3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d8617fff3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5584835c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55584835c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54125772bd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54125772bd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8617fff3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d8617fff3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d8617fff3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d8617fff3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8617fff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8617fff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d8617fff3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d8617fff3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d8617fff3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d8617fff3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d8617fff3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d8617fff3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d8617fff3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d8617fff3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d8617fff3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d8617fff3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d8617fff3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d8617fff3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d8617fff3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d8617fff3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54125772b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54125772b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d8617fff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d8617fff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d8617fff3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d8617fff3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2841676f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52841676f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4125772b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4125772b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4125772b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54125772b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4125772b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54125772b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4125772b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4125772b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54125772bd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54125772bd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hectorcorrea.com/solr-for-newbies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hectorcorrea/solr-for-newbies/blob/main/tutorial.md#installing-solr-for-the-first-time" TargetMode="External"/><Relationship Id="rId4" Type="http://schemas.openxmlformats.org/officeDocument/2006/relationships/hyperlink" Target="https://github.com/hectorcorrea/solr-for-newbies/blob/main/tutorial.md#searching-for-document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hectorcorrea/solr-for-newbies/blob/main/tutorial.md#part-ii-schema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vufind.org/docs/summit2020/CJK.pdf" TargetMode="External"/><Relationship Id="rId4" Type="http://schemas.openxmlformats.org/officeDocument/2006/relationships/hyperlink" Target="https://solr.apache.org/guide/8_4/filter-descriptions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hectorcorrea/solr-for-newbies/blob/main/tutorial.md#customizing-our-schema" TargetMode="External"/><Relationship Id="rId4" Type="http://schemas.openxmlformats.org/officeDocument/2006/relationships/hyperlink" Target="https://github.com/hectorcorrea/solr-for-newbies/blob/main/tutorial.md#putting-it-all-together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hectorcorrea/solr-for-newbies/blob/main/tutorial.md#part-iii-searching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hectorcorrea/solr-for-newbies/blob/main/tutorial.md#part-iv-miscellaneous-optiona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catalog.princeton.edu/catalog/99125231747606421" TargetMode="External"/><Relationship Id="rId4" Type="http://schemas.openxmlformats.org/officeDocument/2006/relationships/hyperlink" Target="https://solr.apache.org/guide/solr/9_0/" TargetMode="External"/><Relationship Id="rId5" Type="http://schemas.openxmlformats.org/officeDocument/2006/relationships/hyperlink" Target="https://catalog.princeton.edu/catalog?utf8=%E2%9C%93&amp;search_field=all_fields&amp;q=solr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mailto:hector_correa@princeton.edu" TargetMode="External"/><Relationship Id="rId4" Type="http://schemas.openxmlformats.org/officeDocument/2006/relationships/hyperlink" Target="https://hectorcorrea.com/solr-for-newbi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hectorcorrea/solr-for-newbies/blob/main/tutorial.md#part-i-introduc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atalog.princeton.edu/#" TargetMode="External"/><Relationship Id="rId4" Type="http://schemas.openxmlformats.org/officeDocument/2006/relationships/hyperlink" Target="https://datacommons.princeton.edu/discovery/" TargetMode="External"/><Relationship Id="rId5" Type="http://schemas.openxmlformats.org/officeDocument/2006/relationships/hyperlink" Target="https://figgy.princeton.edu/catalog?q=" TargetMode="External"/><Relationship Id="rId6" Type="http://schemas.openxmlformats.org/officeDocument/2006/relationships/hyperlink" Target="https://findingaids.princeton.edu/?utf8=%E2%9C%93&amp;group=true&amp;search_field=all_fields&amp;q=" TargetMode="External"/><Relationship Id="rId7" Type="http://schemas.openxmlformats.org/officeDocument/2006/relationships/hyperlink" Target="https://dpul.princeton.edu/catalog?utf8=%E2%9C%93&amp;search_field=all_fields&amp;q=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olr.apache.org/" TargetMode="External"/><Relationship Id="rId4" Type="http://schemas.openxmlformats.org/officeDocument/2006/relationships/hyperlink" Target="https://lucene.apache.org/" TargetMode="External"/><Relationship Id="rId5" Type="http://schemas.openxmlformats.org/officeDocument/2006/relationships/hyperlink" Target="https://apache.org/" TargetMode="External"/><Relationship Id="rId6" Type="http://schemas.openxmlformats.org/officeDocument/2006/relationships/hyperlink" Target="https://www.elastic.co/elasticsearch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Solr for newbies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44" u="sng">
                <a:solidFill>
                  <a:schemeClr val="hlink"/>
                </a:solidFill>
                <a:hlinkClick r:id="rId3"/>
              </a:rPr>
              <a:t>https://hectorcorrea.com/solr-for-newbies</a:t>
            </a:r>
            <a:r>
              <a:rPr lang="en"/>
              <a:t> 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5139925" y="4107838"/>
            <a:ext cx="3849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Hector Correa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hector_correa@princeton.edu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Wintersession 2023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Princeton, NJ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050" y="4048900"/>
            <a:ext cx="1878348" cy="94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5900" y="586600"/>
            <a:ext cx="5281526" cy="446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1207025"/>
            <a:ext cx="85206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33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https://github.com/hectorcorrea/solr-for-newbies/blob/main/tutorial.md#installing-solr-for-the-first-time</a:t>
            </a:r>
            <a:r>
              <a:rPr lang="en" sz="1433"/>
              <a:t> </a:t>
            </a:r>
            <a:endParaRPr sz="1433"/>
          </a:p>
          <a:p>
            <a:pPr indent="-319616" lvl="0" marL="457200" rtl="0" algn="l">
              <a:spcBef>
                <a:spcPts val="0"/>
              </a:spcBef>
              <a:spcAft>
                <a:spcPts val="0"/>
              </a:spcAft>
              <a:buSzPts val="1433"/>
              <a:buChar char="●"/>
            </a:pPr>
            <a:r>
              <a:rPr lang="en" sz="1433"/>
              <a:t>Install Docker </a:t>
            </a:r>
            <a:endParaRPr sz="1433"/>
          </a:p>
          <a:p>
            <a:pPr indent="-319616" lvl="0" marL="457200" rtl="0" algn="l">
              <a:spcBef>
                <a:spcPts val="0"/>
              </a:spcBef>
              <a:spcAft>
                <a:spcPts val="0"/>
              </a:spcAft>
              <a:buSzPts val="1433"/>
              <a:buChar char="●"/>
            </a:pPr>
            <a:r>
              <a:rPr lang="en" sz="1433"/>
              <a:t>Create a Solr core named </a:t>
            </a:r>
            <a:r>
              <a:rPr lang="en" sz="1433">
                <a:latin typeface="Courier New"/>
                <a:ea typeface="Courier New"/>
                <a:cs typeface="Courier New"/>
                <a:sym typeface="Courier New"/>
              </a:rPr>
              <a:t>bibdata</a:t>
            </a:r>
            <a:endParaRPr sz="1433">
              <a:latin typeface="Courier New"/>
              <a:ea typeface="Courier New"/>
              <a:cs typeface="Courier New"/>
              <a:sym typeface="Courier New"/>
            </a:endParaRPr>
          </a:p>
          <a:p>
            <a:pPr indent="-319616" lvl="0" marL="457200" rtl="0" algn="l">
              <a:spcBef>
                <a:spcPts val="0"/>
              </a:spcBef>
              <a:spcAft>
                <a:spcPts val="0"/>
              </a:spcAft>
              <a:buSzPts val="1433"/>
              <a:buChar char="●"/>
            </a:pPr>
            <a:r>
              <a:rPr lang="en" sz="1433"/>
              <a:t>Load data to our </a:t>
            </a:r>
            <a:r>
              <a:rPr lang="en" sz="1433">
                <a:latin typeface="Courier New"/>
                <a:ea typeface="Courier New"/>
                <a:cs typeface="Courier New"/>
                <a:sym typeface="Courier New"/>
              </a:rPr>
              <a:t>bibdata</a:t>
            </a:r>
            <a:r>
              <a:rPr lang="en" sz="1433"/>
              <a:t> Solr core </a:t>
            </a:r>
            <a:endParaRPr sz="1433"/>
          </a:p>
          <a:p>
            <a:pPr indent="-319616" lvl="0" marL="457200" rtl="0" algn="l">
              <a:spcBef>
                <a:spcPts val="0"/>
              </a:spcBef>
              <a:spcAft>
                <a:spcPts val="0"/>
              </a:spcAft>
              <a:buSzPts val="1433"/>
              <a:buChar char="●"/>
            </a:pPr>
            <a:r>
              <a:rPr lang="en" sz="1433"/>
              <a:t>Run basic queries</a:t>
            </a:r>
            <a:endParaRPr sz="14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33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https://github.com/hectorcorrea/solr-for-newbies/blob/main/tutorial.md#searching-for-documents</a:t>
            </a:r>
            <a:r>
              <a:rPr lang="en" sz="1433"/>
              <a:t> </a:t>
            </a:r>
            <a:endParaRPr sz="1433"/>
          </a:p>
          <a:p>
            <a:pPr indent="-319616" lvl="0" marL="457200" rtl="0" algn="l">
              <a:spcBef>
                <a:spcPts val="0"/>
              </a:spcBef>
              <a:spcAft>
                <a:spcPts val="0"/>
              </a:spcAft>
              <a:buSzPts val="1433"/>
              <a:buChar char="●"/>
            </a:pPr>
            <a:r>
              <a:rPr lang="en" sz="1433"/>
              <a:t>If don’t want to install Solr</a:t>
            </a:r>
            <a:endParaRPr sz="14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33"/>
          </a:p>
        </p:txBody>
      </p:sp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4"/>
                </a:highlight>
              </a:rPr>
              <a:t>Your turn:</a:t>
            </a:r>
            <a:r>
              <a:rPr lang="en"/>
              <a:t> Installing Solr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II. Schema</a:t>
            </a:r>
            <a:endParaRPr/>
          </a:p>
        </p:txBody>
      </p:sp>
      <p:sp>
        <p:nvSpPr>
          <p:cNvPr id="141" name="Google Shape;141;p24"/>
          <p:cNvSpPr txBox="1"/>
          <p:nvPr/>
        </p:nvSpPr>
        <p:spPr>
          <a:xfrm>
            <a:off x="1085550" y="4325075"/>
            <a:ext cx="69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https://github.com/hectorcorrea/solr-for-newbies/blob/main/tutorial.md#part-ii-schema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Solr’s Document Model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4844375" y="2916600"/>
            <a:ext cx="3987900" cy="20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Solr Document Model</a:t>
            </a:r>
            <a:endParaRPr b="1" sz="34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solr_doc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id: “1”,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book_title: “Princeton guide for dog owners”,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subjects: [“guides”, “animals”]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48" name="Google Shape;148;p25"/>
          <p:cNvGraphicFramePr/>
          <p:nvPr/>
        </p:nvGraphicFramePr>
        <p:xfrm>
          <a:off x="8279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{308B290A-8617-43D6-AB54-6A3C6322F276}</a:tableStyleId>
              </a:tblPr>
              <a:tblGrid>
                <a:gridCol w="764400"/>
                <a:gridCol w="2865050"/>
                <a:gridCol w="1756550"/>
              </a:tblGrid>
              <a:tr h="28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book_title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subjects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2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Princeton guide for dog owners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guides, animals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Princeton tour guide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guides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Cats and dogs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animals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2916600"/>
            <a:ext cx="3987900" cy="20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Relational</a:t>
            </a:r>
            <a:r>
              <a:rPr b="1"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Model</a:t>
            </a:r>
            <a:endParaRPr b="1"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25"/>
          <p:cNvSpPr/>
          <p:nvPr/>
        </p:nvSpPr>
        <p:spPr>
          <a:xfrm>
            <a:off x="598275" y="3581350"/>
            <a:ext cx="797700" cy="42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books</a:t>
            </a:r>
            <a:endParaRPr/>
          </a:p>
        </p:txBody>
      </p:sp>
      <p:sp>
        <p:nvSpPr>
          <p:cNvPr id="151" name="Google Shape;151;p25"/>
          <p:cNvSpPr/>
          <p:nvPr/>
        </p:nvSpPr>
        <p:spPr>
          <a:xfrm>
            <a:off x="2721325" y="3581350"/>
            <a:ext cx="901500" cy="42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subjects</a:t>
            </a:r>
            <a:endParaRPr/>
          </a:p>
        </p:txBody>
      </p:sp>
      <p:sp>
        <p:nvSpPr>
          <p:cNvPr id="152" name="Google Shape;152;p25"/>
          <p:cNvSpPr/>
          <p:nvPr/>
        </p:nvSpPr>
        <p:spPr>
          <a:xfrm>
            <a:off x="1278300" y="4240625"/>
            <a:ext cx="1480500" cy="42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books_</a:t>
            </a:r>
            <a:r>
              <a:rPr lang="en"/>
              <a:t>subjects</a:t>
            </a:r>
            <a:endParaRPr/>
          </a:p>
        </p:txBody>
      </p:sp>
      <p:cxnSp>
        <p:nvCxnSpPr>
          <p:cNvPr id="153" name="Google Shape;153;p25"/>
          <p:cNvCxnSpPr>
            <a:stCxn id="150" idx="2"/>
            <a:endCxn id="152" idx="1"/>
          </p:cNvCxnSpPr>
          <p:nvPr/>
        </p:nvCxnSpPr>
        <p:spPr>
          <a:xfrm flipH="1" rot="-5400000">
            <a:off x="914025" y="4088350"/>
            <a:ext cx="447300" cy="281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5"/>
          <p:cNvCxnSpPr>
            <a:stCxn id="151" idx="2"/>
            <a:endCxn id="152" idx="3"/>
          </p:cNvCxnSpPr>
          <p:nvPr/>
        </p:nvCxnSpPr>
        <p:spPr>
          <a:xfrm rot="5400000">
            <a:off x="2741725" y="4022200"/>
            <a:ext cx="447300" cy="41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Inverted Indexes - How Solr indexes our data</a:t>
            </a:r>
            <a:endParaRPr/>
          </a:p>
        </p:txBody>
      </p:sp>
      <p:graphicFrame>
        <p:nvGraphicFramePr>
          <p:cNvPr id="160" name="Google Shape;160;p26"/>
          <p:cNvGraphicFramePr/>
          <p:nvPr/>
        </p:nvGraphicFramePr>
        <p:xfrm>
          <a:off x="5914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{308B290A-8617-43D6-AB54-6A3C6322F276}</a:tableStyleId>
              </a:tblPr>
              <a:tblGrid>
                <a:gridCol w="394725"/>
                <a:gridCol w="2505700"/>
                <a:gridCol w="1777725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id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chemeClr val="accent4"/>
                          </a:highlight>
                        </a:rPr>
                        <a:t>book_title</a:t>
                      </a:r>
                      <a:endParaRPr b="1" sz="1200">
                        <a:highlight>
                          <a:schemeClr val="accent4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subjects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6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Princeton guide for dog owners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guides, animals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Princeton tour guide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guides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Cats and dogs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animals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1" name="Google Shape;161;p26"/>
          <p:cNvGraphicFramePr/>
          <p:nvPr/>
        </p:nvGraphicFramePr>
        <p:xfrm>
          <a:off x="357100" y="31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{308B290A-8617-43D6-AB54-6A3C6322F276}</a:tableStyleId>
              </a:tblPr>
              <a:tblGrid>
                <a:gridCol w="463500"/>
                <a:gridCol w="2462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id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chemeClr val="accent4"/>
                          </a:highlight>
                        </a:rPr>
                        <a:t>book_title</a:t>
                      </a:r>
                      <a:endParaRPr b="1" sz="1200">
                        <a:highlight>
                          <a:schemeClr val="accent4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ats and dogs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rinceton guide for dog owners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rinceton tour guide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2" name="Google Shape;162;p26"/>
          <p:cNvGraphicFramePr/>
          <p:nvPr/>
        </p:nvGraphicFramePr>
        <p:xfrm>
          <a:off x="5802575" y="23612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{308B290A-8617-43D6-AB54-6A3C6322F276}</a:tableStyleId>
              </a:tblPr>
              <a:tblGrid>
                <a:gridCol w="1195950"/>
                <a:gridCol w="1730325"/>
              </a:tblGrid>
              <a:tr h="34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chemeClr val="accent4"/>
                          </a:highlight>
                        </a:rPr>
                        <a:t>key</a:t>
                      </a:r>
                      <a:endParaRPr b="1" sz="1200">
                        <a:highlight>
                          <a:schemeClr val="accent4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chemeClr val="lt1"/>
                          </a:highlight>
                        </a:rPr>
                        <a:t>ids</a:t>
                      </a:r>
                      <a:endParaRPr b="1" sz="1200"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4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princeton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1, 2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owners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dogs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1, 3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guide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1, 2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tour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cats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3" name="Google Shape;163;p26"/>
          <p:cNvSpPr txBox="1"/>
          <p:nvPr/>
        </p:nvSpPr>
        <p:spPr>
          <a:xfrm>
            <a:off x="357100" y="2772500"/>
            <a:ext cx="292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Traditional Index</a:t>
            </a:r>
            <a:endParaRPr b="1"/>
          </a:p>
        </p:txBody>
      </p:sp>
      <p:sp>
        <p:nvSpPr>
          <p:cNvPr id="164" name="Google Shape;164;p26"/>
          <p:cNvSpPr txBox="1"/>
          <p:nvPr/>
        </p:nvSpPr>
        <p:spPr>
          <a:xfrm>
            <a:off x="5802613" y="1891625"/>
            <a:ext cx="292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Inverted</a:t>
            </a:r>
            <a:r>
              <a:rPr b="1" lang="en"/>
              <a:t> Index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information in Solr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</a:t>
            </a:r>
            <a:r>
              <a:rPr b="1" i="1" lang="en"/>
              <a:t>very</a:t>
            </a:r>
            <a:r>
              <a:rPr lang="en"/>
              <a:t> different from what we do in other databases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Remember that we use Solr to power our searches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i.e. we store data for </a:t>
            </a:r>
            <a:r>
              <a:rPr i="1" lang="en"/>
              <a:t>search</a:t>
            </a:r>
            <a:r>
              <a:rPr lang="en"/>
              <a:t> and display purposes </a:t>
            </a:r>
            <a:r>
              <a:rPr i="1" lang="en"/>
              <a:t>not</a:t>
            </a:r>
            <a:r>
              <a:rPr lang="en"/>
              <a:t> for preservation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common to store the same field more than once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display value vs searchable value vs value for facets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field in Solr… 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152475"/>
            <a:ext cx="8520600" cy="39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"/>
              <a:t>, …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single-value or multi-value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/>
              <a:t> values are stored as-is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transformations at all, including extra spaces,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“hello ” != “hello”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/>
              <a:t> supports many transformations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Text General</a:t>
            </a:r>
            <a:r>
              <a:rPr lang="en"/>
              <a:t> indexes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“Mechanism”</a:t>
            </a:r>
            <a:r>
              <a:rPr lang="en"/>
              <a:t> as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“mechanism”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Text English</a:t>
            </a:r>
            <a:r>
              <a:rPr lang="en"/>
              <a:t> indexes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“Mechanism”</a:t>
            </a:r>
            <a:r>
              <a:rPr lang="en"/>
              <a:t> as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“mechan”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field c</a:t>
            </a:r>
            <a:r>
              <a:rPr lang="en"/>
              <a:t>an be stored and/or indexed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Stored if we need to display it to the user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Indexed if we need to search for values by this field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is possible to index a field but not store it. In this case you can search values on it, get docs that match, but never retrieve the actual value </a:t>
            </a:r>
            <a:r>
              <a:rPr i="1" lang="en"/>
              <a:t>*head-explodes*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 </a:t>
            </a:r>
            <a:r>
              <a:rPr b="1" i="1" lang="en"/>
              <a:t>text field</a:t>
            </a:r>
            <a:r>
              <a:rPr lang="en"/>
              <a:t> in Solr…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an have index and query </a:t>
            </a:r>
            <a:r>
              <a:rPr b="1" i="1" lang="en"/>
              <a:t>a</a:t>
            </a:r>
            <a:r>
              <a:rPr b="1" i="1" lang="en"/>
              <a:t>nalyzers</a:t>
            </a:r>
            <a:endParaRPr b="1"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analyzers </a:t>
            </a:r>
            <a:r>
              <a:rPr lang="en"/>
              <a:t>alter the data as it’s indexed or queried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type of analyzers: tokenizer and filters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Tokenizer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Breaks down text in tokens (e.g.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“hello world”</a:t>
            </a:r>
            <a:r>
              <a:rPr lang="en"/>
              <a:t> becomes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“hello”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“world”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Lower case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“HELLO”</a:t>
            </a:r>
            <a:r>
              <a:rPr lang="en"/>
              <a:t> becomes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“hello”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Strip punctuation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“hello!”</a:t>
            </a:r>
            <a:r>
              <a:rPr lang="en"/>
              <a:t> becomes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“hello”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Handle diacritics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“México”</a:t>
            </a:r>
            <a:r>
              <a:rPr lang="en"/>
              <a:t> becomes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“Mexico”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Extract stems of words (e.g.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mechanism</a:t>
            </a:r>
            <a:r>
              <a:rPr lang="en"/>
              <a:t> =&gt;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mechan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Drop stop words (e.g.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Handle Chinese-Japanese-Korean bigrams (</a:t>
            </a:r>
            <a:r>
              <a:rPr lang="en" u="sng">
                <a:solidFill>
                  <a:schemeClr val="hlink"/>
                </a:solidFill>
                <a:hlinkClick r:id="rId3"/>
              </a:rPr>
              <a:t>examples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Tons more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text processed with tokenizer + filters </a:t>
            </a:r>
            <a:endParaRPr/>
          </a:p>
        </p:txBody>
      </p:sp>
      <p:graphicFrame>
        <p:nvGraphicFramePr>
          <p:cNvPr id="188" name="Google Shape;188;p30"/>
          <p:cNvGraphicFramePr/>
          <p:nvPr/>
        </p:nvGraphicFramePr>
        <p:xfrm>
          <a:off x="492750" y="139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{308B290A-8617-43D6-AB54-6A3C6322F276}</a:tableStyleId>
              </a:tblPr>
              <a:tblGrid>
                <a:gridCol w="1808500"/>
                <a:gridCol w="5043825"/>
                <a:gridCol w="386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Transformation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Result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Original text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“Princeton guide for dog owners”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Tokenizer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“Princeton”, “guide”, “for”, “dog”, “owners”</a:t>
                      </a:r>
                      <a:endParaRPr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Lowercase filter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“princeton”, “guide”, “for”, “dog”, “owners”</a:t>
                      </a:r>
                      <a:endParaRPr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Stop word filter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“princeton”, “guide”,        “dog”, “owners”</a:t>
                      </a:r>
                      <a:endParaRPr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Stem filter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“princeton”, “guid”,         “dog”, “owner”</a:t>
                      </a:r>
                      <a:endParaRPr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Fields in our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bibdata</a:t>
            </a:r>
            <a:r>
              <a:rPr lang="en"/>
              <a:t> Solr core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did the fields in our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bibdata</a:t>
            </a:r>
            <a:r>
              <a:rPr lang="en"/>
              <a:t> Solr core come from?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Fields, dynamic fields, and copy fields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Fields</a:t>
            </a:r>
            <a:r>
              <a:rPr lang="en"/>
              <a:t> define a type (string, text, date) and other </a:t>
            </a:r>
            <a:r>
              <a:rPr lang="en"/>
              <a:t>properties like multi-value, stored, indexed, and so 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Dynamic fields</a:t>
            </a:r>
            <a:r>
              <a:rPr lang="en"/>
              <a:t> are patterns to </a:t>
            </a:r>
            <a:r>
              <a:rPr lang="en"/>
              <a:t>create fields on the fly.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Copy fields</a:t>
            </a:r>
            <a:r>
              <a:rPr lang="en"/>
              <a:t> are directives to copy the value of one field to another.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Outline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Concepts, quick tour, installation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Types, Fields, Tokenizers, Filters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 parameters, Facets, Highlighting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Miscellaneous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Configuration, synonyms, spell checking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Fields in our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bibdata</a:t>
            </a:r>
            <a:r>
              <a:rPr lang="en"/>
              <a:t> Solr core (cont)</a:t>
            </a:r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11700" y="1152475"/>
            <a:ext cx="6465300" cy="32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"id":"00000018",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"author_txt_en":"Tarbell, H. S.",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"authors_other_txts_en":["Tarbell, Martha,"],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"title_txt_en":"The complete geography.",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"publisher_s":"New York,",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"subjects_ss":["Geography", “Fluid mechanics”]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Fields in our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bibdata</a:t>
            </a:r>
            <a:r>
              <a:rPr lang="en"/>
              <a:t> Solr core (cont)</a:t>
            </a:r>
            <a:endParaRPr/>
          </a:p>
        </p:txBody>
      </p:sp>
      <p:graphicFrame>
        <p:nvGraphicFramePr>
          <p:cNvPr id="206" name="Google Shape;206;p33"/>
          <p:cNvGraphicFramePr/>
          <p:nvPr/>
        </p:nvGraphicFramePr>
        <p:xfrm>
          <a:off x="364325" y="11082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{308B290A-8617-43D6-AB54-6A3C6322F276}</a:tableStyleId>
              </a:tblPr>
              <a:tblGrid>
                <a:gridCol w="1701050"/>
                <a:gridCol w="2260900"/>
                <a:gridCol w="2143050"/>
                <a:gridCol w="1649775"/>
              </a:tblGrid>
              <a:tr h="40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Field in data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Schema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Action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Resulting field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57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Matches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field defined as string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Saves value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73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author_txt_en</a:t>
                      </a: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Matches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*_txt_en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dynamic field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Creates field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author_txt_en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and saves value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text_en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98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authors_other_txts_en</a:t>
                      </a: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Does </a:t>
                      </a:r>
                      <a:r>
                        <a:rPr i="1" lang="en" sz="1200">
                          <a:solidFill>
                            <a:schemeClr val="dk1"/>
                          </a:solidFill>
                        </a:rPr>
                        <a:t>not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match any dynamic field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Creates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uthors_other_txts_en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field (guesses the type),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and saves value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text_general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570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publisher_s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Matches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*_s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dynamic field </a:t>
                      </a:r>
                      <a:endParaRPr sz="12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Creates field 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publisher_s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tring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16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subjects_ss</a:t>
                      </a:r>
                      <a:endParaRPr sz="12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Matches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*_ss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dynamic field</a:t>
                      </a:r>
                      <a:endParaRPr sz="12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Creates field 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subjects_ss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tring (multi-value)</a:t>
                      </a:r>
                      <a:r>
                        <a:rPr lang="en" sz="1200"/>
                        <a:t>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311700" y="1207025"/>
            <a:ext cx="8520600" cy="31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33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https://github.com/hectorcorrea/solr-for-newbies/blob/main/tutorial.md#customizing-our-schema</a:t>
            </a:r>
            <a:r>
              <a:rPr lang="en" sz="1433"/>
              <a:t> </a:t>
            </a:r>
            <a:endParaRPr sz="1433"/>
          </a:p>
          <a:p>
            <a:pPr indent="-319616" lvl="0" marL="457200" rtl="0" algn="l">
              <a:spcBef>
                <a:spcPts val="0"/>
              </a:spcBef>
              <a:spcAft>
                <a:spcPts val="0"/>
              </a:spcAft>
              <a:buSzPts val="1433"/>
              <a:buChar char="●"/>
            </a:pPr>
            <a:r>
              <a:rPr lang="en" sz="1433"/>
              <a:t>Recreating our Solr core</a:t>
            </a:r>
            <a:endParaRPr sz="1433"/>
          </a:p>
          <a:p>
            <a:pPr indent="-319616" lvl="0" marL="457200" rtl="0" algn="l">
              <a:spcBef>
                <a:spcPts val="0"/>
              </a:spcBef>
              <a:spcAft>
                <a:spcPts val="0"/>
              </a:spcAft>
              <a:buSzPts val="1433"/>
              <a:buChar char="●"/>
            </a:pPr>
            <a:r>
              <a:rPr lang="en" sz="1433"/>
              <a:t>Handling </a:t>
            </a:r>
            <a:r>
              <a:rPr lang="en" sz="1433">
                <a:latin typeface="Courier New"/>
                <a:ea typeface="Courier New"/>
                <a:cs typeface="Courier New"/>
                <a:sym typeface="Courier New"/>
              </a:rPr>
              <a:t>_txts_en</a:t>
            </a:r>
            <a:r>
              <a:rPr lang="en" sz="1433"/>
              <a:t> fields</a:t>
            </a:r>
            <a:endParaRPr sz="1433"/>
          </a:p>
          <a:p>
            <a:pPr indent="-319616" lvl="0" marL="457200" rtl="0" algn="l">
              <a:spcBef>
                <a:spcPts val="0"/>
              </a:spcBef>
              <a:spcAft>
                <a:spcPts val="0"/>
              </a:spcAft>
              <a:buSzPts val="1433"/>
              <a:buChar char="●"/>
            </a:pPr>
            <a:r>
              <a:rPr lang="en" sz="1433"/>
              <a:t>Customizing </a:t>
            </a:r>
            <a:r>
              <a:rPr lang="en" sz="1433"/>
              <a:t>the</a:t>
            </a:r>
            <a:r>
              <a:rPr lang="en" sz="1433"/>
              <a:t> title field</a:t>
            </a:r>
            <a:endParaRPr sz="1433"/>
          </a:p>
          <a:p>
            <a:pPr indent="-319616" lvl="0" marL="457200" rtl="0" algn="l">
              <a:spcBef>
                <a:spcPts val="0"/>
              </a:spcBef>
              <a:spcAft>
                <a:spcPts val="0"/>
              </a:spcAft>
              <a:buSzPts val="1433"/>
              <a:buChar char="●"/>
            </a:pPr>
            <a:r>
              <a:rPr lang="en" sz="1433"/>
              <a:t>Customizing the author field</a:t>
            </a:r>
            <a:endParaRPr sz="1433"/>
          </a:p>
          <a:p>
            <a:pPr indent="-319616" lvl="0" marL="457200" rtl="0" algn="l">
              <a:spcBef>
                <a:spcPts val="0"/>
              </a:spcBef>
              <a:spcAft>
                <a:spcPts val="0"/>
              </a:spcAft>
              <a:buSzPts val="1433"/>
              <a:buChar char="●"/>
            </a:pPr>
            <a:r>
              <a:rPr lang="en" sz="1433"/>
              <a:t>Customizing the subject field (optional)</a:t>
            </a:r>
            <a:endParaRPr sz="1433"/>
          </a:p>
          <a:p>
            <a:pPr indent="-319616" lvl="0" marL="457200" rtl="0" algn="l">
              <a:spcBef>
                <a:spcPts val="0"/>
              </a:spcBef>
              <a:spcAft>
                <a:spcPts val="0"/>
              </a:spcAft>
              <a:buSzPts val="1433"/>
              <a:buChar char="●"/>
            </a:pPr>
            <a:r>
              <a:rPr lang="en" sz="1433"/>
              <a:t>Populating the </a:t>
            </a:r>
            <a:r>
              <a:rPr lang="en" sz="1433">
                <a:latin typeface="Courier New"/>
                <a:ea typeface="Courier New"/>
                <a:cs typeface="Courier New"/>
                <a:sym typeface="Courier New"/>
              </a:rPr>
              <a:t>_text_</a:t>
            </a:r>
            <a:r>
              <a:rPr lang="en" sz="1433"/>
              <a:t> field </a:t>
            </a:r>
            <a:endParaRPr sz="1433"/>
          </a:p>
          <a:p>
            <a:pPr indent="-319616" lvl="0" marL="457200" rtl="0" algn="l">
              <a:spcBef>
                <a:spcPts val="0"/>
              </a:spcBef>
              <a:spcAft>
                <a:spcPts val="0"/>
              </a:spcAft>
              <a:buSzPts val="1433"/>
              <a:buChar char="●"/>
            </a:pPr>
            <a:r>
              <a:rPr lang="en" sz="1433"/>
              <a:t>Testing</a:t>
            </a:r>
            <a:r>
              <a:rPr lang="en" sz="1433"/>
              <a:t> our changes</a:t>
            </a:r>
            <a:endParaRPr sz="14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33" u="sng">
                <a:solidFill>
                  <a:schemeClr val="hlink"/>
                </a:solidFill>
                <a:hlinkClick r:id="rId4"/>
              </a:rPr>
              <a:t>https://github.com/hectorcorrea/solr-for-newbies/blob/main/tutorial.md#putting-it-all-together</a:t>
            </a:r>
            <a:r>
              <a:rPr lang="en" sz="1433"/>
              <a:t> </a:t>
            </a:r>
            <a:endParaRPr sz="1433"/>
          </a:p>
          <a:p>
            <a:pPr indent="-319616" lvl="0" marL="457200" rtl="0" algn="l">
              <a:spcBef>
                <a:spcPts val="0"/>
              </a:spcBef>
              <a:spcAft>
                <a:spcPts val="0"/>
              </a:spcAft>
              <a:buSzPts val="1433"/>
              <a:buChar char="●"/>
            </a:pPr>
            <a:r>
              <a:rPr lang="en" sz="1433"/>
              <a:t>Use the Analysis Screen to visualize the differences </a:t>
            </a:r>
            <a:endParaRPr sz="14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33"/>
          </a:p>
        </p:txBody>
      </p:sp>
      <p:sp>
        <p:nvSpPr>
          <p:cNvPr id="212" name="Google Shape;21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4"/>
                </a:highlight>
              </a:rPr>
              <a:t>Your turn:</a:t>
            </a:r>
            <a:r>
              <a:rPr lang="en"/>
              <a:t> Customizing our schema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III. Searching</a:t>
            </a:r>
            <a:endParaRPr/>
          </a:p>
        </p:txBody>
      </p:sp>
      <p:sp>
        <p:nvSpPr>
          <p:cNvPr id="218" name="Google Shape;218;p35"/>
          <p:cNvSpPr txBox="1"/>
          <p:nvPr/>
        </p:nvSpPr>
        <p:spPr>
          <a:xfrm>
            <a:off x="796050" y="4376175"/>
            <a:ext cx="75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https://github.com/hectorcorrea/solr-for-newbies/blob/main/tutorial.md#part-iii-searching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Query Parsers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Standard, DisMax, and eDisMax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Basic parameters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deftype, q, sort, rows, start, fl, fq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qf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ebug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Faceting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Hit highlighting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IV. Miscellaneous</a:t>
            </a:r>
            <a:endParaRPr/>
          </a:p>
        </p:txBody>
      </p:sp>
      <p:sp>
        <p:nvSpPr>
          <p:cNvPr id="229" name="Google Shape;229;p37"/>
          <p:cNvSpPr txBox="1"/>
          <p:nvPr/>
        </p:nvSpPr>
        <p:spPr>
          <a:xfrm>
            <a:off x="344850" y="4444275"/>
            <a:ext cx="845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https://github.com/hectorcorrea/solr-for-newbies/blob/main/tutorial.md#part-iv-miscellaneous-optional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Solr’s directories and configuration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Synonyms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Request Handlers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Components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Spell checking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recommended resources</a:t>
            </a:r>
            <a:endParaRPr/>
          </a:p>
        </p:txBody>
      </p:sp>
      <p:sp>
        <p:nvSpPr>
          <p:cNvPr id="240" name="Google Shape;24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Book: </a:t>
            </a:r>
            <a:r>
              <a:rPr lang="en" u="sng">
                <a:solidFill>
                  <a:schemeClr val="hlink"/>
                </a:solidFill>
                <a:hlinkClick r:id="rId3"/>
              </a:rPr>
              <a:t>Solr in Action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Old but still relevant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Great for general overview and in-depth analysis of some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Solr’s official </a:t>
            </a:r>
            <a:r>
              <a:rPr lang="en" u="sng">
                <a:solidFill>
                  <a:schemeClr val="hlink"/>
                </a:solidFill>
                <a:hlinkClick r:id="rId4"/>
              </a:rPr>
              <a:t>reference guide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have </a:t>
            </a:r>
            <a:r>
              <a:rPr lang="en"/>
              <a:t>several </a:t>
            </a:r>
            <a:r>
              <a:rPr lang="en" u="sng">
                <a:solidFill>
                  <a:schemeClr val="hlink"/>
                </a:solidFill>
                <a:hlinkClick r:id="rId5"/>
              </a:rPr>
              <a:t>Solr books in the catalog</a:t>
            </a:r>
            <a:r>
              <a:rPr lang="en"/>
              <a:t> (some of them online)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attending!</a:t>
            </a:r>
            <a:endParaRPr/>
          </a:p>
        </p:txBody>
      </p:sp>
      <p:sp>
        <p:nvSpPr>
          <p:cNvPr id="246" name="Google Shape;24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Stay in touch</a:t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hector_correa@princeton.edu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https://hectorcorrea.com/solr-for-newbies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I. </a:t>
            </a:r>
            <a:r>
              <a:rPr lang="en"/>
              <a:t>Introduction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1003050" y="4512400"/>
            <a:ext cx="71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https://github.com/hectorcorrea/solr-for-newbies/blob/main/tutorial.md#part-i-introduction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Solr?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“Solr is the popular, blazing-fast, open source enterprise </a:t>
            </a:r>
            <a:r>
              <a:rPr b="1" lang="en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search platform </a:t>
            </a:r>
            <a:r>
              <a:rPr lang="en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built on Apache Lucene.” - Solr’s Home Page</a:t>
            </a:r>
            <a:endParaRPr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“Solr is a scalable, ready-to-deploy enterprise </a:t>
            </a:r>
            <a:r>
              <a:rPr b="1" lang="en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search engine</a:t>
            </a:r>
            <a:r>
              <a:rPr lang="en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that’s optimized to search large volumes of </a:t>
            </a:r>
            <a:r>
              <a:rPr b="1" lang="en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text-centric data </a:t>
            </a:r>
            <a:r>
              <a:rPr lang="en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 return </a:t>
            </a:r>
            <a:r>
              <a:rPr b="1" lang="en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results sorted by relevance</a:t>
            </a:r>
            <a:r>
              <a:rPr lang="en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.” - Solr in Action [p. 4]</a:t>
            </a:r>
            <a:endParaRPr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Solr at the Princeton University Library?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278400" y="1152475"/>
            <a:ext cx="8520600" cy="3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lots of text centric searches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Relevance in results is important to 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Solr is free and open-source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Facets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Where do we use it?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Catalog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PDC Discovery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Figgy</a:t>
            </a:r>
            <a:r>
              <a:rPr lang="en"/>
              <a:t>, </a:t>
            </a: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Finding Aids</a:t>
            </a:r>
            <a:r>
              <a:rPr lang="en"/>
              <a:t>, </a:t>
            </a:r>
            <a:r>
              <a:rPr lang="en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Digital PUL</a:t>
            </a:r>
            <a:r>
              <a:rPr lang="en"/>
              <a:t>, and many more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tools and concepts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96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lang="en" sz="136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Apache Solr</a:t>
            </a:r>
            <a:r>
              <a:rPr lang="en" sz="1360"/>
              <a:t> </a:t>
            </a:r>
            <a:endParaRPr sz="1360"/>
          </a:p>
          <a:p>
            <a:pPr indent="-31623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80"/>
              <a:buChar char="○"/>
            </a:pPr>
            <a:r>
              <a:rPr lang="en" sz="1380"/>
              <a:t>The Java app that we use, uses Lucene under the hood</a:t>
            </a:r>
            <a:endParaRPr sz="1380"/>
          </a:p>
          <a:p>
            <a:pPr indent="-31623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80"/>
              <a:buChar char="○"/>
            </a:pPr>
            <a:r>
              <a:rPr lang="en" sz="1380"/>
              <a:t>Accessible via HTTP requests, no need to use Java to index or query</a:t>
            </a:r>
            <a:endParaRPr sz="1380"/>
          </a:p>
          <a:p>
            <a:pPr indent="-31496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lang="en" sz="136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Apache Lucene</a:t>
            </a:r>
            <a:r>
              <a:rPr lang="en" sz="1360"/>
              <a:t> - brains behind Solr, used internally by Java applications</a:t>
            </a:r>
            <a:endParaRPr sz="1380"/>
          </a:p>
          <a:p>
            <a:pPr indent="-31496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lang="en" sz="1360" u="sng">
                <a:solidFill>
                  <a:schemeClr val="hlink"/>
                </a:solidFill>
                <a:hlinkClick r:id="rId5"/>
              </a:rPr>
              <a:t>Apache Software Foundation</a:t>
            </a:r>
            <a:r>
              <a:rPr lang="en" sz="1360"/>
              <a:t> (ASF)</a:t>
            </a:r>
            <a:endParaRPr sz="1360"/>
          </a:p>
          <a:p>
            <a:pPr indent="-31496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lang="en" sz="1360" u="sng">
                <a:solidFill>
                  <a:schemeClr val="hlink"/>
                </a:solidFill>
                <a:hlinkClick r:id="rId6"/>
              </a:rPr>
              <a:t>ElasticSearch</a:t>
            </a:r>
            <a:r>
              <a:rPr lang="en" sz="1360"/>
              <a:t> </a:t>
            </a:r>
            <a:endParaRPr sz="1360"/>
          </a:p>
          <a:p>
            <a:pPr indent="-31623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80"/>
              <a:buChar char="○"/>
            </a:pPr>
            <a:r>
              <a:rPr lang="en" sz="1380"/>
              <a:t>Another product like Solr that also uses Lucene, i</a:t>
            </a:r>
            <a:r>
              <a:rPr lang="en" sz="1380"/>
              <a:t>ncreasingly popular</a:t>
            </a:r>
            <a:endParaRPr sz="1380"/>
          </a:p>
          <a:p>
            <a:pPr indent="-31623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80"/>
              <a:buChar char="○"/>
            </a:pPr>
            <a:r>
              <a:rPr lang="en" sz="1380"/>
              <a:t>N</a:t>
            </a:r>
            <a:r>
              <a:rPr lang="en" sz="1380"/>
              <a:t>ot from ASF, weird license, not entirely open-source</a:t>
            </a:r>
            <a:endParaRPr sz="1380"/>
          </a:p>
          <a:p>
            <a:pPr indent="-31496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lang="en" sz="1360"/>
              <a:t>Indexing - when we </a:t>
            </a:r>
            <a:r>
              <a:rPr lang="en" sz="1360"/>
              <a:t>ingest data into Solr</a:t>
            </a:r>
            <a:endParaRPr sz="1360"/>
          </a:p>
          <a:p>
            <a:pPr indent="-31496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lang="en" sz="1360"/>
              <a:t>Querying - when we search for data in Solr</a:t>
            </a:r>
            <a:endParaRPr sz="1360"/>
          </a:p>
          <a:p>
            <a:pPr indent="-31496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lang="en" sz="1360"/>
              <a:t>Tokenizing - a process of splitting a large text into smaller pieces (tokens)</a:t>
            </a:r>
            <a:endParaRPr sz="136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Solr in our apps</a:t>
            </a: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3881016" y="1647925"/>
            <a:ext cx="2838000" cy="74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(e.g. Catalog, PDC Discovery)</a:t>
            </a:r>
            <a:endParaRPr/>
          </a:p>
        </p:txBody>
      </p:sp>
      <p:sp>
        <p:nvSpPr>
          <p:cNvPr id="93" name="Google Shape;93;p19"/>
          <p:cNvSpPr/>
          <p:nvPr/>
        </p:nvSpPr>
        <p:spPr>
          <a:xfrm>
            <a:off x="1140600" y="3075025"/>
            <a:ext cx="1930500" cy="91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Source 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(e.g. data dumps from a 3rd party</a:t>
            </a:r>
            <a:endParaRPr/>
          </a:p>
        </p:txBody>
      </p:sp>
      <p:cxnSp>
        <p:nvCxnSpPr>
          <p:cNvPr id="94" name="Google Shape;94;p19"/>
          <p:cNvCxnSpPr>
            <a:stCxn id="92" idx="2"/>
            <a:endCxn id="95" idx="0"/>
          </p:cNvCxnSpPr>
          <p:nvPr/>
        </p:nvCxnSpPr>
        <p:spPr>
          <a:xfrm>
            <a:off x="5300016" y="2388625"/>
            <a:ext cx="2100" cy="762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9"/>
          <p:cNvCxnSpPr>
            <a:stCxn id="93" idx="3"/>
            <a:endCxn id="95" idx="1"/>
          </p:cNvCxnSpPr>
          <p:nvPr/>
        </p:nvCxnSpPr>
        <p:spPr>
          <a:xfrm>
            <a:off x="3071100" y="3531475"/>
            <a:ext cx="1476600" cy="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9"/>
          <p:cNvSpPr txBox="1"/>
          <p:nvPr/>
        </p:nvSpPr>
        <p:spPr>
          <a:xfrm>
            <a:off x="3146250" y="3595475"/>
            <a:ext cx="127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One way sync copies data to Solr </a:t>
            </a:r>
            <a:endParaRPr sz="1000"/>
          </a:p>
        </p:txBody>
      </p:sp>
      <p:sp>
        <p:nvSpPr>
          <p:cNvPr id="98" name="Google Shape;98;p19"/>
          <p:cNvSpPr txBox="1"/>
          <p:nvPr/>
        </p:nvSpPr>
        <p:spPr>
          <a:xfrm>
            <a:off x="5562225" y="2473700"/>
            <a:ext cx="155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 searches for data in Solr </a:t>
            </a:r>
            <a:endParaRPr sz="1000"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7678" y="3151225"/>
            <a:ext cx="1509120" cy="7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3215425" y="3151225"/>
            <a:ext cx="127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B7B7B7"/>
                </a:solidFill>
              </a:rPr>
              <a:t>HTTP requests</a:t>
            </a:r>
            <a:endParaRPr i="1" sz="1000">
              <a:solidFill>
                <a:srgbClr val="B7B7B7"/>
              </a:solidFill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3933450" y="2512975"/>
            <a:ext cx="127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B7B7B7"/>
                </a:solidFill>
              </a:rPr>
              <a:t>HTTP requests</a:t>
            </a:r>
            <a:endParaRPr i="1" sz="1000">
              <a:solidFill>
                <a:srgbClr val="B7B7B7"/>
              </a:solidFill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4635825" y="3970000"/>
            <a:ext cx="168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</a:rPr>
              <a:t>Java only needed on the server where Solr runs</a:t>
            </a:r>
            <a:endParaRPr sz="9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Solr in our apps (cont.)</a:t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3886750" y="1647925"/>
            <a:ext cx="2838000" cy="74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</a:t>
            </a:r>
            <a:r>
              <a:rPr lang="en"/>
              <a:t> App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(e.g. Figgy)</a:t>
            </a: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668400" y="3151225"/>
            <a:ext cx="2402700" cy="74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PostgreSQL</a:t>
            </a:r>
            <a:endParaRPr/>
          </a:p>
        </p:txBody>
      </p:sp>
      <p:cxnSp>
        <p:nvCxnSpPr>
          <p:cNvPr id="109" name="Google Shape;109;p20"/>
          <p:cNvCxnSpPr>
            <a:stCxn id="107" idx="2"/>
            <a:endCxn id="110" idx="0"/>
          </p:cNvCxnSpPr>
          <p:nvPr/>
        </p:nvCxnSpPr>
        <p:spPr>
          <a:xfrm flipH="1">
            <a:off x="5302150" y="2388625"/>
            <a:ext cx="3600" cy="762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20"/>
          <p:cNvCxnSpPr>
            <a:stCxn id="107" idx="1"/>
            <a:endCxn id="108" idx="0"/>
          </p:cNvCxnSpPr>
          <p:nvPr/>
        </p:nvCxnSpPr>
        <p:spPr>
          <a:xfrm flipH="1">
            <a:off x="1869850" y="2018275"/>
            <a:ext cx="2016900" cy="1133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20"/>
          <p:cNvSpPr txBox="1"/>
          <p:nvPr/>
        </p:nvSpPr>
        <p:spPr>
          <a:xfrm>
            <a:off x="2929650" y="2523625"/>
            <a:ext cx="107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 saves data in database </a:t>
            </a:r>
            <a:r>
              <a:rPr b="1" i="1" lang="en" sz="1000"/>
              <a:t>and</a:t>
            </a:r>
            <a:r>
              <a:rPr lang="en" sz="1000"/>
              <a:t> in Solr …</a:t>
            </a:r>
            <a:endParaRPr sz="1000"/>
          </a:p>
        </p:txBody>
      </p:sp>
      <p:cxnSp>
        <p:nvCxnSpPr>
          <p:cNvPr id="113" name="Google Shape;113;p20"/>
          <p:cNvCxnSpPr>
            <a:stCxn id="107" idx="1"/>
            <a:endCxn id="110" idx="1"/>
          </p:cNvCxnSpPr>
          <p:nvPr/>
        </p:nvCxnSpPr>
        <p:spPr>
          <a:xfrm>
            <a:off x="3886750" y="2018275"/>
            <a:ext cx="660900" cy="151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20"/>
          <p:cNvSpPr txBox="1"/>
          <p:nvPr/>
        </p:nvSpPr>
        <p:spPr>
          <a:xfrm>
            <a:off x="5398350" y="2523625"/>
            <a:ext cx="155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 searches for data in Solr </a:t>
            </a:r>
            <a:endParaRPr sz="1000"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7678" y="3151225"/>
            <a:ext cx="1509120" cy="7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4012850" y="2473750"/>
            <a:ext cx="127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B7B7B7"/>
                </a:solidFill>
              </a:rPr>
              <a:t>HTTP requests</a:t>
            </a:r>
            <a:endParaRPr i="1" sz="1000">
              <a:solidFill>
                <a:srgbClr val="B7B7B7"/>
              </a:solidFill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3121050" y="3113975"/>
            <a:ext cx="127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B7B7B7"/>
                </a:solidFill>
              </a:rPr>
              <a:t>HTTP requests</a:t>
            </a:r>
            <a:endParaRPr i="1" sz="1000">
              <a:solidFill>
                <a:srgbClr val="B7B7B7"/>
              </a:solidFill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4635825" y="3970000"/>
            <a:ext cx="168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</a:rPr>
              <a:t>Java only needed on the server where Solr runs</a:t>
            </a:r>
            <a:endParaRPr sz="9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Solr a database?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Technically yes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Solr is a document-oriented database (a NoSQL database)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Solr is not a relational database like PostgreSQL, MySQL, Oracle, MS Access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practice no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Although we use Solr to store data…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…we do this to </a:t>
            </a:r>
            <a:r>
              <a:rPr b="1" i="1" lang="en"/>
              <a:t>power the search feature</a:t>
            </a:r>
            <a:r>
              <a:rPr lang="en"/>
              <a:t> of our applications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…and the source data lives somewhere else, in a “real” database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