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B411A0-B9E0-4ABD-AB06-0DFFEDD1AD35}">
  <a:tblStyle styleId="{A5B411A0-B9E0-4ABD-AB06-0DFFEDD1AD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4125772b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4125772b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4125772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4125772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4125772b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4125772b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d8617fff3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d8617fff3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d8617fff3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d8617fff3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d8617fff3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d8617fff3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d8617fff3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d8617fff3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d8617fff3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d8617fff3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55584835c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55584835c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4125772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54125772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d8617fff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d8617fff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d8617fff38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d8617fff38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d8617fff3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d8617fff3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d8617fff38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d8617fff38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8617fff3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8617fff3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d8617fff38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d8617fff38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d8617fff3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d8617fff3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8617fff38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8617fff38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f8a159210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f8a159210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d8617fff3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d8617fff3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d8617fff3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d8617fff3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1a4cd7d6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1a4cd7d6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4125772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4125772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d8617fff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d8617fff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ddea0c85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ddea0c85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d8617fff3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d8617fff3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2841676f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52841676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54125772b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54125772b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54125772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4125772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4125772b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4125772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hectorcorrea.com/solr-for-newbies"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hectorcorrea/solr-for-newbies/blob/main/tutorial.md#installing-solr-for-the-first-time" TargetMode="External"/><Relationship Id="rId4" Type="http://schemas.openxmlformats.org/officeDocument/2006/relationships/hyperlink" Target="https://github.com/hectorcorrea/solr-for-newbies/blob/main/tutorial.md#searching-for-documen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hectorcorrea/solr-for-newbies/blob/main/tutorial.md#part-ii-schem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vufind.org/docs/summit2020/CJK.pdf" TargetMode="External"/><Relationship Id="rId4" Type="http://schemas.openxmlformats.org/officeDocument/2006/relationships/hyperlink" Target="https://solr.apache.org/guide/8_4/filter-description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github.com/hectorcorrea/solr-for-newbies/blob/main/tutorial.md#customizing-our-schema" TargetMode="External"/><Relationship Id="rId4" Type="http://schemas.openxmlformats.org/officeDocument/2006/relationships/hyperlink" Target="https://github.com/hectorcorrea/solr-for-newbies/blob/main/tutorial.md#putting-it-all-togethe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github.com/hectorcorrea/solr-for-newbies/blob/main/tutorial.md#part-iii-search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hectorcorrea/solr-for-newbies/blob/main/tutorial.md#part-iii-search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github.com/hectorcorrea/solr-for-newbies/blob/main/tutorial.md#part-iv-miscellaneous-optional"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orldcat.org/title/solr-in-action/oclc/879605085" TargetMode="External"/><Relationship Id="rId4" Type="http://schemas.openxmlformats.org/officeDocument/2006/relationships/hyperlink" Target="https://solr.apache.org/guide/solr/9_0/" TargetMode="External"/><Relationship Id="rId5" Type="http://schemas.openxmlformats.org/officeDocument/2006/relationships/hyperlink" Target="http://www.worldcat.org/title/relevant-search-with-applications-for-solr-and-elasticsearch/oclc/980984111" TargetMode="External"/><Relationship Id="rId6" Type="http://schemas.openxmlformats.org/officeDocument/2006/relationships/hyperlink" Target="https://artem.krylysov.com/blog/2020/07/28/lets-build-a-full-text-search-engine" TargetMode="External"/><Relationship Id="rId7" Type="http://schemas.openxmlformats.org/officeDocument/2006/relationships/hyperlink" Target="https://github.blog/2023-02-06-the-technology-behind-githubs-new-code-search"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mailto:hector_correa@princeton.edu" TargetMode="External"/><Relationship Id="rId4" Type="http://schemas.openxmlformats.org/officeDocument/2006/relationships/hyperlink" Target="https://hectorcorrea.com/solr-for-newbi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2023.code4lib.org/condu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github.com/hectorcorrea/solr-for-newbies/blob/main/tutorial.md#part-i-introdu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atalog.princeton.edu/#" TargetMode="External"/><Relationship Id="rId4" Type="http://schemas.openxmlformats.org/officeDocument/2006/relationships/hyperlink" Target="https://searchworks.stanford.edu/?search_field=search&amp;q=" TargetMode="External"/><Relationship Id="rId5" Type="http://schemas.openxmlformats.org/officeDocument/2006/relationships/hyperlink" Target="https://scholarsphere.psu.edu/catalog?q=" TargetMode="External"/><Relationship Id="rId6" Type="http://schemas.openxmlformats.org/officeDocument/2006/relationships/hyperlink" Target="https://repository.library.brown.edu/studio/search/?q=" TargetMode="External"/><Relationship Id="rId7" Type="http://schemas.openxmlformats.org/officeDocument/2006/relationships/hyperlink" Target="https://findingaids.princeton.edu/?utf8=%E2%9C%93&amp;group=true&amp;search_field=all_fields&amp;q=" TargetMode="External"/><Relationship Id="rId8" Type="http://schemas.openxmlformats.org/officeDocument/2006/relationships/hyperlink" Target="https://specialcollections.library.nyu.edu/sear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solr.apache.org/" TargetMode="External"/><Relationship Id="rId4" Type="http://schemas.openxmlformats.org/officeDocument/2006/relationships/hyperlink" Target="https://lucene.apache.org/" TargetMode="External"/><Relationship Id="rId5" Type="http://schemas.openxmlformats.org/officeDocument/2006/relationships/hyperlink" Target="https://apache.org/" TargetMode="External"/><Relationship Id="rId6" Type="http://schemas.openxmlformats.org/officeDocument/2006/relationships/hyperlink" Target="https://www.elastic.co/elasticsearch/" TargetMode="External"/><Relationship Id="rId7" Type="http://schemas.openxmlformats.org/officeDocument/2006/relationships/hyperlink" Target="https://www.endasfmascotry.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Solr for newbies</a:t>
            </a:r>
            <a:endParaRPr/>
          </a:p>
          <a:p>
            <a:pPr indent="0" lvl="0" marL="0" rtl="0" algn="ctr">
              <a:spcBef>
                <a:spcPts val="0"/>
              </a:spcBef>
              <a:spcAft>
                <a:spcPts val="0"/>
              </a:spcAft>
              <a:buNone/>
            </a:pPr>
            <a:r>
              <a:rPr lang="en" sz="3644" u="sng">
                <a:solidFill>
                  <a:schemeClr val="hlink"/>
                </a:solidFill>
                <a:hlinkClick r:id="rId3"/>
              </a:rPr>
              <a:t>https://hectorcorrea.com/solr-for-newbies</a:t>
            </a:r>
            <a:r>
              <a:rPr lang="en"/>
              <a:t> </a:t>
            </a:r>
            <a:endParaRPr/>
          </a:p>
        </p:txBody>
      </p:sp>
      <p:sp>
        <p:nvSpPr>
          <p:cNvPr id="55" name="Google Shape;55;p13"/>
          <p:cNvSpPr txBox="1"/>
          <p:nvPr/>
        </p:nvSpPr>
        <p:spPr>
          <a:xfrm>
            <a:off x="5139925" y="4107838"/>
            <a:ext cx="3849600" cy="1079100"/>
          </a:xfrm>
          <a:prstGeom prst="rect">
            <a:avLst/>
          </a:prstGeom>
          <a:noFill/>
          <a:ln>
            <a:noFill/>
          </a:ln>
        </p:spPr>
        <p:txBody>
          <a:bodyPr anchorCtr="0" anchor="t" bIns="91425" lIns="91425" spcFirstLastPara="1" rIns="91425" wrap="square" tIns="91425">
            <a:spAutoFit/>
          </a:bodyPr>
          <a:lstStyle/>
          <a:p>
            <a:pPr indent="0" lvl="0" marL="0" rtl="0" algn="r">
              <a:lnSpc>
                <a:spcPct val="105000"/>
              </a:lnSpc>
              <a:spcBef>
                <a:spcPts val="0"/>
              </a:spcBef>
              <a:spcAft>
                <a:spcPts val="0"/>
              </a:spcAft>
              <a:buNone/>
            </a:pPr>
            <a:r>
              <a:rPr lang="en">
                <a:solidFill>
                  <a:schemeClr val="dk1"/>
                </a:solidFill>
                <a:latin typeface="Courier New"/>
                <a:ea typeface="Courier New"/>
                <a:cs typeface="Courier New"/>
                <a:sym typeface="Courier New"/>
              </a:rPr>
              <a:t>Hector Correa</a:t>
            </a:r>
            <a:endParaRPr>
              <a:solidFill>
                <a:schemeClr val="dk1"/>
              </a:solidFill>
              <a:latin typeface="Courier New"/>
              <a:ea typeface="Courier New"/>
              <a:cs typeface="Courier New"/>
              <a:sym typeface="Courier New"/>
            </a:endParaRPr>
          </a:p>
          <a:p>
            <a:pPr indent="0" lvl="0" marL="0" rtl="0" algn="r">
              <a:lnSpc>
                <a:spcPct val="105000"/>
              </a:lnSpc>
              <a:spcBef>
                <a:spcPts val="0"/>
              </a:spcBef>
              <a:spcAft>
                <a:spcPts val="0"/>
              </a:spcAft>
              <a:buNone/>
            </a:pPr>
            <a:r>
              <a:rPr lang="en">
                <a:solidFill>
                  <a:schemeClr val="dk1"/>
                </a:solidFill>
                <a:latin typeface="Courier New"/>
                <a:ea typeface="Courier New"/>
                <a:cs typeface="Courier New"/>
                <a:sym typeface="Courier New"/>
              </a:rPr>
              <a:t>hector_correa@princeton.edu</a:t>
            </a:r>
            <a:endParaRPr>
              <a:solidFill>
                <a:schemeClr val="dk1"/>
              </a:solidFill>
              <a:latin typeface="Courier New"/>
              <a:ea typeface="Courier New"/>
              <a:cs typeface="Courier New"/>
              <a:sym typeface="Courier New"/>
            </a:endParaRPr>
          </a:p>
          <a:p>
            <a:pPr indent="0" lvl="0" marL="0" rtl="0" algn="r">
              <a:lnSpc>
                <a:spcPct val="105000"/>
              </a:lnSpc>
              <a:spcBef>
                <a:spcPts val="0"/>
              </a:spcBef>
              <a:spcAft>
                <a:spcPts val="0"/>
              </a:spcAft>
              <a:buNone/>
            </a:pPr>
            <a:r>
              <a:rPr lang="en">
                <a:solidFill>
                  <a:schemeClr val="dk1"/>
                </a:solidFill>
                <a:latin typeface="Courier New"/>
                <a:ea typeface="Courier New"/>
                <a:cs typeface="Courier New"/>
                <a:sym typeface="Courier New"/>
              </a:rPr>
              <a:t>c</a:t>
            </a:r>
            <a:r>
              <a:rPr lang="en">
                <a:solidFill>
                  <a:schemeClr val="dk1"/>
                </a:solidFill>
                <a:latin typeface="Courier New"/>
                <a:ea typeface="Courier New"/>
                <a:cs typeface="Courier New"/>
                <a:sym typeface="Courier New"/>
              </a:rPr>
              <a:t>ode</a:t>
            </a:r>
            <a:r>
              <a:rPr lang="en">
                <a:solidFill>
                  <a:srgbClr val="3D85C6"/>
                </a:solidFill>
                <a:latin typeface="Courier New"/>
                <a:ea typeface="Courier New"/>
                <a:cs typeface="Courier New"/>
                <a:sym typeface="Courier New"/>
              </a:rPr>
              <a:t>{</a:t>
            </a:r>
            <a:r>
              <a:rPr lang="en">
                <a:solidFill>
                  <a:srgbClr val="990000"/>
                </a:solidFill>
                <a:latin typeface="Courier New"/>
                <a:ea typeface="Courier New"/>
                <a:cs typeface="Courier New"/>
                <a:sym typeface="Courier New"/>
              </a:rPr>
              <a:t>4</a:t>
            </a:r>
            <a:r>
              <a:rPr lang="en">
                <a:solidFill>
                  <a:srgbClr val="3D85C6"/>
                </a:solidFill>
                <a:latin typeface="Courier New"/>
                <a:ea typeface="Courier New"/>
                <a:cs typeface="Courier New"/>
                <a:sym typeface="Courier New"/>
              </a:rPr>
              <a:t>}</a:t>
            </a:r>
            <a:r>
              <a:rPr lang="en">
                <a:solidFill>
                  <a:schemeClr val="dk1"/>
                </a:solidFill>
                <a:latin typeface="Courier New"/>
                <a:ea typeface="Courier New"/>
                <a:cs typeface="Courier New"/>
                <a:sym typeface="Courier New"/>
              </a:rPr>
              <a:t>lib 2023</a:t>
            </a:r>
            <a:endParaRPr>
              <a:solidFill>
                <a:schemeClr val="dk1"/>
              </a:solidFill>
              <a:latin typeface="Courier New"/>
              <a:ea typeface="Courier New"/>
              <a:cs typeface="Courier New"/>
              <a:sym typeface="Courier New"/>
            </a:endParaRPr>
          </a:p>
          <a:p>
            <a:pPr indent="0" lvl="0" marL="0" rtl="0" algn="r">
              <a:lnSpc>
                <a:spcPct val="105000"/>
              </a:lnSpc>
              <a:spcBef>
                <a:spcPts val="0"/>
              </a:spcBef>
              <a:spcAft>
                <a:spcPts val="0"/>
              </a:spcAft>
              <a:buNone/>
            </a:pPr>
            <a:r>
              <a:rPr lang="en">
                <a:solidFill>
                  <a:schemeClr val="dk1"/>
                </a:solidFill>
                <a:latin typeface="Courier New"/>
                <a:ea typeface="Courier New"/>
                <a:cs typeface="Courier New"/>
                <a:sym typeface="Courier New"/>
              </a:rPr>
              <a:t>Princeton, NJ</a:t>
            </a:r>
            <a:endParaRPr>
              <a:solidFill>
                <a:schemeClr val="dk1"/>
              </a:solidFill>
              <a:latin typeface="Courier New"/>
              <a:ea typeface="Courier New"/>
              <a:cs typeface="Courier New"/>
              <a:sym typeface="Courier New"/>
            </a:endParaRPr>
          </a:p>
        </p:txBody>
      </p:sp>
      <p:pic>
        <p:nvPicPr>
          <p:cNvPr id="56" name="Google Shape;56;p13"/>
          <p:cNvPicPr preferRelativeResize="0"/>
          <p:nvPr/>
        </p:nvPicPr>
        <p:blipFill>
          <a:blip r:embed="rId4">
            <a:alphaModFix/>
          </a:blip>
          <a:stretch>
            <a:fillRect/>
          </a:stretch>
        </p:blipFill>
        <p:spPr>
          <a:xfrm>
            <a:off x="427050" y="4048900"/>
            <a:ext cx="1878348" cy="9491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Solr in our apps (cont.)</a:t>
            </a:r>
            <a:endParaRPr/>
          </a:p>
        </p:txBody>
      </p:sp>
      <p:sp>
        <p:nvSpPr>
          <p:cNvPr id="120" name="Google Shape;120;p22"/>
          <p:cNvSpPr/>
          <p:nvPr/>
        </p:nvSpPr>
        <p:spPr>
          <a:xfrm>
            <a:off x="3886750" y="1647925"/>
            <a:ext cx="2838000" cy="74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Our</a:t>
            </a:r>
            <a:r>
              <a:rPr lang="en"/>
              <a:t> </a:t>
            </a:r>
            <a:r>
              <a:rPr i="1" lang="en"/>
              <a:t>read-write</a:t>
            </a:r>
            <a:r>
              <a:rPr lang="en"/>
              <a:t> app </a:t>
            </a:r>
            <a:endParaRPr/>
          </a:p>
        </p:txBody>
      </p:sp>
      <p:sp>
        <p:nvSpPr>
          <p:cNvPr id="121" name="Google Shape;121;p22"/>
          <p:cNvSpPr/>
          <p:nvPr/>
        </p:nvSpPr>
        <p:spPr>
          <a:xfrm>
            <a:off x="668400" y="3151225"/>
            <a:ext cx="2402700" cy="74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PostgreSQL</a:t>
            </a:r>
            <a:endParaRPr/>
          </a:p>
        </p:txBody>
      </p:sp>
      <p:cxnSp>
        <p:nvCxnSpPr>
          <p:cNvPr id="122" name="Google Shape;122;p22"/>
          <p:cNvCxnSpPr>
            <a:stCxn id="120" idx="2"/>
            <a:endCxn id="123" idx="0"/>
          </p:cNvCxnSpPr>
          <p:nvPr/>
        </p:nvCxnSpPr>
        <p:spPr>
          <a:xfrm flipH="1">
            <a:off x="5302150" y="2388625"/>
            <a:ext cx="3600" cy="762600"/>
          </a:xfrm>
          <a:prstGeom prst="straightConnector1">
            <a:avLst/>
          </a:prstGeom>
          <a:noFill/>
          <a:ln cap="flat" cmpd="sng" w="38100">
            <a:solidFill>
              <a:schemeClr val="dk2"/>
            </a:solidFill>
            <a:prstDash val="solid"/>
            <a:round/>
            <a:headEnd len="med" w="med" type="none"/>
            <a:tailEnd len="med" w="med" type="triangle"/>
          </a:ln>
        </p:spPr>
      </p:cxnSp>
      <p:cxnSp>
        <p:nvCxnSpPr>
          <p:cNvPr id="124" name="Google Shape;124;p22"/>
          <p:cNvCxnSpPr>
            <a:stCxn id="120" idx="1"/>
            <a:endCxn id="121" idx="0"/>
          </p:cNvCxnSpPr>
          <p:nvPr/>
        </p:nvCxnSpPr>
        <p:spPr>
          <a:xfrm flipH="1">
            <a:off x="1869850" y="2018275"/>
            <a:ext cx="2016900" cy="1133100"/>
          </a:xfrm>
          <a:prstGeom prst="straightConnector1">
            <a:avLst/>
          </a:prstGeom>
          <a:noFill/>
          <a:ln cap="flat" cmpd="sng" w="38100">
            <a:solidFill>
              <a:schemeClr val="dk2"/>
            </a:solidFill>
            <a:prstDash val="solid"/>
            <a:round/>
            <a:headEnd len="med" w="med" type="none"/>
            <a:tailEnd len="med" w="med" type="triangle"/>
          </a:ln>
        </p:spPr>
      </p:cxnSp>
      <p:sp>
        <p:nvSpPr>
          <p:cNvPr id="125" name="Google Shape;125;p22"/>
          <p:cNvSpPr txBox="1"/>
          <p:nvPr/>
        </p:nvSpPr>
        <p:spPr>
          <a:xfrm>
            <a:off x="2929650" y="2523625"/>
            <a:ext cx="1071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App saves data in database </a:t>
            </a:r>
            <a:r>
              <a:rPr b="1" i="1" lang="en" sz="1000"/>
              <a:t>and</a:t>
            </a:r>
            <a:r>
              <a:rPr lang="en" sz="1000"/>
              <a:t> in Solr …</a:t>
            </a:r>
            <a:endParaRPr sz="1000"/>
          </a:p>
        </p:txBody>
      </p:sp>
      <p:cxnSp>
        <p:nvCxnSpPr>
          <p:cNvPr id="126" name="Google Shape;126;p22"/>
          <p:cNvCxnSpPr>
            <a:stCxn id="120" idx="1"/>
            <a:endCxn id="123" idx="1"/>
          </p:cNvCxnSpPr>
          <p:nvPr/>
        </p:nvCxnSpPr>
        <p:spPr>
          <a:xfrm>
            <a:off x="3886750" y="2018275"/>
            <a:ext cx="660900" cy="1514400"/>
          </a:xfrm>
          <a:prstGeom prst="straightConnector1">
            <a:avLst/>
          </a:prstGeom>
          <a:noFill/>
          <a:ln cap="flat" cmpd="sng" w="38100">
            <a:solidFill>
              <a:schemeClr val="dk2"/>
            </a:solidFill>
            <a:prstDash val="solid"/>
            <a:round/>
            <a:headEnd len="med" w="med" type="none"/>
            <a:tailEnd len="med" w="med" type="triangle"/>
          </a:ln>
        </p:spPr>
      </p:cxnSp>
      <p:sp>
        <p:nvSpPr>
          <p:cNvPr id="127" name="Google Shape;127;p22"/>
          <p:cNvSpPr txBox="1"/>
          <p:nvPr/>
        </p:nvSpPr>
        <p:spPr>
          <a:xfrm>
            <a:off x="5398350" y="2523625"/>
            <a:ext cx="15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App searches for data in Solr </a:t>
            </a:r>
            <a:endParaRPr sz="1000"/>
          </a:p>
        </p:txBody>
      </p:sp>
      <p:pic>
        <p:nvPicPr>
          <p:cNvPr id="123" name="Google Shape;123;p22"/>
          <p:cNvPicPr preferRelativeResize="0"/>
          <p:nvPr/>
        </p:nvPicPr>
        <p:blipFill>
          <a:blip r:embed="rId3">
            <a:alphaModFix/>
          </a:blip>
          <a:stretch>
            <a:fillRect/>
          </a:stretch>
        </p:blipFill>
        <p:spPr>
          <a:xfrm>
            <a:off x="4547678" y="3151225"/>
            <a:ext cx="1509120" cy="762600"/>
          </a:xfrm>
          <a:prstGeom prst="rect">
            <a:avLst/>
          </a:prstGeom>
          <a:noFill/>
          <a:ln>
            <a:noFill/>
          </a:ln>
        </p:spPr>
      </p:pic>
      <p:sp>
        <p:nvSpPr>
          <p:cNvPr id="128" name="Google Shape;128;p22"/>
          <p:cNvSpPr txBox="1"/>
          <p:nvPr/>
        </p:nvSpPr>
        <p:spPr>
          <a:xfrm>
            <a:off x="4012850" y="2473750"/>
            <a:ext cx="127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solidFill>
                  <a:srgbClr val="B7B7B7"/>
                </a:solidFill>
              </a:rPr>
              <a:t>HTTP requests</a:t>
            </a:r>
            <a:endParaRPr i="1" sz="1000">
              <a:solidFill>
                <a:srgbClr val="B7B7B7"/>
              </a:solidFill>
            </a:endParaRPr>
          </a:p>
        </p:txBody>
      </p:sp>
      <p:sp>
        <p:nvSpPr>
          <p:cNvPr id="129" name="Google Shape;129;p22"/>
          <p:cNvSpPr txBox="1"/>
          <p:nvPr/>
        </p:nvSpPr>
        <p:spPr>
          <a:xfrm>
            <a:off x="3121050" y="3113975"/>
            <a:ext cx="127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solidFill>
                  <a:srgbClr val="B7B7B7"/>
                </a:solidFill>
              </a:rPr>
              <a:t>HTTP requests</a:t>
            </a:r>
            <a:endParaRPr i="1" sz="1000">
              <a:solidFill>
                <a:srgbClr val="B7B7B7"/>
              </a:solidFill>
            </a:endParaRPr>
          </a:p>
        </p:txBody>
      </p:sp>
      <p:sp>
        <p:nvSpPr>
          <p:cNvPr id="130" name="Google Shape;130;p22"/>
          <p:cNvSpPr txBox="1"/>
          <p:nvPr/>
        </p:nvSpPr>
        <p:spPr>
          <a:xfrm>
            <a:off x="4635825" y="3970000"/>
            <a:ext cx="16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999999"/>
                </a:solidFill>
              </a:rPr>
              <a:t>Java only needed on the server where Solr runs</a:t>
            </a:r>
            <a:endParaRPr sz="900">
              <a:solidFill>
                <a:srgbClr val="9999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 Solr a database?</a:t>
            </a:r>
            <a:endParaRPr/>
          </a:p>
        </p:txBody>
      </p:sp>
      <p:sp>
        <p:nvSpPr>
          <p:cNvPr id="136" name="Google Shape;13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Technically yes</a:t>
            </a:r>
            <a:endParaRPr/>
          </a:p>
          <a:p>
            <a:pPr indent="-317500" lvl="1" marL="914400" rtl="0" algn="l">
              <a:spcBef>
                <a:spcPts val="0"/>
              </a:spcBef>
              <a:spcAft>
                <a:spcPts val="0"/>
              </a:spcAft>
              <a:buSzPts val="1400"/>
              <a:buChar char="○"/>
            </a:pPr>
            <a:r>
              <a:rPr lang="en"/>
              <a:t>Solr is a document-oriented database (a NoSQL database)</a:t>
            </a:r>
            <a:endParaRPr/>
          </a:p>
          <a:p>
            <a:pPr indent="-317500" lvl="1" marL="914400" rtl="0" algn="l">
              <a:spcBef>
                <a:spcPts val="0"/>
              </a:spcBef>
              <a:spcAft>
                <a:spcPts val="0"/>
              </a:spcAft>
              <a:buSzPts val="1400"/>
              <a:buChar char="○"/>
            </a:pPr>
            <a:r>
              <a:rPr lang="en"/>
              <a:t>Solr is not a relational database like PostgreSQL, MySQL, Oracle, MS Access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In practice no</a:t>
            </a:r>
            <a:endParaRPr/>
          </a:p>
          <a:p>
            <a:pPr indent="-317500" lvl="1" marL="914400" rtl="0" algn="l">
              <a:spcBef>
                <a:spcPts val="0"/>
              </a:spcBef>
              <a:spcAft>
                <a:spcPts val="0"/>
              </a:spcAft>
              <a:buSzPts val="1400"/>
              <a:buChar char="○"/>
            </a:pPr>
            <a:r>
              <a:rPr lang="en"/>
              <a:t>Although we use Solr to store data…</a:t>
            </a:r>
            <a:endParaRPr/>
          </a:p>
          <a:p>
            <a:pPr indent="-317500" lvl="1" marL="914400" rtl="0" algn="l">
              <a:spcBef>
                <a:spcPts val="0"/>
              </a:spcBef>
              <a:spcAft>
                <a:spcPts val="0"/>
              </a:spcAft>
              <a:buSzPts val="1400"/>
              <a:buChar char="○"/>
            </a:pPr>
            <a:r>
              <a:rPr lang="en"/>
              <a:t>…we do this to </a:t>
            </a:r>
            <a:r>
              <a:rPr b="1" i="1" lang="en"/>
              <a:t>power the search feature</a:t>
            </a:r>
            <a:r>
              <a:rPr lang="en"/>
              <a:t> of our applications</a:t>
            </a:r>
            <a:endParaRPr/>
          </a:p>
          <a:p>
            <a:pPr indent="-317500" lvl="1" marL="914400" rtl="0" algn="l">
              <a:spcBef>
                <a:spcPts val="0"/>
              </a:spcBef>
              <a:spcAft>
                <a:spcPts val="0"/>
              </a:spcAft>
              <a:buSzPts val="1400"/>
              <a:buChar char="○"/>
            </a:pPr>
            <a:r>
              <a:rPr lang="en"/>
              <a:t>…and the source data lives somewhere else, in a “real” database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time</a:t>
            </a:r>
            <a:endParaRPr/>
          </a:p>
        </p:txBody>
      </p:sp>
      <p:pic>
        <p:nvPicPr>
          <p:cNvPr id="142" name="Google Shape;142;p24"/>
          <p:cNvPicPr preferRelativeResize="0"/>
          <p:nvPr/>
        </p:nvPicPr>
        <p:blipFill>
          <a:blip r:embed="rId3">
            <a:alphaModFix/>
          </a:blip>
          <a:stretch>
            <a:fillRect/>
          </a:stretch>
        </p:blipFill>
        <p:spPr>
          <a:xfrm>
            <a:off x="3205900" y="586600"/>
            <a:ext cx="5281526" cy="4466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1207025"/>
            <a:ext cx="8520600" cy="27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33" u="sng">
                <a:solidFill>
                  <a:schemeClr val="accent5"/>
                </a:solidFill>
                <a:hlinkClick r:id="rId3">
                  <a:extLst>
                    <a:ext uri="{A12FA001-AC4F-418D-AE19-62706E023703}">
                      <ahyp:hlinkClr val="tx"/>
                    </a:ext>
                  </a:extLst>
                </a:hlinkClick>
              </a:rPr>
              <a:t>https://github.com/hectorcorrea/solr-for-newbies/blob/main/tutorial.md#installing-solr-for-the-first-time</a:t>
            </a:r>
            <a:r>
              <a:rPr lang="en" sz="1433"/>
              <a:t> </a:t>
            </a:r>
            <a:endParaRPr sz="1433"/>
          </a:p>
          <a:p>
            <a:pPr indent="-319616" lvl="0" marL="457200" rtl="0" algn="l">
              <a:spcBef>
                <a:spcPts val="0"/>
              </a:spcBef>
              <a:spcAft>
                <a:spcPts val="0"/>
              </a:spcAft>
              <a:buSzPts val="1433"/>
              <a:buChar char="●"/>
            </a:pPr>
            <a:r>
              <a:rPr lang="en" sz="1433"/>
              <a:t>Install Docker </a:t>
            </a:r>
            <a:endParaRPr sz="1433"/>
          </a:p>
          <a:p>
            <a:pPr indent="-319616" lvl="0" marL="457200" rtl="0" algn="l">
              <a:spcBef>
                <a:spcPts val="0"/>
              </a:spcBef>
              <a:spcAft>
                <a:spcPts val="0"/>
              </a:spcAft>
              <a:buSzPts val="1433"/>
              <a:buChar char="●"/>
            </a:pPr>
            <a:r>
              <a:rPr lang="en" sz="1433"/>
              <a:t>Create a Solr core named </a:t>
            </a:r>
            <a:r>
              <a:rPr lang="en" sz="1433">
                <a:latin typeface="Courier New"/>
                <a:ea typeface="Courier New"/>
                <a:cs typeface="Courier New"/>
                <a:sym typeface="Courier New"/>
              </a:rPr>
              <a:t>bibdata</a:t>
            </a:r>
            <a:endParaRPr sz="1433">
              <a:latin typeface="Courier New"/>
              <a:ea typeface="Courier New"/>
              <a:cs typeface="Courier New"/>
              <a:sym typeface="Courier New"/>
            </a:endParaRPr>
          </a:p>
          <a:p>
            <a:pPr indent="-319616" lvl="0" marL="457200" rtl="0" algn="l">
              <a:spcBef>
                <a:spcPts val="0"/>
              </a:spcBef>
              <a:spcAft>
                <a:spcPts val="0"/>
              </a:spcAft>
              <a:buSzPts val="1433"/>
              <a:buChar char="●"/>
            </a:pPr>
            <a:r>
              <a:rPr lang="en" sz="1433"/>
              <a:t>Load data to our </a:t>
            </a:r>
            <a:r>
              <a:rPr lang="en" sz="1433">
                <a:latin typeface="Courier New"/>
                <a:ea typeface="Courier New"/>
                <a:cs typeface="Courier New"/>
                <a:sym typeface="Courier New"/>
              </a:rPr>
              <a:t>bibdata</a:t>
            </a:r>
            <a:r>
              <a:rPr lang="en" sz="1433"/>
              <a:t> Solr core </a:t>
            </a:r>
            <a:endParaRPr sz="1433"/>
          </a:p>
          <a:p>
            <a:pPr indent="-319616" lvl="0" marL="457200" rtl="0" algn="l">
              <a:spcBef>
                <a:spcPts val="0"/>
              </a:spcBef>
              <a:spcAft>
                <a:spcPts val="0"/>
              </a:spcAft>
              <a:buSzPts val="1433"/>
              <a:buChar char="●"/>
            </a:pPr>
            <a:r>
              <a:rPr lang="en" sz="1433"/>
              <a:t>Run basic queries</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rPr lang="en" sz="1433" u="sng">
                <a:solidFill>
                  <a:schemeClr val="accent5"/>
                </a:solidFill>
                <a:hlinkClick r:id="rId4">
                  <a:extLst>
                    <a:ext uri="{A12FA001-AC4F-418D-AE19-62706E023703}">
                      <ahyp:hlinkClr val="tx"/>
                    </a:ext>
                  </a:extLst>
                </a:hlinkClick>
              </a:rPr>
              <a:t>https://github.com/hectorcorrea/solr-for-newbies/blob/main/tutorial.md#searching-for-documents</a:t>
            </a:r>
            <a:r>
              <a:rPr lang="en" sz="1433"/>
              <a:t> </a:t>
            </a:r>
            <a:endParaRPr sz="1433"/>
          </a:p>
          <a:p>
            <a:pPr indent="-319616" lvl="0" marL="457200" rtl="0" algn="l">
              <a:spcBef>
                <a:spcPts val="0"/>
              </a:spcBef>
              <a:spcAft>
                <a:spcPts val="0"/>
              </a:spcAft>
              <a:buSzPts val="1433"/>
              <a:buChar char="●"/>
            </a:pPr>
            <a:r>
              <a:rPr lang="en" sz="1433"/>
              <a:t>If don’t want to install Solr</a:t>
            </a:r>
            <a:endParaRPr sz="1433"/>
          </a:p>
          <a:p>
            <a:pPr indent="0" lvl="0" marL="0" rtl="0" algn="l">
              <a:spcBef>
                <a:spcPts val="0"/>
              </a:spcBef>
              <a:spcAft>
                <a:spcPts val="0"/>
              </a:spcAft>
              <a:buNone/>
            </a:pPr>
            <a:r>
              <a:t/>
            </a:r>
            <a:endParaRPr sz="1433"/>
          </a:p>
        </p:txBody>
      </p:sp>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accent4"/>
                </a:highlight>
              </a:rPr>
              <a:t>Your turn:</a:t>
            </a:r>
            <a:r>
              <a:rPr lang="en"/>
              <a:t> Installing Solr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II. Schema</a:t>
            </a:r>
            <a:endParaRPr/>
          </a:p>
        </p:txBody>
      </p:sp>
      <p:sp>
        <p:nvSpPr>
          <p:cNvPr id="154" name="Google Shape;154;p26"/>
          <p:cNvSpPr txBox="1"/>
          <p:nvPr/>
        </p:nvSpPr>
        <p:spPr>
          <a:xfrm>
            <a:off x="1085550" y="4325075"/>
            <a:ext cx="697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https://github.com/hectorcorrea/solr-for-newbies/blob/main/tutorial.md#part-ii-schema</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Solr’s Document Model</a:t>
            </a:r>
            <a:endParaRPr/>
          </a:p>
        </p:txBody>
      </p:sp>
      <p:sp>
        <p:nvSpPr>
          <p:cNvPr id="160" name="Google Shape;160;p27"/>
          <p:cNvSpPr txBox="1"/>
          <p:nvPr>
            <p:ph idx="1" type="body"/>
          </p:nvPr>
        </p:nvSpPr>
        <p:spPr>
          <a:xfrm>
            <a:off x="4844400" y="2874350"/>
            <a:ext cx="3987900" cy="2083500"/>
          </a:xfrm>
          <a:prstGeom prst="rect">
            <a:avLst/>
          </a:prstGeom>
        </p:spPr>
        <p:txBody>
          <a:bodyPr anchorCtr="0" anchor="t" bIns="91425" lIns="91425" spcFirstLastPara="1" rIns="91425" wrap="square" tIns="91425">
            <a:normAutofit fontScale="55000" lnSpcReduction="10000"/>
          </a:bodyPr>
          <a:lstStyle/>
          <a:p>
            <a:pPr indent="0" lvl="0" marL="0" rtl="0" algn="ctr">
              <a:spcBef>
                <a:spcPts val="0"/>
              </a:spcBef>
              <a:spcAft>
                <a:spcPts val="0"/>
              </a:spcAft>
              <a:buNone/>
            </a:pPr>
            <a:r>
              <a:rPr b="1" lang="en" sz="3450">
                <a:solidFill>
                  <a:schemeClr val="dk1"/>
                </a:solidFill>
                <a:latin typeface="Courier New"/>
                <a:ea typeface="Courier New"/>
                <a:cs typeface="Courier New"/>
                <a:sym typeface="Courier New"/>
              </a:rPr>
              <a:t>Solr Document Model</a:t>
            </a:r>
            <a:endParaRPr b="1" sz="345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solr_doc {</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  id: “1”,</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  book_title: “Princeton guide for dog owners”,</a:t>
            </a:r>
            <a:endParaRPr>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a:solidFill>
                  <a:schemeClr val="dk1"/>
                </a:solidFill>
                <a:latin typeface="Courier New"/>
                <a:ea typeface="Courier New"/>
                <a:cs typeface="Courier New"/>
                <a:sym typeface="Courier New"/>
              </a:rPr>
              <a:t>  subjects: [“guides”, “animals”] </a:t>
            </a:r>
            <a:endParaRPr>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a:solidFill>
                  <a:schemeClr val="dk1"/>
                </a:solidFill>
                <a:latin typeface="Courier New"/>
                <a:ea typeface="Courier New"/>
                <a:cs typeface="Courier New"/>
                <a:sym typeface="Courier New"/>
              </a:rPr>
              <a:t>}</a:t>
            </a:r>
            <a:endParaRPr>
              <a:solidFill>
                <a:schemeClr val="dk1"/>
              </a:solidFill>
              <a:latin typeface="Courier New"/>
              <a:ea typeface="Courier New"/>
              <a:cs typeface="Courier New"/>
              <a:sym typeface="Courier New"/>
            </a:endParaRPr>
          </a:p>
        </p:txBody>
      </p:sp>
      <p:graphicFrame>
        <p:nvGraphicFramePr>
          <p:cNvPr id="161" name="Google Shape;161;p27"/>
          <p:cNvGraphicFramePr/>
          <p:nvPr/>
        </p:nvGraphicFramePr>
        <p:xfrm>
          <a:off x="827900" y="1017725"/>
          <a:ext cx="3000000" cy="3000000"/>
        </p:xfrm>
        <a:graphic>
          <a:graphicData uri="http://schemas.openxmlformats.org/drawingml/2006/table">
            <a:tbl>
              <a:tblPr>
                <a:noFill/>
                <a:tableStyleId>{A5B411A0-B9E0-4ABD-AB06-0DFFEDD1AD35}</a:tableStyleId>
              </a:tblPr>
              <a:tblGrid>
                <a:gridCol w="764400"/>
                <a:gridCol w="2865050"/>
                <a:gridCol w="1756550"/>
              </a:tblGrid>
              <a:tr h="281175">
                <a:tc>
                  <a:txBody>
                    <a:bodyPr/>
                    <a:lstStyle/>
                    <a:p>
                      <a:pPr indent="0" lvl="0" marL="0" rtl="0" algn="l">
                        <a:spcBef>
                          <a:spcPts val="0"/>
                        </a:spcBef>
                        <a:spcAft>
                          <a:spcPts val="0"/>
                        </a:spcAft>
                        <a:buNone/>
                      </a:pPr>
                      <a:r>
                        <a:rPr b="1" lang="en"/>
                        <a:t>id</a:t>
                      </a:r>
                      <a:endParaRPr b="1"/>
                    </a:p>
                  </a:txBody>
                  <a:tcPr marT="91425" marB="91425" marR="91425" marL="91425"/>
                </a:tc>
                <a:tc>
                  <a:txBody>
                    <a:bodyPr/>
                    <a:lstStyle/>
                    <a:p>
                      <a:pPr indent="0" lvl="0" marL="0" rtl="0" algn="l">
                        <a:spcBef>
                          <a:spcPts val="0"/>
                        </a:spcBef>
                        <a:spcAft>
                          <a:spcPts val="0"/>
                        </a:spcAft>
                        <a:buNone/>
                      </a:pPr>
                      <a:r>
                        <a:rPr b="1" lang="en"/>
                        <a:t>book_title</a:t>
                      </a:r>
                      <a:endParaRPr b="1"/>
                    </a:p>
                  </a:txBody>
                  <a:tcPr marT="91425" marB="91425" marR="91425" marL="91425"/>
                </a:tc>
                <a:tc>
                  <a:txBody>
                    <a:bodyPr/>
                    <a:lstStyle/>
                    <a:p>
                      <a:pPr indent="0" lvl="0" marL="0" rtl="0" algn="l">
                        <a:spcBef>
                          <a:spcPts val="0"/>
                        </a:spcBef>
                        <a:spcAft>
                          <a:spcPts val="0"/>
                        </a:spcAft>
                        <a:buNone/>
                      </a:pPr>
                      <a:r>
                        <a:rPr b="1" lang="en"/>
                        <a:t>subjects</a:t>
                      </a:r>
                      <a:endParaRPr b="1"/>
                    </a:p>
                  </a:txBody>
                  <a:tcPr marT="91425" marB="91425" marR="91425" marL="91425"/>
                </a:tc>
              </a:tr>
              <a:tr h="32072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Princeton guide for dog owners</a:t>
                      </a:r>
                      <a:endParaRPr/>
                    </a:p>
                  </a:txBody>
                  <a:tcPr marT="91425" marB="91425" marR="91425" marL="91425"/>
                </a:tc>
                <a:tc>
                  <a:txBody>
                    <a:bodyPr/>
                    <a:lstStyle/>
                    <a:p>
                      <a:pPr indent="0" lvl="0" marL="0" rtl="0" algn="l">
                        <a:spcBef>
                          <a:spcPts val="0"/>
                        </a:spcBef>
                        <a:spcAft>
                          <a:spcPts val="0"/>
                        </a:spcAft>
                        <a:buNone/>
                      </a:pPr>
                      <a:r>
                        <a:rPr lang="en"/>
                        <a:t>guides, animals</a:t>
                      </a:r>
                      <a:endParaRPr/>
                    </a:p>
                  </a:txBody>
                  <a:tcPr marT="91425" marB="91425" marR="91425" marL="91425"/>
                </a:tc>
              </a:tr>
              <a:tr h="32072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Princeton tour guide</a:t>
                      </a:r>
                      <a:endParaRPr/>
                    </a:p>
                  </a:txBody>
                  <a:tcPr marT="91425" marB="91425" marR="91425" marL="91425"/>
                </a:tc>
                <a:tc>
                  <a:txBody>
                    <a:bodyPr/>
                    <a:lstStyle/>
                    <a:p>
                      <a:pPr indent="0" lvl="0" marL="0" rtl="0" algn="l">
                        <a:spcBef>
                          <a:spcPts val="0"/>
                        </a:spcBef>
                        <a:spcAft>
                          <a:spcPts val="0"/>
                        </a:spcAft>
                        <a:buNone/>
                      </a:pPr>
                      <a:r>
                        <a:rPr lang="en"/>
                        <a:t>guides</a:t>
                      </a:r>
                      <a:endParaRPr/>
                    </a:p>
                  </a:txBody>
                  <a:tcPr marT="91425" marB="91425" marR="91425" marL="91425"/>
                </a:tc>
              </a:tr>
              <a:tr h="320725">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Cats and dogs</a:t>
                      </a:r>
                      <a:endParaRPr/>
                    </a:p>
                  </a:txBody>
                  <a:tcPr marT="91425" marB="91425" marR="91425" marL="91425"/>
                </a:tc>
                <a:tc>
                  <a:txBody>
                    <a:bodyPr/>
                    <a:lstStyle/>
                    <a:p>
                      <a:pPr indent="0" lvl="0" marL="0" rtl="0" algn="l">
                        <a:spcBef>
                          <a:spcPts val="0"/>
                        </a:spcBef>
                        <a:spcAft>
                          <a:spcPts val="0"/>
                        </a:spcAft>
                        <a:buNone/>
                      </a:pPr>
                      <a:r>
                        <a:rPr lang="en"/>
                        <a:t>animals</a:t>
                      </a:r>
                      <a:endParaRPr/>
                    </a:p>
                  </a:txBody>
                  <a:tcPr marT="91425" marB="91425" marR="91425" marL="91425"/>
                </a:tc>
              </a:tr>
            </a:tbl>
          </a:graphicData>
        </a:graphic>
      </p:graphicFrame>
      <p:sp>
        <p:nvSpPr>
          <p:cNvPr id="162" name="Google Shape;162;p27"/>
          <p:cNvSpPr txBox="1"/>
          <p:nvPr>
            <p:ph idx="1" type="body"/>
          </p:nvPr>
        </p:nvSpPr>
        <p:spPr>
          <a:xfrm>
            <a:off x="311700" y="2916600"/>
            <a:ext cx="3987900" cy="208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900">
                <a:solidFill>
                  <a:schemeClr val="dk1"/>
                </a:solidFill>
                <a:latin typeface="Courier New"/>
                <a:ea typeface="Courier New"/>
                <a:cs typeface="Courier New"/>
                <a:sym typeface="Courier New"/>
              </a:rPr>
              <a:t>Relational</a:t>
            </a:r>
            <a:r>
              <a:rPr b="1" lang="en" sz="1900">
                <a:solidFill>
                  <a:schemeClr val="dk1"/>
                </a:solidFill>
                <a:latin typeface="Courier New"/>
                <a:ea typeface="Courier New"/>
                <a:cs typeface="Courier New"/>
                <a:sym typeface="Courier New"/>
              </a:rPr>
              <a:t> Model</a:t>
            </a:r>
            <a:endParaRPr b="1" sz="1900">
              <a:solidFill>
                <a:schemeClr val="dk1"/>
              </a:solidFill>
              <a:latin typeface="Courier New"/>
              <a:ea typeface="Courier New"/>
              <a:cs typeface="Courier New"/>
              <a:sym typeface="Courier New"/>
            </a:endParaRPr>
          </a:p>
          <a:p>
            <a:pPr indent="0" lvl="0" marL="457200" rtl="0" algn="l">
              <a:spcBef>
                <a:spcPts val="1200"/>
              </a:spcBef>
              <a:spcAft>
                <a:spcPts val="0"/>
              </a:spcAft>
              <a:buNone/>
            </a:pPr>
            <a:r>
              <a:t/>
            </a:r>
            <a:endParaRPr>
              <a:latin typeface="Courier New"/>
              <a:ea typeface="Courier New"/>
              <a:cs typeface="Courier New"/>
              <a:sym typeface="Courier New"/>
            </a:endParaRPr>
          </a:p>
          <a:p>
            <a:pPr indent="0" lvl="0" marL="0" rtl="0" algn="l">
              <a:spcBef>
                <a:spcPts val="1200"/>
              </a:spcBef>
              <a:spcAft>
                <a:spcPts val="1200"/>
              </a:spcAft>
              <a:buNone/>
            </a:pPr>
            <a:r>
              <a:t/>
            </a:r>
            <a:endParaRPr>
              <a:latin typeface="Courier New"/>
              <a:ea typeface="Courier New"/>
              <a:cs typeface="Courier New"/>
              <a:sym typeface="Courier New"/>
            </a:endParaRPr>
          </a:p>
        </p:txBody>
      </p:sp>
      <p:sp>
        <p:nvSpPr>
          <p:cNvPr id="163" name="Google Shape;163;p27"/>
          <p:cNvSpPr/>
          <p:nvPr/>
        </p:nvSpPr>
        <p:spPr>
          <a:xfrm>
            <a:off x="598275" y="3581350"/>
            <a:ext cx="7977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books</a:t>
            </a:r>
            <a:endParaRPr/>
          </a:p>
        </p:txBody>
      </p:sp>
      <p:sp>
        <p:nvSpPr>
          <p:cNvPr id="164" name="Google Shape;164;p27"/>
          <p:cNvSpPr/>
          <p:nvPr/>
        </p:nvSpPr>
        <p:spPr>
          <a:xfrm>
            <a:off x="2721325" y="3581350"/>
            <a:ext cx="9015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subjects</a:t>
            </a:r>
            <a:endParaRPr/>
          </a:p>
        </p:txBody>
      </p:sp>
      <p:sp>
        <p:nvSpPr>
          <p:cNvPr id="165" name="Google Shape;165;p27"/>
          <p:cNvSpPr/>
          <p:nvPr/>
        </p:nvSpPr>
        <p:spPr>
          <a:xfrm>
            <a:off x="1278300" y="4240625"/>
            <a:ext cx="1480500" cy="42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books_</a:t>
            </a:r>
            <a:r>
              <a:rPr lang="en"/>
              <a:t>subjects</a:t>
            </a:r>
            <a:endParaRPr/>
          </a:p>
        </p:txBody>
      </p:sp>
      <p:cxnSp>
        <p:nvCxnSpPr>
          <p:cNvPr id="166" name="Google Shape;166;p27"/>
          <p:cNvCxnSpPr>
            <a:stCxn id="163" idx="2"/>
            <a:endCxn id="165" idx="1"/>
          </p:cNvCxnSpPr>
          <p:nvPr/>
        </p:nvCxnSpPr>
        <p:spPr>
          <a:xfrm flipH="1" rot="-5400000">
            <a:off x="914025" y="4088350"/>
            <a:ext cx="447300" cy="281100"/>
          </a:xfrm>
          <a:prstGeom prst="bentConnector2">
            <a:avLst/>
          </a:prstGeom>
          <a:noFill/>
          <a:ln cap="flat" cmpd="sng" w="9525">
            <a:solidFill>
              <a:schemeClr val="dk2"/>
            </a:solidFill>
            <a:prstDash val="solid"/>
            <a:round/>
            <a:headEnd len="med" w="med" type="none"/>
            <a:tailEnd len="med" w="med" type="none"/>
          </a:ln>
        </p:spPr>
      </p:cxnSp>
      <p:cxnSp>
        <p:nvCxnSpPr>
          <p:cNvPr id="167" name="Google Shape;167;p27"/>
          <p:cNvCxnSpPr>
            <a:stCxn id="164" idx="2"/>
            <a:endCxn id="165" idx="3"/>
          </p:cNvCxnSpPr>
          <p:nvPr/>
        </p:nvCxnSpPr>
        <p:spPr>
          <a:xfrm rot="5400000">
            <a:off x="2741725" y="4022200"/>
            <a:ext cx="447300" cy="4134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Inverted indexes - How Solr indexes our data</a:t>
            </a:r>
            <a:endParaRPr/>
          </a:p>
        </p:txBody>
      </p:sp>
      <p:graphicFrame>
        <p:nvGraphicFramePr>
          <p:cNvPr id="173" name="Google Shape;173;p28"/>
          <p:cNvGraphicFramePr/>
          <p:nvPr/>
        </p:nvGraphicFramePr>
        <p:xfrm>
          <a:off x="591475" y="1017725"/>
          <a:ext cx="3000000" cy="3000000"/>
        </p:xfrm>
        <a:graphic>
          <a:graphicData uri="http://schemas.openxmlformats.org/drawingml/2006/table">
            <a:tbl>
              <a:tblPr>
                <a:noFill/>
                <a:tableStyleId>{A5B411A0-B9E0-4ABD-AB06-0DFFEDD1AD35}</a:tableStyleId>
              </a:tblPr>
              <a:tblGrid>
                <a:gridCol w="394725"/>
                <a:gridCol w="2505700"/>
                <a:gridCol w="1777725"/>
              </a:tblGrid>
              <a:tr h="365725">
                <a:tc>
                  <a:txBody>
                    <a:bodyPr/>
                    <a:lstStyle/>
                    <a:p>
                      <a:pPr indent="0" lvl="0" marL="0" rtl="0" algn="l">
                        <a:spcBef>
                          <a:spcPts val="0"/>
                        </a:spcBef>
                        <a:spcAft>
                          <a:spcPts val="0"/>
                        </a:spcAft>
                        <a:buNone/>
                      </a:pPr>
                      <a:r>
                        <a:rPr b="1" lang="en" sz="1200"/>
                        <a:t>id</a:t>
                      </a:r>
                      <a:endParaRPr b="1" sz="1200"/>
                    </a:p>
                  </a:txBody>
                  <a:tcPr marT="91425" marB="91425" marR="91425" marL="91425"/>
                </a:tc>
                <a:tc>
                  <a:txBody>
                    <a:bodyPr/>
                    <a:lstStyle/>
                    <a:p>
                      <a:pPr indent="0" lvl="0" marL="0" rtl="0" algn="l">
                        <a:spcBef>
                          <a:spcPts val="0"/>
                        </a:spcBef>
                        <a:spcAft>
                          <a:spcPts val="0"/>
                        </a:spcAft>
                        <a:buNone/>
                      </a:pPr>
                      <a:r>
                        <a:rPr b="1" lang="en" sz="1200">
                          <a:highlight>
                            <a:schemeClr val="accent4"/>
                          </a:highlight>
                        </a:rPr>
                        <a:t>book_title</a:t>
                      </a:r>
                      <a:endParaRPr b="1" sz="1200">
                        <a:highlight>
                          <a:schemeClr val="accent4"/>
                        </a:highlight>
                      </a:endParaRPr>
                    </a:p>
                  </a:txBody>
                  <a:tcPr marT="91425" marB="91425" marR="91425" marL="91425"/>
                </a:tc>
                <a:tc>
                  <a:txBody>
                    <a:bodyPr/>
                    <a:lstStyle/>
                    <a:p>
                      <a:pPr indent="0" lvl="0" marL="0" rtl="0" algn="l">
                        <a:spcBef>
                          <a:spcPts val="0"/>
                        </a:spcBef>
                        <a:spcAft>
                          <a:spcPts val="0"/>
                        </a:spcAft>
                        <a:buNone/>
                      </a:pPr>
                      <a:r>
                        <a:rPr b="1" lang="en" sz="1200"/>
                        <a:t>subjects</a:t>
                      </a:r>
                      <a:endParaRPr b="1" sz="1200"/>
                    </a:p>
                  </a:txBody>
                  <a:tcPr marT="91425" marB="91425" marR="91425" marL="91425"/>
                </a:tc>
              </a:tr>
              <a:tr h="360850">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t>Princeton guide for dog owners</a:t>
                      </a:r>
                      <a:endParaRPr sz="1200"/>
                    </a:p>
                  </a:txBody>
                  <a:tcPr marT="91425" marB="91425" marR="91425" marL="91425"/>
                </a:tc>
                <a:tc>
                  <a:txBody>
                    <a:bodyPr/>
                    <a:lstStyle/>
                    <a:p>
                      <a:pPr indent="0" lvl="0" marL="0" rtl="0" algn="l">
                        <a:spcBef>
                          <a:spcPts val="0"/>
                        </a:spcBef>
                        <a:spcAft>
                          <a:spcPts val="0"/>
                        </a:spcAft>
                        <a:buNone/>
                      </a:pPr>
                      <a:r>
                        <a:rPr lang="en" sz="1200"/>
                        <a:t>guides, animals</a:t>
                      </a:r>
                      <a:endParaRPr sz="1200"/>
                    </a:p>
                  </a:txBody>
                  <a:tcPr marT="91425" marB="91425" marR="91425" marL="91425"/>
                </a:tc>
              </a:tr>
              <a:tr h="365725">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None/>
                      </a:pPr>
                      <a:r>
                        <a:rPr lang="en" sz="1200"/>
                        <a:t>Princeton tour guide</a:t>
                      </a:r>
                      <a:endParaRPr sz="1200"/>
                    </a:p>
                  </a:txBody>
                  <a:tcPr marT="91425" marB="91425" marR="91425" marL="91425"/>
                </a:tc>
                <a:tc>
                  <a:txBody>
                    <a:bodyPr/>
                    <a:lstStyle/>
                    <a:p>
                      <a:pPr indent="0" lvl="0" marL="0" rtl="0" algn="l">
                        <a:spcBef>
                          <a:spcPts val="0"/>
                        </a:spcBef>
                        <a:spcAft>
                          <a:spcPts val="0"/>
                        </a:spcAft>
                        <a:buNone/>
                      </a:pPr>
                      <a:r>
                        <a:rPr lang="en" sz="1200"/>
                        <a:t>guides</a:t>
                      </a:r>
                      <a:endParaRPr sz="1200"/>
                    </a:p>
                  </a:txBody>
                  <a:tcPr marT="91425" marB="91425" marR="91425" marL="91425"/>
                </a:tc>
              </a:tr>
              <a:tr h="365725">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t>Cats and dogs</a:t>
                      </a:r>
                      <a:endParaRPr sz="1200"/>
                    </a:p>
                  </a:txBody>
                  <a:tcPr marT="91425" marB="91425" marR="91425" marL="91425"/>
                </a:tc>
                <a:tc>
                  <a:txBody>
                    <a:bodyPr/>
                    <a:lstStyle/>
                    <a:p>
                      <a:pPr indent="0" lvl="0" marL="0" rtl="0" algn="l">
                        <a:spcBef>
                          <a:spcPts val="0"/>
                        </a:spcBef>
                        <a:spcAft>
                          <a:spcPts val="0"/>
                        </a:spcAft>
                        <a:buNone/>
                      </a:pPr>
                      <a:r>
                        <a:rPr lang="en" sz="1200"/>
                        <a:t>animals</a:t>
                      </a:r>
                      <a:endParaRPr sz="1200"/>
                    </a:p>
                  </a:txBody>
                  <a:tcPr marT="91425" marB="91425" marR="91425" marL="91425"/>
                </a:tc>
              </a:tr>
            </a:tbl>
          </a:graphicData>
        </a:graphic>
      </p:graphicFrame>
      <p:graphicFrame>
        <p:nvGraphicFramePr>
          <p:cNvPr id="174" name="Google Shape;174;p28"/>
          <p:cNvGraphicFramePr/>
          <p:nvPr/>
        </p:nvGraphicFramePr>
        <p:xfrm>
          <a:off x="357100" y="3172700"/>
          <a:ext cx="3000000" cy="3000000"/>
        </p:xfrm>
        <a:graphic>
          <a:graphicData uri="http://schemas.openxmlformats.org/drawingml/2006/table">
            <a:tbl>
              <a:tblPr>
                <a:noFill/>
                <a:tableStyleId>{A5B411A0-B9E0-4ABD-AB06-0DFFEDD1AD35}</a:tableStyleId>
              </a:tblPr>
              <a:tblGrid>
                <a:gridCol w="463500"/>
                <a:gridCol w="2462775"/>
              </a:tblGrid>
              <a:tr h="396200">
                <a:tc>
                  <a:txBody>
                    <a:bodyPr/>
                    <a:lstStyle/>
                    <a:p>
                      <a:pPr indent="0" lvl="0" marL="0" rtl="0" algn="l">
                        <a:spcBef>
                          <a:spcPts val="0"/>
                        </a:spcBef>
                        <a:spcAft>
                          <a:spcPts val="0"/>
                        </a:spcAft>
                        <a:buNone/>
                      </a:pPr>
                      <a:r>
                        <a:rPr b="1" lang="en" sz="1200"/>
                        <a:t>id</a:t>
                      </a:r>
                      <a:endParaRPr b="1" sz="1200"/>
                    </a:p>
                  </a:txBody>
                  <a:tcPr marT="91425" marB="91425" marR="91425" marL="91425"/>
                </a:tc>
                <a:tc>
                  <a:txBody>
                    <a:bodyPr/>
                    <a:lstStyle/>
                    <a:p>
                      <a:pPr indent="0" lvl="0" marL="0" rtl="0" algn="l">
                        <a:spcBef>
                          <a:spcPts val="0"/>
                        </a:spcBef>
                        <a:spcAft>
                          <a:spcPts val="0"/>
                        </a:spcAft>
                        <a:buNone/>
                      </a:pPr>
                      <a:r>
                        <a:rPr b="1" lang="en" sz="1200">
                          <a:highlight>
                            <a:schemeClr val="accent4"/>
                          </a:highlight>
                        </a:rPr>
                        <a:t>book_title</a:t>
                      </a:r>
                      <a:endParaRPr b="1" sz="1200">
                        <a:highlight>
                          <a:schemeClr val="accent4"/>
                        </a:highlight>
                      </a:endParaRPr>
                    </a:p>
                  </a:txBody>
                  <a:tcPr marT="91425" marB="91425" marR="91425" marL="91425"/>
                </a:tc>
              </a:tr>
              <a:tr h="396200">
                <a:tc>
                  <a:txBody>
                    <a:bodyPr/>
                    <a:lstStyle/>
                    <a:p>
                      <a:pPr indent="0" lvl="0" marL="0" rtl="0" algn="l">
                        <a:spcBef>
                          <a:spcPts val="0"/>
                        </a:spcBef>
                        <a:spcAft>
                          <a:spcPts val="0"/>
                        </a:spcAft>
                        <a:buNone/>
                      </a:pPr>
                      <a:r>
                        <a:rPr lang="en" sz="1200"/>
                        <a:t>3</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c</a:t>
                      </a:r>
                      <a:r>
                        <a:rPr lang="en" sz="1200">
                          <a:solidFill>
                            <a:schemeClr val="dk1"/>
                          </a:solidFill>
                        </a:rPr>
                        <a:t>ats and dogs</a:t>
                      </a:r>
                      <a:endParaRPr sz="1200"/>
                    </a:p>
                  </a:txBody>
                  <a:tcPr marT="91425" marB="91425" marR="91425" marL="91425"/>
                </a:tc>
              </a:tr>
              <a:tr h="396200">
                <a:tc>
                  <a:txBody>
                    <a:bodyPr/>
                    <a:lstStyle/>
                    <a:p>
                      <a:pPr indent="0" lvl="0" marL="0" rtl="0" algn="l">
                        <a:spcBef>
                          <a:spcPts val="0"/>
                        </a:spcBef>
                        <a:spcAft>
                          <a:spcPts val="0"/>
                        </a:spcAft>
                        <a:buNone/>
                      </a:pPr>
                      <a:r>
                        <a:rPr lang="en" sz="1200"/>
                        <a:t>1</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rPr>
                        <a:t>p</a:t>
                      </a:r>
                      <a:r>
                        <a:rPr lang="en" sz="1200">
                          <a:solidFill>
                            <a:schemeClr val="dk1"/>
                          </a:solidFill>
                        </a:rPr>
                        <a:t>rinceton guide for dog owners</a:t>
                      </a:r>
                      <a:endParaRPr sz="1200"/>
                    </a:p>
                  </a:txBody>
                  <a:tcPr marT="91425" marB="91425" marR="91425" marL="91425"/>
                </a:tc>
              </a:tr>
              <a:tr h="396200">
                <a:tc>
                  <a:txBody>
                    <a:bodyPr/>
                    <a:lstStyle/>
                    <a:p>
                      <a:pPr indent="0" lvl="0" marL="0" rtl="0" algn="l">
                        <a:spcBef>
                          <a:spcPts val="0"/>
                        </a:spcBef>
                        <a:spcAft>
                          <a:spcPts val="0"/>
                        </a:spcAft>
                        <a:buNone/>
                      </a:pPr>
                      <a:r>
                        <a:rPr lang="en" sz="1200"/>
                        <a:t>2</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p</a:t>
                      </a:r>
                      <a:r>
                        <a:rPr lang="en" sz="1200">
                          <a:solidFill>
                            <a:schemeClr val="dk1"/>
                          </a:solidFill>
                        </a:rPr>
                        <a:t>rinceton tour guide</a:t>
                      </a:r>
                      <a:endParaRPr sz="1200"/>
                    </a:p>
                  </a:txBody>
                  <a:tcPr marT="91425" marB="91425" marR="91425" marL="91425"/>
                </a:tc>
              </a:tr>
            </a:tbl>
          </a:graphicData>
        </a:graphic>
      </p:graphicFrame>
      <p:graphicFrame>
        <p:nvGraphicFramePr>
          <p:cNvPr id="175" name="Google Shape;175;p28"/>
          <p:cNvGraphicFramePr/>
          <p:nvPr/>
        </p:nvGraphicFramePr>
        <p:xfrm>
          <a:off x="5802575" y="2361255"/>
          <a:ext cx="3000000" cy="3000000"/>
        </p:xfrm>
        <a:graphic>
          <a:graphicData uri="http://schemas.openxmlformats.org/drawingml/2006/table">
            <a:tbl>
              <a:tblPr>
                <a:noFill/>
                <a:tableStyleId>{A5B411A0-B9E0-4ABD-AB06-0DFFEDD1AD35}</a:tableStyleId>
              </a:tblPr>
              <a:tblGrid>
                <a:gridCol w="1195950"/>
                <a:gridCol w="1730325"/>
              </a:tblGrid>
              <a:tr h="340450">
                <a:tc>
                  <a:txBody>
                    <a:bodyPr/>
                    <a:lstStyle/>
                    <a:p>
                      <a:pPr indent="0" lvl="0" marL="0" rtl="0" algn="l">
                        <a:spcBef>
                          <a:spcPts val="0"/>
                        </a:spcBef>
                        <a:spcAft>
                          <a:spcPts val="0"/>
                        </a:spcAft>
                        <a:buNone/>
                      </a:pPr>
                      <a:r>
                        <a:rPr b="1" lang="en" sz="1200">
                          <a:highlight>
                            <a:schemeClr val="accent4"/>
                          </a:highlight>
                        </a:rPr>
                        <a:t>key</a:t>
                      </a:r>
                      <a:endParaRPr b="1" sz="1200">
                        <a:highlight>
                          <a:schemeClr val="accent4"/>
                        </a:highlight>
                      </a:endParaRPr>
                    </a:p>
                  </a:txBody>
                  <a:tcPr marT="91425" marB="91425" marR="91425" marL="91425"/>
                </a:tc>
                <a:tc>
                  <a:txBody>
                    <a:bodyPr/>
                    <a:lstStyle/>
                    <a:p>
                      <a:pPr indent="0" lvl="0" marL="0" rtl="0" algn="l">
                        <a:spcBef>
                          <a:spcPts val="0"/>
                        </a:spcBef>
                        <a:spcAft>
                          <a:spcPts val="0"/>
                        </a:spcAft>
                        <a:buNone/>
                      </a:pPr>
                      <a:r>
                        <a:rPr b="1" lang="en" sz="1200">
                          <a:highlight>
                            <a:schemeClr val="lt1"/>
                          </a:highlight>
                        </a:rPr>
                        <a:t>ids</a:t>
                      </a:r>
                      <a:endParaRPr b="1" sz="1200">
                        <a:highlight>
                          <a:schemeClr val="lt1"/>
                        </a:highlight>
                      </a:endParaRPr>
                    </a:p>
                  </a:txBody>
                  <a:tcPr marT="91425" marB="91425" marR="91425" marL="91425"/>
                </a:tc>
              </a:tr>
              <a:tr h="340450">
                <a:tc>
                  <a:txBody>
                    <a:bodyPr/>
                    <a:lstStyle/>
                    <a:p>
                      <a:pPr indent="0" lvl="0" marL="0" rtl="0" algn="l">
                        <a:spcBef>
                          <a:spcPts val="0"/>
                        </a:spcBef>
                        <a:spcAft>
                          <a:spcPts val="0"/>
                        </a:spcAft>
                        <a:buNone/>
                      </a:pPr>
                      <a:r>
                        <a:rPr lang="en" sz="1200"/>
                        <a:t>princeton</a:t>
                      </a:r>
                      <a:endParaRPr sz="1200"/>
                    </a:p>
                  </a:txBody>
                  <a:tcPr marT="91425" marB="91425" marR="91425" marL="91425"/>
                </a:tc>
                <a:tc>
                  <a:txBody>
                    <a:bodyPr/>
                    <a:lstStyle/>
                    <a:p>
                      <a:pPr indent="0" lvl="0" marL="0" rtl="0" algn="l">
                        <a:spcBef>
                          <a:spcPts val="0"/>
                        </a:spcBef>
                        <a:spcAft>
                          <a:spcPts val="0"/>
                        </a:spcAft>
                        <a:buNone/>
                      </a:pPr>
                      <a:r>
                        <a:rPr lang="en" sz="1200"/>
                        <a:t>1, 2</a:t>
                      </a:r>
                      <a:endParaRPr sz="1200"/>
                    </a:p>
                  </a:txBody>
                  <a:tcPr marT="91425" marB="91425" marR="91425" marL="91425"/>
                </a:tc>
              </a:tr>
              <a:tr h="340450">
                <a:tc>
                  <a:txBody>
                    <a:bodyPr/>
                    <a:lstStyle/>
                    <a:p>
                      <a:pPr indent="0" lvl="0" marL="0" rtl="0" algn="l">
                        <a:spcBef>
                          <a:spcPts val="0"/>
                        </a:spcBef>
                        <a:spcAft>
                          <a:spcPts val="0"/>
                        </a:spcAft>
                        <a:buNone/>
                      </a:pPr>
                      <a:r>
                        <a:rPr lang="en" sz="1200"/>
                        <a:t>owners</a:t>
                      </a:r>
                      <a:endParaRPr sz="1200"/>
                    </a:p>
                  </a:txBody>
                  <a:tcPr marT="91425" marB="91425" marR="91425" marL="91425"/>
                </a:tc>
                <a:tc>
                  <a:txBody>
                    <a:bodyPr/>
                    <a:lstStyle/>
                    <a:p>
                      <a:pPr indent="0" lvl="0" marL="0" rtl="0" algn="l">
                        <a:spcBef>
                          <a:spcPts val="0"/>
                        </a:spcBef>
                        <a:spcAft>
                          <a:spcPts val="0"/>
                        </a:spcAft>
                        <a:buNone/>
                      </a:pPr>
                      <a:r>
                        <a:rPr lang="en" sz="1200"/>
                        <a:t>1</a:t>
                      </a:r>
                      <a:endParaRPr sz="1200"/>
                    </a:p>
                  </a:txBody>
                  <a:tcPr marT="91425" marB="91425" marR="91425" marL="91425"/>
                </a:tc>
              </a:tr>
              <a:tr h="35382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dogs</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1, 3</a:t>
                      </a:r>
                      <a:endParaRPr sz="1200"/>
                    </a:p>
                  </a:txBody>
                  <a:tcPr marT="91425" marB="91425" marR="91425" marL="91425"/>
                </a:tc>
              </a:tr>
              <a:tr h="353825">
                <a:tc>
                  <a:txBody>
                    <a:bodyPr/>
                    <a:lstStyle/>
                    <a:p>
                      <a:pPr indent="0" lvl="0" marL="0" rtl="0" algn="l">
                        <a:spcBef>
                          <a:spcPts val="0"/>
                        </a:spcBef>
                        <a:spcAft>
                          <a:spcPts val="0"/>
                        </a:spcAft>
                        <a:buNone/>
                      </a:pPr>
                      <a:r>
                        <a:rPr lang="en" sz="1200"/>
                        <a:t>guide</a:t>
                      </a:r>
                      <a:endParaRPr sz="1200"/>
                    </a:p>
                  </a:txBody>
                  <a:tcPr marT="91425" marB="91425" marR="91425" marL="91425"/>
                </a:tc>
                <a:tc>
                  <a:txBody>
                    <a:bodyPr/>
                    <a:lstStyle/>
                    <a:p>
                      <a:pPr indent="0" lvl="0" marL="0" rtl="0" algn="l">
                        <a:spcBef>
                          <a:spcPts val="0"/>
                        </a:spcBef>
                        <a:spcAft>
                          <a:spcPts val="0"/>
                        </a:spcAft>
                        <a:buNone/>
                      </a:pPr>
                      <a:r>
                        <a:rPr lang="en" sz="1200"/>
                        <a:t>1, 2</a:t>
                      </a:r>
                      <a:endParaRPr sz="1200"/>
                    </a:p>
                  </a:txBody>
                  <a:tcPr marT="91425" marB="91425" marR="91425" marL="91425"/>
                </a:tc>
              </a:tr>
              <a:tr h="353825">
                <a:tc>
                  <a:txBody>
                    <a:bodyPr/>
                    <a:lstStyle/>
                    <a:p>
                      <a:pPr indent="0" lvl="0" marL="0" rtl="0" algn="l">
                        <a:spcBef>
                          <a:spcPts val="0"/>
                        </a:spcBef>
                        <a:spcAft>
                          <a:spcPts val="0"/>
                        </a:spcAft>
                        <a:buNone/>
                      </a:pPr>
                      <a:r>
                        <a:rPr lang="en" sz="1200"/>
                        <a:t>tour</a:t>
                      </a:r>
                      <a:endParaRPr sz="1200"/>
                    </a:p>
                  </a:txBody>
                  <a:tcPr marT="91425" marB="91425" marR="91425" marL="91425"/>
                </a:tc>
                <a:tc>
                  <a:txBody>
                    <a:bodyPr/>
                    <a:lstStyle/>
                    <a:p>
                      <a:pPr indent="0" lvl="0" marL="0" rtl="0" algn="l">
                        <a:spcBef>
                          <a:spcPts val="0"/>
                        </a:spcBef>
                        <a:spcAft>
                          <a:spcPts val="0"/>
                        </a:spcAft>
                        <a:buNone/>
                      </a:pPr>
                      <a:r>
                        <a:rPr lang="en" sz="1200"/>
                        <a:t>2</a:t>
                      </a:r>
                      <a:endParaRPr sz="1200"/>
                    </a:p>
                  </a:txBody>
                  <a:tcPr marT="91425" marB="91425" marR="91425" marL="91425"/>
                </a:tc>
              </a:tr>
              <a:tr h="397600">
                <a:tc>
                  <a:txBody>
                    <a:bodyPr/>
                    <a:lstStyle/>
                    <a:p>
                      <a:pPr indent="0" lvl="0" marL="0" rtl="0" algn="l">
                        <a:spcBef>
                          <a:spcPts val="0"/>
                        </a:spcBef>
                        <a:spcAft>
                          <a:spcPts val="0"/>
                        </a:spcAft>
                        <a:buNone/>
                      </a:pPr>
                      <a:r>
                        <a:rPr lang="en" sz="1200"/>
                        <a:t>cats</a:t>
                      </a:r>
                      <a:endParaRPr sz="1200"/>
                    </a:p>
                  </a:txBody>
                  <a:tcPr marT="91425" marB="91425" marR="91425" marL="91425"/>
                </a:tc>
                <a:tc>
                  <a:txBody>
                    <a:bodyPr/>
                    <a:lstStyle/>
                    <a:p>
                      <a:pPr indent="0" lvl="0" marL="0" rtl="0" algn="l">
                        <a:spcBef>
                          <a:spcPts val="0"/>
                        </a:spcBef>
                        <a:spcAft>
                          <a:spcPts val="0"/>
                        </a:spcAft>
                        <a:buNone/>
                      </a:pPr>
                      <a:r>
                        <a:rPr lang="en" sz="1200"/>
                        <a:t>3</a:t>
                      </a:r>
                      <a:endParaRPr sz="1200"/>
                    </a:p>
                  </a:txBody>
                  <a:tcPr marT="91425" marB="91425" marR="91425" marL="91425"/>
                </a:tc>
              </a:tr>
            </a:tbl>
          </a:graphicData>
        </a:graphic>
      </p:graphicFrame>
      <p:sp>
        <p:nvSpPr>
          <p:cNvPr id="176" name="Google Shape;176;p28"/>
          <p:cNvSpPr txBox="1"/>
          <p:nvPr/>
        </p:nvSpPr>
        <p:spPr>
          <a:xfrm>
            <a:off x="357100" y="2772500"/>
            <a:ext cx="29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Traditional Index</a:t>
            </a:r>
            <a:endParaRPr b="1"/>
          </a:p>
        </p:txBody>
      </p:sp>
      <p:sp>
        <p:nvSpPr>
          <p:cNvPr id="177" name="Google Shape;177;p28"/>
          <p:cNvSpPr txBox="1"/>
          <p:nvPr/>
        </p:nvSpPr>
        <p:spPr>
          <a:xfrm>
            <a:off x="5802613" y="1891625"/>
            <a:ext cx="29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Inverted</a:t>
            </a:r>
            <a:r>
              <a:rPr b="1" lang="en"/>
              <a:t> Index</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Storing information in Solr</a:t>
            </a:r>
            <a:endParaRPr/>
          </a:p>
        </p:txBody>
      </p:sp>
      <p:sp>
        <p:nvSpPr>
          <p:cNvPr id="183" name="Google Shape;18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a:t>
            </a:r>
            <a:r>
              <a:rPr b="1" i="1" lang="en"/>
              <a:t>very</a:t>
            </a:r>
            <a:r>
              <a:rPr lang="en"/>
              <a:t> different from what we do in other databases</a:t>
            </a:r>
            <a:endParaRPr/>
          </a:p>
          <a:p>
            <a:pPr indent="-317500" lvl="1" marL="914400" rtl="0" algn="l">
              <a:spcBef>
                <a:spcPts val="0"/>
              </a:spcBef>
              <a:spcAft>
                <a:spcPts val="0"/>
              </a:spcAft>
              <a:buSzPts val="1400"/>
              <a:buChar char="○"/>
            </a:pPr>
            <a:r>
              <a:rPr lang="en"/>
              <a:t>Remember that we use Solr to power our searches</a:t>
            </a:r>
            <a:endParaRPr/>
          </a:p>
          <a:p>
            <a:pPr indent="-317500" lvl="1" marL="914400" rtl="0" algn="l">
              <a:spcBef>
                <a:spcPts val="0"/>
              </a:spcBef>
              <a:spcAft>
                <a:spcPts val="0"/>
              </a:spcAft>
              <a:buSzPts val="1400"/>
              <a:buChar char="○"/>
            </a:pPr>
            <a:r>
              <a:rPr lang="en"/>
              <a:t>i.e. we store data for </a:t>
            </a:r>
            <a:r>
              <a:rPr i="1" lang="en"/>
              <a:t>search</a:t>
            </a:r>
            <a:r>
              <a:rPr lang="en"/>
              <a:t> and display purposes </a:t>
            </a:r>
            <a:r>
              <a:rPr i="1" lang="en"/>
              <a:t>not</a:t>
            </a:r>
            <a:r>
              <a:rPr lang="en"/>
              <a:t> for preservation</a:t>
            </a:r>
            <a:endParaRPr/>
          </a:p>
          <a:p>
            <a:pPr indent="-342900" lvl="0" marL="457200" rtl="0" algn="l">
              <a:spcBef>
                <a:spcPts val="0"/>
              </a:spcBef>
              <a:spcAft>
                <a:spcPts val="0"/>
              </a:spcAft>
              <a:buSzPts val="1800"/>
              <a:buChar char="●"/>
            </a:pPr>
            <a:r>
              <a:rPr lang="en"/>
              <a:t>It’s common to store the same field more than once </a:t>
            </a:r>
            <a:endParaRPr/>
          </a:p>
          <a:p>
            <a:pPr indent="-317500" lvl="1" marL="914400" rtl="0" algn="l">
              <a:spcBef>
                <a:spcPts val="0"/>
              </a:spcBef>
              <a:spcAft>
                <a:spcPts val="0"/>
              </a:spcAft>
              <a:buSzPts val="1400"/>
              <a:buChar char="○"/>
            </a:pPr>
            <a:r>
              <a:rPr lang="en"/>
              <a:t>e.g. display value vs searchable value vs value for facets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field in Solr… </a:t>
            </a:r>
            <a:endParaRPr/>
          </a:p>
        </p:txBody>
      </p:sp>
      <p:sp>
        <p:nvSpPr>
          <p:cNvPr id="189" name="Google Shape;189;p30"/>
          <p:cNvSpPr txBox="1"/>
          <p:nvPr>
            <p:ph idx="1" type="body"/>
          </p:nvPr>
        </p:nvSpPr>
        <p:spPr>
          <a:xfrm>
            <a:off x="311700" y="1152475"/>
            <a:ext cx="8520600" cy="39303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Can be </a:t>
            </a:r>
            <a:r>
              <a:rPr lang="en">
                <a:latin typeface="Courier New"/>
                <a:ea typeface="Courier New"/>
                <a:cs typeface="Courier New"/>
                <a:sym typeface="Courier New"/>
              </a:rPr>
              <a:t>String</a:t>
            </a:r>
            <a:r>
              <a:rPr lang="en"/>
              <a:t>, </a:t>
            </a:r>
            <a:r>
              <a:rPr lang="en">
                <a:latin typeface="Courier New"/>
                <a:ea typeface="Courier New"/>
                <a:cs typeface="Courier New"/>
                <a:sym typeface="Courier New"/>
              </a:rPr>
              <a:t>Text</a:t>
            </a:r>
            <a:r>
              <a:rPr lang="en"/>
              <a:t>, </a:t>
            </a:r>
            <a:r>
              <a:rPr lang="en">
                <a:latin typeface="Courier New"/>
                <a:ea typeface="Courier New"/>
                <a:cs typeface="Courier New"/>
                <a:sym typeface="Courier New"/>
              </a:rPr>
              <a:t>Number</a:t>
            </a:r>
            <a:r>
              <a:rPr lang="en"/>
              <a:t>, </a:t>
            </a:r>
            <a:r>
              <a:rPr lang="en">
                <a:latin typeface="Courier New"/>
                <a:ea typeface="Courier New"/>
                <a:cs typeface="Courier New"/>
                <a:sym typeface="Courier New"/>
              </a:rPr>
              <a:t>Date</a:t>
            </a:r>
            <a:r>
              <a:rPr lang="en"/>
              <a:t>, …</a:t>
            </a:r>
            <a:endParaRPr/>
          </a:p>
          <a:p>
            <a:pPr indent="-342900" lvl="0" marL="457200" rtl="0" algn="l">
              <a:lnSpc>
                <a:spcPct val="115000"/>
              </a:lnSpc>
              <a:spcBef>
                <a:spcPts val="0"/>
              </a:spcBef>
              <a:spcAft>
                <a:spcPts val="0"/>
              </a:spcAft>
              <a:buSzPts val="1800"/>
              <a:buChar char="●"/>
            </a:pPr>
            <a:r>
              <a:rPr lang="en"/>
              <a:t>Can be single-value or multi-value</a:t>
            </a:r>
            <a:endParaRPr>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
                <a:latin typeface="Courier New"/>
                <a:ea typeface="Courier New"/>
                <a:cs typeface="Courier New"/>
                <a:sym typeface="Courier New"/>
              </a:rPr>
              <a:t>String</a:t>
            </a:r>
            <a:r>
              <a:rPr lang="en"/>
              <a:t> values are stored as-is </a:t>
            </a:r>
            <a:endParaRPr/>
          </a:p>
          <a:p>
            <a:pPr indent="-317500" lvl="1" marL="914400" rtl="0" algn="l">
              <a:lnSpc>
                <a:spcPct val="115000"/>
              </a:lnSpc>
              <a:spcBef>
                <a:spcPts val="0"/>
              </a:spcBef>
              <a:spcAft>
                <a:spcPts val="0"/>
              </a:spcAft>
              <a:buSzPts val="1400"/>
              <a:buChar char="○"/>
            </a:pPr>
            <a:r>
              <a:rPr lang="en"/>
              <a:t>No transformations at all, including extra spaces, </a:t>
            </a:r>
            <a:r>
              <a:rPr lang="en">
                <a:latin typeface="Courier New"/>
                <a:ea typeface="Courier New"/>
                <a:cs typeface="Courier New"/>
                <a:sym typeface="Courier New"/>
              </a:rPr>
              <a:t>“hello” != “hello ”</a:t>
            </a:r>
            <a:endParaRPr>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
                <a:latin typeface="Courier New"/>
                <a:ea typeface="Courier New"/>
                <a:cs typeface="Courier New"/>
                <a:sym typeface="Courier New"/>
              </a:rPr>
              <a:t>Text</a:t>
            </a:r>
            <a:r>
              <a:rPr lang="en"/>
              <a:t> supports many transformations</a:t>
            </a:r>
            <a:endParaRPr/>
          </a:p>
          <a:p>
            <a:pPr indent="-317500" lvl="1" marL="914400" rtl="0" algn="l">
              <a:lnSpc>
                <a:spcPct val="115000"/>
              </a:lnSpc>
              <a:spcBef>
                <a:spcPts val="0"/>
              </a:spcBef>
              <a:spcAft>
                <a:spcPts val="0"/>
              </a:spcAft>
              <a:buSzPts val="1400"/>
              <a:buChar char="○"/>
            </a:pPr>
            <a:r>
              <a:rPr lang="en">
                <a:latin typeface="Courier New"/>
                <a:ea typeface="Courier New"/>
                <a:cs typeface="Courier New"/>
                <a:sym typeface="Courier New"/>
              </a:rPr>
              <a:t>Text General</a:t>
            </a:r>
            <a:r>
              <a:rPr lang="en"/>
              <a:t> indexes </a:t>
            </a:r>
            <a:r>
              <a:rPr lang="en">
                <a:latin typeface="Courier New"/>
                <a:ea typeface="Courier New"/>
                <a:cs typeface="Courier New"/>
                <a:sym typeface="Courier New"/>
              </a:rPr>
              <a:t>“Mechanism”</a:t>
            </a:r>
            <a:r>
              <a:rPr lang="en"/>
              <a:t> as </a:t>
            </a:r>
            <a:r>
              <a:rPr lang="en">
                <a:latin typeface="Courier New"/>
                <a:ea typeface="Courier New"/>
                <a:cs typeface="Courier New"/>
                <a:sym typeface="Courier New"/>
              </a:rPr>
              <a:t>“mechanism”</a:t>
            </a:r>
            <a:endParaRPr>
              <a:latin typeface="Courier New"/>
              <a:ea typeface="Courier New"/>
              <a:cs typeface="Courier New"/>
              <a:sym typeface="Courier New"/>
            </a:endParaRPr>
          </a:p>
          <a:p>
            <a:pPr indent="-317500" lvl="1" marL="914400" rtl="0" algn="l">
              <a:lnSpc>
                <a:spcPct val="115000"/>
              </a:lnSpc>
              <a:spcBef>
                <a:spcPts val="0"/>
              </a:spcBef>
              <a:spcAft>
                <a:spcPts val="0"/>
              </a:spcAft>
              <a:buSzPts val="1400"/>
              <a:buChar char="○"/>
            </a:pPr>
            <a:r>
              <a:rPr lang="en">
                <a:latin typeface="Courier New"/>
                <a:ea typeface="Courier New"/>
                <a:cs typeface="Courier New"/>
                <a:sym typeface="Courier New"/>
              </a:rPr>
              <a:t>Text English</a:t>
            </a:r>
            <a:r>
              <a:rPr lang="en"/>
              <a:t> indexes </a:t>
            </a:r>
            <a:r>
              <a:rPr lang="en">
                <a:latin typeface="Courier New"/>
                <a:ea typeface="Courier New"/>
                <a:cs typeface="Courier New"/>
                <a:sym typeface="Courier New"/>
              </a:rPr>
              <a:t>“Mechanism”</a:t>
            </a:r>
            <a:r>
              <a:rPr lang="en"/>
              <a:t> as </a:t>
            </a:r>
            <a:r>
              <a:rPr lang="en">
                <a:latin typeface="Courier New"/>
                <a:ea typeface="Courier New"/>
                <a:cs typeface="Courier New"/>
                <a:sym typeface="Courier New"/>
              </a:rPr>
              <a:t>“mechan”</a:t>
            </a:r>
            <a:endParaRPr>
              <a:latin typeface="Courier New"/>
              <a:ea typeface="Courier New"/>
              <a:cs typeface="Courier New"/>
              <a:sym typeface="Courier New"/>
            </a:endParaRPr>
          </a:p>
          <a:p>
            <a:pPr indent="-342900" lvl="0" marL="457200" rtl="0" algn="l">
              <a:lnSpc>
                <a:spcPct val="115000"/>
              </a:lnSpc>
              <a:spcBef>
                <a:spcPts val="0"/>
              </a:spcBef>
              <a:spcAft>
                <a:spcPts val="0"/>
              </a:spcAft>
              <a:buSzPts val="1800"/>
              <a:buChar char="●"/>
            </a:pPr>
            <a:r>
              <a:rPr lang="en"/>
              <a:t>A field c</a:t>
            </a:r>
            <a:r>
              <a:rPr lang="en"/>
              <a:t>an be stored and/or indexed</a:t>
            </a:r>
            <a:endParaRPr/>
          </a:p>
          <a:p>
            <a:pPr indent="-317500" lvl="1" marL="914400" rtl="0" algn="l">
              <a:lnSpc>
                <a:spcPct val="115000"/>
              </a:lnSpc>
              <a:spcBef>
                <a:spcPts val="0"/>
              </a:spcBef>
              <a:spcAft>
                <a:spcPts val="0"/>
              </a:spcAft>
              <a:buSzPts val="1400"/>
              <a:buChar char="○"/>
            </a:pPr>
            <a:r>
              <a:rPr lang="en"/>
              <a:t>Stored if we need to display it to the user</a:t>
            </a:r>
            <a:endParaRPr/>
          </a:p>
          <a:p>
            <a:pPr indent="-317500" lvl="1" marL="914400" rtl="0" algn="l">
              <a:lnSpc>
                <a:spcPct val="115000"/>
              </a:lnSpc>
              <a:spcBef>
                <a:spcPts val="0"/>
              </a:spcBef>
              <a:spcAft>
                <a:spcPts val="0"/>
              </a:spcAft>
              <a:buSzPts val="1400"/>
              <a:buChar char="○"/>
            </a:pPr>
            <a:r>
              <a:rPr lang="en"/>
              <a:t>Indexed if we need to search for values by this field</a:t>
            </a:r>
            <a:endParaRPr/>
          </a:p>
          <a:p>
            <a:pPr indent="-317500" lvl="1" marL="914400" rtl="0" algn="l">
              <a:lnSpc>
                <a:spcPct val="115000"/>
              </a:lnSpc>
              <a:spcBef>
                <a:spcPts val="0"/>
              </a:spcBef>
              <a:spcAft>
                <a:spcPts val="0"/>
              </a:spcAft>
              <a:buSzPts val="1400"/>
              <a:buChar char="○"/>
            </a:pPr>
            <a:r>
              <a:rPr lang="en"/>
              <a:t>It is possible to index a field but not store it. In this case you can search values on it, get docs that match, but never retrieve the actual value </a:t>
            </a:r>
            <a:r>
              <a:rPr i="1" lang="en"/>
              <a:t>*head-explodes*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A </a:t>
            </a:r>
            <a:r>
              <a:rPr b="1" i="1" lang="en"/>
              <a:t>text field</a:t>
            </a:r>
            <a:r>
              <a:rPr lang="en"/>
              <a:t> in Solr…</a:t>
            </a:r>
            <a:endParaRPr/>
          </a:p>
          <a:p>
            <a:pPr indent="0" lvl="0" marL="0" rtl="0" algn="l">
              <a:spcBef>
                <a:spcPts val="0"/>
              </a:spcBef>
              <a:spcAft>
                <a:spcPts val="0"/>
              </a:spcAft>
              <a:buNone/>
            </a:pPr>
            <a:r>
              <a:t/>
            </a:r>
            <a:endParaRPr/>
          </a:p>
        </p:txBody>
      </p:sp>
      <p:sp>
        <p:nvSpPr>
          <p:cNvPr id="195" name="Google Shape;19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a:t>
            </a:r>
            <a:r>
              <a:rPr lang="en"/>
              <a:t>an have index and query </a:t>
            </a:r>
            <a:r>
              <a:rPr b="1" i="1" lang="en"/>
              <a:t>a</a:t>
            </a:r>
            <a:r>
              <a:rPr b="1" i="1" lang="en"/>
              <a:t>nalyzers</a:t>
            </a:r>
            <a:endParaRPr b="1" i="1"/>
          </a:p>
          <a:p>
            <a:pPr indent="-342900" lvl="0" marL="457200" rtl="0" algn="l">
              <a:spcBef>
                <a:spcPts val="0"/>
              </a:spcBef>
              <a:spcAft>
                <a:spcPts val="0"/>
              </a:spcAft>
              <a:buSzPts val="1800"/>
              <a:buChar char="●"/>
            </a:pPr>
            <a:r>
              <a:rPr lang="en"/>
              <a:t>These analyzers </a:t>
            </a:r>
            <a:r>
              <a:rPr lang="en"/>
              <a:t>alter the data as it’s indexed or queried</a:t>
            </a:r>
            <a:endParaRPr/>
          </a:p>
          <a:p>
            <a:pPr indent="-342900" lvl="0" marL="457200" rtl="0" algn="l">
              <a:spcBef>
                <a:spcPts val="0"/>
              </a:spcBef>
              <a:spcAft>
                <a:spcPts val="0"/>
              </a:spcAft>
              <a:buSzPts val="1800"/>
              <a:buChar char="●"/>
            </a:pPr>
            <a:r>
              <a:rPr lang="en"/>
              <a:t>Two type of analyzers: tokenizer and filters</a:t>
            </a:r>
            <a:endParaRPr/>
          </a:p>
          <a:p>
            <a:pPr indent="-342900" lvl="0" marL="457200" rtl="0" algn="l">
              <a:spcBef>
                <a:spcPts val="0"/>
              </a:spcBef>
              <a:spcAft>
                <a:spcPts val="0"/>
              </a:spcAft>
              <a:buSzPts val="1800"/>
              <a:buChar char="●"/>
            </a:pPr>
            <a:r>
              <a:rPr lang="en"/>
              <a:t>Tokenizer</a:t>
            </a:r>
            <a:endParaRPr/>
          </a:p>
          <a:p>
            <a:pPr indent="-317500" lvl="1" marL="914400" rtl="0" algn="l">
              <a:spcBef>
                <a:spcPts val="0"/>
              </a:spcBef>
              <a:spcAft>
                <a:spcPts val="0"/>
              </a:spcAft>
              <a:buSzPts val="1400"/>
              <a:buChar char="○"/>
            </a:pPr>
            <a:r>
              <a:rPr lang="en"/>
              <a:t>Breaks down text in tokens (e.g. </a:t>
            </a:r>
            <a:r>
              <a:rPr lang="en">
                <a:latin typeface="Courier New"/>
                <a:ea typeface="Courier New"/>
                <a:cs typeface="Courier New"/>
                <a:sym typeface="Courier New"/>
              </a:rPr>
              <a:t>“hello world”</a:t>
            </a:r>
            <a:r>
              <a:rPr lang="en"/>
              <a:t> becomes </a:t>
            </a:r>
            <a:r>
              <a:rPr lang="en">
                <a:latin typeface="Courier New"/>
                <a:ea typeface="Courier New"/>
                <a:cs typeface="Courier New"/>
                <a:sym typeface="Courier New"/>
              </a:rPr>
              <a:t>“hello”</a:t>
            </a:r>
            <a:r>
              <a:rPr lang="en"/>
              <a:t> and </a:t>
            </a:r>
            <a:r>
              <a:rPr lang="en">
                <a:latin typeface="Courier New"/>
                <a:ea typeface="Courier New"/>
                <a:cs typeface="Courier New"/>
                <a:sym typeface="Courier New"/>
              </a:rPr>
              <a:t>“world”</a:t>
            </a:r>
            <a:r>
              <a:rPr lang="en"/>
              <a:t>)</a:t>
            </a:r>
            <a:endParaRPr/>
          </a:p>
          <a:p>
            <a:pPr indent="-342900" lvl="0" marL="457200" rtl="0" algn="l">
              <a:spcBef>
                <a:spcPts val="0"/>
              </a:spcBef>
              <a:spcAft>
                <a:spcPts val="0"/>
              </a:spcAft>
              <a:buSzPts val="1800"/>
              <a:buChar char="●"/>
            </a:pPr>
            <a:r>
              <a:rPr lang="en"/>
              <a:t>Filters</a:t>
            </a:r>
            <a:endParaRPr/>
          </a:p>
          <a:p>
            <a:pPr indent="-317500" lvl="1" marL="914400" rtl="0" algn="l">
              <a:spcBef>
                <a:spcPts val="0"/>
              </a:spcBef>
              <a:spcAft>
                <a:spcPts val="0"/>
              </a:spcAft>
              <a:buSzPts val="1400"/>
              <a:buChar char="○"/>
            </a:pPr>
            <a:r>
              <a:rPr lang="en"/>
              <a:t>Lower case (</a:t>
            </a:r>
            <a:r>
              <a:rPr lang="en">
                <a:latin typeface="Courier New"/>
                <a:ea typeface="Courier New"/>
                <a:cs typeface="Courier New"/>
                <a:sym typeface="Courier New"/>
              </a:rPr>
              <a:t>“HELLO”</a:t>
            </a:r>
            <a:r>
              <a:rPr lang="en"/>
              <a:t> becomes </a:t>
            </a:r>
            <a:r>
              <a:rPr lang="en">
                <a:latin typeface="Courier New"/>
                <a:ea typeface="Courier New"/>
                <a:cs typeface="Courier New"/>
                <a:sym typeface="Courier New"/>
              </a:rPr>
              <a:t>“hello”</a:t>
            </a:r>
            <a:r>
              <a:rPr lang="en"/>
              <a:t>)</a:t>
            </a:r>
            <a:endParaRPr/>
          </a:p>
          <a:p>
            <a:pPr indent="-317500" lvl="1" marL="914400" rtl="0" algn="l">
              <a:spcBef>
                <a:spcPts val="0"/>
              </a:spcBef>
              <a:spcAft>
                <a:spcPts val="0"/>
              </a:spcAft>
              <a:buSzPts val="1400"/>
              <a:buChar char="○"/>
            </a:pPr>
            <a:r>
              <a:rPr lang="en"/>
              <a:t>Strip punctuation (</a:t>
            </a:r>
            <a:r>
              <a:rPr lang="en">
                <a:latin typeface="Courier New"/>
                <a:ea typeface="Courier New"/>
                <a:cs typeface="Courier New"/>
                <a:sym typeface="Courier New"/>
              </a:rPr>
              <a:t>“hello!”</a:t>
            </a:r>
            <a:r>
              <a:rPr lang="en"/>
              <a:t> becomes </a:t>
            </a:r>
            <a:r>
              <a:rPr lang="en">
                <a:latin typeface="Courier New"/>
                <a:ea typeface="Courier New"/>
                <a:cs typeface="Courier New"/>
                <a:sym typeface="Courier New"/>
              </a:rPr>
              <a:t>“hello”</a:t>
            </a:r>
            <a:r>
              <a:rPr lang="en"/>
              <a:t>)</a:t>
            </a:r>
            <a:endParaRPr/>
          </a:p>
          <a:p>
            <a:pPr indent="-317500" lvl="1" marL="914400" rtl="0" algn="l">
              <a:spcBef>
                <a:spcPts val="0"/>
              </a:spcBef>
              <a:spcAft>
                <a:spcPts val="0"/>
              </a:spcAft>
              <a:buSzPts val="1400"/>
              <a:buChar char="○"/>
            </a:pPr>
            <a:r>
              <a:rPr lang="en"/>
              <a:t>Handle diacritics (</a:t>
            </a:r>
            <a:r>
              <a:rPr lang="en">
                <a:latin typeface="Courier New"/>
                <a:ea typeface="Courier New"/>
                <a:cs typeface="Courier New"/>
                <a:sym typeface="Courier New"/>
              </a:rPr>
              <a:t>“México”</a:t>
            </a:r>
            <a:r>
              <a:rPr lang="en"/>
              <a:t> becomes </a:t>
            </a:r>
            <a:r>
              <a:rPr lang="en">
                <a:latin typeface="Courier New"/>
                <a:ea typeface="Courier New"/>
                <a:cs typeface="Courier New"/>
                <a:sym typeface="Courier New"/>
              </a:rPr>
              <a:t>“Mexico”</a:t>
            </a:r>
            <a:r>
              <a:rPr lang="en"/>
              <a:t>)</a:t>
            </a:r>
            <a:endParaRPr/>
          </a:p>
          <a:p>
            <a:pPr indent="-317500" lvl="1" marL="914400" rtl="0" algn="l">
              <a:spcBef>
                <a:spcPts val="0"/>
              </a:spcBef>
              <a:spcAft>
                <a:spcPts val="0"/>
              </a:spcAft>
              <a:buSzPts val="1400"/>
              <a:buChar char="○"/>
            </a:pPr>
            <a:r>
              <a:rPr lang="en"/>
              <a:t>Extract stems of words (e.g. </a:t>
            </a:r>
            <a:r>
              <a:rPr lang="en">
                <a:latin typeface="Courier New"/>
                <a:ea typeface="Courier New"/>
                <a:cs typeface="Courier New"/>
                <a:sym typeface="Courier New"/>
              </a:rPr>
              <a:t>mechanism</a:t>
            </a:r>
            <a:r>
              <a:rPr lang="en"/>
              <a:t> =&gt; </a:t>
            </a:r>
            <a:r>
              <a:rPr lang="en">
                <a:latin typeface="Courier New"/>
                <a:ea typeface="Courier New"/>
                <a:cs typeface="Courier New"/>
                <a:sym typeface="Courier New"/>
              </a:rPr>
              <a:t>mechan</a:t>
            </a:r>
            <a:r>
              <a:rPr lang="en"/>
              <a:t>)</a:t>
            </a:r>
            <a:endParaRPr/>
          </a:p>
          <a:p>
            <a:pPr indent="-317500" lvl="1" marL="914400" rtl="0" algn="l">
              <a:spcBef>
                <a:spcPts val="0"/>
              </a:spcBef>
              <a:spcAft>
                <a:spcPts val="0"/>
              </a:spcAft>
              <a:buSzPts val="1400"/>
              <a:buChar char="○"/>
            </a:pPr>
            <a:r>
              <a:rPr lang="en"/>
              <a:t>Drop stop words (e.g. </a:t>
            </a:r>
            <a:r>
              <a:rPr lang="en">
                <a:latin typeface="Courier New"/>
                <a:ea typeface="Courier New"/>
                <a:cs typeface="Courier New"/>
                <a:sym typeface="Courier New"/>
              </a:rPr>
              <a:t>the</a:t>
            </a:r>
            <a:r>
              <a:rPr lang="en"/>
              <a:t>, </a:t>
            </a:r>
            <a:r>
              <a:rPr lang="en">
                <a:latin typeface="Courier New"/>
                <a:ea typeface="Courier New"/>
                <a:cs typeface="Courier New"/>
                <a:sym typeface="Courier New"/>
              </a:rPr>
              <a:t>and</a:t>
            </a:r>
            <a:r>
              <a:rPr lang="en"/>
              <a:t>, </a:t>
            </a:r>
            <a:r>
              <a:rPr lang="en">
                <a:latin typeface="Courier New"/>
                <a:ea typeface="Courier New"/>
                <a:cs typeface="Courier New"/>
                <a:sym typeface="Courier New"/>
              </a:rPr>
              <a:t>or</a:t>
            </a:r>
            <a:r>
              <a:rPr lang="en"/>
              <a:t>)</a:t>
            </a:r>
            <a:endParaRPr/>
          </a:p>
          <a:p>
            <a:pPr indent="-317500" lvl="1" marL="914400" rtl="0" algn="l">
              <a:spcBef>
                <a:spcPts val="0"/>
              </a:spcBef>
              <a:spcAft>
                <a:spcPts val="0"/>
              </a:spcAft>
              <a:buSzPts val="1400"/>
              <a:buChar char="○"/>
            </a:pPr>
            <a:r>
              <a:rPr lang="en"/>
              <a:t>Handle Chinese-Japanese-Korean bigrams (</a:t>
            </a:r>
            <a:r>
              <a:rPr lang="en" u="sng">
                <a:solidFill>
                  <a:schemeClr val="hlink"/>
                </a:solidFill>
                <a:hlinkClick r:id="rId3"/>
              </a:rPr>
              <a:t>examples</a:t>
            </a:r>
            <a:r>
              <a:rPr lang="en"/>
              <a:t>)</a:t>
            </a:r>
            <a:endParaRPr/>
          </a:p>
          <a:p>
            <a:pPr indent="-317500" lvl="1" marL="914400" rtl="0" algn="l">
              <a:spcBef>
                <a:spcPts val="0"/>
              </a:spcBef>
              <a:spcAft>
                <a:spcPts val="0"/>
              </a:spcAft>
              <a:buSzPts val="1400"/>
              <a:buChar char="○"/>
            </a:pPr>
            <a:r>
              <a:rPr lang="en" u="sng">
                <a:solidFill>
                  <a:schemeClr val="hlink"/>
                </a:solidFill>
                <a:hlinkClick r:id="rId4"/>
              </a:rPr>
              <a:t>Tons more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Workshop Outline</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17500" lvl="1" marL="914400" rtl="0" algn="l">
              <a:spcBef>
                <a:spcPts val="0"/>
              </a:spcBef>
              <a:spcAft>
                <a:spcPts val="0"/>
              </a:spcAft>
              <a:buSzPts val="1400"/>
              <a:buChar char="○"/>
            </a:pPr>
            <a:r>
              <a:rPr lang="en"/>
              <a:t>Concepts, quick tour, installation</a:t>
            </a:r>
            <a:endParaRPr/>
          </a:p>
          <a:p>
            <a:pPr indent="-342900" lvl="0" marL="457200" rtl="0" algn="l">
              <a:spcBef>
                <a:spcPts val="0"/>
              </a:spcBef>
              <a:spcAft>
                <a:spcPts val="0"/>
              </a:spcAft>
              <a:buSzPts val="1800"/>
              <a:buChar char="●"/>
            </a:pPr>
            <a:r>
              <a:rPr lang="en"/>
              <a:t>Schema</a:t>
            </a:r>
            <a:endParaRPr/>
          </a:p>
          <a:p>
            <a:pPr indent="-317500" lvl="1" marL="914400" rtl="0" algn="l">
              <a:spcBef>
                <a:spcPts val="0"/>
              </a:spcBef>
              <a:spcAft>
                <a:spcPts val="0"/>
              </a:spcAft>
              <a:buSzPts val="1400"/>
              <a:buChar char="○"/>
            </a:pPr>
            <a:r>
              <a:rPr lang="en"/>
              <a:t>Types, Fields, Tokenizers, Filters</a:t>
            </a:r>
            <a:endParaRPr/>
          </a:p>
          <a:p>
            <a:pPr indent="-342900" lvl="0" marL="457200" rtl="0" algn="l">
              <a:spcBef>
                <a:spcPts val="0"/>
              </a:spcBef>
              <a:spcAft>
                <a:spcPts val="0"/>
              </a:spcAft>
              <a:buSzPts val="1800"/>
              <a:buChar char="●"/>
            </a:pPr>
            <a:r>
              <a:rPr lang="en"/>
              <a:t>Searching</a:t>
            </a:r>
            <a:endParaRPr/>
          </a:p>
          <a:p>
            <a:pPr indent="-317500" lvl="1" marL="914400" rtl="0" algn="l">
              <a:spcBef>
                <a:spcPts val="0"/>
              </a:spcBef>
              <a:spcAft>
                <a:spcPts val="0"/>
              </a:spcAft>
              <a:buSzPts val="1400"/>
              <a:buChar char="○"/>
            </a:pPr>
            <a:r>
              <a:rPr lang="en"/>
              <a:t>Search parameters, Facets, Highlighting</a:t>
            </a:r>
            <a:endParaRPr/>
          </a:p>
          <a:p>
            <a:pPr indent="-342900" lvl="0" marL="457200" rtl="0" algn="l">
              <a:spcBef>
                <a:spcPts val="0"/>
              </a:spcBef>
              <a:spcAft>
                <a:spcPts val="0"/>
              </a:spcAft>
              <a:buSzPts val="1800"/>
              <a:buChar char="●"/>
            </a:pPr>
            <a:r>
              <a:rPr lang="en"/>
              <a:t>Miscellaneous</a:t>
            </a:r>
            <a:endParaRPr/>
          </a:p>
          <a:p>
            <a:pPr indent="-317500" lvl="1" marL="914400" rtl="0" algn="l">
              <a:spcBef>
                <a:spcPts val="0"/>
              </a:spcBef>
              <a:spcAft>
                <a:spcPts val="0"/>
              </a:spcAft>
              <a:buSzPts val="1400"/>
              <a:buChar char="○"/>
            </a:pPr>
            <a:r>
              <a:rPr lang="en"/>
              <a:t>Configuration, Synonyms, Spell checking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text processed with tokenizer + filters </a:t>
            </a:r>
            <a:endParaRPr/>
          </a:p>
        </p:txBody>
      </p:sp>
      <p:graphicFrame>
        <p:nvGraphicFramePr>
          <p:cNvPr id="201" name="Google Shape;201;p32"/>
          <p:cNvGraphicFramePr/>
          <p:nvPr/>
        </p:nvGraphicFramePr>
        <p:xfrm>
          <a:off x="492750" y="1393625"/>
          <a:ext cx="3000000" cy="3000000"/>
        </p:xfrm>
        <a:graphic>
          <a:graphicData uri="http://schemas.openxmlformats.org/drawingml/2006/table">
            <a:tbl>
              <a:tblPr>
                <a:noFill/>
                <a:tableStyleId>{A5B411A0-B9E0-4ABD-AB06-0DFFEDD1AD35}</a:tableStyleId>
              </a:tblPr>
              <a:tblGrid>
                <a:gridCol w="1808500"/>
                <a:gridCol w="5043825"/>
                <a:gridCol w="386675"/>
              </a:tblGrid>
              <a:tr h="381000">
                <a:tc>
                  <a:txBody>
                    <a:bodyPr/>
                    <a:lstStyle/>
                    <a:p>
                      <a:pPr indent="0" lvl="0" marL="0" rtl="0" algn="l">
                        <a:spcBef>
                          <a:spcPts val="0"/>
                        </a:spcBef>
                        <a:spcAft>
                          <a:spcPts val="0"/>
                        </a:spcAft>
                        <a:buNone/>
                      </a:pPr>
                      <a:r>
                        <a:rPr b="1" lang="en"/>
                        <a:t>Transformation</a:t>
                      </a:r>
                      <a:endParaRPr b="1"/>
                    </a:p>
                  </a:txBody>
                  <a:tcPr marT="91425" marB="91425" marR="91425" marL="91425"/>
                </a:tc>
                <a:tc>
                  <a:txBody>
                    <a:bodyPr/>
                    <a:lstStyle/>
                    <a:p>
                      <a:pPr indent="0" lvl="0" marL="0" rtl="0" algn="l">
                        <a:lnSpc>
                          <a:spcPct val="115000"/>
                        </a:lnSpc>
                        <a:spcBef>
                          <a:spcPts val="0"/>
                        </a:spcBef>
                        <a:spcAft>
                          <a:spcPts val="1200"/>
                        </a:spcAft>
                        <a:buNone/>
                      </a:pPr>
                      <a:r>
                        <a:rPr b="1" lang="en">
                          <a:solidFill>
                            <a:schemeClr val="dk2"/>
                          </a:solidFill>
                        </a:rPr>
                        <a:t>Result</a:t>
                      </a:r>
                      <a:endParaRPr b="1">
                        <a:solidFill>
                          <a:schemeClr val="dk2"/>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Original text</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ourier New"/>
                          <a:ea typeface="Courier New"/>
                          <a:cs typeface="Courier New"/>
                          <a:sym typeface="Courier New"/>
                        </a:rPr>
                        <a:t>“Princeton guide for dog owners”</a:t>
                      </a:r>
                      <a:endParaRPr sz="10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Tokenizer</a:t>
                      </a:r>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2"/>
                          </a:solidFill>
                          <a:latin typeface="Courier New"/>
                          <a:ea typeface="Courier New"/>
                          <a:cs typeface="Courier New"/>
                          <a:sym typeface="Courier New"/>
                        </a:rPr>
                        <a:t>“Princeton”, “guide”, “for”, “dog”, “owners”</a:t>
                      </a:r>
                      <a:endParaRPr>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Lowercase filter</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ourier New"/>
                          <a:ea typeface="Courier New"/>
                          <a:cs typeface="Courier New"/>
                          <a:sym typeface="Courier New"/>
                        </a:rPr>
                        <a:t>“princeton”, “guide”, “for”, “dog”, “owners”</a:t>
                      </a:r>
                      <a:endParaRPr>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Stop word filter</a:t>
                      </a:r>
                      <a:endParaRPr/>
                    </a:p>
                  </a:txBody>
                  <a:tcPr marT="91425" marB="91425" marR="91425" marL="91425"/>
                </a:tc>
                <a:tc>
                  <a:txBody>
                    <a:bodyPr/>
                    <a:lstStyle/>
                    <a:p>
                      <a:pPr indent="0" lvl="0" marL="0" rtl="0" algn="l">
                        <a:lnSpc>
                          <a:spcPct val="115000"/>
                        </a:lnSpc>
                        <a:spcBef>
                          <a:spcPts val="0"/>
                        </a:spcBef>
                        <a:spcAft>
                          <a:spcPts val="1200"/>
                        </a:spcAft>
                        <a:buNone/>
                      </a:pPr>
                      <a:r>
                        <a:rPr lang="en">
                          <a:solidFill>
                            <a:schemeClr val="dk2"/>
                          </a:solidFill>
                          <a:latin typeface="Courier New"/>
                          <a:ea typeface="Courier New"/>
                          <a:cs typeface="Courier New"/>
                          <a:sym typeface="Courier New"/>
                        </a:rPr>
                        <a:t>“princeton”, “guide”,        “dog”, “owners”</a:t>
                      </a:r>
                      <a:endParaRPr>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rPr lang="en"/>
                        <a:t>Stem filter</a:t>
                      </a:r>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a:solidFill>
                            <a:schemeClr val="dk2"/>
                          </a:solidFill>
                          <a:latin typeface="Courier New"/>
                          <a:ea typeface="Courier New"/>
                          <a:cs typeface="Courier New"/>
                          <a:sym typeface="Courier New"/>
                        </a:rPr>
                        <a:t>“princeton”, “guid”,         “dog”, “owner”</a:t>
                      </a:r>
                      <a:endParaRPr>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Fields in our </a:t>
            </a:r>
            <a:r>
              <a:rPr lang="en">
                <a:latin typeface="Courier New"/>
                <a:ea typeface="Courier New"/>
                <a:cs typeface="Courier New"/>
                <a:sym typeface="Courier New"/>
              </a:rPr>
              <a:t>bibdata</a:t>
            </a:r>
            <a:r>
              <a:rPr lang="en"/>
              <a:t> Solr core</a:t>
            </a:r>
            <a:endParaRPr/>
          </a:p>
        </p:txBody>
      </p:sp>
      <p:sp>
        <p:nvSpPr>
          <p:cNvPr id="207" name="Google Shape;207;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Where did the fields in our </a:t>
            </a:r>
            <a:r>
              <a:rPr lang="en">
                <a:latin typeface="Courier New"/>
                <a:ea typeface="Courier New"/>
                <a:cs typeface="Courier New"/>
                <a:sym typeface="Courier New"/>
              </a:rPr>
              <a:t>bibdata</a:t>
            </a:r>
            <a:r>
              <a:rPr lang="en"/>
              <a:t> Solr core come from?</a:t>
            </a:r>
            <a:endParaRPr/>
          </a:p>
          <a:p>
            <a:pPr indent="-342900" lvl="0" marL="457200" rtl="0" algn="l">
              <a:spcBef>
                <a:spcPts val="0"/>
              </a:spcBef>
              <a:spcAft>
                <a:spcPts val="0"/>
              </a:spcAft>
              <a:buSzPts val="1800"/>
              <a:buChar char="●"/>
            </a:pPr>
            <a:r>
              <a:rPr lang="en"/>
              <a:t>Fields, dynamic fields, and copy fields</a:t>
            </a:r>
            <a:endParaRPr/>
          </a:p>
          <a:p>
            <a:pPr indent="-342900" lvl="0" marL="457200" rtl="0" algn="l">
              <a:spcBef>
                <a:spcPts val="0"/>
              </a:spcBef>
              <a:spcAft>
                <a:spcPts val="0"/>
              </a:spcAft>
              <a:buSzPts val="1800"/>
              <a:buChar char="●"/>
            </a:pPr>
            <a:r>
              <a:rPr b="1" lang="en"/>
              <a:t>Fields</a:t>
            </a:r>
            <a:r>
              <a:rPr lang="en"/>
              <a:t> define a type (string, text, date) and other </a:t>
            </a:r>
            <a:r>
              <a:rPr lang="en"/>
              <a:t>properties like multi-value, stored, indexed, and so on.</a:t>
            </a:r>
            <a:endParaRPr/>
          </a:p>
          <a:p>
            <a:pPr indent="-342900" lvl="0" marL="457200" rtl="0" algn="l">
              <a:spcBef>
                <a:spcPts val="0"/>
              </a:spcBef>
              <a:spcAft>
                <a:spcPts val="0"/>
              </a:spcAft>
              <a:buSzPts val="1800"/>
              <a:buChar char="●"/>
            </a:pPr>
            <a:r>
              <a:rPr b="1" lang="en"/>
              <a:t>Dynamic fields</a:t>
            </a:r>
            <a:r>
              <a:rPr lang="en"/>
              <a:t> are patterns to </a:t>
            </a:r>
            <a:r>
              <a:rPr lang="en"/>
              <a:t>create fields on the fly.</a:t>
            </a:r>
            <a:endParaRPr/>
          </a:p>
          <a:p>
            <a:pPr indent="-342900" lvl="0" marL="457200" rtl="0" algn="l">
              <a:spcBef>
                <a:spcPts val="0"/>
              </a:spcBef>
              <a:spcAft>
                <a:spcPts val="0"/>
              </a:spcAft>
              <a:buSzPts val="1800"/>
              <a:buChar char="●"/>
            </a:pPr>
            <a:r>
              <a:rPr b="1" lang="en"/>
              <a:t>Copy fields</a:t>
            </a:r>
            <a:r>
              <a:rPr lang="en"/>
              <a:t> are directives to copy the value of one field to another.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Fields in our </a:t>
            </a:r>
            <a:r>
              <a:rPr lang="en">
                <a:latin typeface="Courier New"/>
                <a:ea typeface="Courier New"/>
                <a:cs typeface="Courier New"/>
                <a:sym typeface="Courier New"/>
              </a:rPr>
              <a:t>bibdata</a:t>
            </a:r>
            <a:r>
              <a:rPr lang="en"/>
              <a:t> Solr core (cont)</a:t>
            </a:r>
            <a:endParaRPr/>
          </a:p>
        </p:txBody>
      </p:sp>
      <p:sp>
        <p:nvSpPr>
          <p:cNvPr id="213" name="Google Shape;213;p34"/>
          <p:cNvSpPr txBox="1"/>
          <p:nvPr>
            <p:ph idx="1" type="body"/>
          </p:nvPr>
        </p:nvSpPr>
        <p:spPr>
          <a:xfrm>
            <a:off x="311700" y="1152475"/>
            <a:ext cx="6465300" cy="3232200"/>
          </a:xfrm>
          <a:prstGeom prst="rect">
            <a:avLst/>
          </a:prstGeom>
        </p:spPr>
        <p:txBody>
          <a:bodyPr anchorCtr="0" anchor="t" bIns="91425" lIns="91425" spcFirstLastPara="1" rIns="91425" wrap="square" tIns="91425">
            <a:noAutofit/>
          </a:bodyPr>
          <a:lstStyle/>
          <a:p>
            <a:pPr indent="0" lvl="0" marL="0" rtl="0" algn="l">
              <a:lnSpc>
                <a:spcPct val="75000"/>
              </a:lnSpc>
              <a:spcBef>
                <a:spcPts val="0"/>
              </a:spcBef>
              <a:spcAft>
                <a:spcPts val="0"/>
              </a:spcAft>
              <a:buSzPts val="275"/>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"id":"00000018",</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"author_txt_en":"Tarbell, H. S.",</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"authors_other_txts_en":["Tarbell, Martha,"],</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"title_txt_en":"The complete geography.",</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"publisher_s":"New York,",</a:t>
            </a:r>
            <a:endParaRPr sz="1400">
              <a:latin typeface="Courier New"/>
              <a:ea typeface="Courier New"/>
              <a:cs typeface="Courier New"/>
              <a:sym typeface="Courier New"/>
            </a:endParaRPr>
          </a:p>
          <a:p>
            <a:pPr indent="0" lvl="0" marL="0" rtl="0" algn="l">
              <a:lnSpc>
                <a:spcPct val="75000"/>
              </a:lnSpc>
              <a:spcBef>
                <a:spcPts val="1200"/>
              </a:spcBef>
              <a:spcAft>
                <a:spcPts val="0"/>
              </a:spcAft>
              <a:buSzPts val="275"/>
              <a:buNone/>
            </a:pPr>
            <a:r>
              <a:rPr lang="en" sz="1400">
                <a:latin typeface="Courier New"/>
                <a:ea typeface="Courier New"/>
                <a:cs typeface="Courier New"/>
                <a:sym typeface="Courier New"/>
              </a:rPr>
              <a:t>  "subjects_ss":["Geography", “Fluid mechanics”]</a:t>
            </a:r>
            <a:endParaRPr sz="1400">
              <a:latin typeface="Courier New"/>
              <a:ea typeface="Courier New"/>
              <a:cs typeface="Courier New"/>
              <a:sym typeface="Courier New"/>
            </a:endParaRPr>
          </a:p>
          <a:p>
            <a:pPr indent="0" lvl="0" marL="0" rtl="0" algn="l">
              <a:lnSpc>
                <a:spcPct val="75000"/>
              </a:lnSpc>
              <a:spcBef>
                <a:spcPts val="1200"/>
              </a:spcBef>
              <a:spcAft>
                <a:spcPts val="1200"/>
              </a:spcAft>
              <a:buSzPts val="275"/>
              <a:buNone/>
            </a:pPr>
            <a:r>
              <a:rPr lang="en" sz="1400">
                <a:latin typeface="Courier New"/>
                <a:ea typeface="Courier New"/>
                <a:cs typeface="Courier New"/>
                <a:sym typeface="Courier New"/>
              </a:rPr>
              <a:t>}</a:t>
            </a:r>
            <a:endParaRPr sz="1400">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Fields in our </a:t>
            </a:r>
            <a:r>
              <a:rPr lang="en">
                <a:latin typeface="Courier New"/>
                <a:ea typeface="Courier New"/>
                <a:cs typeface="Courier New"/>
                <a:sym typeface="Courier New"/>
              </a:rPr>
              <a:t>bibdata</a:t>
            </a:r>
            <a:r>
              <a:rPr lang="en"/>
              <a:t> Solr core (cont)</a:t>
            </a:r>
            <a:endParaRPr/>
          </a:p>
        </p:txBody>
      </p:sp>
      <p:graphicFrame>
        <p:nvGraphicFramePr>
          <p:cNvPr id="219" name="Google Shape;219;p35"/>
          <p:cNvGraphicFramePr/>
          <p:nvPr/>
        </p:nvGraphicFramePr>
        <p:xfrm>
          <a:off x="364325" y="1108293"/>
          <a:ext cx="3000000" cy="3000000"/>
        </p:xfrm>
        <a:graphic>
          <a:graphicData uri="http://schemas.openxmlformats.org/drawingml/2006/table">
            <a:tbl>
              <a:tblPr>
                <a:noFill/>
                <a:tableStyleId>{A5B411A0-B9E0-4ABD-AB06-0DFFEDD1AD35}</a:tableStyleId>
              </a:tblPr>
              <a:tblGrid>
                <a:gridCol w="2536375"/>
                <a:gridCol w="1425575"/>
                <a:gridCol w="2143050"/>
                <a:gridCol w="1649775"/>
              </a:tblGrid>
              <a:tr h="400900">
                <a:tc>
                  <a:txBody>
                    <a:bodyPr/>
                    <a:lstStyle/>
                    <a:p>
                      <a:pPr indent="0" lvl="0" marL="0" rtl="0" algn="l">
                        <a:spcBef>
                          <a:spcPts val="0"/>
                        </a:spcBef>
                        <a:spcAft>
                          <a:spcPts val="0"/>
                        </a:spcAft>
                        <a:buNone/>
                      </a:pPr>
                      <a:r>
                        <a:rPr b="1" lang="en" sz="1200"/>
                        <a:t>Field in data</a:t>
                      </a:r>
                      <a:endParaRPr b="1" sz="1200"/>
                    </a:p>
                  </a:txBody>
                  <a:tcPr marT="91425" marB="91425" marR="91425" marL="91425"/>
                </a:tc>
                <a:tc>
                  <a:txBody>
                    <a:bodyPr/>
                    <a:lstStyle/>
                    <a:p>
                      <a:pPr indent="0" lvl="0" marL="0" rtl="0" algn="l">
                        <a:lnSpc>
                          <a:spcPct val="115000"/>
                        </a:lnSpc>
                        <a:spcBef>
                          <a:spcPts val="0"/>
                        </a:spcBef>
                        <a:spcAft>
                          <a:spcPts val="1200"/>
                        </a:spcAft>
                        <a:buNone/>
                      </a:pPr>
                      <a:r>
                        <a:rPr b="1" lang="en" sz="1200">
                          <a:solidFill>
                            <a:schemeClr val="dk1"/>
                          </a:solidFill>
                        </a:rPr>
                        <a:t>Schema</a:t>
                      </a:r>
                      <a:endParaRPr b="1" sz="1200">
                        <a:solidFill>
                          <a:schemeClr val="dk1"/>
                        </a:solidFill>
                      </a:endParaRPr>
                    </a:p>
                  </a:txBody>
                  <a:tcPr marT="91425" marB="91425" marR="91425" marL="91425"/>
                </a:tc>
                <a:tc>
                  <a:txBody>
                    <a:bodyPr/>
                    <a:lstStyle/>
                    <a:p>
                      <a:pPr indent="0" lvl="0" marL="0" rtl="0" algn="l">
                        <a:spcBef>
                          <a:spcPts val="0"/>
                        </a:spcBef>
                        <a:spcAft>
                          <a:spcPts val="0"/>
                        </a:spcAft>
                        <a:buNone/>
                      </a:pPr>
                      <a:r>
                        <a:rPr b="1" lang="en" sz="1200"/>
                        <a:t>Action</a:t>
                      </a:r>
                      <a:endParaRPr b="1" sz="1200"/>
                    </a:p>
                  </a:txBody>
                  <a:tcPr marT="91425" marB="91425" marR="91425" marL="91425"/>
                </a:tc>
                <a:tc>
                  <a:txBody>
                    <a:bodyPr/>
                    <a:lstStyle/>
                    <a:p>
                      <a:pPr indent="0" lvl="0" marL="0" rtl="0" algn="l">
                        <a:spcBef>
                          <a:spcPts val="0"/>
                        </a:spcBef>
                        <a:spcAft>
                          <a:spcPts val="0"/>
                        </a:spcAft>
                        <a:buNone/>
                      </a:pPr>
                      <a:r>
                        <a:rPr b="1" lang="en" sz="1200"/>
                        <a:t>Resulting field</a:t>
                      </a:r>
                      <a:endParaRPr b="1" sz="1200"/>
                    </a:p>
                  </a:txBody>
                  <a:tcPr marT="91425" marB="91425" marR="91425" marL="91425"/>
                </a:tc>
              </a:tr>
              <a:tr h="576825">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id</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dk1"/>
                          </a:solidFill>
                        </a:rPr>
                        <a:t>Matches </a:t>
                      </a:r>
                      <a:r>
                        <a:rPr lang="en" sz="1200">
                          <a:solidFill>
                            <a:schemeClr val="dk1"/>
                          </a:solidFill>
                          <a:latin typeface="Courier New"/>
                          <a:ea typeface="Courier New"/>
                          <a:cs typeface="Courier New"/>
                          <a:sym typeface="Courier New"/>
                        </a:rPr>
                        <a:t>id</a:t>
                      </a:r>
                      <a:r>
                        <a:rPr lang="en" sz="1200">
                          <a:solidFill>
                            <a:schemeClr val="dk1"/>
                          </a:solidFill>
                        </a:rPr>
                        <a:t> field defined as string</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Saves value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string</a:t>
                      </a:r>
                      <a:endParaRPr sz="1200">
                        <a:solidFill>
                          <a:schemeClr val="dk1"/>
                        </a:solidFill>
                        <a:latin typeface="Courier New"/>
                        <a:ea typeface="Courier New"/>
                        <a:cs typeface="Courier New"/>
                        <a:sym typeface="Courier New"/>
                      </a:endParaRPr>
                    </a:p>
                  </a:txBody>
                  <a:tcPr marT="91425" marB="91425" marR="91425" marL="91425"/>
                </a:tc>
              </a:tr>
              <a:tr h="731900">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author_txt_en</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dk1"/>
                          </a:solidFill>
                        </a:rPr>
                        <a:t>Matches </a:t>
                      </a:r>
                      <a:r>
                        <a:rPr lang="en" sz="1200">
                          <a:solidFill>
                            <a:schemeClr val="dk1"/>
                          </a:solidFill>
                          <a:latin typeface="Courier New"/>
                          <a:ea typeface="Courier New"/>
                          <a:cs typeface="Courier New"/>
                          <a:sym typeface="Courier New"/>
                        </a:rPr>
                        <a:t>*_txt_en</a:t>
                      </a:r>
                      <a:r>
                        <a:rPr lang="en" sz="1200">
                          <a:solidFill>
                            <a:schemeClr val="dk1"/>
                          </a:solidFill>
                        </a:rPr>
                        <a:t> dynamic field</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Creates field </a:t>
                      </a:r>
                      <a:r>
                        <a:rPr lang="en" sz="1200">
                          <a:solidFill>
                            <a:schemeClr val="dk1"/>
                          </a:solidFill>
                          <a:latin typeface="Courier New"/>
                          <a:ea typeface="Courier New"/>
                          <a:cs typeface="Courier New"/>
                          <a:sym typeface="Courier New"/>
                        </a:rPr>
                        <a:t>author_txt_en </a:t>
                      </a:r>
                      <a:r>
                        <a:rPr lang="en" sz="1200">
                          <a:solidFill>
                            <a:schemeClr val="dk1"/>
                          </a:solidFill>
                        </a:rPr>
                        <a:t>and saves value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text_en</a:t>
                      </a:r>
                      <a:endParaRPr sz="1200">
                        <a:latin typeface="Courier New"/>
                        <a:ea typeface="Courier New"/>
                        <a:cs typeface="Courier New"/>
                        <a:sym typeface="Courier New"/>
                      </a:endParaRPr>
                    </a:p>
                  </a:txBody>
                  <a:tcPr marT="91425" marB="91425" marR="91425" marL="91425"/>
                </a:tc>
              </a:tr>
              <a:tr h="982800">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authors_other_txts_en</a:t>
                      </a:r>
                      <a:endParaRPr sz="1200">
                        <a:solidFill>
                          <a:schemeClr val="dk1"/>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None/>
                      </a:pPr>
                      <a:r>
                        <a:rPr lang="en" sz="1200">
                          <a:solidFill>
                            <a:schemeClr val="dk1"/>
                          </a:solidFill>
                        </a:rPr>
                        <a:t>Does </a:t>
                      </a:r>
                      <a:r>
                        <a:rPr i="1" lang="en" sz="1200">
                          <a:solidFill>
                            <a:schemeClr val="dk1"/>
                          </a:solidFill>
                        </a:rPr>
                        <a:t>not</a:t>
                      </a:r>
                      <a:r>
                        <a:rPr lang="en" sz="1200">
                          <a:solidFill>
                            <a:schemeClr val="dk1"/>
                          </a:solidFill>
                        </a:rPr>
                        <a:t> match any dynamic field</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solidFill>
                            <a:schemeClr val="dk1"/>
                          </a:solidFill>
                        </a:rPr>
                        <a:t>Creates </a:t>
                      </a:r>
                      <a:r>
                        <a:rPr lang="en" sz="1200">
                          <a:solidFill>
                            <a:schemeClr val="dk1"/>
                          </a:solidFill>
                          <a:latin typeface="Courier New"/>
                          <a:ea typeface="Courier New"/>
                          <a:cs typeface="Courier New"/>
                          <a:sym typeface="Courier New"/>
                        </a:rPr>
                        <a:t>a</a:t>
                      </a:r>
                      <a:r>
                        <a:rPr lang="en" sz="1200">
                          <a:solidFill>
                            <a:schemeClr val="dk1"/>
                          </a:solidFill>
                          <a:latin typeface="Courier New"/>
                          <a:ea typeface="Courier New"/>
                          <a:cs typeface="Courier New"/>
                          <a:sym typeface="Courier New"/>
                        </a:rPr>
                        <a:t>uthors_other_txts_en</a:t>
                      </a:r>
                      <a:r>
                        <a:rPr lang="en" sz="1200">
                          <a:solidFill>
                            <a:schemeClr val="dk1"/>
                          </a:solidFill>
                        </a:rPr>
                        <a:t> field (guesses the type), </a:t>
                      </a:r>
                      <a:r>
                        <a:rPr lang="en" sz="1200">
                          <a:solidFill>
                            <a:schemeClr val="dk1"/>
                          </a:solidFill>
                        </a:rPr>
                        <a:t>and saves value</a:t>
                      </a:r>
                      <a:endParaRPr sz="1200">
                        <a:solidFill>
                          <a:schemeClr val="dk1"/>
                        </a:solidFill>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text_general</a:t>
                      </a:r>
                      <a:endParaRPr sz="1200">
                        <a:latin typeface="Courier New"/>
                        <a:ea typeface="Courier New"/>
                        <a:cs typeface="Courier New"/>
                        <a:sym typeface="Courier New"/>
                      </a:endParaRPr>
                    </a:p>
                  </a:txBody>
                  <a:tcPr marT="91425" marB="91425" marR="91425" marL="91425"/>
                </a:tc>
              </a:tr>
              <a:tr h="570250">
                <a:tc>
                  <a:txBody>
                    <a:bodyPr/>
                    <a:lstStyle/>
                    <a:p>
                      <a:pPr indent="0" lvl="0" marL="0" rtl="0" algn="l">
                        <a:lnSpc>
                          <a:spcPct val="75000"/>
                        </a:lnSpc>
                        <a:spcBef>
                          <a:spcPts val="0"/>
                        </a:spcBef>
                        <a:spcAft>
                          <a:spcPts val="1200"/>
                        </a:spcAft>
                        <a:buClr>
                          <a:schemeClr val="dk1"/>
                        </a:buClr>
                        <a:buSzPts val="275"/>
                        <a:buFont typeface="Arial"/>
                        <a:buNone/>
                      </a:pPr>
                      <a:r>
                        <a:rPr lang="en" sz="1200">
                          <a:solidFill>
                            <a:schemeClr val="dk2"/>
                          </a:solidFill>
                          <a:latin typeface="Courier New"/>
                          <a:ea typeface="Courier New"/>
                          <a:cs typeface="Courier New"/>
                          <a:sym typeface="Courier New"/>
                        </a:rPr>
                        <a:t>publisher_s</a:t>
                      </a:r>
                      <a:endParaRPr sz="1200"/>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rPr>
                        <a:t>Matches </a:t>
                      </a:r>
                      <a:r>
                        <a:rPr lang="en" sz="1200">
                          <a:solidFill>
                            <a:schemeClr val="dk1"/>
                          </a:solidFill>
                          <a:latin typeface="Courier New"/>
                          <a:ea typeface="Courier New"/>
                          <a:cs typeface="Courier New"/>
                          <a:sym typeface="Courier New"/>
                        </a:rPr>
                        <a:t>*_s</a:t>
                      </a:r>
                      <a:r>
                        <a:rPr lang="en" sz="1200">
                          <a:solidFill>
                            <a:schemeClr val="dk1"/>
                          </a:solidFill>
                        </a:rPr>
                        <a:t> dynamic field </a:t>
                      </a:r>
                      <a:endParaRPr sz="12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t>Creates field </a:t>
                      </a:r>
                      <a:r>
                        <a:rPr lang="en" sz="1200">
                          <a:solidFill>
                            <a:schemeClr val="dk2"/>
                          </a:solidFill>
                          <a:latin typeface="Courier New"/>
                          <a:ea typeface="Courier New"/>
                          <a:cs typeface="Courier New"/>
                          <a:sym typeface="Courier New"/>
                        </a:rPr>
                        <a:t>publisher_s</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latin typeface="Courier New"/>
                          <a:ea typeface="Courier New"/>
                          <a:cs typeface="Courier New"/>
                          <a:sym typeface="Courier New"/>
                        </a:rPr>
                        <a:t>s</a:t>
                      </a:r>
                      <a:r>
                        <a:rPr lang="en" sz="1200">
                          <a:solidFill>
                            <a:schemeClr val="dk1"/>
                          </a:solidFill>
                          <a:latin typeface="Courier New"/>
                          <a:ea typeface="Courier New"/>
                          <a:cs typeface="Courier New"/>
                          <a:sym typeface="Courier New"/>
                        </a:rPr>
                        <a:t>tring </a:t>
                      </a:r>
                      <a:endParaRPr sz="1200"/>
                    </a:p>
                  </a:txBody>
                  <a:tcPr marT="91425" marB="91425" marR="91425" marL="91425"/>
                </a:tc>
              </a:tr>
              <a:tr h="416775">
                <a:tc>
                  <a:txBody>
                    <a:bodyPr/>
                    <a:lstStyle/>
                    <a:p>
                      <a:pPr indent="0" lvl="0" marL="0" rtl="0" algn="l">
                        <a:lnSpc>
                          <a:spcPct val="75000"/>
                        </a:lnSpc>
                        <a:spcBef>
                          <a:spcPts val="0"/>
                        </a:spcBef>
                        <a:spcAft>
                          <a:spcPts val="1200"/>
                        </a:spcAft>
                        <a:buClr>
                          <a:schemeClr val="dk1"/>
                        </a:buClr>
                        <a:buSzPts val="275"/>
                        <a:buFont typeface="Arial"/>
                        <a:buNone/>
                      </a:pPr>
                      <a:r>
                        <a:rPr lang="en" sz="1200">
                          <a:solidFill>
                            <a:schemeClr val="dk2"/>
                          </a:solidFill>
                          <a:latin typeface="Courier New"/>
                          <a:ea typeface="Courier New"/>
                          <a:cs typeface="Courier New"/>
                          <a:sym typeface="Courier New"/>
                        </a:rPr>
                        <a:t>subjects_ss</a:t>
                      </a:r>
                      <a:endParaRPr sz="12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lnSpc>
                          <a:spcPct val="115000"/>
                        </a:lnSpc>
                        <a:spcBef>
                          <a:spcPts val="0"/>
                        </a:spcBef>
                        <a:spcAft>
                          <a:spcPts val="1200"/>
                        </a:spcAft>
                        <a:buClr>
                          <a:schemeClr val="dk1"/>
                        </a:buClr>
                        <a:buSzPts val="1100"/>
                        <a:buFont typeface="Arial"/>
                        <a:buNone/>
                      </a:pPr>
                      <a:r>
                        <a:rPr lang="en" sz="1200">
                          <a:solidFill>
                            <a:schemeClr val="dk1"/>
                          </a:solidFill>
                        </a:rPr>
                        <a:t>Matches </a:t>
                      </a:r>
                      <a:r>
                        <a:rPr lang="en" sz="1200">
                          <a:solidFill>
                            <a:schemeClr val="dk1"/>
                          </a:solidFill>
                          <a:latin typeface="Courier New"/>
                          <a:ea typeface="Courier New"/>
                          <a:cs typeface="Courier New"/>
                          <a:sym typeface="Courier New"/>
                        </a:rPr>
                        <a:t>*_ss </a:t>
                      </a:r>
                      <a:r>
                        <a:rPr lang="en" sz="1200">
                          <a:solidFill>
                            <a:schemeClr val="dk1"/>
                          </a:solidFill>
                        </a:rPr>
                        <a:t> dynamic field</a:t>
                      </a:r>
                      <a:endParaRPr sz="1200">
                        <a:solidFill>
                          <a:schemeClr val="dk2"/>
                        </a:solidFill>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Creates field </a:t>
                      </a:r>
                      <a:r>
                        <a:rPr lang="en" sz="1200">
                          <a:solidFill>
                            <a:schemeClr val="dk2"/>
                          </a:solidFill>
                          <a:latin typeface="Courier New"/>
                          <a:ea typeface="Courier New"/>
                          <a:cs typeface="Courier New"/>
                          <a:sym typeface="Courier New"/>
                        </a:rPr>
                        <a:t>subjects_ss</a:t>
                      </a:r>
                      <a:endParaRPr sz="1200"/>
                    </a:p>
                  </a:txBody>
                  <a:tcPr marT="91425" marB="91425" marR="91425" marL="91425"/>
                </a:tc>
                <a:tc>
                  <a:txBody>
                    <a:bodyPr/>
                    <a:lstStyle/>
                    <a:p>
                      <a:pPr indent="0" lvl="0" marL="0" rtl="0" algn="l">
                        <a:spcBef>
                          <a:spcPts val="0"/>
                        </a:spcBef>
                        <a:spcAft>
                          <a:spcPts val="0"/>
                        </a:spcAft>
                        <a:buNone/>
                      </a:pPr>
                      <a:r>
                        <a:rPr lang="en" sz="1200">
                          <a:solidFill>
                            <a:schemeClr val="dk1"/>
                          </a:solidFill>
                          <a:latin typeface="Courier New"/>
                          <a:ea typeface="Courier New"/>
                          <a:cs typeface="Courier New"/>
                          <a:sym typeface="Courier New"/>
                        </a:rPr>
                        <a:t>S</a:t>
                      </a:r>
                      <a:r>
                        <a:rPr lang="en" sz="1200">
                          <a:solidFill>
                            <a:schemeClr val="dk1"/>
                          </a:solidFill>
                          <a:latin typeface="Courier New"/>
                          <a:ea typeface="Courier New"/>
                          <a:cs typeface="Courier New"/>
                          <a:sym typeface="Courier New"/>
                        </a:rPr>
                        <a:t>tring (multi-value)</a:t>
                      </a:r>
                      <a:r>
                        <a:rPr lang="en" sz="1200"/>
                        <a:t> </a:t>
                      </a:r>
                      <a:endParaRPr sz="12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311700" y="1207025"/>
            <a:ext cx="8520600" cy="311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33" u="sng">
                <a:solidFill>
                  <a:schemeClr val="accent5"/>
                </a:solidFill>
                <a:hlinkClick r:id="rId3">
                  <a:extLst>
                    <a:ext uri="{A12FA001-AC4F-418D-AE19-62706E023703}">
                      <ahyp:hlinkClr val="tx"/>
                    </a:ext>
                  </a:extLst>
                </a:hlinkClick>
              </a:rPr>
              <a:t>https://github.com/hectorcorrea/solr-for-newbies/blob/main/tutorial.md#customizing-our-schema</a:t>
            </a:r>
            <a:r>
              <a:rPr lang="en" sz="1433"/>
              <a:t> </a:t>
            </a:r>
            <a:endParaRPr sz="1433"/>
          </a:p>
          <a:p>
            <a:pPr indent="-319616" lvl="0" marL="457200" rtl="0" algn="l">
              <a:spcBef>
                <a:spcPts val="0"/>
              </a:spcBef>
              <a:spcAft>
                <a:spcPts val="0"/>
              </a:spcAft>
              <a:buSzPts val="1433"/>
              <a:buChar char="●"/>
            </a:pPr>
            <a:r>
              <a:rPr lang="en" sz="1433"/>
              <a:t>Recreating our Solr core</a:t>
            </a:r>
            <a:endParaRPr sz="1433"/>
          </a:p>
          <a:p>
            <a:pPr indent="-319616" lvl="0" marL="457200" rtl="0" algn="l">
              <a:spcBef>
                <a:spcPts val="0"/>
              </a:spcBef>
              <a:spcAft>
                <a:spcPts val="0"/>
              </a:spcAft>
              <a:buSzPts val="1433"/>
              <a:buChar char="●"/>
            </a:pPr>
            <a:r>
              <a:rPr lang="en" sz="1433"/>
              <a:t>Handling </a:t>
            </a:r>
            <a:r>
              <a:rPr lang="en" sz="1433">
                <a:latin typeface="Courier New"/>
                <a:ea typeface="Courier New"/>
                <a:cs typeface="Courier New"/>
                <a:sym typeface="Courier New"/>
              </a:rPr>
              <a:t>_txts_en</a:t>
            </a:r>
            <a:r>
              <a:rPr lang="en" sz="1433"/>
              <a:t> fields</a:t>
            </a:r>
            <a:endParaRPr sz="1433"/>
          </a:p>
          <a:p>
            <a:pPr indent="-319616" lvl="0" marL="457200" rtl="0" algn="l">
              <a:spcBef>
                <a:spcPts val="0"/>
              </a:spcBef>
              <a:spcAft>
                <a:spcPts val="0"/>
              </a:spcAft>
              <a:buSzPts val="1433"/>
              <a:buChar char="●"/>
            </a:pPr>
            <a:r>
              <a:rPr lang="en" sz="1433"/>
              <a:t>Customizing </a:t>
            </a:r>
            <a:r>
              <a:rPr lang="en" sz="1433"/>
              <a:t>the</a:t>
            </a:r>
            <a:r>
              <a:rPr lang="en" sz="1433"/>
              <a:t> title field</a:t>
            </a:r>
            <a:endParaRPr sz="1433"/>
          </a:p>
          <a:p>
            <a:pPr indent="-319616" lvl="0" marL="457200" rtl="0" algn="l">
              <a:spcBef>
                <a:spcPts val="0"/>
              </a:spcBef>
              <a:spcAft>
                <a:spcPts val="0"/>
              </a:spcAft>
              <a:buSzPts val="1433"/>
              <a:buChar char="●"/>
            </a:pPr>
            <a:r>
              <a:rPr lang="en" sz="1433"/>
              <a:t>Customizing the author field</a:t>
            </a:r>
            <a:endParaRPr sz="1433"/>
          </a:p>
          <a:p>
            <a:pPr indent="-319616" lvl="0" marL="457200" rtl="0" algn="l">
              <a:spcBef>
                <a:spcPts val="0"/>
              </a:spcBef>
              <a:spcAft>
                <a:spcPts val="0"/>
              </a:spcAft>
              <a:buSzPts val="1433"/>
              <a:buChar char="●"/>
            </a:pPr>
            <a:r>
              <a:rPr lang="en" sz="1433"/>
              <a:t>Customizing the subject field (optional)</a:t>
            </a:r>
            <a:endParaRPr sz="1433"/>
          </a:p>
          <a:p>
            <a:pPr indent="-319616" lvl="0" marL="457200" rtl="0" algn="l">
              <a:spcBef>
                <a:spcPts val="0"/>
              </a:spcBef>
              <a:spcAft>
                <a:spcPts val="0"/>
              </a:spcAft>
              <a:buSzPts val="1433"/>
              <a:buChar char="●"/>
            </a:pPr>
            <a:r>
              <a:rPr lang="en" sz="1433"/>
              <a:t>Populating the </a:t>
            </a:r>
            <a:r>
              <a:rPr lang="en" sz="1433">
                <a:latin typeface="Courier New"/>
                <a:ea typeface="Courier New"/>
                <a:cs typeface="Courier New"/>
                <a:sym typeface="Courier New"/>
              </a:rPr>
              <a:t>_text_</a:t>
            </a:r>
            <a:r>
              <a:rPr lang="en" sz="1433"/>
              <a:t> field </a:t>
            </a:r>
            <a:endParaRPr sz="1433"/>
          </a:p>
          <a:p>
            <a:pPr indent="-319616" lvl="0" marL="457200" rtl="0" algn="l">
              <a:spcBef>
                <a:spcPts val="0"/>
              </a:spcBef>
              <a:spcAft>
                <a:spcPts val="0"/>
              </a:spcAft>
              <a:buSzPts val="1433"/>
              <a:buChar char="●"/>
            </a:pPr>
            <a:r>
              <a:rPr lang="en" sz="1433"/>
              <a:t>Testing</a:t>
            </a:r>
            <a:r>
              <a:rPr lang="en" sz="1433"/>
              <a:t> our changes</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t/>
            </a:r>
            <a:endParaRPr sz="1433"/>
          </a:p>
          <a:p>
            <a:pPr indent="0" lvl="0" marL="0" rtl="0" algn="l">
              <a:spcBef>
                <a:spcPts val="0"/>
              </a:spcBef>
              <a:spcAft>
                <a:spcPts val="0"/>
              </a:spcAft>
              <a:buNone/>
            </a:pPr>
            <a:r>
              <a:rPr lang="en" sz="1433" u="sng">
                <a:solidFill>
                  <a:schemeClr val="hlink"/>
                </a:solidFill>
                <a:hlinkClick r:id="rId4"/>
              </a:rPr>
              <a:t>https://github.com/hectorcorrea/solr-for-newbies/blob/main/tutorial.md#putting-it-all-together</a:t>
            </a:r>
            <a:r>
              <a:rPr lang="en" sz="1433"/>
              <a:t> </a:t>
            </a:r>
            <a:endParaRPr sz="1433"/>
          </a:p>
          <a:p>
            <a:pPr indent="-319616" lvl="0" marL="457200" rtl="0" algn="l">
              <a:spcBef>
                <a:spcPts val="0"/>
              </a:spcBef>
              <a:spcAft>
                <a:spcPts val="0"/>
              </a:spcAft>
              <a:buSzPts val="1433"/>
              <a:buChar char="●"/>
            </a:pPr>
            <a:r>
              <a:rPr lang="en" sz="1433"/>
              <a:t>Use the Analysis Screen to visualize the differences </a:t>
            </a:r>
            <a:endParaRPr sz="1433"/>
          </a:p>
          <a:p>
            <a:pPr indent="0" lvl="0" marL="0" rtl="0" algn="l">
              <a:spcBef>
                <a:spcPts val="0"/>
              </a:spcBef>
              <a:spcAft>
                <a:spcPts val="0"/>
              </a:spcAft>
              <a:buNone/>
            </a:pPr>
            <a:r>
              <a:t/>
            </a:r>
            <a:endParaRPr sz="1433"/>
          </a:p>
        </p:txBody>
      </p:sp>
      <p:sp>
        <p:nvSpPr>
          <p:cNvPr id="225" name="Google Shape;22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chemeClr val="accent4"/>
                </a:highlight>
              </a:rPr>
              <a:t>Your turn:</a:t>
            </a:r>
            <a:r>
              <a:rPr lang="en"/>
              <a:t> Customizing our schema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III. Searching</a:t>
            </a:r>
            <a:endParaRPr/>
          </a:p>
        </p:txBody>
      </p:sp>
      <p:sp>
        <p:nvSpPr>
          <p:cNvPr id="231" name="Google Shape;231;p37"/>
          <p:cNvSpPr txBox="1"/>
          <p:nvPr/>
        </p:nvSpPr>
        <p:spPr>
          <a:xfrm>
            <a:off x="796050" y="4376175"/>
            <a:ext cx="755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https://github.com/hectorcorrea/solr-for-newbies/blob/main/tutorial.md#part-iii-searching</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Query Parsers</a:t>
            </a:r>
            <a:endParaRPr/>
          </a:p>
          <a:p>
            <a:pPr indent="-317500" lvl="1" marL="914400" rtl="0" algn="l">
              <a:spcBef>
                <a:spcPts val="0"/>
              </a:spcBef>
              <a:spcAft>
                <a:spcPts val="0"/>
              </a:spcAft>
              <a:buSzPts val="1400"/>
              <a:buChar char="○"/>
            </a:pPr>
            <a:r>
              <a:rPr lang="en"/>
              <a:t>Standard, DisMax, and eDisMax</a:t>
            </a:r>
            <a:endParaRPr/>
          </a:p>
          <a:p>
            <a:pPr indent="-342900" lvl="0" marL="457200" rtl="0" algn="l">
              <a:spcBef>
                <a:spcPts val="0"/>
              </a:spcBef>
              <a:spcAft>
                <a:spcPts val="0"/>
              </a:spcAft>
              <a:buSzPts val="1800"/>
              <a:buChar char="●"/>
            </a:pPr>
            <a:r>
              <a:rPr lang="en"/>
              <a:t>Searching </a:t>
            </a:r>
            <a:endParaRPr/>
          </a:p>
          <a:p>
            <a:pPr indent="-317500" lvl="1" marL="914400" rtl="0" algn="l">
              <a:spcBef>
                <a:spcPts val="0"/>
              </a:spcBef>
              <a:spcAft>
                <a:spcPts val="0"/>
              </a:spcAft>
              <a:buSzPts val="1400"/>
              <a:buChar char="○"/>
            </a:pPr>
            <a:r>
              <a:rPr lang="en"/>
              <a:t>Basic parameters (</a:t>
            </a:r>
            <a:r>
              <a:rPr lang="en">
                <a:latin typeface="Courier New"/>
                <a:ea typeface="Courier New"/>
                <a:cs typeface="Courier New"/>
                <a:sym typeface="Courier New"/>
              </a:rPr>
              <a:t>deftype, q, sort, rows, start, fl, fq</a:t>
            </a:r>
            <a:r>
              <a:rPr lang="en"/>
              <a:t>)</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qf</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d</a:t>
            </a:r>
            <a:r>
              <a:rPr lang="en">
                <a:latin typeface="Courier New"/>
                <a:ea typeface="Courier New"/>
                <a:cs typeface="Courier New"/>
                <a:sym typeface="Courier New"/>
              </a:rPr>
              <a:t>ebug</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Ranking</a:t>
            </a:r>
            <a:endParaRPr/>
          </a:p>
          <a:p>
            <a:pPr indent="-317500" lvl="1" marL="914400" rtl="0" algn="l">
              <a:spcBef>
                <a:spcPts val="0"/>
              </a:spcBef>
              <a:spcAft>
                <a:spcPts val="0"/>
              </a:spcAft>
              <a:buSzPts val="1400"/>
              <a:buChar char="○"/>
            </a:pPr>
            <a:r>
              <a:rPr lang="en"/>
              <a:t>Ranges</a:t>
            </a:r>
            <a:endParaRPr/>
          </a:p>
          <a:p>
            <a:pPr indent="-342900" lvl="0" marL="457200" rtl="0" algn="l">
              <a:spcBef>
                <a:spcPts val="0"/>
              </a:spcBef>
              <a:spcAft>
                <a:spcPts val="0"/>
              </a:spcAft>
              <a:buSzPts val="1800"/>
              <a:buChar char="●"/>
            </a:pPr>
            <a:r>
              <a:rPr lang="en"/>
              <a:t>Faceting</a:t>
            </a:r>
            <a:endParaRPr/>
          </a:p>
          <a:p>
            <a:pPr indent="-342900" lvl="0" marL="457200" rtl="0" algn="l">
              <a:spcBef>
                <a:spcPts val="0"/>
              </a:spcBef>
              <a:spcAft>
                <a:spcPts val="0"/>
              </a:spcAft>
              <a:buSzPts val="1800"/>
              <a:buChar char="●"/>
            </a:pPr>
            <a:r>
              <a:rPr lang="en"/>
              <a:t>Hit highlighting</a:t>
            </a:r>
            <a:endParaRPr/>
          </a:p>
          <a:p>
            <a:pPr indent="0" lvl="0" marL="45720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idx="1" type="body"/>
          </p:nvPr>
        </p:nvSpPr>
        <p:spPr>
          <a:xfrm>
            <a:off x="311700" y="1686225"/>
            <a:ext cx="8520600" cy="2577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Searching </a:t>
            </a:r>
            <a:endParaRPr/>
          </a:p>
          <a:p>
            <a:pPr indent="-317500" lvl="1" marL="914400" rtl="0" algn="l">
              <a:spcBef>
                <a:spcPts val="0"/>
              </a:spcBef>
              <a:spcAft>
                <a:spcPts val="0"/>
              </a:spcAft>
              <a:buSzPts val="1400"/>
              <a:buChar char="○"/>
            </a:pPr>
            <a:r>
              <a:rPr lang="en"/>
              <a:t>Basic parameters (</a:t>
            </a:r>
            <a:r>
              <a:rPr lang="en">
                <a:latin typeface="Courier New"/>
                <a:ea typeface="Courier New"/>
                <a:cs typeface="Courier New"/>
                <a:sym typeface="Courier New"/>
              </a:rPr>
              <a:t>deftype, q, sort, rows, start, fl, fq</a:t>
            </a:r>
            <a:r>
              <a:rPr lang="en"/>
              <a:t>)</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qf</a:t>
            </a:r>
            <a:endParaRPr>
              <a:latin typeface="Courier New"/>
              <a:ea typeface="Courier New"/>
              <a:cs typeface="Courier New"/>
              <a:sym typeface="Courier New"/>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debug</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Ranking</a:t>
            </a:r>
            <a:endParaRPr/>
          </a:p>
          <a:p>
            <a:pPr indent="-317500" lvl="1" marL="914400" rtl="0" algn="l">
              <a:spcBef>
                <a:spcPts val="0"/>
              </a:spcBef>
              <a:spcAft>
                <a:spcPts val="0"/>
              </a:spcAft>
              <a:buSzPts val="1400"/>
              <a:buChar char="○"/>
            </a:pPr>
            <a:r>
              <a:rPr lang="en"/>
              <a:t>Ranges</a:t>
            </a:r>
            <a:endParaRPr/>
          </a:p>
          <a:p>
            <a:pPr indent="-342900" lvl="0" marL="457200" rtl="0" algn="l">
              <a:spcBef>
                <a:spcPts val="0"/>
              </a:spcBef>
              <a:spcAft>
                <a:spcPts val="0"/>
              </a:spcAft>
              <a:buSzPts val="1800"/>
              <a:buChar char="●"/>
            </a:pPr>
            <a:r>
              <a:rPr lang="en"/>
              <a:t>Faceting</a:t>
            </a:r>
            <a:endParaRPr/>
          </a:p>
          <a:p>
            <a:pPr indent="-342900" lvl="0" marL="457200" rtl="0" algn="l">
              <a:spcBef>
                <a:spcPts val="0"/>
              </a:spcBef>
              <a:spcAft>
                <a:spcPts val="0"/>
              </a:spcAft>
              <a:buSzPts val="1800"/>
              <a:buChar char="●"/>
            </a:pPr>
            <a:r>
              <a:rPr lang="en"/>
              <a:t>Hit highlighting</a:t>
            </a:r>
            <a:endParaRPr/>
          </a:p>
          <a:p>
            <a:pPr indent="0" lvl="0" marL="457200" rtl="0" algn="l">
              <a:spcBef>
                <a:spcPts val="1200"/>
              </a:spcBef>
              <a:spcAft>
                <a:spcPts val="1200"/>
              </a:spcAft>
              <a:buNone/>
            </a:pPr>
            <a:r>
              <a:t/>
            </a:r>
            <a:endParaRPr/>
          </a:p>
        </p:txBody>
      </p:sp>
      <p:sp>
        <p:nvSpPr>
          <p:cNvPr id="242" name="Google Shape;242;p39"/>
          <p:cNvSpPr txBox="1"/>
          <p:nvPr/>
        </p:nvSpPr>
        <p:spPr>
          <a:xfrm>
            <a:off x="76200" y="533400"/>
            <a:ext cx="852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highlight>
                  <a:schemeClr val="accent4"/>
                </a:highlight>
              </a:rPr>
              <a:t>Your turn:</a:t>
            </a:r>
            <a:r>
              <a:rPr lang="en" sz="2800">
                <a:solidFill>
                  <a:schemeClr val="dk1"/>
                </a:solidFill>
              </a:rPr>
              <a:t> Searching</a:t>
            </a:r>
            <a:endParaRPr sz="28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sz="2800">
              <a:solidFill>
                <a:schemeClr val="dk1"/>
              </a:solidFill>
            </a:endParaRPr>
          </a:p>
          <a:p>
            <a:pPr indent="0" lvl="0" marL="0" rtl="0" algn="l">
              <a:spcBef>
                <a:spcPts val="0"/>
              </a:spcBef>
              <a:spcAft>
                <a:spcPts val="0"/>
              </a:spcAft>
              <a:buNone/>
            </a:pPr>
            <a:r>
              <a:rPr lang="en" u="sng">
                <a:solidFill>
                  <a:schemeClr val="hlink"/>
                </a:solidFill>
                <a:hlinkClick r:id="rId3"/>
              </a:rPr>
              <a:t>https://github.com/hectorcorrea/solr-for-newbies/blob/main/tutorial.md#part-iii-searching</a:t>
            </a:r>
            <a:r>
              <a:rPr lang="en"/>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IV. Miscellaneous</a:t>
            </a:r>
            <a:endParaRPr/>
          </a:p>
        </p:txBody>
      </p:sp>
      <p:sp>
        <p:nvSpPr>
          <p:cNvPr id="248" name="Google Shape;248;p40"/>
          <p:cNvSpPr txBox="1"/>
          <p:nvPr/>
        </p:nvSpPr>
        <p:spPr>
          <a:xfrm>
            <a:off x="344850" y="4444275"/>
            <a:ext cx="845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https://github.com/hectorcorrea/solr-for-newbies/blob/main/tutorial.md#part-iv-miscellaneous-optional</a:t>
            </a: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Solr’s directories and configuration files</a:t>
            </a:r>
            <a:endParaRPr/>
          </a:p>
          <a:p>
            <a:pPr indent="-342900" lvl="0" marL="457200" rtl="0" algn="l">
              <a:spcBef>
                <a:spcPts val="0"/>
              </a:spcBef>
              <a:spcAft>
                <a:spcPts val="0"/>
              </a:spcAft>
              <a:buSzPts val="1800"/>
              <a:buChar char="●"/>
            </a:pPr>
            <a:r>
              <a:rPr lang="en"/>
              <a:t>Synonyms</a:t>
            </a:r>
            <a:endParaRPr/>
          </a:p>
          <a:p>
            <a:pPr indent="-342900" lvl="0" marL="457200" rtl="0" algn="l">
              <a:spcBef>
                <a:spcPts val="0"/>
              </a:spcBef>
              <a:spcAft>
                <a:spcPts val="0"/>
              </a:spcAft>
              <a:buSzPts val="1800"/>
              <a:buChar char="●"/>
            </a:pPr>
            <a:r>
              <a:rPr lang="en"/>
              <a:t>Request Handlers</a:t>
            </a:r>
            <a:endParaRPr/>
          </a:p>
          <a:p>
            <a:pPr indent="-342900" lvl="0" marL="457200" rtl="0" algn="l">
              <a:spcBef>
                <a:spcPts val="0"/>
              </a:spcBef>
              <a:spcAft>
                <a:spcPts val="0"/>
              </a:spcAft>
              <a:buSzPts val="1800"/>
              <a:buChar char="●"/>
            </a:pPr>
            <a:r>
              <a:rPr lang="en"/>
              <a:t>Search Components</a:t>
            </a:r>
            <a:endParaRPr/>
          </a:p>
          <a:p>
            <a:pPr indent="-342900" lvl="0" marL="457200" rtl="0" algn="l">
              <a:spcBef>
                <a:spcPts val="0"/>
              </a:spcBef>
              <a:spcAft>
                <a:spcPts val="0"/>
              </a:spcAft>
              <a:buSzPts val="1800"/>
              <a:buChar char="●"/>
            </a:pPr>
            <a:r>
              <a:rPr lang="en"/>
              <a:t>Spell checking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Helping hands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Bess Sadler</a:t>
            </a:r>
            <a:endParaRPr/>
          </a:p>
          <a:p>
            <a:pPr indent="-342900" lvl="0" marL="457200" rtl="0" algn="l">
              <a:spcBef>
                <a:spcPts val="0"/>
              </a:spcBef>
              <a:spcAft>
                <a:spcPts val="0"/>
              </a:spcAft>
              <a:buSzPts val="1800"/>
              <a:buChar char="●"/>
            </a:pPr>
            <a:r>
              <a:rPr lang="en"/>
              <a:t>Carolyn Cole</a:t>
            </a:r>
            <a:endParaRPr/>
          </a:p>
          <a:p>
            <a:pPr indent="-342900" lvl="0" marL="457200" rtl="0" algn="l">
              <a:spcBef>
                <a:spcPts val="0"/>
              </a:spcBef>
              <a:spcAft>
                <a:spcPts val="0"/>
              </a:spcAft>
              <a:buSzPts val="1800"/>
              <a:buChar char="●"/>
            </a:pPr>
            <a:r>
              <a:rPr lang="en"/>
              <a:t>Francis Kayiwa</a:t>
            </a:r>
            <a:endParaRPr/>
          </a:p>
          <a:p>
            <a:pPr indent="-342900" lvl="0" marL="457200" rtl="0" algn="l">
              <a:spcBef>
                <a:spcPts val="0"/>
              </a:spcBef>
              <a:spcAft>
                <a:spcPts val="0"/>
              </a:spcAft>
              <a:buSzPts val="1800"/>
              <a:buChar char="●"/>
            </a:pPr>
            <a:r>
              <a:rPr lang="en"/>
              <a:t>James Griffin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Thank you Bess, Carolyn, Francis, and James!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resources</a:t>
            </a:r>
            <a:endParaRPr/>
          </a:p>
        </p:txBody>
      </p:sp>
      <p:sp>
        <p:nvSpPr>
          <p:cNvPr id="259" name="Google Shape;259;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Book: </a:t>
            </a:r>
            <a:r>
              <a:rPr lang="en" u="sng">
                <a:solidFill>
                  <a:schemeClr val="hlink"/>
                </a:solidFill>
                <a:hlinkClick r:id="rId3"/>
              </a:rPr>
              <a:t>Solr in Action</a:t>
            </a:r>
            <a:r>
              <a:rPr lang="en"/>
              <a:t> </a:t>
            </a:r>
            <a:r>
              <a:rPr lang="en"/>
              <a:t>by Trey Grainger and Timothy Potter</a:t>
            </a:r>
            <a:endParaRPr/>
          </a:p>
          <a:p>
            <a:pPr indent="-317500" lvl="1" marL="914400" rtl="0" algn="l">
              <a:spcBef>
                <a:spcPts val="0"/>
              </a:spcBef>
              <a:spcAft>
                <a:spcPts val="0"/>
              </a:spcAft>
              <a:buSzPts val="1400"/>
              <a:buChar char="○"/>
            </a:pPr>
            <a:r>
              <a:rPr lang="en"/>
              <a:t>Old but still relevant</a:t>
            </a:r>
            <a:endParaRPr/>
          </a:p>
          <a:p>
            <a:pPr indent="-317500" lvl="1" marL="914400" rtl="0" algn="l">
              <a:spcBef>
                <a:spcPts val="0"/>
              </a:spcBef>
              <a:spcAft>
                <a:spcPts val="0"/>
              </a:spcAft>
              <a:buSzPts val="1400"/>
              <a:buChar char="○"/>
            </a:pPr>
            <a:r>
              <a:rPr lang="en"/>
              <a:t>Great for general overview and in-depth analysis of some features</a:t>
            </a:r>
            <a:endParaRPr/>
          </a:p>
          <a:p>
            <a:pPr indent="-342900" lvl="0" marL="457200" rtl="0" algn="l">
              <a:spcBef>
                <a:spcPts val="0"/>
              </a:spcBef>
              <a:spcAft>
                <a:spcPts val="0"/>
              </a:spcAft>
              <a:buSzPts val="1800"/>
              <a:buChar char="●"/>
            </a:pPr>
            <a:r>
              <a:rPr lang="en"/>
              <a:t>Solr’s official </a:t>
            </a:r>
            <a:r>
              <a:rPr lang="en" u="sng">
                <a:solidFill>
                  <a:schemeClr val="hlink"/>
                </a:solidFill>
                <a:hlinkClick r:id="rId4"/>
              </a:rPr>
              <a:t>reference guide</a:t>
            </a:r>
            <a:endParaRPr/>
          </a:p>
          <a:p>
            <a:pPr indent="-342900" lvl="0" marL="457200" rtl="0" algn="l">
              <a:spcBef>
                <a:spcPts val="0"/>
              </a:spcBef>
              <a:spcAft>
                <a:spcPts val="0"/>
              </a:spcAft>
              <a:buSzPts val="1800"/>
              <a:buChar char="●"/>
            </a:pPr>
            <a:r>
              <a:rPr lang="en" u="sng">
                <a:solidFill>
                  <a:schemeClr val="hlink"/>
                </a:solidFill>
                <a:hlinkClick r:id="rId5"/>
              </a:rPr>
              <a:t>Relevant search with applications for Solr and Elasticsearch</a:t>
            </a:r>
            <a:r>
              <a:rPr lang="en"/>
              <a:t> by Doug Turnbull and John Berryman</a:t>
            </a:r>
            <a:endParaRPr/>
          </a:p>
          <a:p>
            <a:pPr indent="-342900" lvl="0" marL="457200" rtl="0" algn="l">
              <a:spcBef>
                <a:spcPts val="0"/>
              </a:spcBef>
              <a:spcAft>
                <a:spcPts val="0"/>
              </a:spcAft>
              <a:buSzPts val="1800"/>
              <a:buChar char="●"/>
            </a:pPr>
            <a:r>
              <a:rPr lang="en" u="sng">
                <a:solidFill>
                  <a:schemeClr val="hlink"/>
                </a:solidFill>
                <a:hlinkClick r:id="rId6"/>
              </a:rPr>
              <a:t>Let's build a Full-Text Search engine</a:t>
            </a:r>
            <a:r>
              <a:rPr lang="en"/>
              <a:t> by Artem Krylysov</a:t>
            </a:r>
            <a:endParaRPr/>
          </a:p>
          <a:p>
            <a:pPr indent="-342900" lvl="0" marL="457200" rtl="0" algn="l">
              <a:spcBef>
                <a:spcPts val="0"/>
              </a:spcBef>
              <a:spcAft>
                <a:spcPts val="0"/>
              </a:spcAft>
              <a:buSzPts val="1800"/>
              <a:buChar char="●"/>
            </a:pPr>
            <a:r>
              <a:rPr lang="en" u="sng">
                <a:solidFill>
                  <a:schemeClr val="hlink"/>
                </a:solidFill>
                <a:hlinkClick r:id="rId7"/>
              </a:rPr>
              <a:t>The technology behind GitHub’s new code search</a:t>
            </a:r>
            <a:r>
              <a:rPr lang="en"/>
              <a:t> by Timothy Clem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Thank you for attending!</a:t>
            </a:r>
            <a:endParaRPr/>
          </a:p>
        </p:txBody>
      </p:sp>
      <p:sp>
        <p:nvSpPr>
          <p:cNvPr id="265" name="Google Shape;26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0"/>
              </a:spcAft>
              <a:buNone/>
            </a:pPr>
            <a:r>
              <a:t/>
            </a:r>
            <a:endParaRPr/>
          </a:p>
          <a:p>
            <a:pPr indent="0" lvl="0" marL="0" rtl="0" algn="r">
              <a:spcBef>
                <a:spcPts val="1200"/>
              </a:spcBef>
              <a:spcAft>
                <a:spcPts val="0"/>
              </a:spcAft>
              <a:buNone/>
            </a:pPr>
            <a:r>
              <a:rPr lang="en"/>
              <a:t>Stay in touch</a:t>
            </a:r>
            <a:endParaRPr/>
          </a:p>
          <a:p>
            <a:pPr indent="0" lvl="0" marL="0" rtl="0" algn="r">
              <a:spcBef>
                <a:spcPts val="1200"/>
              </a:spcBef>
              <a:spcAft>
                <a:spcPts val="0"/>
              </a:spcAft>
              <a:buNone/>
            </a:pPr>
            <a:r>
              <a:rPr lang="en" u="sng">
                <a:solidFill>
                  <a:schemeClr val="hlink"/>
                </a:solidFill>
                <a:hlinkClick r:id="rId3"/>
              </a:rPr>
              <a:t>hector_correa@princeton.edu</a:t>
            </a:r>
            <a:endParaRPr/>
          </a:p>
          <a:p>
            <a:pPr indent="0" lvl="0" marL="0" rtl="0" algn="r">
              <a:lnSpc>
                <a:spcPct val="100000"/>
              </a:lnSpc>
              <a:spcBef>
                <a:spcPts val="1200"/>
              </a:spcBef>
              <a:spcAft>
                <a:spcPts val="0"/>
              </a:spcAft>
              <a:buClr>
                <a:schemeClr val="dk1"/>
              </a:buClr>
              <a:buSzPts val="1100"/>
              <a:buFont typeface="Arial"/>
              <a:buNone/>
            </a:pPr>
            <a:r>
              <a:rPr lang="en" u="sng">
                <a:solidFill>
                  <a:schemeClr val="accent5"/>
                </a:solidFill>
                <a:hlinkClick r:id="rId4">
                  <a:extLst>
                    <a:ext uri="{A12FA001-AC4F-418D-AE19-62706E023703}">
                      <ahyp:hlinkClr val="tx"/>
                    </a:ext>
                  </a:extLst>
                </a:hlinkClick>
              </a:rPr>
              <a:t>https://hectorcorrea.com/solr-for-newbies</a:t>
            </a:r>
            <a:r>
              <a:rPr lang="en">
                <a:solidFill>
                  <a:schemeClr val="dk1"/>
                </a:solidFill>
              </a:rPr>
              <a:t> </a:t>
            </a:r>
            <a:endParaRPr>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Code4Lib Community Code of Conduct</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solidFill>
                  <a:schemeClr val="dk1"/>
                </a:solidFill>
              </a:rPr>
              <a:t>Code4Lib seeks to provide a welcoming, fun, and safe community and conference experience and ongoing community for everyone. We do not tolerate harassment in any form. Discriminatory language and imagery (including sexual) is not appropriate for any event venue, including talks, or any community channel such as the chatroom or mailing list.</a:t>
            </a:r>
            <a:endParaRPr sz="1900">
              <a:solidFill>
                <a:schemeClr val="dk1"/>
              </a:solidFill>
            </a:endParaRPr>
          </a:p>
          <a:p>
            <a:pPr indent="0" lvl="0" marL="0" rtl="0" algn="l">
              <a:spcBef>
                <a:spcPts val="1200"/>
              </a:spcBef>
              <a:spcAft>
                <a:spcPts val="0"/>
              </a:spcAft>
              <a:buNone/>
            </a:pPr>
            <a:r>
              <a:t/>
            </a:r>
            <a:endParaRPr sz="1900">
              <a:solidFill>
                <a:schemeClr val="dk1"/>
              </a:solidFill>
            </a:endParaRPr>
          </a:p>
          <a:p>
            <a:pPr indent="0" lvl="0" marL="0" rtl="0" algn="l">
              <a:spcBef>
                <a:spcPts val="1200"/>
              </a:spcBef>
              <a:spcAft>
                <a:spcPts val="1200"/>
              </a:spcAft>
              <a:buNone/>
            </a:pPr>
            <a:r>
              <a:rPr lang="en" sz="1900" u="sng">
                <a:solidFill>
                  <a:schemeClr val="hlink"/>
                </a:solidFill>
                <a:hlinkClick r:id="rId3"/>
              </a:rPr>
              <a:t>https://2023.code4lib.org/conduct/</a:t>
            </a:r>
            <a:r>
              <a:rPr lang="en" sz="1900">
                <a:solidFill>
                  <a:schemeClr val="dk1"/>
                </a:solidFill>
              </a:rPr>
              <a:t> </a:t>
            </a:r>
            <a:endParaRPr sz="19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 </a:t>
            </a:r>
            <a:r>
              <a:rPr lang="en"/>
              <a:t>Introduction</a:t>
            </a:r>
            <a:endParaRPr/>
          </a:p>
        </p:txBody>
      </p:sp>
      <p:sp>
        <p:nvSpPr>
          <p:cNvPr id="80" name="Google Shape;80;p17"/>
          <p:cNvSpPr txBox="1"/>
          <p:nvPr/>
        </p:nvSpPr>
        <p:spPr>
          <a:xfrm>
            <a:off x="1003050" y="4512400"/>
            <a:ext cx="713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https://github.com/hectorcorrea/solr-for-newbies/blob/main/tutorial.md#part-i-introduction</a:t>
            </a:r>
            <a:r>
              <a:rPr lang="en"/>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Solr?</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300">
                <a:solidFill>
                  <a:schemeClr val="dk1"/>
                </a:solidFill>
                <a:latin typeface="Courier New"/>
                <a:ea typeface="Courier New"/>
                <a:cs typeface="Courier New"/>
                <a:sym typeface="Courier New"/>
              </a:rPr>
              <a:t>“Solr is the popular, blazing-fast, open source enterprise </a:t>
            </a:r>
            <a:r>
              <a:rPr b="1" lang="en" sz="2300">
                <a:solidFill>
                  <a:schemeClr val="dk1"/>
                </a:solidFill>
                <a:latin typeface="Courier New"/>
                <a:ea typeface="Courier New"/>
                <a:cs typeface="Courier New"/>
                <a:sym typeface="Courier New"/>
              </a:rPr>
              <a:t>search platform </a:t>
            </a:r>
            <a:r>
              <a:rPr lang="en" sz="2300">
                <a:solidFill>
                  <a:schemeClr val="dk1"/>
                </a:solidFill>
                <a:latin typeface="Courier New"/>
                <a:ea typeface="Courier New"/>
                <a:cs typeface="Courier New"/>
                <a:sym typeface="Courier New"/>
              </a:rPr>
              <a:t>built on Apache Lucene.” - Solr’s Home Page</a:t>
            </a:r>
            <a:endParaRPr sz="23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2300">
              <a:solidFill>
                <a:schemeClr val="dk1"/>
              </a:solidFill>
              <a:latin typeface="Courier New"/>
              <a:ea typeface="Courier New"/>
              <a:cs typeface="Courier New"/>
              <a:sym typeface="Courier New"/>
            </a:endParaRPr>
          </a:p>
          <a:p>
            <a:pPr indent="0" lvl="0" marL="0" rtl="0" algn="l">
              <a:spcBef>
                <a:spcPts val="1200"/>
              </a:spcBef>
              <a:spcAft>
                <a:spcPts val="1200"/>
              </a:spcAft>
              <a:buNone/>
            </a:pPr>
            <a:r>
              <a:rPr lang="en" sz="2300">
                <a:solidFill>
                  <a:schemeClr val="dk1"/>
                </a:solidFill>
                <a:latin typeface="Courier New"/>
                <a:ea typeface="Courier New"/>
                <a:cs typeface="Courier New"/>
                <a:sym typeface="Courier New"/>
              </a:rPr>
              <a:t>“Solr is a scalable, ready-to-deploy enterprise </a:t>
            </a:r>
            <a:r>
              <a:rPr b="1" lang="en" sz="2300">
                <a:solidFill>
                  <a:schemeClr val="dk1"/>
                </a:solidFill>
                <a:latin typeface="Courier New"/>
                <a:ea typeface="Courier New"/>
                <a:cs typeface="Courier New"/>
                <a:sym typeface="Courier New"/>
              </a:rPr>
              <a:t>search engine</a:t>
            </a:r>
            <a:r>
              <a:rPr lang="en" sz="2300">
                <a:solidFill>
                  <a:schemeClr val="dk1"/>
                </a:solidFill>
                <a:latin typeface="Courier New"/>
                <a:ea typeface="Courier New"/>
                <a:cs typeface="Courier New"/>
                <a:sym typeface="Courier New"/>
              </a:rPr>
              <a:t> that’s optimized to search large volumes of </a:t>
            </a:r>
            <a:r>
              <a:rPr b="1" lang="en" sz="2300">
                <a:solidFill>
                  <a:schemeClr val="dk1"/>
                </a:solidFill>
                <a:latin typeface="Courier New"/>
                <a:ea typeface="Courier New"/>
                <a:cs typeface="Courier New"/>
                <a:sym typeface="Courier New"/>
              </a:rPr>
              <a:t>text-centric data </a:t>
            </a:r>
            <a:r>
              <a:rPr lang="en" sz="2300">
                <a:solidFill>
                  <a:schemeClr val="dk1"/>
                </a:solidFill>
                <a:latin typeface="Courier New"/>
                <a:ea typeface="Courier New"/>
                <a:cs typeface="Courier New"/>
                <a:sym typeface="Courier New"/>
              </a:rPr>
              <a:t>and return </a:t>
            </a:r>
            <a:r>
              <a:rPr b="1" lang="en" sz="2300">
                <a:solidFill>
                  <a:schemeClr val="dk1"/>
                </a:solidFill>
                <a:latin typeface="Courier New"/>
                <a:ea typeface="Courier New"/>
                <a:cs typeface="Courier New"/>
                <a:sym typeface="Courier New"/>
              </a:rPr>
              <a:t>results sorted by relevance</a:t>
            </a:r>
            <a:r>
              <a:rPr lang="en" sz="2300">
                <a:solidFill>
                  <a:schemeClr val="dk1"/>
                </a:solidFill>
                <a:latin typeface="Courier New"/>
                <a:ea typeface="Courier New"/>
                <a:cs typeface="Courier New"/>
                <a:sym typeface="Courier New"/>
              </a:rPr>
              <a:t>.” - Solr in Action [p. 4]</a:t>
            </a:r>
            <a:endParaRPr sz="2300">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Solr is popular in libraries?</a:t>
            </a:r>
            <a:endParaRPr/>
          </a:p>
        </p:txBody>
      </p:sp>
      <p:sp>
        <p:nvSpPr>
          <p:cNvPr id="92" name="Google Shape;92;p19"/>
          <p:cNvSpPr txBox="1"/>
          <p:nvPr>
            <p:ph idx="1" type="body"/>
          </p:nvPr>
        </p:nvSpPr>
        <p:spPr>
          <a:xfrm>
            <a:off x="278400" y="1152475"/>
            <a:ext cx="8520600" cy="3458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have lots of text centric searches</a:t>
            </a:r>
            <a:endParaRPr/>
          </a:p>
          <a:p>
            <a:pPr indent="-342900" lvl="0" marL="457200" rtl="0" algn="l">
              <a:spcBef>
                <a:spcPts val="0"/>
              </a:spcBef>
              <a:spcAft>
                <a:spcPts val="0"/>
              </a:spcAft>
              <a:buSzPts val="1800"/>
              <a:buChar char="●"/>
            </a:pPr>
            <a:r>
              <a:rPr lang="en"/>
              <a:t>Relevance in results is important to us</a:t>
            </a:r>
            <a:endParaRPr/>
          </a:p>
          <a:p>
            <a:pPr indent="-342900" lvl="0" marL="457200" rtl="0" algn="l">
              <a:spcBef>
                <a:spcPts val="0"/>
              </a:spcBef>
              <a:spcAft>
                <a:spcPts val="0"/>
              </a:spcAft>
              <a:buSzPts val="1800"/>
              <a:buChar char="●"/>
            </a:pPr>
            <a:r>
              <a:rPr lang="en"/>
              <a:t>Solr is free and open-source</a:t>
            </a:r>
            <a:endParaRPr/>
          </a:p>
          <a:p>
            <a:pPr indent="-342900" lvl="0" marL="457200" rtl="0" algn="l">
              <a:spcBef>
                <a:spcPts val="0"/>
              </a:spcBef>
              <a:spcAft>
                <a:spcPts val="0"/>
              </a:spcAft>
              <a:buSzPts val="1800"/>
              <a:buChar char="●"/>
            </a:pPr>
            <a:r>
              <a:rPr lang="en"/>
              <a:t>Facets </a:t>
            </a:r>
            <a:endParaRPr/>
          </a:p>
          <a:p>
            <a:pPr indent="0" lvl="0" marL="0" rtl="0" algn="l">
              <a:spcBef>
                <a:spcPts val="1200"/>
              </a:spcBef>
              <a:spcAft>
                <a:spcPts val="0"/>
              </a:spcAft>
              <a:buNone/>
            </a:pPr>
            <a:r>
              <a:rPr b="1" lang="en"/>
              <a:t>A few examples:</a:t>
            </a:r>
            <a:endParaRPr b="1"/>
          </a:p>
          <a:p>
            <a:pPr indent="-342900" lvl="0" marL="457200" rtl="0" algn="l">
              <a:spcBef>
                <a:spcPts val="1200"/>
              </a:spcBef>
              <a:spcAft>
                <a:spcPts val="0"/>
              </a:spcAft>
              <a:buSzPts val="1800"/>
              <a:buChar char="●"/>
            </a:pPr>
            <a:r>
              <a:rPr lang="en"/>
              <a:t>Library Catalogs: </a:t>
            </a:r>
            <a:r>
              <a:rPr lang="en" u="sng">
                <a:solidFill>
                  <a:schemeClr val="hlink"/>
                </a:solidFill>
                <a:hlinkClick r:id="rId3"/>
              </a:rPr>
              <a:t>Princeton</a:t>
            </a:r>
            <a:r>
              <a:rPr lang="en"/>
              <a:t> and </a:t>
            </a:r>
            <a:r>
              <a:rPr lang="en" u="sng">
                <a:solidFill>
                  <a:schemeClr val="hlink"/>
                </a:solidFill>
                <a:hlinkClick r:id="rId4"/>
              </a:rPr>
              <a:t>Stanford</a:t>
            </a:r>
            <a:endParaRPr/>
          </a:p>
          <a:p>
            <a:pPr indent="-342900" lvl="0" marL="457200" rtl="0" algn="l">
              <a:spcBef>
                <a:spcPts val="0"/>
              </a:spcBef>
              <a:spcAft>
                <a:spcPts val="0"/>
              </a:spcAft>
              <a:buSzPts val="1800"/>
              <a:buChar char="●"/>
            </a:pPr>
            <a:r>
              <a:rPr lang="en"/>
              <a:t>Institutional Repositories: </a:t>
            </a:r>
            <a:r>
              <a:rPr lang="en" u="sng">
                <a:solidFill>
                  <a:schemeClr val="hlink"/>
                </a:solidFill>
                <a:hlinkClick r:id="rId5"/>
              </a:rPr>
              <a:t>Penn State</a:t>
            </a:r>
            <a:r>
              <a:rPr lang="en"/>
              <a:t> and </a:t>
            </a:r>
            <a:r>
              <a:rPr lang="en" u="sng">
                <a:solidFill>
                  <a:schemeClr val="hlink"/>
                </a:solidFill>
                <a:hlinkClick r:id="rId6"/>
              </a:rPr>
              <a:t>Brown</a:t>
            </a:r>
            <a:endParaRPr/>
          </a:p>
          <a:p>
            <a:pPr indent="-342900" lvl="0" marL="457200" rtl="0" algn="l">
              <a:spcBef>
                <a:spcPts val="0"/>
              </a:spcBef>
              <a:spcAft>
                <a:spcPts val="0"/>
              </a:spcAft>
              <a:buSzPts val="1800"/>
              <a:buChar char="●"/>
            </a:pPr>
            <a:r>
              <a:rPr lang="en"/>
              <a:t>Finding Aids: </a:t>
            </a:r>
            <a:r>
              <a:rPr lang="en" u="sng">
                <a:solidFill>
                  <a:schemeClr val="hlink"/>
                </a:solidFill>
                <a:hlinkClick r:id="rId7"/>
              </a:rPr>
              <a:t>Princeton</a:t>
            </a:r>
            <a:r>
              <a:rPr lang="en"/>
              <a:t> and </a:t>
            </a:r>
            <a:r>
              <a:rPr lang="en" u="sng">
                <a:solidFill>
                  <a:schemeClr val="hlink"/>
                </a:solidFill>
                <a:hlinkClick r:id="rId8"/>
              </a:rPr>
              <a:t>NYU</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Related tools and concepts</a:t>
            </a:r>
            <a:endParaRPr/>
          </a:p>
        </p:txBody>
      </p:sp>
      <p:sp>
        <p:nvSpPr>
          <p:cNvPr id="98" name="Google Shape;98;p20"/>
          <p:cNvSpPr txBox="1"/>
          <p:nvPr>
            <p:ph idx="1" type="body"/>
          </p:nvPr>
        </p:nvSpPr>
        <p:spPr>
          <a:xfrm>
            <a:off x="311700" y="1152475"/>
            <a:ext cx="8520600" cy="3525000"/>
          </a:xfrm>
          <a:prstGeom prst="rect">
            <a:avLst/>
          </a:prstGeom>
        </p:spPr>
        <p:txBody>
          <a:bodyPr anchorCtr="0" anchor="t" bIns="91425" lIns="91425" spcFirstLastPara="1" rIns="91425" wrap="square" tIns="91425">
            <a:noAutofit/>
          </a:bodyPr>
          <a:lstStyle/>
          <a:p>
            <a:pPr indent="-314960" lvl="0" marL="457200" rtl="0" algn="l">
              <a:lnSpc>
                <a:spcPct val="140000"/>
              </a:lnSpc>
              <a:spcBef>
                <a:spcPts val="0"/>
              </a:spcBef>
              <a:spcAft>
                <a:spcPts val="0"/>
              </a:spcAft>
              <a:buSzPts val="1360"/>
              <a:buChar char="●"/>
            </a:pPr>
            <a:r>
              <a:rPr lang="en" sz="1360" u="sng">
                <a:solidFill>
                  <a:schemeClr val="accent5"/>
                </a:solidFill>
                <a:hlinkClick r:id="rId3">
                  <a:extLst>
                    <a:ext uri="{A12FA001-AC4F-418D-AE19-62706E023703}">
                      <ahyp:hlinkClr val="tx"/>
                    </a:ext>
                  </a:extLst>
                </a:hlinkClick>
              </a:rPr>
              <a:t>Apache Solr</a:t>
            </a:r>
            <a:r>
              <a:rPr lang="en" sz="1360"/>
              <a:t> </a:t>
            </a:r>
            <a:endParaRPr sz="1360"/>
          </a:p>
          <a:p>
            <a:pPr indent="-316230" lvl="1" marL="914400" rtl="0" algn="l">
              <a:lnSpc>
                <a:spcPct val="140000"/>
              </a:lnSpc>
              <a:spcBef>
                <a:spcPts val="0"/>
              </a:spcBef>
              <a:spcAft>
                <a:spcPts val="0"/>
              </a:spcAft>
              <a:buSzPts val="1380"/>
              <a:buChar char="○"/>
            </a:pPr>
            <a:r>
              <a:rPr lang="en" sz="1380"/>
              <a:t>The Java app that we use, uses Lucene under the hood</a:t>
            </a:r>
            <a:endParaRPr sz="1380"/>
          </a:p>
          <a:p>
            <a:pPr indent="-316230" lvl="1" marL="914400" rtl="0" algn="l">
              <a:lnSpc>
                <a:spcPct val="140000"/>
              </a:lnSpc>
              <a:spcBef>
                <a:spcPts val="0"/>
              </a:spcBef>
              <a:spcAft>
                <a:spcPts val="0"/>
              </a:spcAft>
              <a:buSzPts val="1380"/>
              <a:buChar char="○"/>
            </a:pPr>
            <a:r>
              <a:rPr lang="en" sz="1380"/>
              <a:t>Accessible via HTTP requests, no need to use Java to index or query</a:t>
            </a:r>
            <a:endParaRPr sz="1380"/>
          </a:p>
          <a:p>
            <a:pPr indent="-314960" lvl="0" marL="457200" rtl="0" algn="l">
              <a:lnSpc>
                <a:spcPct val="140000"/>
              </a:lnSpc>
              <a:spcBef>
                <a:spcPts val="0"/>
              </a:spcBef>
              <a:spcAft>
                <a:spcPts val="0"/>
              </a:spcAft>
              <a:buSzPts val="1360"/>
              <a:buChar char="●"/>
            </a:pPr>
            <a:r>
              <a:rPr lang="en" sz="1360" u="sng">
                <a:solidFill>
                  <a:schemeClr val="accent5"/>
                </a:solidFill>
                <a:hlinkClick r:id="rId4">
                  <a:extLst>
                    <a:ext uri="{A12FA001-AC4F-418D-AE19-62706E023703}">
                      <ahyp:hlinkClr val="tx"/>
                    </a:ext>
                  </a:extLst>
                </a:hlinkClick>
              </a:rPr>
              <a:t>Apache Lucene</a:t>
            </a:r>
            <a:r>
              <a:rPr lang="en" sz="1360"/>
              <a:t> - brains behind Solr, used internally by Java applications</a:t>
            </a:r>
            <a:endParaRPr sz="1380"/>
          </a:p>
          <a:p>
            <a:pPr indent="-314960" lvl="0" marL="457200" rtl="0" algn="l">
              <a:lnSpc>
                <a:spcPct val="140000"/>
              </a:lnSpc>
              <a:spcBef>
                <a:spcPts val="0"/>
              </a:spcBef>
              <a:spcAft>
                <a:spcPts val="0"/>
              </a:spcAft>
              <a:buSzPts val="1360"/>
              <a:buChar char="●"/>
            </a:pPr>
            <a:r>
              <a:rPr lang="en" sz="1360" u="sng">
                <a:solidFill>
                  <a:schemeClr val="hlink"/>
                </a:solidFill>
                <a:hlinkClick r:id="rId5"/>
              </a:rPr>
              <a:t>Apache Software Foundation</a:t>
            </a:r>
            <a:r>
              <a:rPr lang="en" sz="1360"/>
              <a:t> (ASF)*</a:t>
            </a:r>
            <a:endParaRPr sz="1360"/>
          </a:p>
          <a:p>
            <a:pPr indent="-314960" lvl="0" marL="457200" rtl="0" algn="l">
              <a:lnSpc>
                <a:spcPct val="140000"/>
              </a:lnSpc>
              <a:spcBef>
                <a:spcPts val="0"/>
              </a:spcBef>
              <a:spcAft>
                <a:spcPts val="0"/>
              </a:spcAft>
              <a:buSzPts val="1360"/>
              <a:buChar char="●"/>
            </a:pPr>
            <a:r>
              <a:rPr lang="en" sz="1360" u="sng">
                <a:solidFill>
                  <a:schemeClr val="hlink"/>
                </a:solidFill>
                <a:hlinkClick r:id="rId6"/>
              </a:rPr>
              <a:t>ElasticSearch</a:t>
            </a:r>
            <a:r>
              <a:rPr lang="en" sz="1360"/>
              <a:t> </a:t>
            </a:r>
            <a:endParaRPr sz="1360"/>
          </a:p>
          <a:p>
            <a:pPr indent="-316230" lvl="1" marL="914400" rtl="0" algn="l">
              <a:lnSpc>
                <a:spcPct val="140000"/>
              </a:lnSpc>
              <a:spcBef>
                <a:spcPts val="0"/>
              </a:spcBef>
              <a:spcAft>
                <a:spcPts val="0"/>
              </a:spcAft>
              <a:buSzPts val="1380"/>
              <a:buChar char="○"/>
            </a:pPr>
            <a:r>
              <a:rPr lang="en" sz="1380"/>
              <a:t>Another product like Solr that also uses Lucene, i</a:t>
            </a:r>
            <a:r>
              <a:rPr lang="en" sz="1380"/>
              <a:t>ncreasingly popular</a:t>
            </a:r>
            <a:endParaRPr sz="1380"/>
          </a:p>
          <a:p>
            <a:pPr indent="-316230" lvl="1" marL="914400" rtl="0" algn="l">
              <a:lnSpc>
                <a:spcPct val="140000"/>
              </a:lnSpc>
              <a:spcBef>
                <a:spcPts val="0"/>
              </a:spcBef>
              <a:spcAft>
                <a:spcPts val="0"/>
              </a:spcAft>
              <a:buSzPts val="1380"/>
              <a:buChar char="○"/>
            </a:pPr>
            <a:r>
              <a:rPr lang="en" sz="1380"/>
              <a:t>N</a:t>
            </a:r>
            <a:r>
              <a:rPr lang="en" sz="1380"/>
              <a:t>ot from ASF, weird license, not entirely open-source</a:t>
            </a:r>
            <a:endParaRPr sz="1380"/>
          </a:p>
          <a:p>
            <a:pPr indent="-314960" lvl="0" marL="457200" rtl="0" algn="l">
              <a:lnSpc>
                <a:spcPct val="140000"/>
              </a:lnSpc>
              <a:spcBef>
                <a:spcPts val="0"/>
              </a:spcBef>
              <a:spcAft>
                <a:spcPts val="0"/>
              </a:spcAft>
              <a:buSzPts val="1360"/>
              <a:buChar char="●"/>
            </a:pPr>
            <a:r>
              <a:rPr lang="en" sz="1360"/>
              <a:t>Indexing - when we </a:t>
            </a:r>
            <a:r>
              <a:rPr lang="en" sz="1360"/>
              <a:t>ingest data into Solr</a:t>
            </a:r>
            <a:endParaRPr sz="1360"/>
          </a:p>
          <a:p>
            <a:pPr indent="-314960" lvl="0" marL="457200" rtl="0" algn="l">
              <a:lnSpc>
                <a:spcPct val="140000"/>
              </a:lnSpc>
              <a:spcBef>
                <a:spcPts val="0"/>
              </a:spcBef>
              <a:spcAft>
                <a:spcPts val="0"/>
              </a:spcAft>
              <a:buSzPts val="1360"/>
              <a:buChar char="●"/>
            </a:pPr>
            <a:r>
              <a:rPr lang="en" sz="1360"/>
              <a:t>Querying - when we search for data in Solr</a:t>
            </a:r>
            <a:endParaRPr sz="1360"/>
          </a:p>
          <a:p>
            <a:pPr indent="-314960" lvl="0" marL="457200" rtl="0" algn="l">
              <a:lnSpc>
                <a:spcPct val="140000"/>
              </a:lnSpc>
              <a:spcBef>
                <a:spcPts val="0"/>
              </a:spcBef>
              <a:spcAft>
                <a:spcPts val="0"/>
              </a:spcAft>
              <a:buSzPts val="1360"/>
              <a:buChar char="●"/>
            </a:pPr>
            <a:r>
              <a:rPr lang="en" sz="1360"/>
              <a:t>Tokenizing - a process of splitting a large text into smaller pieces (tokens)</a:t>
            </a:r>
            <a:endParaRPr sz="1360"/>
          </a:p>
        </p:txBody>
      </p:sp>
      <p:sp>
        <p:nvSpPr>
          <p:cNvPr id="99" name="Google Shape;99;p20"/>
          <p:cNvSpPr txBox="1"/>
          <p:nvPr/>
        </p:nvSpPr>
        <p:spPr>
          <a:xfrm>
            <a:off x="4751475" y="4520700"/>
            <a:ext cx="419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dk2"/>
                </a:solidFill>
              </a:rPr>
              <a:t>* I also think they should change their name</a:t>
            </a:r>
            <a:endParaRPr i="1" sz="1200">
              <a:solidFill>
                <a:schemeClr val="dk2"/>
              </a:solidFill>
            </a:endParaRPr>
          </a:p>
          <a:p>
            <a:pPr indent="0" lvl="0" marL="0" rtl="0" algn="l">
              <a:spcBef>
                <a:spcPts val="0"/>
              </a:spcBef>
              <a:spcAft>
                <a:spcPts val="0"/>
              </a:spcAft>
              <a:buNone/>
            </a:pPr>
            <a:r>
              <a:rPr i="1" lang="en" sz="1200" u="sng">
                <a:solidFill>
                  <a:schemeClr val="hlink"/>
                </a:solidFill>
                <a:hlinkClick r:id="rId7"/>
              </a:rPr>
              <a:t>https://www.endasfmascotry.com/</a:t>
            </a:r>
            <a:r>
              <a:rPr i="1" lang="en" sz="1200">
                <a:solidFill>
                  <a:schemeClr val="dk2"/>
                </a:solidFill>
              </a:rPr>
              <a:t> </a:t>
            </a:r>
            <a:endParaRPr i="1"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Solr in our apps</a:t>
            </a:r>
            <a:endParaRPr/>
          </a:p>
        </p:txBody>
      </p:sp>
      <p:sp>
        <p:nvSpPr>
          <p:cNvPr id="105" name="Google Shape;105;p21"/>
          <p:cNvSpPr/>
          <p:nvPr/>
        </p:nvSpPr>
        <p:spPr>
          <a:xfrm>
            <a:off x="3881016" y="1647925"/>
            <a:ext cx="2838000" cy="74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Our </a:t>
            </a:r>
            <a:r>
              <a:rPr i="1" lang="en"/>
              <a:t>search</a:t>
            </a:r>
            <a:r>
              <a:rPr lang="en"/>
              <a:t> app </a:t>
            </a:r>
            <a:endParaRPr/>
          </a:p>
        </p:txBody>
      </p:sp>
      <p:sp>
        <p:nvSpPr>
          <p:cNvPr id="106" name="Google Shape;106;p21"/>
          <p:cNvSpPr/>
          <p:nvPr/>
        </p:nvSpPr>
        <p:spPr>
          <a:xfrm>
            <a:off x="1140600" y="3075025"/>
            <a:ext cx="1930500" cy="91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External Source Data</a:t>
            </a:r>
            <a:endParaRPr/>
          </a:p>
          <a:p>
            <a:pPr indent="0" lvl="0" marL="0" rtl="0" algn="ctr">
              <a:spcBef>
                <a:spcPts val="0"/>
              </a:spcBef>
              <a:spcAft>
                <a:spcPts val="0"/>
              </a:spcAft>
              <a:buNone/>
            </a:pPr>
            <a:r>
              <a:rPr lang="en"/>
              <a:t>(e.g. data dumps from a 3rd party</a:t>
            </a:r>
            <a:endParaRPr/>
          </a:p>
        </p:txBody>
      </p:sp>
      <p:cxnSp>
        <p:nvCxnSpPr>
          <p:cNvPr id="107" name="Google Shape;107;p21"/>
          <p:cNvCxnSpPr>
            <a:stCxn id="105" idx="2"/>
            <a:endCxn id="108" idx="0"/>
          </p:cNvCxnSpPr>
          <p:nvPr/>
        </p:nvCxnSpPr>
        <p:spPr>
          <a:xfrm>
            <a:off x="5300016" y="2388625"/>
            <a:ext cx="2100" cy="762600"/>
          </a:xfrm>
          <a:prstGeom prst="straightConnector1">
            <a:avLst/>
          </a:prstGeom>
          <a:noFill/>
          <a:ln cap="flat" cmpd="sng" w="38100">
            <a:solidFill>
              <a:schemeClr val="dk2"/>
            </a:solidFill>
            <a:prstDash val="solid"/>
            <a:round/>
            <a:headEnd len="med" w="med" type="none"/>
            <a:tailEnd len="med" w="med" type="triangle"/>
          </a:ln>
        </p:spPr>
      </p:cxnSp>
      <p:cxnSp>
        <p:nvCxnSpPr>
          <p:cNvPr id="109" name="Google Shape;109;p21"/>
          <p:cNvCxnSpPr>
            <a:stCxn id="106" idx="3"/>
            <a:endCxn id="108" idx="1"/>
          </p:cNvCxnSpPr>
          <p:nvPr/>
        </p:nvCxnSpPr>
        <p:spPr>
          <a:xfrm>
            <a:off x="3071100" y="3531475"/>
            <a:ext cx="1476600" cy="1200"/>
          </a:xfrm>
          <a:prstGeom prst="straightConnector1">
            <a:avLst/>
          </a:prstGeom>
          <a:noFill/>
          <a:ln cap="flat" cmpd="sng" w="38100">
            <a:solidFill>
              <a:schemeClr val="dk2"/>
            </a:solidFill>
            <a:prstDash val="solid"/>
            <a:round/>
            <a:headEnd len="med" w="med" type="none"/>
            <a:tailEnd len="med" w="med" type="triangle"/>
          </a:ln>
        </p:spPr>
      </p:cxnSp>
      <p:sp>
        <p:nvSpPr>
          <p:cNvPr id="110" name="Google Shape;110;p21"/>
          <p:cNvSpPr txBox="1"/>
          <p:nvPr/>
        </p:nvSpPr>
        <p:spPr>
          <a:xfrm>
            <a:off x="3146250" y="3595475"/>
            <a:ext cx="1277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One way sync copies data to Solr </a:t>
            </a:r>
            <a:endParaRPr sz="1000"/>
          </a:p>
        </p:txBody>
      </p:sp>
      <p:sp>
        <p:nvSpPr>
          <p:cNvPr id="111" name="Google Shape;111;p21"/>
          <p:cNvSpPr txBox="1"/>
          <p:nvPr/>
        </p:nvSpPr>
        <p:spPr>
          <a:xfrm>
            <a:off x="5562225" y="2473700"/>
            <a:ext cx="1553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App searches for data in Solr </a:t>
            </a:r>
            <a:endParaRPr sz="1000"/>
          </a:p>
        </p:txBody>
      </p:sp>
      <p:pic>
        <p:nvPicPr>
          <p:cNvPr id="108" name="Google Shape;108;p21"/>
          <p:cNvPicPr preferRelativeResize="0"/>
          <p:nvPr/>
        </p:nvPicPr>
        <p:blipFill>
          <a:blip r:embed="rId3">
            <a:alphaModFix/>
          </a:blip>
          <a:stretch>
            <a:fillRect/>
          </a:stretch>
        </p:blipFill>
        <p:spPr>
          <a:xfrm>
            <a:off x="4547678" y="3151225"/>
            <a:ext cx="1509120" cy="762600"/>
          </a:xfrm>
          <a:prstGeom prst="rect">
            <a:avLst/>
          </a:prstGeom>
          <a:noFill/>
          <a:ln>
            <a:noFill/>
          </a:ln>
        </p:spPr>
      </p:pic>
      <p:sp>
        <p:nvSpPr>
          <p:cNvPr id="112" name="Google Shape;112;p21"/>
          <p:cNvSpPr txBox="1"/>
          <p:nvPr/>
        </p:nvSpPr>
        <p:spPr>
          <a:xfrm>
            <a:off x="3215425" y="3151225"/>
            <a:ext cx="127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rgbClr val="B7B7B7"/>
                </a:solidFill>
              </a:rPr>
              <a:t>HTTP requests</a:t>
            </a:r>
            <a:endParaRPr i="1" sz="1000">
              <a:solidFill>
                <a:srgbClr val="B7B7B7"/>
              </a:solidFill>
            </a:endParaRPr>
          </a:p>
        </p:txBody>
      </p:sp>
      <p:sp>
        <p:nvSpPr>
          <p:cNvPr id="113" name="Google Shape;113;p21"/>
          <p:cNvSpPr txBox="1"/>
          <p:nvPr/>
        </p:nvSpPr>
        <p:spPr>
          <a:xfrm>
            <a:off x="3933450" y="2512975"/>
            <a:ext cx="12771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sz="1000">
                <a:solidFill>
                  <a:srgbClr val="B7B7B7"/>
                </a:solidFill>
              </a:rPr>
              <a:t>HTTP requests</a:t>
            </a:r>
            <a:endParaRPr i="1" sz="1000">
              <a:solidFill>
                <a:srgbClr val="B7B7B7"/>
              </a:solidFill>
            </a:endParaRPr>
          </a:p>
        </p:txBody>
      </p:sp>
      <p:sp>
        <p:nvSpPr>
          <p:cNvPr id="114" name="Google Shape;114;p21"/>
          <p:cNvSpPr txBox="1"/>
          <p:nvPr/>
        </p:nvSpPr>
        <p:spPr>
          <a:xfrm>
            <a:off x="4635825" y="3970000"/>
            <a:ext cx="16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rgbClr val="999999"/>
                </a:solidFill>
              </a:rPr>
              <a:t>Java only needed on the server where Solr runs</a:t>
            </a:r>
            <a:endParaRPr sz="900">
              <a:solidFill>
                <a:srgbClr val="99999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