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theme+xml" PartName="/ppt/theme/theme9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94" r:id="rId4"/>
    <p:sldMasterId id="2147483695" r:id="rId5"/>
    <p:sldMasterId id="2147483696" r:id="rId6"/>
    <p:sldMasterId id="2147483697" r:id="rId7"/>
    <p:sldMasterId id="2147483698" r:id="rId8"/>
    <p:sldMasterId id="2147483699" r:id="rId9"/>
    <p:sldMasterId id="2147483700" r:id="rId10"/>
    <p:sldMasterId id="2147483701" r:id="rId11"/>
  </p:sldMasterIdLst>
  <p:notesMasterIdLst>
    <p:notesMasterId r:id="rId12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88" r:id="rId45"/>
    <p:sldId id="289" r:id="rId46"/>
    <p:sldId id="290" r:id="rId47"/>
    <p:sldId id="291" r:id="rId48"/>
    <p:sldId id="292" r:id="rId49"/>
    <p:sldId id="293" r:id="rId50"/>
    <p:sldId id="294" r:id="rId51"/>
    <p:sldId id="295" r:id="rId52"/>
    <p:sldId id="296" r:id="rId53"/>
    <p:sldId id="297" r:id="rId54"/>
    <p:sldId id="298" r:id="rId55"/>
    <p:sldId id="299" r:id="rId56"/>
    <p:sldId id="300" r:id="rId57"/>
    <p:sldId id="301" r:id="rId58"/>
    <p:sldId id="302" r:id="rId59"/>
    <p:sldId id="303" r:id="rId60"/>
    <p:sldId id="304" r:id="rId61"/>
    <p:sldId id="305" r:id="rId62"/>
    <p:sldId id="306" r:id="rId63"/>
    <p:sldId id="307" r:id="rId64"/>
    <p:sldId id="308" r:id="rId65"/>
    <p:sldId id="309" r:id="rId66"/>
    <p:sldId id="310" r:id="rId67"/>
    <p:sldId id="311" r:id="rId68"/>
    <p:sldId id="312" r:id="rId69"/>
    <p:sldId id="313" r:id="rId70"/>
    <p:sldId id="314" r:id="rId71"/>
    <p:sldId id="315" r:id="rId72"/>
    <p:sldId id="316" r:id="rId73"/>
    <p:sldId id="317" r:id="rId74"/>
    <p:sldId id="318" r:id="rId75"/>
    <p:sldId id="319" r:id="rId76"/>
    <p:sldId id="320" r:id="rId77"/>
    <p:sldId id="321" r:id="rId78"/>
    <p:sldId id="322" r:id="rId79"/>
    <p:sldId id="323" r:id="rId80"/>
    <p:sldId id="324" r:id="rId81"/>
    <p:sldId id="325" r:id="rId82"/>
    <p:sldId id="326" r:id="rId83"/>
    <p:sldId id="327" r:id="rId84"/>
    <p:sldId id="328" r:id="rId85"/>
    <p:sldId id="329" r:id="rId86"/>
    <p:sldId id="330" r:id="rId87"/>
    <p:sldId id="331" r:id="rId88"/>
    <p:sldId id="332" r:id="rId89"/>
    <p:sldId id="333" r:id="rId90"/>
    <p:sldId id="334" r:id="rId91"/>
    <p:sldId id="335" r:id="rId92"/>
    <p:sldId id="336" r:id="rId93"/>
    <p:sldId id="337" r:id="rId94"/>
    <p:sldId id="338" r:id="rId9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0C1D519-BB0B-4D87-AC8A-58AC07196AF8}">
  <a:tblStyle styleId="{C0C1D519-BB0B-4D87-AC8A-58AC07196AF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28.xml"/><Relationship Id="rId84" Type="http://schemas.openxmlformats.org/officeDocument/2006/relationships/slide" Target="slides/slide72.xml"/><Relationship Id="rId83" Type="http://schemas.openxmlformats.org/officeDocument/2006/relationships/slide" Target="slides/slide71.xml"/><Relationship Id="rId42" Type="http://schemas.openxmlformats.org/officeDocument/2006/relationships/slide" Target="slides/slide30.xml"/><Relationship Id="rId86" Type="http://schemas.openxmlformats.org/officeDocument/2006/relationships/slide" Target="slides/slide74.xml"/><Relationship Id="rId41" Type="http://schemas.openxmlformats.org/officeDocument/2006/relationships/slide" Target="slides/slide29.xml"/><Relationship Id="rId85" Type="http://schemas.openxmlformats.org/officeDocument/2006/relationships/slide" Target="slides/slide73.xml"/><Relationship Id="rId44" Type="http://schemas.openxmlformats.org/officeDocument/2006/relationships/slide" Target="slides/slide32.xml"/><Relationship Id="rId88" Type="http://schemas.openxmlformats.org/officeDocument/2006/relationships/slide" Target="slides/slide76.xml"/><Relationship Id="rId43" Type="http://schemas.openxmlformats.org/officeDocument/2006/relationships/slide" Target="slides/slide31.xml"/><Relationship Id="rId87" Type="http://schemas.openxmlformats.org/officeDocument/2006/relationships/slide" Target="slides/slide75.xml"/><Relationship Id="rId46" Type="http://schemas.openxmlformats.org/officeDocument/2006/relationships/slide" Target="slides/slide34.xml"/><Relationship Id="rId45" Type="http://schemas.openxmlformats.org/officeDocument/2006/relationships/slide" Target="slides/slide33.xml"/><Relationship Id="rId89" Type="http://schemas.openxmlformats.org/officeDocument/2006/relationships/slide" Target="slides/slide77.xml"/><Relationship Id="rId80" Type="http://schemas.openxmlformats.org/officeDocument/2006/relationships/slide" Target="slides/slide68.xml"/><Relationship Id="rId82" Type="http://schemas.openxmlformats.org/officeDocument/2006/relationships/slide" Target="slides/slide70.xml"/><Relationship Id="rId81" Type="http://schemas.openxmlformats.org/officeDocument/2006/relationships/slide" Target="slides/slide69.xml"/><Relationship Id="rId1" Type="http://schemas.openxmlformats.org/officeDocument/2006/relationships/theme" Target="theme/theme7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48" Type="http://schemas.openxmlformats.org/officeDocument/2006/relationships/slide" Target="slides/slide36.xml"/><Relationship Id="rId47" Type="http://schemas.openxmlformats.org/officeDocument/2006/relationships/slide" Target="slides/slide35.xml"/><Relationship Id="rId49" Type="http://schemas.openxmlformats.org/officeDocument/2006/relationships/slide" Target="slides/slide37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73" Type="http://schemas.openxmlformats.org/officeDocument/2006/relationships/slide" Target="slides/slide61.xml"/><Relationship Id="rId72" Type="http://schemas.openxmlformats.org/officeDocument/2006/relationships/slide" Target="slides/slide60.xml"/><Relationship Id="rId31" Type="http://schemas.openxmlformats.org/officeDocument/2006/relationships/slide" Target="slides/slide19.xml"/><Relationship Id="rId75" Type="http://schemas.openxmlformats.org/officeDocument/2006/relationships/slide" Target="slides/slide63.xml"/><Relationship Id="rId30" Type="http://schemas.openxmlformats.org/officeDocument/2006/relationships/slide" Target="slides/slide18.xml"/><Relationship Id="rId74" Type="http://schemas.openxmlformats.org/officeDocument/2006/relationships/slide" Target="slides/slide62.xml"/><Relationship Id="rId33" Type="http://schemas.openxmlformats.org/officeDocument/2006/relationships/slide" Target="slides/slide21.xml"/><Relationship Id="rId77" Type="http://schemas.openxmlformats.org/officeDocument/2006/relationships/slide" Target="slides/slide65.xml"/><Relationship Id="rId32" Type="http://schemas.openxmlformats.org/officeDocument/2006/relationships/slide" Target="slides/slide20.xml"/><Relationship Id="rId76" Type="http://schemas.openxmlformats.org/officeDocument/2006/relationships/slide" Target="slides/slide64.xml"/><Relationship Id="rId35" Type="http://schemas.openxmlformats.org/officeDocument/2006/relationships/slide" Target="slides/slide23.xml"/><Relationship Id="rId79" Type="http://schemas.openxmlformats.org/officeDocument/2006/relationships/slide" Target="slides/slide67.xml"/><Relationship Id="rId34" Type="http://schemas.openxmlformats.org/officeDocument/2006/relationships/slide" Target="slides/slide22.xml"/><Relationship Id="rId78" Type="http://schemas.openxmlformats.org/officeDocument/2006/relationships/slide" Target="slides/slide66.xml"/><Relationship Id="rId71" Type="http://schemas.openxmlformats.org/officeDocument/2006/relationships/slide" Target="slides/slide59.xml"/><Relationship Id="rId70" Type="http://schemas.openxmlformats.org/officeDocument/2006/relationships/slide" Target="slides/slide58.xml"/><Relationship Id="rId37" Type="http://schemas.openxmlformats.org/officeDocument/2006/relationships/slide" Target="slides/slide25.xml"/><Relationship Id="rId36" Type="http://schemas.openxmlformats.org/officeDocument/2006/relationships/slide" Target="slides/slide24.xml"/><Relationship Id="rId39" Type="http://schemas.openxmlformats.org/officeDocument/2006/relationships/slide" Target="slides/slide27.xml"/><Relationship Id="rId38" Type="http://schemas.openxmlformats.org/officeDocument/2006/relationships/slide" Target="slides/slide26.xml"/><Relationship Id="rId62" Type="http://schemas.openxmlformats.org/officeDocument/2006/relationships/slide" Target="slides/slide50.xml"/><Relationship Id="rId61" Type="http://schemas.openxmlformats.org/officeDocument/2006/relationships/slide" Target="slides/slide49.xml"/><Relationship Id="rId20" Type="http://schemas.openxmlformats.org/officeDocument/2006/relationships/slide" Target="slides/slide8.xml"/><Relationship Id="rId64" Type="http://schemas.openxmlformats.org/officeDocument/2006/relationships/slide" Target="slides/slide52.xml"/><Relationship Id="rId63" Type="http://schemas.openxmlformats.org/officeDocument/2006/relationships/slide" Target="slides/slide51.xml"/><Relationship Id="rId22" Type="http://schemas.openxmlformats.org/officeDocument/2006/relationships/slide" Target="slides/slide10.xml"/><Relationship Id="rId66" Type="http://schemas.openxmlformats.org/officeDocument/2006/relationships/slide" Target="slides/slide54.xml"/><Relationship Id="rId21" Type="http://schemas.openxmlformats.org/officeDocument/2006/relationships/slide" Target="slides/slide9.xml"/><Relationship Id="rId65" Type="http://schemas.openxmlformats.org/officeDocument/2006/relationships/slide" Target="slides/slide53.xml"/><Relationship Id="rId24" Type="http://schemas.openxmlformats.org/officeDocument/2006/relationships/slide" Target="slides/slide12.xml"/><Relationship Id="rId68" Type="http://schemas.openxmlformats.org/officeDocument/2006/relationships/slide" Target="slides/slide56.xml"/><Relationship Id="rId23" Type="http://schemas.openxmlformats.org/officeDocument/2006/relationships/slide" Target="slides/slide11.xml"/><Relationship Id="rId67" Type="http://schemas.openxmlformats.org/officeDocument/2006/relationships/slide" Target="slides/slide55.xml"/><Relationship Id="rId60" Type="http://schemas.openxmlformats.org/officeDocument/2006/relationships/slide" Target="slides/slide48.xml"/><Relationship Id="rId26" Type="http://schemas.openxmlformats.org/officeDocument/2006/relationships/slide" Target="slides/slide14.xml"/><Relationship Id="rId25" Type="http://schemas.openxmlformats.org/officeDocument/2006/relationships/slide" Target="slides/slide13.xml"/><Relationship Id="rId69" Type="http://schemas.openxmlformats.org/officeDocument/2006/relationships/slide" Target="slides/slide57.xml"/><Relationship Id="rId28" Type="http://schemas.openxmlformats.org/officeDocument/2006/relationships/slide" Target="slides/slide16.xml"/><Relationship Id="rId27" Type="http://schemas.openxmlformats.org/officeDocument/2006/relationships/slide" Target="slides/slide15.xml"/><Relationship Id="rId29" Type="http://schemas.openxmlformats.org/officeDocument/2006/relationships/slide" Target="slides/slide17.xml"/><Relationship Id="rId51" Type="http://schemas.openxmlformats.org/officeDocument/2006/relationships/slide" Target="slides/slide39.xml"/><Relationship Id="rId95" Type="http://schemas.openxmlformats.org/officeDocument/2006/relationships/slide" Target="slides/slide83.xml"/><Relationship Id="rId50" Type="http://schemas.openxmlformats.org/officeDocument/2006/relationships/slide" Target="slides/slide38.xml"/><Relationship Id="rId94" Type="http://schemas.openxmlformats.org/officeDocument/2006/relationships/slide" Target="slides/slide82.xml"/><Relationship Id="rId53" Type="http://schemas.openxmlformats.org/officeDocument/2006/relationships/slide" Target="slides/slide41.xml"/><Relationship Id="rId52" Type="http://schemas.openxmlformats.org/officeDocument/2006/relationships/slide" Target="slides/slide40.xml"/><Relationship Id="rId11" Type="http://schemas.openxmlformats.org/officeDocument/2006/relationships/slideMaster" Target="slideMasters/slideMaster8.xml"/><Relationship Id="rId55" Type="http://schemas.openxmlformats.org/officeDocument/2006/relationships/slide" Target="slides/slide43.xml"/><Relationship Id="rId10" Type="http://schemas.openxmlformats.org/officeDocument/2006/relationships/slideMaster" Target="slideMasters/slideMaster7.xml"/><Relationship Id="rId54" Type="http://schemas.openxmlformats.org/officeDocument/2006/relationships/slide" Target="slides/slide42.xml"/><Relationship Id="rId13" Type="http://schemas.openxmlformats.org/officeDocument/2006/relationships/slide" Target="slides/slide1.xml"/><Relationship Id="rId57" Type="http://schemas.openxmlformats.org/officeDocument/2006/relationships/slide" Target="slides/slide45.xml"/><Relationship Id="rId12" Type="http://schemas.openxmlformats.org/officeDocument/2006/relationships/notesMaster" Target="notesMasters/notesMaster1.xml"/><Relationship Id="rId56" Type="http://schemas.openxmlformats.org/officeDocument/2006/relationships/slide" Target="slides/slide44.xml"/><Relationship Id="rId91" Type="http://schemas.openxmlformats.org/officeDocument/2006/relationships/slide" Target="slides/slide79.xml"/><Relationship Id="rId90" Type="http://schemas.openxmlformats.org/officeDocument/2006/relationships/slide" Target="slides/slide78.xml"/><Relationship Id="rId93" Type="http://schemas.openxmlformats.org/officeDocument/2006/relationships/slide" Target="slides/slide81.xml"/><Relationship Id="rId92" Type="http://schemas.openxmlformats.org/officeDocument/2006/relationships/slide" Target="slides/slide80.xml"/><Relationship Id="rId15" Type="http://schemas.openxmlformats.org/officeDocument/2006/relationships/slide" Target="slides/slide3.xml"/><Relationship Id="rId59" Type="http://schemas.openxmlformats.org/officeDocument/2006/relationships/slide" Target="slides/slide47.xml"/><Relationship Id="rId14" Type="http://schemas.openxmlformats.org/officeDocument/2006/relationships/slide" Target="slides/slide2.xml"/><Relationship Id="rId58" Type="http://schemas.openxmlformats.org/officeDocument/2006/relationships/slide" Target="slides/slide46.xml"/><Relationship Id="rId17" Type="http://schemas.openxmlformats.org/officeDocument/2006/relationships/slide" Target="slides/slide5.xml"/><Relationship Id="rId16" Type="http://schemas.openxmlformats.org/officeDocument/2006/relationships/slide" Target="slides/slide4.xml"/><Relationship Id="rId19" Type="http://schemas.openxmlformats.org/officeDocument/2006/relationships/slide" Target="slides/slide7.xml"/><Relationship Id="rId18" Type="http://schemas.openxmlformats.org/officeDocument/2006/relationships/slide" Target="slides/slide6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Shape 4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Shape 4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Shape 42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Shape 4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Shape 4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Shape 4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Shape 45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Shape 46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Shape 47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Shape 48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Shape 4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Shape 4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Shape 51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Shape 5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Shape 54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Shape 55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Shape 57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Shape 57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Shape 58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Shape 59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Shape 59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Shape 60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Shape 6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Shape 62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Shape 63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Shape 6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Shape 65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Shape 66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Shape 6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Shape 67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Shape 6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Shape 68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Shape 6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Shape 7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Shape 70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hape 7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Shape 71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Shape 7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Shape 7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Shape 7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Shape 7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Shape 7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Shape 7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Shape 7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Shape 7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Shape 75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Shape 7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Shape 7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Shape 3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Shape 76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Shape 7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Shape 7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hape 7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Shape 77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Shape 8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Shape 80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Shape 8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Shape 8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Shape 81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Shape 8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Shape 82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Shape 83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Shape 8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Shape 83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Shape 8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Shape 8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Shape 8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Shape 8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Shape 8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Shape 8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Shape 8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Shape 8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Shape 8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Shape 89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Shape 9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Shape 90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Shape 9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Shape 9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Shape 9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Shape 9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Shape 9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Shape 9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Shape 9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Shape 9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Shape 93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Shape 37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Shape 9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Shape 9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Shape 9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Shape 95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Shape 9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Shape 96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Shape 9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Shape 96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Shape 9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Shape 97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Shape 9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Shape 97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Shape 9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Shape 98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Shape 9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Shape 9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Shape 10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Shape 100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Shape 10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Shape 10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Shape 3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Shape 10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Shape 102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hape 10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Shape 102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Shape 10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Shape 10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Shape 10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Shape 10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Shape 3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6.png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3610146" y="159048"/>
            <a:ext cx="1923706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28625" y="830315"/>
            <a:ext cx="8286750" cy="228028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61" name="Shape 61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solidFill>
                  <a:srgbClr val="888888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Slid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solidFill>
                  <a:srgbClr val="888888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wo Conte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610146" y="159048"/>
            <a:ext cx="1923706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solidFill>
                  <a:srgbClr val="888888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610146" y="159048"/>
            <a:ext cx="1923706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solidFill>
                  <a:srgbClr val="888888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solidFill>
                  <a:srgbClr val="888888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610146" y="159048"/>
            <a:ext cx="1923706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96" name="Shape 9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solidFill>
                  <a:srgbClr val="888888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solidFill>
                  <a:srgbClr val="888888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610146" y="159048"/>
            <a:ext cx="1923706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4" name="Shape 10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105" name="Shape 10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solidFill>
                  <a:srgbClr val="888888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Slide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9" name="Shape 109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solidFill>
                  <a:srgbClr val="888888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wo Conten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610146" y="159048"/>
            <a:ext cx="1923706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118" name="Shape 11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solidFill>
                  <a:srgbClr val="888888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610146" y="159048"/>
            <a:ext cx="1923706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1454944" y="2035177"/>
            <a:ext cx="6234113" cy="138112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131" name="Shape 131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solidFill>
                  <a:srgbClr val="888888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Slide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372021" y="159048"/>
            <a:ext cx="2399956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137" name="Shape 137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solidFill>
                  <a:srgbClr val="888888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Onl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610146" y="159048"/>
            <a:ext cx="1923706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41" name="Shape 141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142" name="Shape 142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solidFill>
                  <a:srgbClr val="888888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wo Conten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610146" y="159048"/>
            <a:ext cx="1923706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Shape 147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149" name="Shape 149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solidFill>
                  <a:srgbClr val="888888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153" name="Shape 15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solidFill>
                  <a:srgbClr val="888888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610146" y="159048"/>
            <a:ext cx="1923706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428625" y="830315"/>
            <a:ext cx="8286750" cy="146113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5" name="Shape 16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166" name="Shape 16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167" name="Shape 167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solidFill>
                  <a:srgbClr val="888888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170" name="Shape 170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solidFill>
                  <a:srgbClr val="888888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Slide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74" name="Shape 174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5" name="Shape 17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176" name="Shape 17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solidFill>
                  <a:srgbClr val="888888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wo Conten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610146" y="159048"/>
            <a:ext cx="1923706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1" name="Shape 181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" name="Shape 182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183" name="Shape 18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solidFill>
                  <a:srgbClr val="888888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Only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610146" y="159048"/>
            <a:ext cx="1923706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87" name="Shape 187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188" name="Shape 18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solidFill>
                  <a:srgbClr val="888888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610146" y="159048"/>
            <a:ext cx="1923706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451961" y="1890713"/>
            <a:ext cx="8240077" cy="2400776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0" name="Shape 200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201" name="Shape 201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202" name="Shape 202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solidFill>
                  <a:srgbClr val="888888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Slide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05" name="Shape 205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6" name="Shape 20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207" name="Shape 207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208" name="Shape 208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solidFill>
                  <a:srgbClr val="888888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wo Content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3610146" y="159048"/>
            <a:ext cx="1923706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2" name="Shape 212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3" name="Shape 21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214" name="Shape 21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215" name="Shape 21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solidFill>
                  <a:srgbClr val="888888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Only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3610146" y="159048"/>
            <a:ext cx="1923706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18" name="Shape 21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219" name="Shape 219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220" name="Shape 220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solidFill>
                  <a:srgbClr val="888888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223" name="Shape 22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224" name="Shape 22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solidFill>
                  <a:srgbClr val="888888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3610146" y="159048"/>
            <a:ext cx="1923706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68654" y="1101090"/>
            <a:ext cx="780669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5" name="Shape 23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236" name="Shape 23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237" name="Shape 237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solidFill>
                  <a:srgbClr val="888888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wo Content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3610146" y="159048"/>
            <a:ext cx="1923706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1" name="Shape 241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2" name="Shape 242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243" name="Shape 24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244" name="Shape 24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solidFill>
                  <a:srgbClr val="888888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Blank">
    <p:bg>
      <p:bgPr>
        <a:solidFill>
          <a:schemeClr val="lt1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/>
        </p:nvSpPr>
        <p:spPr>
          <a:xfrm>
            <a:off x="9525" y="9525"/>
            <a:ext cx="9134475" cy="5133974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47" name="Shape 247"/>
          <p:cNvSpPr/>
          <p:nvPr/>
        </p:nvSpPr>
        <p:spPr>
          <a:xfrm>
            <a:off x="3057525" y="1733550"/>
            <a:ext cx="3181350" cy="1828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48" name="Shape 248"/>
          <p:cNvSpPr/>
          <p:nvPr/>
        </p:nvSpPr>
        <p:spPr>
          <a:xfrm>
            <a:off x="3209925" y="1885950"/>
            <a:ext cx="2724150" cy="13716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49" name="Shape 249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250" name="Shape 250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251" name="Shape 251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solidFill>
                  <a:srgbClr val="888888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Slide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54" name="Shape 254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5" name="Shape 25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256" name="Shape 25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257" name="Shape 257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solidFill>
                  <a:srgbClr val="888888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Only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3610146" y="159048"/>
            <a:ext cx="1923706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60" name="Shape 260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261" name="Shape 261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262" name="Shape 262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solidFill>
                  <a:srgbClr val="888888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3610146" y="159048"/>
            <a:ext cx="1923706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1357874" y="1809473"/>
            <a:ext cx="6428251" cy="227314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3" name="Shape 27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274" name="Shape 27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275" name="Shape 27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solidFill>
                  <a:srgbClr val="888888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Only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3610146" y="159048"/>
            <a:ext cx="1923706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78" name="Shape 27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279" name="Shape 279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280" name="Shape 280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solidFill>
                  <a:srgbClr val="888888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Slide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83" name="Shape 283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4" name="Shape 28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285" name="Shape 28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286" name="Shape 28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solidFill>
                  <a:srgbClr val="888888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wo Content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3610146" y="159048"/>
            <a:ext cx="1923706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0" name="Shape 290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1" name="Shape 291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292" name="Shape 292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293" name="Shape 29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solidFill>
                  <a:srgbClr val="888888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296" name="Shape 29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297" name="Shape 297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solidFill>
                  <a:srgbClr val="888888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7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theme" Target="../theme/theme9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theme" Target="../theme/theme4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theme" Target="../theme/theme6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6.xml"/><Relationship Id="rId7" Type="http://schemas.openxmlformats.org/officeDocument/2006/relationships/theme" Target="../theme/theme5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theme" Target="../theme/theme1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2.xml"/><Relationship Id="rId3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5.xml"/><Relationship Id="rId6" Type="http://schemas.openxmlformats.org/officeDocument/2006/relationships/slideLayout" Target="../slideLayouts/slideLayout46.xml"/><Relationship Id="rId7" Type="http://schemas.openxmlformats.org/officeDocument/2006/relationships/theme" Target="../theme/them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9525" y="9525"/>
            <a:ext cx="9134475" cy="5133974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2" name="Shape 52"/>
          <p:cNvSpPr txBox="1"/>
          <p:nvPr>
            <p:ph type="title"/>
          </p:nvPr>
        </p:nvSpPr>
        <p:spPr>
          <a:xfrm>
            <a:off x="3610146" y="159048"/>
            <a:ext cx="1923706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28625" y="830315"/>
            <a:ext cx="8286750" cy="228028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solidFill>
                  <a:srgbClr val="888888"/>
                </a:solidFill>
              </a:rPr>
              <a:t>‹#›</a:t>
            </a:fld>
            <a:endParaRPr sz="11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9525" y="9525"/>
            <a:ext cx="9134475" cy="5133974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x="3610146" y="159048"/>
            <a:ext cx="1923706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90" name="Shape 90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solidFill>
                  <a:srgbClr val="888888"/>
                </a:solidFill>
              </a:rPr>
              <a:t>‹#›</a:t>
            </a:fld>
            <a:endParaRPr sz="11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2"/>
    <p:sldLayoutId id="2147483665" r:id="rId3"/>
    <p:sldLayoutId id="2147483666" r:id="rId4"/>
    <p:sldLayoutId id="2147483667" r:id="rId5"/>
    <p:sldLayoutId id="2147483668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9525" y="9525"/>
            <a:ext cx="9134475" cy="5133974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22" name="Shape 122"/>
          <p:cNvSpPr txBox="1"/>
          <p:nvPr>
            <p:ph type="title"/>
          </p:nvPr>
        </p:nvSpPr>
        <p:spPr>
          <a:xfrm>
            <a:off x="3610146" y="159048"/>
            <a:ext cx="1923706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1454944" y="2035177"/>
            <a:ext cx="6234113" cy="138112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125" name="Shape 12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solidFill>
                  <a:srgbClr val="888888"/>
                </a:solidFill>
              </a:rPr>
              <a:t>‹#›</a:t>
            </a:fld>
            <a:endParaRPr sz="11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2"/>
    <p:sldLayoutId id="2147483670" r:id="rId3"/>
    <p:sldLayoutId id="2147483671" r:id="rId4"/>
    <p:sldLayoutId id="2147483672" r:id="rId5"/>
    <p:sldLayoutId id="214748367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9525" y="9525"/>
            <a:ext cx="9134475" cy="5133974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57" name="Shape 157"/>
          <p:cNvSpPr txBox="1"/>
          <p:nvPr>
            <p:ph type="title"/>
          </p:nvPr>
        </p:nvSpPr>
        <p:spPr>
          <a:xfrm>
            <a:off x="3610146" y="159048"/>
            <a:ext cx="1923706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428625" y="830315"/>
            <a:ext cx="8286750" cy="146113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Shape 159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160" name="Shape 160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solidFill>
                  <a:srgbClr val="888888"/>
                </a:solidFill>
              </a:rPr>
              <a:t>‹#›</a:t>
            </a:fld>
            <a:endParaRPr sz="11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2"/>
    <p:sldLayoutId id="2147483675" r:id="rId3"/>
    <p:sldLayoutId id="2147483676" r:id="rId4"/>
    <p:sldLayoutId id="2147483677" r:id="rId5"/>
    <p:sldLayoutId id="2147483678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9525" y="9525"/>
            <a:ext cx="9134475" cy="5133974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92" name="Shape 192"/>
          <p:cNvSpPr txBox="1"/>
          <p:nvPr>
            <p:ph type="title"/>
          </p:nvPr>
        </p:nvSpPr>
        <p:spPr>
          <a:xfrm>
            <a:off x="3610146" y="159048"/>
            <a:ext cx="1923706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451961" y="1890713"/>
            <a:ext cx="8240077" cy="2400776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4" name="Shape 19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195" name="Shape 19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196" name="Shape 19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solidFill>
                  <a:srgbClr val="888888"/>
                </a:solidFill>
              </a:rPr>
              <a:t>‹#›</a:t>
            </a:fld>
            <a:endParaRPr sz="11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9" r:id="rId2"/>
    <p:sldLayoutId id="2147483680" r:id="rId3"/>
    <p:sldLayoutId id="2147483681" r:id="rId4"/>
    <p:sldLayoutId id="2147483682" r:id="rId5"/>
    <p:sldLayoutId id="214748368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/>
        </p:nvSpPr>
        <p:spPr>
          <a:xfrm>
            <a:off x="9525" y="9525"/>
            <a:ext cx="9134475" cy="5133974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27" name="Shape 227"/>
          <p:cNvSpPr txBox="1"/>
          <p:nvPr>
            <p:ph type="title"/>
          </p:nvPr>
        </p:nvSpPr>
        <p:spPr>
          <a:xfrm>
            <a:off x="3610146" y="159048"/>
            <a:ext cx="1923706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68654" y="1101090"/>
            <a:ext cx="780669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9" name="Shape 229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230" name="Shape 230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231" name="Shape 231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solidFill>
                  <a:srgbClr val="888888"/>
                </a:solidFill>
              </a:rPr>
              <a:t>‹#›</a:t>
            </a:fld>
            <a:endParaRPr sz="11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2"/>
    <p:sldLayoutId id="2147483685" r:id="rId3"/>
    <p:sldLayoutId id="2147483686" r:id="rId4"/>
    <p:sldLayoutId id="2147483687" r:id="rId5"/>
    <p:sldLayoutId id="2147483688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/>
        </p:nvSpPr>
        <p:spPr>
          <a:xfrm>
            <a:off x="9525" y="9525"/>
            <a:ext cx="9134475" cy="5133974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65" name="Shape 265"/>
          <p:cNvSpPr txBox="1"/>
          <p:nvPr>
            <p:ph type="title"/>
          </p:nvPr>
        </p:nvSpPr>
        <p:spPr>
          <a:xfrm>
            <a:off x="3610146" y="159048"/>
            <a:ext cx="1923706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1357874" y="1809473"/>
            <a:ext cx="6428251" cy="227314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7" name="Shape 267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268" name="Shape 26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269" name="Shape 269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solidFill>
                  <a:srgbClr val="888888"/>
                </a:solidFill>
              </a:rPr>
              <a:t>‹#›</a:t>
            </a:fld>
            <a:endParaRPr sz="11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9" r:id="rId2"/>
    <p:sldLayoutId id="2147483690" r:id="rId3"/>
    <p:sldLayoutId id="2147483691" r:id="rId4"/>
    <p:sldLayoutId id="2147483692" r:id="rId5"/>
    <p:sldLayoutId id="214748369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linkedin.com/in/phamhongvan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Relationship Id="rId4" Type="http://schemas.openxmlformats.org/officeDocument/2006/relationships/image" Target="../media/image10.png"/><Relationship Id="rId5" Type="http://schemas.openxmlformats.org/officeDocument/2006/relationships/image" Target="../media/image16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Relationship Id="rId8" Type="http://schemas.openxmlformats.org/officeDocument/2006/relationships/image" Target="../media/image2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Relationship Id="rId4" Type="http://schemas.openxmlformats.org/officeDocument/2006/relationships/image" Target="../media/image21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43.png"/><Relationship Id="rId8" Type="http://schemas.openxmlformats.org/officeDocument/2006/relationships/image" Target="../media/image3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2.png"/><Relationship Id="rId4" Type="http://schemas.openxmlformats.org/officeDocument/2006/relationships/image" Target="../media/image34.png"/><Relationship Id="rId9" Type="http://schemas.openxmlformats.org/officeDocument/2006/relationships/image" Target="../media/image38.png"/><Relationship Id="rId5" Type="http://schemas.openxmlformats.org/officeDocument/2006/relationships/image" Target="../media/image31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4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Relationship Id="rId5" Type="http://schemas.openxmlformats.org/officeDocument/2006/relationships/image" Target="../media/image9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3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5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47.png"/><Relationship Id="rId4" Type="http://schemas.openxmlformats.org/officeDocument/2006/relationships/image" Target="../media/image57.png"/><Relationship Id="rId5" Type="http://schemas.openxmlformats.org/officeDocument/2006/relationships/image" Target="../media/image56.png"/><Relationship Id="rId6" Type="http://schemas.openxmlformats.org/officeDocument/2006/relationships/image" Target="../media/image50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51.png"/><Relationship Id="rId4" Type="http://schemas.openxmlformats.org/officeDocument/2006/relationships/image" Target="../media/image59.png"/><Relationship Id="rId5" Type="http://schemas.openxmlformats.org/officeDocument/2006/relationships/image" Target="../media/image61.png"/><Relationship Id="rId6" Type="http://schemas.openxmlformats.org/officeDocument/2006/relationships/image" Target="../media/image53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55.png"/><Relationship Id="rId4" Type="http://schemas.openxmlformats.org/officeDocument/2006/relationships/image" Target="../media/image6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48.png"/><Relationship Id="rId4" Type="http://schemas.openxmlformats.org/officeDocument/2006/relationships/image" Target="../media/image54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49.png"/><Relationship Id="rId4" Type="http://schemas.openxmlformats.org/officeDocument/2006/relationships/image" Target="../media/image58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60.png"/><Relationship Id="rId4" Type="http://schemas.openxmlformats.org/officeDocument/2006/relationships/image" Target="../media/image5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/>
        </p:nvSpPr>
        <p:spPr>
          <a:xfrm>
            <a:off x="2266950" y="4371975"/>
            <a:ext cx="4625816" cy="6668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97" y="112035"/>
                </a:lnTo>
              </a:path>
            </a:pathLst>
          </a:custGeom>
          <a:noFill/>
          <a:ln cap="flat" cmpd="sng" w="25400">
            <a:solidFill>
              <a:srgbClr val="F267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03" name="Shape 303"/>
          <p:cNvSpPr txBox="1"/>
          <p:nvPr/>
        </p:nvSpPr>
        <p:spPr>
          <a:xfrm>
            <a:off x="920975" y="3248875"/>
            <a:ext cx="7243200" cy="9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5250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Van Pham</a:t>
            </a:r>
            <a:endParaRPr sz="2100">
              <a:solidFill>
                <a:srgbClr val="58595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Linkedin: </a:t>
            </a:r>
            <a:r>
              <a:rPr lang="en" sz="2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https://www.linkedin.com/in/phamhongvan/</a:t>
            </a:r>
            <a:endParaRPr sz="2100">
              <a:solidFill>
                <a:srgbClr val="58595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Shape 304"/>
          <p:cNvSpPr txBox="1"/>
          <p:nvPr/>
        </p:nvSpPr>
        <p:spPr>
          <a:xfrm>
            <a:off x="2768822" y="1434950"/>
            <a:ext cx="3617595" cy="384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An Introduction C# and .NET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Shape 305"/>
          <p:cNvSpPr txBox="1"/>
          <p:nvPr>
            <p:ph type="title"/>
          </p:nvPr>
        </p:nvSpPr>
        <p:spPr>
          <a:xfrm>
            <a:off x="920968" y="735120"/>
            <a:ext cx="7243286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rPr>
              <a:t>C# Fundamentals 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>
            <p:ph type="title"/>
          </p:nvPr>
        </p:nvSpPr>
        <p:spPr>
          <a:xfrm>
            <a:off x="3857815" y="159048"/>
            <a:ext cx="1115378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rPr>
              <a:t>Types</a:t>
            </a:r>
            <a:endParaRPr sz="1100"/>
          </a:p>
        </p:txBody>
      </p:sp>
      <p:sp>
        <p:nvSpPr>
          <p:cNvPr id="403" name="Shape 403"/>
          <p:cNvSpPr txBox="1"/>
          <p:nvPr/>
        </p:nvSpPr>
        <p:spPr>
          <a:xfrm>
            <a:off x="428625" y="830315"/>
            <a:ext cx="4439126" cy="2280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33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" sz="11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C# is strongly typed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□□</a:t>
            </a:r>
            <a:r>
              <a:rPr lang="en" sz="10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One way to define a type is to write a class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□□</a:t>
            </a:r>
            <a:r>
              <a:rPr lang="en" sz="10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Every object you work with has a specific type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□□</a:t>
            </a:r>
            <a:r>
              <a:rPr lang="en" sz="10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1,000s of types are built into the .NET framework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□□</a:t>
            </a:r>
            <a:r>
              <a:rPr lang="en" sz="10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You can define your own custom types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" sz="11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Code you want to execute must live inside a type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□□</a:t>
            </a:r>
            <a:r>
              <a:rPr lang="en" sz="10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You can place the code inside a method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□□</a:t>
            </a:r>
            <a:r>
              <a:rPr lang="en" sz="10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We’ll explore other things you can add to a type later …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Shape 404"/>
          <p:cNvSpPr/>
          <p:nvPr/>
        </p:nvSpPr>
        <p:spPr>
          <a:xfrm>
            <a:off x="3429000" y="3143250"/>
            <a:ext cx="1962150" cy="10763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/>
        </p:nvSpPr>
        <p:spPr>
          <a:xfrm>
            <a:off x="2552700" y="781050"/>
            <a:ext cx="3733800" cy="7334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10" name="Shape 410"/>
          <p:cNvSpPr/>
          <p:nvPr/>
        </p:nvSpPr>
        <p:spPr>
          <a:xfrm>
            <a:off x="2586038" y="814388"/>
            <a:ext cx="3629025" cy="62865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11" name="Shape 411"/>
          <p:cNvSpPr txBox="1"/>
          <p:nvPr>
            <p:ph type="title"/>
          </p:nvPr>
        </p:nvSpPr>
        <p:spPr>
          <a:xfrm>
            <a:off x="2586038" y="814388"/>
            <a:ext cx="3629501" cy="628650"/>
          </a:xfrm>
          <a:prstGeom prst="rect">
            <a:avLst/>
          </a:prstGeom>
          <a:noFill/>
          <a:ln cap="flat" cmpd="sng" w="12700">
            <a:solidFill>
              <a:srgbClr val="58595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186200">
            <a:noAutofit/>
          </a:bodyPr>
          <a:lstStyle/>
          <a:p>
            <a:pPr indent="-12700" lvl="0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Is hoursOfSleep less than 8?</a:t>
            </a:r>
            <a:endParaRPr b="1" i="0" sz="1500" u="none" cap="none" strike="noStrike">
              <a:solidFill>
                <a:srgbClr val="F267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Shape 412"/>
          <p:cNvSpPr/>
          <p:nvPr/>
        </p:nvSpPr>
        <p:spPr>
          <a:xfrm>
            <a:off x="809625" y="1962150"/>
            <a:ext cx="3152775" cy="73342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13" name="Shape 413"/>
          <p:cNvSpPr/>
          <p:nvPr/>
        </p:nvSpPr>
        <p:spPr>
          <a:xfrm>
            <a:off x="842963" y="1995488"/>
            <a:ext cx="3048000" cy="62865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14" name="Shape 414"/>
          <p:cNvSpPr txBox="1"/>
          <p:nvPr/>
        </p:nvSpPr>
        <p:spPr>
          <a:xfrm>
            <a:off x="842963" y="1995488"/>
            <a:ext cx="3048476" cy="628650"/>
          </a:xfrm>
          <a:prstGeom prst="rect">
            <a:avLst/>
          </a:prstGeom>
          <a:noFill/>
          <a:ln cap="flat" cmpd="sng" w="12700">
            <a:solidFill>
              <a:srgbClr val="58595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186675">
            <a:noAutofit/>
          </a:bodyPr>
          <a:lstStyle/>
          <a:p>
            <a:pPr indent="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Tell them they look tired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Shape 415"/>
          <p:cNvSpPr/>
          <p:nvPr/>
        </p:nvSpPr>
        <p:spPr>
          <a:xfrm>
            <a:off x="4714875" y="1962150"/>
            <a:ext cx="3162300" cy="73342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16" name="Shape 416"/>
          <p:cNvSpPr/>
          <p:nvPr/>
        </p:nvSpPr>
        <p:spPr>
          <a:xfrm>
            <a:off x="4748213" y="1995488"/>
            <a:ext cx="3057525" cy="62865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17" name="Shape 417"/>
          <p:cNvSpPr txBox="1"/>
          <p:nvPr/>
        </p:nvSpPr>
        <p:spPr>
          <a:xfrm>
            <a:off x="4748213" y="1995488"/>
            <a:ext cx="3058001" cy="628650"/>
          </a:xfrm>
          <a:prstGeom prst="rect">
            <a:avLst/>
          </a:prstGeom>
          <a:noFill/>
          <a:ln cap="flat" cmpd="sng" w="12700">
            <a:solidFill>
              <a:srgbClr val="58595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186675">
            <a:noAutofit/>
          </a:bodyPr>
          <a:lstStyle/>
          <a:p>
            <a:pPr indent="0" lvl="0" marL="520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Tell them they look rested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Shape 418"/>
          <p:cNvSpPr/>
          <p:nvPr/>
        </p:nvSpPr>
        <p:spPr>
          <a:xfrm>
            <a:off x="2366943" y="1438436"/>
            <a:ext cx="2036445" cy="571500"/>
          </a:xfrm>
          <a:custGeom>
            <a:pathLst>
              <a:path extrusionOk="0" h="120000" w="120000">
                <a:moveTo>
                  <a:pt x="3368" y="104187"/>
                </a:moveTo>
                <a:lnTo>
                  <a:pt x="3190" y="104189"/>
                </a:lnTo>
                <a:lnTo>
                  <a:pt x="0" y="115673"/>
                </a:lnTo>
                <a:lnTo>
                  <a:pt x="4375" y="119917"/>
                </a:lnTo>
                <a:lnTo>
                  <a:pt x="4529" y="119603"/>
                </a:lnTo>
                <a:lnTo>
                  <a:pt x="4610" y="118537"/>
                </a:lnTo>
                <a:lnTo>
                  <a:pt x="4522" y="117987"/>
                </a:lnTo>
                <a:lnTo>
                  <a:pt x="1613" y="115165"/>
                </a:lnTo>
                <a:lnTo>
                  <a:pt x="3632" y="113233"/>
                </a:lnTo>
                <a:lnTo>
                  <a:pt x="1467" y="113233"/>
                </a:lnTo>
                <a:lnTo>
                  <a:pt x="3589" y="105597"/>
                </a:lnTo>
                <a:lnTo>
                  <a:pt x="3588" y="104963"/>
                </a:lnTo>
                <a:lnTo>
                  <a:pt x="3368" y="104187"/>
                </a:lnTo>
                <a:close/>
              </a:path>
              <a:path extrusionOk="0" h="120000" w="120000">
                <a:moveTo>
                  <a:pt x="119842" y="0"/>
                </a:moveTo>
                <a:lnTo>
                  <a:pt x="1467" y="113233"/>
                </a:lnTo>
                <a:lnTo>
                  <a:pt x="3632" y="113233"/>
                </a:lnTo>
                <a:lnTo>
                  <a:pt x="119988" y="1931"/>
                </a:lnTo>
                <a:lnTo>
                  <a:pt x="119842" y="0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19" name="Shape 419"/>
          <p:cNvSpPr/>
          <p:nvPr/>
        </p:nvSpPr>
        <p:spPr>
          <a:xfrm>
            <a:off x="4404055" y="1438446"/>
            <a:ext cx="1991678" cy="571024"/>
          </a:xfrm>
          <a:custGeom>
            <a:pathLst>
              <a:path extrusionOk="0" h="120000" w="120000">
                <a:moveTo>
                  <a:pt x="151" y="0"/>
                </a:moveTo>
                <a:lnTo>
                  <a:pt x="0" y="1929"/>
                </a:lnTo>
                <a:lnTo>
                  <a:pt x="118336" y="115228"/>
                </a:lnTo>
                <a:lnTo>
                  <a:pt x="115357" y="117994"/>
                </a:lnTo>
                <a:lnTo>
                  <a:pt x="115266" y="118542"/>
                </a:lnTo>
                <a:lnTo>
                  <a:pt x="115348" y="119609"/>
                </a:lnTo>
                <a:lnTo>
                  <a:pt x="115504" y="119927"/>
                </a:lnTo>
                <a:lnTo>
                  <a:pt x="119985" y="115768"/>
                </a:lnTo>
                <a:lnTo>
                  <a:pt x="119291" y="113296"/>
                </a:lnTo>
                <a:lnTo>
                  <a:pt x="118488" y="113296"/>
                </a:lnTo>
                <a:lnTo>
                  <a:pt x="151" y="0"/>
                </a:lnTo>
                <a:close/>
              </a:path>
              <a:path extrusionOk="0" h="120000" w="120000">
                <a:moveTo>
                  <a:pt x="116560" y="104204"/>
                </a:moveTo>
                <a:lnTo>
                  <a:pt x="116333" y="104977"/>
                </a:lnTo>
                <a:lnTo>
                  <a:pt x="116331" y="105612"/>
                </a:lnTo>
                <a:lnTo>
                  <a:pt x="118488" y="113296"/>
                </a:lnTo>
                <a:lnTo>
                  <a:pt x="119291" y="113296"/>
                </a:lnTo>
                <a:lnTo>
                  <a:pt x="116742" y="104210"/>
                </a:lnTo>
                <a:lnTo>
                  <a:pt x="116560" y="104204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20" name="Shape 420"/>
          <p:cNvSpPr txBox="1"/>
          <p:nvPr/>
        </p:nvSpPr>
        <p:spPr>
          <a:xfrm>
            <a:off x="2748467" y="1592084"/>
            <a:ext cx="3148489" cy="224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Yes				No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>
            <p:ph type="title"/>
          </p:nvPr>
        </p:nvSpPr>
        <p:spPr>
          <a:xfrm>
            <a:off x="3610146" y="159048"/>
            <a:ext cx="1819275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sz="1100"/>
          </a:p>
        </p:txBody>
      </p:sp>
      <p:sp>
        <p:nvSpPr>
          <p:cNvPr id="426" name="Shape 426"/>
          <p:cNvSpPr txBox="1"/>
          <p:nvPr/>
        </p:nvSpPr>
        <p:spPr>
          <a:xfrm>
            <a:off x="428625" y="809149"/>
            <a:ext cx="5356384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47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" sz="11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C# is a strongly typed &amp; case sensitive language for .NET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" sz="11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Visual Studio is an IDE to work with C# applications of all types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Shape 427"/>
          <p:cNvSpPr/>
          <p:nvPr/>
        </p:nvSpPr>
        <p:spPr>
          <a:xfrm>
            <a:off x="1809750" y="1666875"/>
            <a:ext cx="5029200" cy="32670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28" name="Shape 428"/>
          <p:cNvSpPr/>
          <p:nvPr/>
        </p:nvSpPr>
        <p:spPr>
          <a:xfrm>
            <a:off x="1962150" y="1819275"/>
            <a:ext cx="4572000" cy="28098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/>
          <p:nvPr/>
        </p:nvSpPr>
        <p:spPr>
          <a:xfrm>
            <a:off x="2266950" y="4371975"/>
            <a:ext cx="4625816" cy="6668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97" y="112035"/>
                </a:lnTo>
              </a:path>
            </a:pathLst>
          </a:custGeom>
          <a:noFill/>
          <a:ln cap="flat" cmpd="sng" w="25400">
            <a:solidFill>
              <a:srgbClr val="F267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34" name="Shape 434"/>
          <p:cNvSpPr txBox="1"/>
          <p:nvPr>
            <p:ph type="title"/>
          </p:nvPr>
        </p:nvSpPr>
        <p:spPr>
          <a:xfrm>
            <a:off x="2816451" y="735125"/>
            <a:ext cx="45948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300" u="none" cap="none" strike="noStrike">
                <a:solidFill>
                  <a:srgbClr val="F26722"/>
                </a:solidFill>
                <a:latin typeface="Lucida Sans"/>
                <a:ea typeface="Lucida Sans"/>
                <a:cs typeface="Lucida Sans"/>
                <a:sym typeface="Lucida Sans"/>
              </a:rPr>
              <a:t>Classes and Objects</a:t>
            </a:r>
            <a:endParaRPr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/>
          <p:nvPr/>
        </p:nvSpPr>
        <p:spPr>
          <a:xfrm>
            <a:off x="838984" y="1678324"/>
            <a:ext cx="7623810" cy="1053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25">
            <a:noAutofit/>
          </a:bodyPr>
          <a:lstStyle/>
          <a:p>
            <a:pPr indent="0" lvl="0" marL="12700" marR="0" rtl="0" algn="l">
              <a:lnSpc>
                <a:spcPct val="101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We need an electronic grade book to read the scores of an individual student and then compute some simple  statistics from the scores.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1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The grades are entered as floating point numbers from 0 to 100, and the statistics should show us the highest  grade, the lowest grade, and the average grade.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/>
          <p:nvPr>
            <p:ph type="title"/>
          </p:nvPr>
        </p:nvSpPr>
        <p:spPr>
          <a:xfrm>
            <a:off x="3314871" y="159048"/>
            <a:ext cx="2421255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rPr>
              <a:t>Constructors</a:t>
            </a:r>
            <a:endParaRPr sz="1100"/>
          </a:p>
        </p:txBody>
      </p:sp>
      <p:sp>
        <p:nvSpPr>
          <p:cNvPr id="445" name="Shape 445"/>
          <p:cNvSpPr txBox="1"/>
          <p:nvPr/>
        </p:nvSpPr>
        <p:spPr>
          <a:xfrm>
            <a:off x="428625" y="2523649"/>
            <a:ext cx="3622834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" sz="11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Special methods used to initialize objects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Shape 446"/>
          <p:cNvSpPr txBox="1"/>
          <p:nvPr/>
        </p:nvSpPr>
        <p:spPr>
          <a:xfrm>
            <a:off x="5062538" y="1300163"/>
            <a:ext cx="3229451" cy="400050"/>
          </a:xfrm>
          <a:prstGeom prst="rect">
            <a:avLst/>
          </a:prstGeom>
          <a:noFill/>
          <a:ln cap="flat" cmpd="sng" w="38100">
            <a:solidFill>
              <a:srgbClr val="9A9B9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88100">
            <a:noAutofit/>
          </a:bodyPr>
          <a:lstStyle/>
          <a:p>
            <a:pPr indent="0" lvl="0" marL="33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AEBA"/>
                </a:solidFill>
                <a:latin typeface="Consolas"/>
                <a:ea typeface="Consolas"/>
                <a:cs typeface="Consolas"/>
                <a:sym typeface="Consolas"/>
              </a:rPr>
              <a:t>GradeBook </a:t>
            </a:r>
            <a:r>
              <a:rPr lang="en" sz="1100">
                <a:solidFill>
                  <a:srgbClr val="5C5F63"/>
                </a:solidFill>
                <a:latin typeface="Consolas"/>
                <a:ea typeface="Consolas"/>
                <a:cs typeface="Consolas"/>
                <a:sym typeface="Consolas"/>
              </a:rPr>
              <a:t>book = </a:t>
            </a:r>
            <a:r>
              <a:rPr lang="en" sz="1100">
                <a:solidFill>
                  <a:srgbClr val="1632FF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100">
                <a:solidFill>
                  <a:srgbClr val="66AEBA"/>
                </a:solidFill>
                <a:latin typeface="Consolas"/>
                <a:ea typeface="Consolas"/>
                <a:cs typeface="Consolas"/>
                <a:sym typeface="Consolas"/>
              </a:rPr>
              <a:t>GradeBook</a:t>
            </a:r>
            <a:r>
              <a:rPr lang="en" sz="1100">
                <a:solidFill>
                  <a:srgbClr val="5C5F63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7" name="Shape 447"/>
          <p:cNvSpPr/>
          <p:nvPr/>
        </p:nvSpPr>
        <p:spPr>
          <a:xfrm>
            <a:off x="6353175" y="1895475"/>
            <a:ext cx="581025" cy="1428750"/>
          </a:xfrm>
          <a:custGeom>
            <a:pathLst>
              <a:path extrusionOk="0" h="120000" w="120000">
                <a:moveTo>
                  <a:pt x="120000" y="95600"/>
                </a:moveTo>
                <a:lnTo>
                  <a:pt x="0" y="95600"/>
                </a:lnTo>
                <a:lnTo>
                  <a:pt x="60000" y="120000"/>
                </a:lnTo>
                <a:lnTo>
                  <a:pt x="120000" y="95600"/>
                </a:lnTo>
                <a:close/>
              </a:path>
              <a:path extrusionOk="0" h="120000" w="120000">
                <a:moveTo>
                  <a:pt x="90000" y="0"/>
                </a:moveTo>
                <a:lnTo>
                  <a:pt x="30000" y="0"/>
                </a:lnTo>
                <a:lnTo>
                  <a:pt x="30000" y="95600"/>
                </a:lnTo>
                <a:lnTo>
                  <a:pt x="90000" y="95600"/>
                </a:lnTo>
                <a:lnTo>
                  <a:pt x="90000" y="0"/>
                </a:lnTo>
                <a:close/>
              </a:path>
            </a:pathLst>
          </a:custGeom>
          <a:solidFill>
            <a:srgbClr val="9A9B9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48" name="Shape 448"/>
          <p:cNvSpPr txBox="1"/>
          <p:nvPr/>
        </p:nvSpPr>
        <p:spPr>
          <a:xfrm>
            <a:off x="5062538" y="3481388"/>
            <a:ext cx="3229451" cy="952500"/>
          </a:xfrm>
          <a:prstGeom prst="rect">
            <a:avLst/>
          </a:prstGeom>
          <a:noFill/>
          <a:ln cap="flat" cmpd="sng" w="38100">
            <a:solidFill>
              <a:srgbClr val="9A9B9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116200">
            <a:noAutofit/>
          </a:bodyPr>
          <a:lstStyle/>
          <a:p>
            <a:pPr indent="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632FF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1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GradeBook()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C5F6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79A14C"/>
                </a:solidFill>
                <a:latin typeface="Consolas"/>
                <a:ea typeface="Consolas"/>
                <a:cs typeface="Consolas"/>
                <a:sym typeface="Consolas"/>
              </a:rPr>
              <a:t>// ... initialization code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C5F6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>
            <p:ph type="title"/>
          </p:nvPr>
        </p:nvSpPr>
        <p:spPr>
          <a:xfrm>
            <a:off x="2248090" y="159048"/>
            <a:ext cx="4546283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rPr>
              <a:t>Classes Versus Variables</a:t>
            </a:r>
            <a:endParaRPr sz="1100"/>
          </a:p>
        </p:txBody>
      </p:sp>
      <p:sp>
        <p:nvSpPr>
          <p:cNvPr id="454" name="Shape 454"/>
          <p:cNvSpPr txBox="1"/>
          <p:nvPr/>
        </p:nvSpPr>
        <p:spPr>
          <a:xfrm>
            <a:off x="428625" y="809150"/>
            <a:ext cx="51465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47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" sz="11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A class is a blueprint for creating objects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" sz="11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A class can also be used to type a variable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□□</a:t>
            </a:r>
            <a:r>
              <a:rPr lang="en" sz="10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rgbClr val="58595B"/>
                </a:solidFill>
                <a:latin typeface="Lucida Sans"/>
                <a:ea typeface="Lucida Sans"/>
                <a:cs typeface="Lucida Sans"/>
                <a:sym typeface="Lucida Sans"/>
              </a:rPr>
              <a:t>A variable can refer to any object of the same type</a:t>
            </a:r>
            <a:endParaRPr sz="1400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55" name="Shape 455"/>
          <p:cNvSpPr txBox="1"/>
          <p:nvPr/>
        </p:nvSpPr>
        <p:spPr>
          <a:xfrm>
            <a:off x="6885775" y="2543175"/>
            <a:ext cx="1658100" cy="1495500"/>
          </a:xfrm>
          <a:prstGeom prst="rect">
            <a:avLst/>
          </a:prstGeom>
          <a:solidFill>
            <a:srgbClr val="F2672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0" marL="469900" marR="266700" rtl="0" algn="l">
              <a:lnSpc>
                <a:spcPct val="11904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GradeBook  Object</a:t>
            </a:r>
            <a:endParaRPr sz="1600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56" name="Shape 456"/>
          <p:cNvSpPr/>
          <p:nvPr/>
        </p:nvSpPr>
        <p:spPr>
          <a:xfrm>
            <a:off x="5376863" y="3590925"/>
            <a:ext cx="1272064" cy="85725"/>
          </a:xfrm>
          <a:custGeom>
            <a:pathLst>
              <a:path extrusionOk="0" h="120000" w="120000">
                <a:moveTo>
                  <a:pt x="111898" y="0"/>
                </a:moveTo>
                <a:lnTo>
                  <a:pt x="111898" y="40000"/>
                </a:lnTo>
                <a:lnTo>
                  <a:pt x="0" y="40000"/>
                </a:lnTo>
                <a:lnTo>
                  <a:pt x="0" y="80000"/>
                </a:lnTo>
                <a:lnTo>
                  <a:pt x="111898" y="80000"/>
                </a:lnTo>
                <a:lnTo>
                  <a:pt x="111898" y="120000"/>
                </a:lnTo>
                <a:lnTo>
                  <a:pt x="119985" y="60000"/>
                </a:lnTo>
                <a:lnTo>
                  <a:pt x="111898" y="0"/>
                </a:lnTo>
                <a:close/>
              </a:path>
            </a:pathLst>
          </a:custGeom>
          <a:solidFill>
            <a:srgbClr val="9A9B9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57" name="Shape 457"/>
          <p:cNvSpPr/>
          <p:nvPr/>
        </p:nvSpPr>
        <p:spPr>
          <a:xfrm>
            <a:off x="3781425" y="2543175"/>
            <a:ext cx="2838450" cy="590550"/>
          </a:xfrm>
          <a:custGeom>
            <a:pathLst>
              <a:path extrusionOk="0" h="120000" w="120000">
                <a:moveTo>
                  <a:pt x="107516" y="0"/>
                </a:moveTo>
                <a:lnTo>
                  <a:pt x="107516" y="30000"/>
                </a:lnTo>
                <a:lnTo>
                  <a:pt x="0" y="30000"/>
                </a:lnTo>
                <a:lnTo>
                  <a:pt x="0" y="90000"/>
                </a:lnTo>
                <a:lnTo>
                  <a:pt x="107516" y="90000"/>
                </a:lnTo>
                <a:lnTo>
                  <a:pt x="107516" y="120000"/>
                </a:lnTo>
                <a:lnTo>
                  <a:pt x="120000" y="60000"/>
                </a:lnTo>
                <a:lnTo>
                  <a:pt x="107516" y="0"/>
                </a:lnTo>
                <a:close/>
              </a:path>
            </a:pathLst>
          </a:custGeom>
          <a:solidFill>
            <a:srgbClr val="9A9B9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58" name="Shape 458"/>
          <p:cNvSpPr txBox="1"/>
          <p:nvPr/>
        </p:nvSpPr>
        <p:spPr>
          <a:xfrm>
            <a:off x="4959572" y="2705471"/>
            <a:ext cx="345281" cy="224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New</a:t>
            </a:r>
            <a:endParaRPr sz="1400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59" name="Shape 459"/>
          <p:cNvSpPr txBox="1"/>
          <p:nvPr/>
        </p:nvSpPr>
        <p:spPr>
          <a:xfrm>
            <a:off x="3805238" y="3433763"/>
            <a:ext cx="1457325" cy="409575"/>
          </a:xfrm>
          <a:prstGeom prst="rect">
            <a:avLst/>
          </a:prstGeom>
          <a:noFill/>
          <a:ln cap="flat" cmpd="sng" w="38100">
            <a:solidFill>
              <a:srgbClr val="9A9B9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94775">
            <a:no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1ACCA"/>
                </a:solidFill>
                <a:latin typeface="Consolas"/>
                <a:ea typeface="Consolas"/>
                <a:cs typeface="Consolas"/>
                <a:sym typeface="Consolas"/>
              </a:rPr>
              <a:t>GradeBook </a:t>
            </a:r>
            <a:r>
              <a:rPr lang="en" sz="1100">
                <a:solidFill>
                  <a:srgbClr val="5C5F63"/>
                </a:solidFill>
                <a:latin typeface="Consolas"/>
                <a:ea typeface="Consolas"/>
                <a:cs typeface="Consolas"/>
                <a:sym typeface="Consolas"/>
              </a:rPr>
              <a:t>book;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0" name="Shape 460"/>
          <p:cNvSpPr/>
          <p:nvPr/>
        </p:nvSpPr>
        <p:spPr>
          <a:xfrm>
            <a:off x="847725" y="2276475"/>
            <a:ext cx="2305050" cy="2057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61" name="Shape 461"/>
          <p:cNvSpPr/>
          <p:nvPr/>
        </p:nvSpPr>
        <p:spPr>
          <a:xfrm>
            <a:off x="519113" y="2033588"/>
            <a:ext cx="2819876" cy="2524601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79" y="0"/>
                </a:lnTo>
                <a:lnTo>
                  <a:pt x="119979" y="119977"/>
                </a:lnTo>
                <a:lnTo>
                  <a:pt x="0" y="119977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38100">
            <a:solidFill>
              <a:srgbClr val="9A9B9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/>
          <p:nvPr>
            <p:ph type="title"/>
          </p:nvPr>
        </p:nvSpPr>
        <p:spPr>
          <a:xfrm>
            <a:off x="2991021" y="159048"/>
            <a:ext cx="3069431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rPr>
              <a:t>Reference Types</a:t>
            </a:r>
            <a:endParaRPr sz="1100"/>
          </a:p>
        </p:txBody>
      </p:sp>
      <p:sp>
        <p:nvSpPr>
          <p:cNvPr id="467" name="Shape 467"/>
          <p:cNvSpPr txBox="1"/>
          <p:nvPr/>
        </p:nvSpPr>
        <p:spPr>
          <a:xfrm>
            <a:off x="428625" y="809149"/>
            <a:ext cx="2679859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47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" sz="11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Classes are reference types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" sz="11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Variables hold a pointer value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Shape 468"/>
          <p:cNvSpPr txBox="1"/>
          <p:nvPr/>
        </p:nvSpPr>
        <p:spPr>
          <a:xfrm>
            <a:off x="7917503" y="2325728"/>
            <a:ext cx="117634" cy="8948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2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8595B"/>
                </a:solidFill>
                <a:latin typeface="Lucida Sans"/>
                <a:ea typeface="Lucida Sans"/>
                <a:cs typeface="Lucida Sans"/>
                <a:sym typeface="Lucida Sans"/>
              </a:rPr>
              <a:t>8</a:t>
            </a:r>
            <a:endParaRPr sz="180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8595B"/>
                </a:solidFill>
                <a:latin typeface="Lucida Sans"/>
                <a:ea typeface="Lucida Sans"/>
                <a:cs typeface="Lucida Sans"/>
                <a:sym typeface="Lucida Sans"/>
              </a:rPr>
              <a:t>9</a:t>
            </a:r>
            <a:endParaRPr sz="1800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69" name="Shape 469"/>
          <p:cNvSpPr/>
          <p:nvPr/>
        </p:nvSpPr>
        <p:spPr>
          <a:xfrm>
            <a:off x="3748088" y="2428875"/>
            <a:ext cx="3018949" cy="85725"/>
          </a:xfrm>
          <a:custGeom>
            <a:pathLst>
              <a:path extrusionOk="0" h="120000" w="120000">
                <a:moveTo>
                  <a:pt x="116585" y="0"/>
                </a:moveTo>
                <a:lnTo>
                  <a:pt x="116585" y="40000"/>
                </a:lnTo>
                <a:lnTo>
                  <a:pt x="0" y="40000"/>
                </a:lnTo>
                <a:lnTo>
                  <a:pt x="0" y="80000"/>
                </a:lnTo>
                <a:lnTo>
                  <a:pt x="116585" y="80000"/>
                </a:lnTo>
                <a:lnTo>
                  <a:pt x="116585" y="120000"/>
                </a:lnTo>
                <a:lnTo>
                  <a:pt x="119992" y="60000"/>
                </a:lnTo>
                <a:lnTo>
                  <a:pt x="116585" y="0"/>
                </a:lnTo>
                <a:close/>
              </a:path>
            </a:pathLst>
          </a:custGeom>
          <a:solidFill>
            <a:srgbClr val="9A9B9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70" name="Shape 470"/>
          <p:cNvSpPr txBox="1"/>
          <p:nvPr/>
        </p:nvSpPr>
        <p:spPr>
          <a:xfrm>
            <a:off x="442913" y="2271713"/>
            <a:ext cx="3067526" cy="409575"/>
          </a:xfrm>
          <a:prstGeom prst="rect">
            <a:avLst/>
          </a:prstGeom>
          <a:noFill/>
          <a:ln cap="flat" cmpd="sng" w="38100">
            <a:solidFill>
              <a:srgbClr val="9A9B9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96675">
            <a:noAutofit/>
          </a:bodyPr>
          <a:lstStyle/>
          <a:p>
            <a:pPr indent="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1ACCA"/>
                </a:solidFill>
                <a:latin typeface="Consolas"/>
                <a:ea typeface="Consolas"/>
                <a:cs typeface="Consolas"/>
                <a:sym typeface="Consolas"/>
              </a:rPr>
              <a:t>GradeBook </a:t>
            </a:r>
            <a:r>
              <a:rPr lang="en" sz="1100">
                <a:solidFill>
                  <a:srgbClr val="5C5F63"/>
                </a:solidFill>
                <a:latin typeface="Consolas"/>
                <a:ea typeface="Consolas"/>
                <a:cs typeface="Consolas"/>
                <a:sym typeface="Consolas"/>
              </a:rPr>
              <a:t>book1 = </a:t>
            </a:r>
            <a:r>
              <a:rPr lang="en" sz="1100">
                <a:solidFill>
                  <a:srgbClr val="1632FF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100">
                <a:solidFill>
                  <a:srgbClr val="66AEBA"/>
                </a:solidFill>
                <a:latin typeface="Consolas"/>
                <a:ea typeface="Consolas"/>
                <a:cs typeface="Consolas"/>
                <a:sym typeface="Consolas"/>
              </a:rPr>
              <a:t>GradeBook</a:t>
            </a:r>
            <a:r>
              <a:rPr lang="en" sz="1100">
                <a:solidFill>
                  <a:srgbClr val="5C5F63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1" name="Shape 471"/>
          <p:cNvSpPr/>
          <p:nvPr/>
        </p:nvSpPr>
        <p:spPr>
          <a:xfrm>
            <a:off x="3748088" y="3057525"/>
            <a:ext cx="3018949" cy="85725"/>
          </a:xfrm>
          <a:custGeom>
            <a:pathLst>
              <a:path extrusionOk="0" h="120000" w="120000">
                <a:moveTo>
                  <a:pt x="116585" y="0"/>
                </a:moveTo>
                <a:lnTo>
                  <a:pt x="116585" y="40000"/>
                </a:lnTo>
                <a:lnTo>
                  <a:pt x="0" y="40000"/>
                </a:lnTo>
                <a:lnTo>
                  <a:pt x="0" y="80000"/>
                </a:lnTo>
                <a:lnTo>
                  <a:pt x="116585" y="80000"/>
                </a:lnTo>
                <a:lnTo>
                  <a:pt x="116585" y="120000"/>
                </a:lnTo>
                <a:lnTo>
                  <a:pt x="119992" y="60000"/>
                </a:lnTo>
                <a:lnTo>
                  <a:pt x="116585" y="0"/>
                </a:lnTo>
                <a:close/>
              </a:path>
            </a:pathLst>
          </a:custGeom>
          <a:solidFill>
            <a:srgbClr val="9A9B9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72" name="Shape 472"/>
          <p:cNvSpPr txBox="1"/>
          <p:nvPr/>
        </p:nvSpPr>
        <p:spPr>
          <a:xfrm>
            <a:off x="442913" y="2909888"/>
            <a:ext cx="3067526" cy="400050"/>
          </a:xfrm>
          <a:prstGeom prst="rect">
            <a:avLst/>
          </a:prstGeom>
          <a:noFill/>
          <a:ln cap="flat" cmpd="sng" w="38100">
            <a:solidFill>
              <a:srgbClr val="9A9B9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88575">
            <a:noAutofit/>
          </a:bodyPr>
          <a:lstStyle/>
          <a:p>
            <a:pPr indent="0" lvl="0" marL="58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1ACCA"/>
                </a:solidFill>
                <a:latin typeface="Consolas"/>
                <a:ea typeface="Consolas"/>
                <a:cs typeface="Consolas"/>
                <a:sym typeface="Consolas"/>
              </a:rPr>
              <a:t>GradeBook </a:t>
            </a:r>
            <a:r>
              <a:rPr lang="en" sz="1100">
                <a:solidFill>
                  <a:srgbClr val="5C5F63"/>
                </a:solidFill>
                <a:latin typeface="Consolas"/>
                <a:ea typeface="Consolas"/>
                <a:cs typeface="Consolas"/>
                <a:sym typeface="Consolas"/>
              </a:rPr>
              <a:t>book2 = book1;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473" name="Shape 473"/>
          <p:cNvGraphicFramePr/>
          <p:nvPr/>
        </p:nvGraphicFramePr>
        <p:xfrm>
          <a:off x="6812747" y="2965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{C0C1D519-BB0B-4D87-AC8A-58AC07196AF8}</a:tableStyleId>
              </a:tblPr>
              <a:tblGrid>
                <a:gridCol w="2132925"/>
              </a:tblGrid>
              <a:tr h="619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 u="none" cap="none" strike="noStrike">
                          <a:solidFill>
                            <a:srgbClr val="58595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53825" marB="0" marR="0" marL="0">
                    <a:lnL cap="flat" cmpd="sng" w="19050">
                      <a:solidFill>
                        <a:srgbClr val="F267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267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267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267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CEBE8"/>
                    </a:solidFill>
                  </a:tcPr>
                </a:tc>
              </a:tr>
              <a:tr h="619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>
                          <a:solidFill>
                            <a:srgbClr val="58595B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6</a:t>
                      </a:r>
                      <a:endParaRPr sz="1800" u="none" cap="none" strike="noStrike"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153350" marB="0" marR="0" marL="0">
                    <a:lnL cap="flat" cmpd="sng" w="19050">
                      <a:solidFill>
                        <a:srgbClr val="F267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267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267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267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AD3CC"/>
                    </a:solidFill>
                  </a:tcPr>
                </a:tc>
              </a:tr>
              <a:tr h="617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>
                          <a:solidFill>
                            <a:srgbClr val="58595B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7</a:t>
                      </a:r>
                      <a:endParaRPr sz="1800" u="none" cap="none" strike="noStrike"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153350" marB="0" marR="0" marL="0">
                    <a:lnL cap="flat" cmpd="sng" w="19050">
                      <a:solidFill>
                        <a:srgbClr val="F267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267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267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FCEBE8"/>
                    </a:solidFill>
                  </a:tcPr>
                </a:tc>
              </a:tr>
              <a:tr h="1243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190500" lvl="0" marL="685800" marR="495300" rtl="0" algn="l">
                        <a:lnSpc>
                          <a:spcPct val="11904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none" cap="none" strike="noStrike">
                          <a:solidFill>
                            <a:srgbClr val="FFFFFF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GradeBo</a:t>
                      </a:r>
                      <a:r>
                        <a:rPr lang="en" sz="1600">
                          <a:solidFill>
                            <a:srgbClr val="FFFFFF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o</a:t>
                      </a:r>
                      <a:r>
                        <a:rPr lang="en" sz="1600" u="none" cap="none" strike="noStrike">
                          <a:solidFill>
                            <a:srgbClr val="FFFFFF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k  Object</a:t>
                      </a:r>
                      <a:endParaRPr sz="1600" u="none" cap="none" strike="noStrike"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3800" marB="0" marR="0" marL="0">
                    <a:lnB cap="flat" cmpd="sng" w="9525">
                      <a:solidFill>
                        <a:srgbClr val="F267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6722"/>
                    </a:solidFill>
                  </a:tcPr>
                </a:tc>
              </a:tr>
              <a:tr h="617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>
                          <a:solidFill>
                            <a:srgbClr val="58595B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10</a:t>
                      </a:r>
                      <a:endParaRPr sz="1800" u="none" cap="none" strike="noStrike"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151450" marB="0" marR="0" marL="0">
                    <a:lnL cap="flat" cmpd="sng" w="19050">
                      <a:solidFill>
                        <a:srgbClr val="F267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267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267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267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AD3CC"/>
                    </a:solidFill>
                  </a:tcPr>
                </a:tc>
              </a:tr>
              <a:tr h="619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>
                          <a:solidFill>
                            <a:srgbClr val="58595B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…</a:t>
                      </a:r>
                      <a:endParaRPr sz="1800" u="none" cap="none" strike="noStrike"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153350" marB="0" marR="0" marL="0">
                    <a:lnL cap="flat" cmpd="sng" w="19050">
                      <a:solidFill>
                        <a:srgbClr val="F267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267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267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267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CEB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/>
          <p:nvPr>
            <p:ph type="title"/>
          </p:nvPr>
        </p:nvSpPr>
        <p:spPr>
          <a:xfrm>
            <a:off x="3895915" y="159048"/>
            <a:ext cx="1258253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rPr>
              <a:t>Statics</a:t>
            </a:r>
            <a:endParaRPr sz="1100"/>
          </a:p>
        </p:txBody>
      </p:sp>
      <p:sp>
        <p:nvSpPr>
          <p:cNvPr id="479" name="Shape 479"/>
          <p:cNvSpPr txBox="1"/>
          <p:nvPr/>
        </p:nvSpPr>
        <p:spPr>
          <a:xfrm>
            <a:off x="428625" y="904400"/>
            <a:ext cx="58815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" sz="11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Use static members of a class without creating an instance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Shape 480"/>
          <p:cNvSpPr txBox="1"/>
          <p:nvPr/>
        </p:nvSpPr>
        <p:spPr>
          <a:xfrm>
            <a:off x="2371725" y="2009775"/>
            <a:ext cx="4809600" cy="828600"/>
          </a:xfrm>
          <a:prstGeom prst="rect">
            <a:avLst/>
          </a:prstGeom>
          <a:solidFill>
            <a:srgbClr val="EBFFFF"/>
          </a:solidFill>
          <a:ln>
            <a:noFill/>
          </a:ln>
        </p:spPr>
        <p:txBody>
          <a:bodyPr anchorCtr="0" anchor="t" bIns="0" lIns="0" spcFirstLastPara="1" rIns="0" wrap="square" tIns="3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marR="368300" rtl="0" algn="l">
              <a:lnSpc>
                <a:spcPct val="101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532FF"/>
                </a:solidFill>
                <a:latin typeface="Consolas"/>
                <a:ea typeface="Consolas"/>
                <a:cs typeface="Consolas"/>
                <a:sym typeface="Consolas"/>
              </a:rPr>
              <a:t>public static float </a:t>
            </a: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MinimumGrade = 0;  </a:t>
            </a:r>
            <a:r>
              <a:rPr lang="en" sz="1400">
                <a:solidFill>
                  <a:srgbClr val="1532FF"/>
                </a:solidFill>
                <a:latin typeface="Consolas"/>
                <a:ea typeface="Consolas"/>
                <a:cs typeface="Consolas"/>
                <a:sym typeface="Consolas"/>
              </a:rPr>
              <a:t>public static float </a:t>
            </a: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MaximumGrade = 100;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1" name="Shape 481"/>
          <p:cNvSpPr txBox="1"/>
          <p:nvPr/>
        </p:nvSpPr>
        <p:spPr>
          <a:xfrm>
            <a:off x="2371725" y="3190875"/>
            <a:ext cx="4809600" cy="838200"/>
          </a:xfrm>
          <a:prstGeom prst="rect">
            <a:avLst/>
          </a:prstGeom>
          <a:solidFill>
            <a:srgbClr val="FFFEDB"/>
          </a:solidFill>
          <a:ln>
            <a:noFill/>
          </a:ln>
        </p:spPr>
        <p:txBody>
          <a:bodyPr anchorCtr="0" anchor="t" bIns="0" lIns="0" spcFirstLastPara="1" rIns="0" wrap="square" tIns="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marR="63500" rtl="0" algn="l">
              <a:lnSpc>
                <a:spcPct val="101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AEBA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" sz="1400">
                <a:solidFill>
                  <a:srgbClr val="BE1911"/>
                </a:solidFill>
                <a:latin typeface="Consolas"/>
                <a:ea typeface="Consolas"/>
                <a:cs typeface="Consolas"/>
                <a:sym typeface="Consolas"/>
              </a:rPr>
              <a:t>“Hello!”</a:t>
            </a: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);  </a:t>
            </a:r>
            <a:r>
              <a:rPr lang="en" sz="1400">
                <a:solidFill>
                  <a:srgbClr val="66AEBA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" sz="1400">
                <a:solidFill>
                  <a:srgbClr val="66AEBA"/>
                </a:solidFill>
                <a:latin typeface="Consolas"/>
                <a:ea typeface="Consolas"/>
                <a:cs typeface="Consolas"/>
                <a:sym typeface="Consolas"/>
              </a:rPr>
              <a:t>GradeBook</a:t>
            </a: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.MaximumGrade);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/>
          <p:nvPr>
            <p:ph type="title"/>
          </p:nvPr>
        </p:nvSpPr>
        <p:spPr>
          <a:xfrm>
            <a:off x="3838746" y="159048"/>
            <a:ext cx="1363504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rPr>
              <a:t>Classes</a:t>
            </a:r>
            <a:endParaRPr sz="1100"/>
          </a:p>
        </p:txBody>
      </p:sp>
      <p:sp>
        <p:nvSpPr>
          <p:cNvPr id="487" name="Shape 487"/>
          <p:cNvSpPr txBox="1"/>
          <p:nvPr/>
        </p:nvSpPr>
        <p:spPr>
          <a:xfrm>
            <a:off x="428625" y="830325"/>
            <a:ext cx="4646700" cy="11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33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" sz="11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A class definition creates a new type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□□</a:t>
            </a:r>
            <a:r>
              <a:rPr lang="en" sz="10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rgbClr val="58595B"/>
                </a:solidFill>
                <a:latin typeface="Lucida Sans"/>
                <a:ea typeface="Lucida Sans"/>
                <a:cs typeface="Lucida Sans"/>
                <a:sym typeface="Lucida Sans"/>
              </a:rPr>
              <a:t>Use the type for variables and arguments</a:t>
            </a:r>
            <a:endParaRPr sz="140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" sz="11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Use a class to create objects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□□</a:t>
            </a:r>
            <a:r>
              <a:rPr lang="en" sz="10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rgbClr val="58595B"/>
                </a:solidFill>
                <a:latin typeface="Lucida Sans"/>
                <a:ea typeface="Lucida Sans"/>
                <a:cs typeface="Lucida Sans"/>
                <a:sym typeface="Lucida Sans"/>
              </a:rPr>
              <a:t>Invoke methods and save state in objects</a:t>
            </a:r>
            <a:endParaRPr sz="1400"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4095940" y="159048"/>
            <a:ext cx="858679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rPr>
              <a:t>.NET</a:t>
            </a:r>
            <a:endParaRPr sz="1100"/>
          </a:p>
        </p:txBody>
      </p:sp>
      <p:sp>
        <p:nvSpPr>
          <p:cNvPr id="311" name="Shape 311"/>
          <p:cNvSpPr txBox="1"/>
          <p:nvPr/>
        </p:nvSpPr>
        <p:spPr>
          <a:xfrm>
            <a:off x="447675" y="1000125"/>
            <a:ext cx="43473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.NET is a software framework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Shape 312"/>
          <p:cNvSpPr/>
          <p:nvPr/>
        </p:nvSpPr>
        <p:spPr>
          <a:xfrm>
            <a:off x="533400" y="2238375"/>
            <a:ext cx="3895725" cy="2095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13" name="Shape 313"/>
          <p:cNvSpPr txBox="1"/>
          <p:nvPr/>
        </p:nvSpPr>
        <p:spPr>
          <a:xfrm>
            <a:off x="840496" y="2955035"/>
            <a:ext cx="2577465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ommon </a:t>
            </a:r>
            <a:r>
              <a:rPr b="1" lang="en" sz="2100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1"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anguage </a:t>
            </a:r>
            <a:r>
              <a:rPr b="1" lang="en" sz="2100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untime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(CLR)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4533900" y="2238375"/>
            <a:ext cx="3924300" cy="2095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15" name="Shape 315"/>
          <p:cNvSpPr txBox="1"/>
          <p:nvPr/>
        </p:nvSpPr>
        <p:spPr>
          <a:xfrm>
            <a:off x="5676909" y="2955035"/>
            <a:ext cx="2252663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1"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ramework </a:t>
            </a:r>
            <a:r>
              <a:rPr b="1" lang="en" sz="2100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lass </a:t>
            </a:r>
            <a:r>
              <a:rPr b="1" lang="en" sz="2100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1"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ibrary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12700" lvl="0" marL="12700" marR="0" rtl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(FCL)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3738563" y="2481263"/>
            <a:ext cx="1495425" cy="16192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17" name="Shape 317"/>
          <p:cNvSpPr/>
          <p:nvPr/>
        </p:nvSpPr>
        <p:spPr>
          <a:xfrm>
            <a:off x="3738563" y="2481263"/>
            <a:ext cx="1495425" cy="16192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38100">
            <a:solidFill>
              <a:srgbClr val="F267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18" name="Shape 318"/>
          <p:cNvSpPr/>
          <p:nvPr/>
        </p:nvSpPr>
        <p:spPr>
          <a:xfrm>
            <a:off x="3857625" y="2686050"/>
            <a:ext cx="1276350" cy="12001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19" name="Shape 319"/>
          <p:cNvSpPr txBox="1"/>
          <p:nvPr/>
        </p:nvSpPr>
        <p:spPr>
          <a:xfrm>
            <a:off x="533400" y="1657350"/>
            <a:ext cx="7924800" cy="514350"/>
          </a:xfrm>
          <a:prstGeom prst="rect">
            <a:avLst/>
          </a:prstGeom>
          <a:solidFill>
            <a:srgbClr val="F26722"/>
          </a:solidFill>
          <a:ln>
            <a:noFill/>
          </a:ln>
        </p:spPr>
        <p:txBody>
          <a:bodyPr anchorCtr="0" anchor="t" bIns="0" lIns="0" spcFirstLastPara="1" rIns="0" wrap="square" tIns="123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Your Application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/>
          <p:nvPr>
            <p:ph type="title"/>
          </p:nvPr>
        </p:nvSpPr>
        <p:spPr>
          <a:xfrm>
            <a:off x="1676571" y="159048"/>
            <a:ext cx="5692616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rPr>
              <a:t>Object Oriented Programming</a:t>
            </a:r>
            <a:endParaRPr sz="1100"/>
          </a:p>
        </p:txBody>
      </p:sp>
      <p:sp>
        <p:nvSpPr>
          <p:cNvPr id="493" name="Shape 493"/>
          <p:cNvSpPr txBox="1"/>
          <p:nvPr/>
        </p:nvSpPr>
        <p:spPr>
          <a:xfrm>
            <a:off x="428625" y="809150"/>
            <a:ext cx="42603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47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" sz="11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Objects are nouns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" sz="11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Methods are verbs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" sz="11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Objects encapsulate functionality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/>
          <p:nvPr/>
        </p:nvSpPr>
        <p:spPr>
          <a:xfrm>
            <a:off x="2667000" y="942975"/>
            <a:ext cx="3819525" cy="23526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99" name="Shape 499"/>
          <p:cNvSpPr/>
          <p:nvPr/>
        </p:nvSpPr>
        <p:spPr>
          <a:xfrm>
            <a:off x="2700338" y="976313"/>
            <a:ext cx="3714750" cy="2247900"/>
          </a:xfrm>
          <a:custGeom>
            <a:pathLst>
              <a:path extrusionOk="0" h="120000" w="120000">
                <a:moveTo>
                  <a:pt x="68488" y="119491"/>
                </a:moveTo>
                <a:lnTo>
                  <a:pt x="51511" y="119491"/>
                </a:lnTo>
                <a:lnTo>
                  <a:pt x="52902" y="120000"/>
                </a:lnTo>
                <a:lnTo>
                  <a:pt x="67097" y="120000"/>
                </a:lnTo>
                <a:lnTo>
                  <a:pt x="68488" y="119491"/>
                </a:lnTo>
                <a:close/>
              </a:path>
              <a:path extrusionOk="0" h="120000" w="120000">
                <a:moveTo>
                  <a:pt x="71240" y="118983"/>
                </a:moveTo>
                <a:lnTo>
                  <a:pt x="48759" y="118983"/>
                </a:lnTo>
                <a:lnTo>
                  <a:pt x="50130" y="119491"/>
                </a:lnTo>
                <a:lnTo>
                  <a:pt x="69869" y="119491"/>
                </a:lnTo>
                <a:lnTo>
                  <a:pt x="71240" y="118983"/>
                </a:lnTo>
                <a:close/>
              </a:path>
              <a:path extrusionOk="0" h="120000" w="120000">
                <a:moveTo>
                  <a:pt x="73949" y="118474"/>
                </a:moveTo>
                <a:lnTo>
                  <a:pt x="46050" y="118474"/>
                </a:lnTo>
                <a:lnTo>
                  <a:pt x="47399" y="118983"/>
                </a:lnTo>
                <a:lnTo>
                  <a:pt x="72600" y="118983"/>
                </a:lnTo>
                <a:lnTo>
                  <a:pt x="73949" y="118474"/>
                </a:lnTo>
                <a:close/>
              </a:path>
              <a:path extrusionOk="0" h="120000" w="120000">
                <a:moveTo>
                  <a:pt x="75286" y="2033"/>
                </a:moveTo>
                <a:lnTo>
                  <a:pt x="44713" y="2033"/>
                </a:lnTo>
                <a:lnTo>
                  <a:pt x="38216" y="4576"/>
                </a:lnTo>
                <a:lnTo>
                  <a:pt x="30884" y="7627"/>
                </a:lnTo>
                <a:lnTo>
                  <a:pt x="29716" y="8644"/>
                </a:lnTo>
                <a:lnTo>
                  <a:pt x="27431" y="9661"/>
                </a:lnTo>
                <a:lnTo>
                  <a:pt x="26314" y="10677"/>
                </a:lnTo>
                <a:lnTo>
                  <a:pt x="25215" y="11186"/>
                </a:lnTo>
                <a:lnTo>
                  <a:pt x="24134" y="12203"/>
                </a:lnTo>
                <a:lnTo>
                  <a:pt x="23071" y="12711"/>
                </a:lnTo>
                <a:lnTo>
                  <a:pt x="22028" y="13728"/>
                </a:lnTo>
                <a:lnTo>
                  <a:pt x="21003" y="14745"/>
                </a:lnTo>
                <a:lnTo>
                  <a:pt x="19998" y="15762"/>
                </a:lnTo>
                <a:lnTo>
                  <a:pt x="19013" y="16271"/>
                </a:lnTo>
                <a:lnTo>
                  <a:pt x="18048" y="17288"/>
                </a:lnTo>
                <a:lnTo>
                  <a:pt x="17104" y="18305"/>
                </a:lnTo>
                <a:lnTo>
                  <a:pt x="16181" y="19322"/>
                </a:lnTo>
                <a:lnTo>
                  <a:pt x="15279" y="20338"/>
                </a:lnTo>
                <a:lnTo>
                  <a:pt x="14399" y="21355"/>
                </a:lnTo>
                <a:lnTo>
                  <a:pt x="13542" y="22372"/>
                </a:lnTo>
                <a:lnTo>
                  <a:pt x="12706" y="23389"/>
                </a:lnTo>
                <a:lnTo>
                  <a:pt x="11894" y="24406"/>
                </a:lnTo>
                <a:lnTo>
                  <a:pt x="11106" y="25423"/>
                </a:lnTo>
                <a:lnTo>
                  <a:pt x="10341" y="26440"/>
                </a:lnTo>
                <a:lnTo>
                  <a:pt x="9600" y="27457"/>
                </a:lnTo>
                <a:lnTo>
                  <a:pt x="8883" y="28983"/>
                </a:lnTo>
                <a:lnTo>
                  <a:pt x="8191" y="30000"/>
                </a:lnTo>
                <a:lnTo>
                  <a:pt x="7525" y="31016"/>
                </a:lnTo>
                <a:lnTo>
                  <a:pt x="6884" y="32542"/>
                </a:lnTo>
                <a:lnTo>
                  <a:pt x="6269" y="33559"/>
                </a:lnTo>
                <a:lnTo>
                  <a:pt x="5680" y="34576"/>
                </a:lnTo>
                <a:lnTo>
                  <a:pt x="5118" y="36101"/>
                </a:lnTo>
                <a:lnTo>
                  <a:pt x="4583" y="37118"/>
                </a:lnTo>
                <a:lnTo>
                  <a:pt x="4076" y="38644"/>
                </a:lnTo>
                <a:lnTo>
                  <a:pt x="3597" y="39661"/>
                </a:lnTo>
                <a:lnTo>
                  <a:pt x="3145" y="41186"/>
                </a:lnTo>
                <a:lnTo>
                  <a:pt x="2722" y="42203"/>
                </a:lnTo>
                <a:lnTo>
                  <a:pt x="2329" y="43728"/>
                </a:lnTo>
                <a:lnTo>
                  <a:pt x="1964" y="44745"/>
                </a:lnTo>
                <a:lnTo>
                  <a:pt x="1630" y="46271"/>
                </a:lnTo>
                <a:lnTo>
                  <a:pt x="1325" y="47796"/>
                </a:lnTo>
                <a:lnTo>
                  <a:pt x="1051" y="48813"/>
                </a:lnTo>
                <a:lnTo>
                  <a:pt x="807" y="50338"/>
                </a:lnTo>
                <a:lnTo>
                  <a:pt x="595" y="51864"/>
                </a:lnTo>
                <a:lnTo>
                  <a:pt x="415" y="53389"/>
                </a:lnTo>
                <a:lnTo>
                  <a:pt x="266" y="54406"/>
                </a:lnTo>
                <a:lnTo>
                  <a:pt x="150" y="55932"/>
                </a:lnTo>
                <a:lnTo>
                  <a:pt x="67" y="57457"/>
                </a:lnTo>
                <a:lnTo>
                  <a:pt x="16" y="58983"/>
                </a:lnTo>
                <a:lnTo>
                  <a:pt x="0" y="60000"/>
                </a:lnTo>
                <a:lnTo>
                  <a:pt x="16" y="61525"/>
                </a:lnTo>
                <a:lnTo>
                  <a:pt x="67" y="63050"/>
                </a:lnTo>
                <a:lnTo>
                  <a:pt x="150" y="64576"/>
                </a:lnTo>
                <a:lnTo>
                  <a:pt x="266" y="66101"/>
                </a:lnTo>
                <a:lnTo>
                  <a:pt x="415" y="67118"/>
                </a:lnTo>
                <a:lnTo>
                  <a:pt x="595" y="68644"/>
                </a:lnTo>
                <a:lnTo>
                  <a:pt x="807" y="70169"/>
                </a:lnTo>
                <a:lnTo>
                  <a:pt x="1051" y="71694"/>
                </a:lnTo>
                <a:lnTo>
                  <a:pt x="1325" y="72711"/>
                </a:lnTo>
                <a:lnTo>
                  <a:pt x="1630" y="74237"/>
                </a:lnTo>
                <a:lnTo>
                  <a:pt x="1964" y="75762"/>
                </a:lnTo>
                <a:lnTo>
                  <a:pt x="2329" y="76779"/>
                </a:lnTo>
                <a:lnTo>
                  <a:pt x="2722" y="78305"/>
                </a:lnTo>
                <a:lnTo>
                  <a:pt x="3145" y="79322"/>
                </a:lnTo>
                <a:lnTo>
                  <a:pt x="3597" y="80847"/>
                </a:lnTo>
                <a:lnTo>
                  <a:pt x="4076" y="81864"/>
                </a:lnTo>
                <a:lnTo>
                  <a:pt x="4583" y="83389"/>
                </a:lnTo>
                <a:lnTo>
                  <a:pt x="5118" y="84406"/>
                </a:lnTo>
                <a:lnTo>
                  <a:pt x="5680" y="85932"/>
                </a:lnTo>
                <a:lnTo>
                  <a:pt x="6269" y="86949"/>
                </a:lnTo>
                <a:lnTo>
                  <a:pt x="6884" y="87966"/>
                </a:lnTo>
                <a:lnTo>
                  <a:pt x="7525" y="89491"/>
                </a:lnTo>
                <a:lnTo>
                  <a:pt x="8191" y="90508"/>
                </a:lnTo>
                <a:lnTo>
                  <a:pt x="8883" y="91525"/>
                </a:lnTo>
                <a:lnTo>
                  <a:pt x="9600" y="93050"/>
                </a:lnTo>
                <a:lnTo>
                  <a:pt x="10341" y="94067"/>
                </a:lnTo>
                <a:lnTo>
                  <a:pt x="11106" y="95084"/>
                </a:lnTo>
                <a:lnTo>
                  <a:pt x="11894" y="96101"/>
                </a:lnTo>
                <a:lnTo>
                  <a:pt x="12706" y="97118"/>
                </a:lnTo>
                <a:lnTo>
                  <a:pt x="13542" y="98135"/>
                </a:lnTo>
                <a:lnTo>
                  <a:pt x="14399" y="99152"/>
                </a:lnTo>
                <a:lnTo>
                  <a:pt x="15279" y="100169"/>
                </a:lnTo>
                <a:lnTo>
                  <a:pt x="16181" y="101186"/>
                </a:lnTo>
                <a:lnTo>
                  <a:pt x="17104" y="102203"/>
                </a:lnTo>
                <a:lnTo>
                  <a:pt x="18048" y="103220"/>
                </a:lnTo>
                <a:lnTo>
                  <a:pt x="19013" y="104237"/>
                </a:lnTo>
                <a:lnTo>
                  <a:pt x="19998" y="104745"/>
                </a:lnTo>
                <a:lnTo>
                  <a:pt x="21003" y="105762"/>
                </a:lnTo>
                <a:lnTo>
                  <a:pt x="22028" y="106779"/>
                </a:lnTo>
                <a:lnTo>
                  <a:pt x="23071" y="107796"/>
                </a:lnTo>
                <a:lnTo>
                  <a:pt x="24134" y="108305"/>
                </a:lnTo>
                <a:lnTo>
                  <a:pt x="25215" y="109322"/>
                </a:lnTo>
                <a:lnTo>
                  <a:pt x="26314" y="109830"/>
                </a:lnTo>
                <a:lnTo>
                  <a:pt x="27431" y="110847"/>
                </a:lnTo>
                <a:lnTo>
                  <a:pt x="29716" y="111864"/>
                </a:lnTo>
                <a:lnTo>
                  <a:pt x="30884" y="112881"/>
                </a:lnTo>
                <a:lnTo>
                  <a:pt x="35713" y="114915"/>
                </a:lnTo>
                <a:lnTo>
                  <a:pt x="44713" y="118474"/>
                </a:lnTo>
                <a:lnTo>
                  <a:pt x="75286" y="118474"/>
                </a:lnTo>
                <a:lnTo>
                  <a:pt x="84286" y="114915"/>
                </a:lnTo>
                <a:lnTo>
                  <a:pt x="89115" y="112881"/>
                </a:lnTo>
                <a:lnTo>
                  <a:pt x="90283" y="111864"/>
                </a:lnTo>
                <a:lnTo>
                  <a:pt x="92568" y="110847"/>
                </a:lnTo>
                <a:lnTo>
                  <a:pt x="93685" y="109830"/>
                </a:lnTo>
                <a:lnTo>
                  <a:pt x="94784" y="109322"/>
                </a:lnTo>
                <a:lnTo>
                  <a:pt x="95865" y="108305"/>
                </a:lnTo>
                <a:lnTo>
                  <a:pt x="96928" y="107796"/>
                </a:lnTo>
                <a:lnTo>
                  <a:pt x="97971" y="106779"/>
                </a:lnTo>
                <a:lnTo>
                  <a:pt x="98996" y="105762"/>
                </a:lnTo>
                <a:lnTo>
                  <a:pt x="100001" y="104745"/>
                </a:lnTo>
                <a:lnTo>
                  <a:pt x="100986" y="104237"/>
                </a:lnTo>
                <a:lnTo>
                  <a:pt x="101951" y="103220"/>
                </a:lnTo>
                <a:lnTo>
                  <a:pt x="102895" y="102203"/>
                </a:lnTo>
                <a:lnTo>
                  <a:pt x="103818" y="101186"/>
                </a:lnTo>
                <a:lnTo>
                  <a:pt x="104720" y="100169"/>
                </a:lnTo>
                <a:lnTo>
                  <a:pt x="105600" y="99152"/>
                </a:lnTo>
                <a:lnTo>
                  <a:pt x="106457" y="98135"/>
                </a:lnTo>
                <a:lnTo>
                  <a:pt x="107292" y="97118"/>
                </a:lnTo>
                <a:lnTo>
                  <a:pt x="108105" y="96101"/>
                </a:lnTo>
                <a:lnTo>
                  <a:pt x="108893" y="95084"/>
                </a:lnTo>
                <a:lnTo>
                  <a:pt x="109658" y="94067"/>
                </a:lnTo>
                <a:lnTo>
                  <a:pt x="110399" y="93050"/>
                </a:lnTo>
                <a:lnTo>
                  <a:pt x="111116" y="91525"/>
                </a:lnTo>
                <a:lnTo>
                  <a:pt x="111808" y="90508"/>
                </a:lnTo>
                <a:lnTo>
                  <a:pt x="112474" y="89491"/>
                </a:lnTo>
                <a:lnTo>
                  <a:pt x="113115" y="87966"/>
                </a:lnTo>
                <a:lnTo>
                  <a:pt x="113730" y="86949"/>
                </a:lnTo>
                <a:lnTo>
                  <a:pt x="114319" y="85932"/>
                </a:lnTo>
                <a:lnTo>
                  <a:pt x="114881" y="84406"/>
                </a:lnTo>
                <a:lnTo>
                  <a:pt x="115416" y="83389"/>
                </a:lnTo>
                <a:lnTo>
                  <a:pt x="115923" y="81864"/>
                </a:lnTo>
                <a:lnTo>
                  <a:pt x="116402" y="80847"/>
                </a:lnTo>
                <a:lnTo>
                  <a:pt x="116854" y="79322"/>
                </a:lnTo>
                <a:lnTo>
                  <a:pt x="117277" y="78305"/>
                </a:lnTo>
                <a:lnTo>
                  <a:pt x="117670" y="76779"/>
                </a:lnTo>
                <a:lnTo>
                  <a:pt x="118035" y="75762"/>
                </a:lnTo>
                <a:lnTo>
                  <a:pt x="118369" y="74237"/>
                </a:lnTo>
                <a:lnTo>
                  <a:pt x="118674" y="72711"/>
                </a:lnTo>
                <a:lnTo>
                  <a:pt x="118948" y="71694"/>
                </a:lnTo>
                <a:lnTo>
                  <a:pt x="119192" y="70169"/>
                </a:lnTo>
                <a:lnTo>
                  <a:pt x="119404" y="68644"/>
                </a:lnTo>
                <a:lnTo>
                  <a:pt x="119584" y="67118"/>
                </a:lnTo>
                <a:lnTo>
                  <a:pt x="119733" y="66101"/>
                </a:lnTo>
                <a:lnTo>
                  <a:pt x="119849" y="64576"/>
                </a:lnTo>
                <a:lnTo>
                  <a:pt x="119932" y="63050"/>
                </a:lnTo>
                <a:lnTo>
                  <a:pt x="119983" y="61525"/>
                </a:lnTo>
                <a:lnTo>
                  <a:pt x="120000" y="60000"/>
                </a:lnTo>
                <a:lnTo>
                  <a:pt x="119983" y="58983"/>
                </a:lnTo>
                <a:lnTo>
                  <a:pt x="119932" y="57457"/>
                </a:lnTo>
                <a:lnTo>
                  <a:pt x="119849" y="55932"/>
                </a:lnTo>
                <a:lnTo>
                  <a:pt x="119733" y="54406"/>
                </a:lnTo>
                <a:lnTo>
                  <a:pt x="119584" y="53389"/>
                </a:lnTo>
                <a:lnTo>
                  <a:pt x="119404" y="51864"/>
                </a:lnTo>
                <a:lnTo>
                  <a:pt x="119192" y="50338"/>
                </a:lnTo>
                <a:lnTo>
                  <a:pt x="118948" y="48813"/>
                </a:lnTo>
                <a:lnTo>
                  <a:pt x="118674" y="47796"/>
                </a:lnTo>
                <a:lnTo>
                  <a:pt x="118369" y="46271"/>
                </a:lnTo>
                <a:lnTo>
                  <a:pt x="118035" y="44745"/>
                </a:lnTo>
                <a:lnTo>
                  <a:pt x="117670" y="43728"/>
                </a:lnTo>
                <a:lnTo>
                  <a:pt x="117277" y="42203"/>
                </a:lnTo>
                <a:lnTo>
                  <a:pt x="116854" y="41186"/>
                </a:lnTo>
                <a:lnTo>
                  <a:pt x="116402" y="39661"/>
                </a:lnTo>
                <a:lnTo>
                  <a:pt x="115923" y="38644"/>
                </a:lnTo>
                <a:lnTo>
                  <a:pt x="115416" y="37118"/>
                </a:lnTo>
                <a:lnTo>
                  <a:pt x="114881" y="36101"/>
                </a:lnTo>
                <a:lnTo>
                  <a:pt x="114319" y="34576"/>
                </a:lnTo>
                <a:lnTo>
                  <a:pt x="113730" y="33559"/>
                </a:lnTo>
                <a:lnTo>
                  <a:pt x="113115" y="32542"/>
                </a:lnTo>
                <a:lnTo>
                  <a:pt x="112474" y="31016"/>
                </a:lnTo>
                <a:lnTo>
                  <a:pt x="111808" y="30000"/>
                </a:lnTo>
                <a:lnTo>
                  <a:pt x="111116" y="28983"/>
                </a:lnTo>
                <a:lnTo>
                  <a:pt x="110399" y="27457"/>
                </a:lnTo>
                <a:lnTo>
                  <a:pt x="109658" y="26440"/>
                </a:lnTo>
                <a:lnTo>
                  <a:pt x="108893" y="25423"/>
                </a:lnTo>
                <a:lnTo>
                  <a:pt x="108105" y="24406"/>
                </a:lnTo>
                <a:lnTo>
                  <a:pt x="107292" y="23389"/>
                </a:lnTo>
                <a:lnTo>
                  <a:pt x="106457" y="22372"/>
                </a:lnTo>
                <a:lnTo>
                  <a:pt x="105600" y="21355"/>
                </a:lnTo>
                <a:lnTo>
                  <a:pt x="104720" y="20338"/>
                </a:lnTo>
                <a:lnTo>
                  <a:pt x="103818" y="19322"/>
                </a:lnTo>
                <a:lnTo>
                  <a:pt x="102895" y="18305"/>
                </a:lnTo>
                <a:lnTo>
                  <a:pt x="101951" y="17288"/>
                </a:lnTo>
                <a:lnTo>
                  <a:pt x="100986" y="16271"/>
                </a:lnTo>
                <a:lnTo>
                  <a:pt x="100001" y="15762"/>
                </a:lnTo>
                <a:lnTo>
                  <a:pt x="98996" y="14745"/>
                </a:lnTo>
                <a:lnTo>
                  <a:pt x="97971" y="13728"/>
                </a:lnTo>
                <a:lnTo>
                  <a:pt x="96928" y="12711"/>
                </a:lnTo>
                <a:lnTo>
                  <a:pt x="95865" y="12203"/>
                </a:lnTo>
                <a:lnTo>
                  <a:pt x="94784" y="11186"/>
                </a:lnTo>
                <a:lnTo>
                  <a:pt x="93685" y="10677"/>
                </a:lnTo>
                <a:lnTo>
                  <a:pt x="92568" y="9661"/>
                </a:lnTo>
                <a:lnTo>
                  <a:pt x="90283" y="8644"/>
                </a:lnTo>
                <a:lnTo>
                  <a:pt x="89115" y="7627"/>
                </a:lnTo>
                <a:lnTo>
                  <a:pt x="81783" y="4576"/>
                </a:lnTo>
                <a:lnTo>
                  <a:pt x="75286" y="2033"/>
                </a:lnTo>
                <a:close/>
              </a:path>
              <a:path extrusionOk="0" h="120000" w="120000">
                <a:moveTo>
                  <a:pt x="72600" y="1525"/>
                </a:moveTo>
                <a:lnTo>
                  <a:pt x="47399" y="1525"/>
                </a:lnTo>
                <a:lnTo>
                  <a:pt x="46050" y="2033"/>
                </a:lnTo>
                <a:lnTo>
                  <a:pt x="73949" y="2033"/>
                </a:lnTo>
                <a:lnTo>
                  <a:pt x="72600" y="1525"/>
                </a:lnTo>
                <a:close/>
              </a:path>
              <a:path extrusionOk="0" h="120000" w="120000">
                <a:moveTo>
                  <a:pt x="69869" y="1016"/>
                </a:moveTo>
                <a:lnTo>
                  <a:pt x="50130" y="1016"/>
                </a:lnTo>
                <a:lnTo>
                  <a:pt x="48759" y="1525"/>
                </a:lnTo>
                <a:lnTo>
                  <a:pt x="71240" y="1525"/>
                </a:lnTo>
                <a:lnTo>
                  <a:pt x="69869" y="1016"/>
                </a:lnTo>
                <a:close/>
              </a:path>
              <a:path extrusionOk="0" h="120000" w="120000">
                <a:moveTo>
                  <a:pt x="67097" y="508"/>
                </a:moveTo>
                <a:lnTo>
                  <a:pt x="52902" y="508"/>
                </a:lnTo>
                <a:lnTo>
                  <a:pt x="51511" y="1016"/>
                </a:lnTo>
                <a:lnTo>
                  <a:pt x="68488" y="1016"/>
                </a:lnTo>
                <a:lnTo>
                  <a:pt x="67097" y="508"/>
                </a:lnTo>
                <a:close/>
              </a:path>
              <a:path extrusionOk="0" h="120000" w="120000">
                <a:moveTo>
                  <a:pt x="60000" y="0"/>
                </a:moveTo>
                <a:lnTo>
                  <a:pt x="58563" y="508"/>
                </a:lnTo>
                <a:lnTo>
                  <a:pt x="61436" y="508"/>
                </a:lnTo>
                <a:lnTo>
                  <a:pt x="60000" y="0"/>
                </a:lnTo>
                <a:close/>
              </a:path>
            </a:pathLst>
          </a:custGeom>
          <a:solidFill>
            <a:srgbClr val="A3CED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00" name="Shape 500"/>
          <p:cNvSpPr/>
          <p:nvPr/>
        </p:nvSpPr>
        <p:spPr>
          <a:xfrm>
            <a:off x="2700338" y="976313"/>
            <a:ext cx="3715226" cy="2248376"/>
          </a:xfrm>
          <a:custGeom>
            <a:pathLst>
              <a:path extrusionOk="0" h="120000" w="120000">
                <a:moveTo>
                  <a:pt x="0" y="59987"/>
                </a:moveTo>
                <a:lnTo>
                  <a:pt x="67" y="57122"/>
                </a:lnTo>
                <a:lnTo>
                  <a:pt x="266" y="54292"/>
                </a:lnTo>
                <a:lnTo>
                  <a:pt x="595" y="51500"/>
                </a:lnTo>
                <a:lnTo>
                  <a:pt x="1051" y="48748"/>
                </a:lnTo>
                <a:lnTo>
                  <a:pt x="1629" y="46040"/>
                </a:lnTo>
                <a:lnTo>
                  <a:pt x="2328" y="43379"/>
                </a:lnTo>
                <a:lnTo>
                  <a:pt x="3145" y="40767"/>
                </a:lnTo>
                <a:lnTo>
                  <a:pt x="4076" y="38208"/>
                </a:lnTo>
                <a:lnTo>
                  <a:pt x="5118" y="35705"/>
                </a:lnTo>
                <a:lnTo>
                  <a:pt x="5679" y="34475"/>
                </a:lnTo>
                <a:lnTo>
                  <a:pt x="6268" y="33260"/>
                </a:lnTo>
                <a:lnTo>
                  <a:pt x="6883" y="32061"/>
                </a:lnTo>
                <a:lnTo>
                  <a:pt x="7524" y="30877"/>
                </a:lnTo>
                <a:lnTo>
                  <a:pt x="8190" y="29710"/>
                </a:lnTo>
                <a:lnTo>
                  <a:pt x="8882" y="28559"/>
                </a:lnTo>
                <a:lnTo>
                  <a:pt x="9598" y="27425"/>
                </a:lnTo>
                <a:lnTo>
                  <a:pt x="10339" y="26309"/>
                </a:lnTo>
                <a:lnTo>
                  <a:pt x="11104" y="25210"/>
                </a:lnTo>
                <a:lnTo>
                  <a:pt x="11893" y="24129"/>
                </a:lnTo>
                <a:lnTo>
                  <a:pt x="12705" y="23066"/>
                </a:lnTo>
                <a:lnTo>
                  <a:pt x="13540" y="22023"/>
                </a:lnTo>
                <a:lnTo>
                  <a:pt x="14397" y="20998"/>
                </a:lnTo>
                <a:lnTo>
                  <a:pt x="15277" y="19994"/>
                </a:lnTo>
                <a:lnTo>
                  <a:pt x="16179" y="19009"/>
                </a:lnTo>
                <a:lnTo>
                  <a:pt x="17101" y="18044"/>
                </a:lnTo>
                <a:lnTo>
                  <a:pt x="18046" y="17100"/>
                </a:lnTo>
                <a:lnTo>
                  <a:pt x="19010" y="16177"/>
                </a:lnTo>
                <a:lnTo>
                  <a:pt x="19995" y="15276"/>
                </a:lnTo>
                <a:lnTo>
                  <a:pt x="21000" y="14396"/>
                </a:lnTo>
                <a:lnTo>
                  <a:pt x="22025" y="13539"/>
                </a:lnTo>
                <a:lnTo>
                  <a:pt x="23068" y="12704"/>
                </a:lnTo>
                <a:lnTo>
                  <a:pt x="24131" y="11892"/>
                </a:lnTo>
                <a:lnTo>
                  <a:pt x="25212" y="11103"/>
                </a:lnTo>
                <a:lnTo>
                  <a:pt x="26311" y="10338"/>
                </a:lnTo>
                <a:lnTo>
                  <a:pt x="27428" y="9597"/>
                </a:lnTo>
                <a:lnTo>
                  <a:pt x="28562" y="8881"/>
                </a:lnTo>
                <a:lnTo>
                  <a:pt x="29713" y="8189"/>
                </a:lnTo>
                <a:lnTo>
                  <a:pt x="30880" y="7523"/>
                </a:lnTo>
                <a:lnTo>
                  <a:pt x="32064" y="6882"/>
                </a:lnTo>
                <a:lnTo>
                  <a:pt x="33263" y="6268"/>
                </a:lnTo>
                <a:lnTo>
                  <a:pt x="34478" y="5679"/>
                </a:lnTo>
                <a:lnTo>
                  <a:pt x="35708" y="5117"/>
                </a:lnTo>
                <a:lnTo>
                  <a:pt x="36953" y="4582"/>
                </a:lnTo>
                <a:lnTo>
                  <a:pt x="38212" y="4075"/>
                </a:lnTo>
                <a:lnTo>
                  <a:pt x="39484" y="3596"/>
                </a:lnTo>
                <a:lnTo>
                  <a:pt x="40771" y="3144"/>
                </a:lnTo>
                <a:lnTo>
                  <a:pt x="42070" y="2722"/>
                </a:lnTo>
                <a:lnTo>
                  <a:pt x="43383" y="2328"/>
                </a:lnTo>
                <a:lnTo>
                  <a:pt x="44707" y="1964"/>
                </a:lnTo>
                <a:lnTo>
                  <a:pt x="46044" y="1629"/>
                </a:lnTo>
                <a:lnTo>
                  <a:pt x="47393" y="1325"/>
                </a:lnTo>
                <a:lnTo>
                  <a:pt x="48752" y="1050"/>
                </a:lnTo>
                <a:lnTo>
                  <a:pt x="50123" y="807"/>
                </a:lnTo>
                <a:lnTo>
                  <a:pt x="51504" y="595"/>
                </a:lnTo>
                <a:lnTo>
                  <a:pt x="52896" y="415"/>
                </a:lnTo>
                <a:lnTo>
                  <a:pt x="54297" y="266"/>
                </a:lnTo>
                <a:lnTo>
                  <a:pt x="55707" y="150"/>
                </a:lnTo>
                <a:lnTo>
                  <a:pt x="57127" y="67"/>
                </a:lnTo>
                <a:lnTo>
                  <a:pt x="58555" y="16"/>
                </a:lnTo>
                <a:lnTo>
                  <a:pt x="59992" y="0"/>
                </a:lnTo>
                <a:lnTo>
                  <a:pt x="61428" y="16"/>
                </a:lnTo>
                <a:lnTo>
                  <a:pt x="62857" y="67"/>
                </a:lnTo>
                <a:lnTo>
                  <a:pt x="64276" y="150"/>
                </a:lnTo>
                <a:lnTo>
                  <a:pt x="65687" y="266"/>
                </a:lnTo>
                <a:lnTo>
                  <a:pt x="67088" y="415"/>
                </a:lnTo>
                <a:lnTo>
                  <a:pt x="68479" y="595"/>
                </a:lnTo>
                <a:lnTo>
                  <a:pt x="69861" y="807"/>
                </a:lnTo>
                <a:lnTo>
                  <a:pt x="71231" y="1050"/>
                </a:lnTo>
                <a:lnTo>
                  <a:pt x="72591" y="1325"/>
                </a:lnTo>
                <a:lnTo>
                  <a:pt x="73939" y="1629"/>
                </a:lnTo>
                <a:lnTo>
                  <a:pt x="75276" y="1964"/>
                </a:lnTo>
                <a:lnTo>
                  <a:pt x="76601" y="2328"/>
                </a:lnTo>
                <a:lnTo>
                  <a:pt x="77913" y="2722"/>
                </a:lnTo>
                <a:lnTo>
                  <a:pt x="79213" y="3144"/>
                </a:lnTo>
                <a:lnTo>
                  <a:pt x="80499" y="3596"/>
                </a:lnTo>
                <a:lnTo>
                  <a:pt x="81772" y="4075"/>
                </a:lnTo>
                <a:lnTo>
                  <a:pt x="83031" y="4582"/>
                </a:lnTo>
                <a:lnTo>
                  <a:pt x="84276" y="5117"/>
                </a:lnTo>
                <a:lnTo>
                  <a:pt x="85506" y="5679"/>
                </a:lnTo>
                <a:lnTo>
                  <a:pt x="86720" y="6268"/>
                </a:lnTo>
                <a:lnTo>
                  <a:pt x="87920" y="6882"/>
                </a:lnTo>
                <a:lnTo>
                  <a:pt x="89104" y="7523"/>
                </a:lnTo>
                <a:lnTo>
                  <a:pt x="90271" y="8189"/>
                </a:lnTo>
                <a:lnTo>
                  <a:pt x="91422" y="8881"/>
                </a:lnTo>
                <a:lnTo>
                  <a:pt x="92556" y="9597"/>
                </a:lnTo>
                <a:lnTo>
                  <a:pt x="93673" y="10338"/>
                </a:lnTo>
                <a:lnTo>
                  <a:pt x="94772" y="11103"/>
                </a:lnTo>
                <a:lnTo>
                  <a:pt x="95853" y="11892"/>
                </a:lnTo>
                <a:lnTo>
                  <a:pt x="96915" y="12704"/>
                </a:lnTo>
                <a:lnTo>
                  <a:pt x="97959" y="13539"/>
                </a:lnTo>
                <a:lnTo>
                  <a:pt x="98983" y="14396"/>
                </a:lnTo>
                <a:lnTo>
                  <a:pt x="99988" y="15276"/>
                </a:lnTo>
                <a:lnTo>
                  <a:pt x="100973" y="16177"/>
                </a:lnTo>
                <a:lnTo>
                  <a:pt x="101938" y="17100"/>
                </a:lnTo>
                <a:lnTo>
                  <a:pt x="102882" y="18044"/>
                </a:lnTo>
                <a:lnTo>
                  <a:pt x="103805" y="19009"/>
                </a:lnTo>
                <a:lnTo>
                  <a:pt x="104707" y="19994"/>
                </a:lnTo>
                <a:lnTo>
                  <a:pt x="105586" y="20998"/>
                </a:lnTo>
                <a:lnTo>
                  <a:pt x="106444" y="22023"/>
                </a:lnTo>
                <a:lnTo>
                  <a:pt x="107279" y="23066"/>
                </a:lnTo>
                <a:lnTo>
                  <a:pt x="108091" y="24129"/>
                </a:lnTo>
                <a:lnTo>
                  <a:pt x="108880" y="25210"/>
                </a:lnTo>
                <a:lnTo>
                  <a:pt x="109644" y="26309"/>
                </a:lnTo>
                <a:lnTo>
                  <a:pt x="110385" y="27425"/>
                </a:lnTo>
                <a:lnTo>
                  <a:pt x="111102" y="28559"/>
                </a:lnTo>
                <a:lnTo>
                  <a:pt x="111793" y="29710"/>
                </a:lnTo>
                <a:lnTo>
                  <a:pt x="112460" y="30877"/>
                </a:lnTo>
                <a:lnTo>
                  <a:pt x="113101" y="32061"/>
                </a:lnTo>
                <a:lnTo>
                  <a:pt x="113716" y="33260"/>
                </a:lnTo>
                <a:lnTo>
                  <a:pt x="114304" y="34475"/>
                </a:lnTo>
                <a:lnTo>
                  <a:pt x="114866" y="35705"/>
                </a:lnTo>
                <a:lnTo>
                  <a:pt x="115401" y="36950"/>
                </a:lnTo>
                <a:lnTo>
                  <a:pt x="116388" y="39481"/>
                </a:lnTo>
                <a:lnTo>
                  <a:pt x="117262" y="42067"/>
                </a:lnTo>
                <a:lnTo>
                  <a:pt x="118020" y="44704"/>
                </a:lnTo>
                <a:lnTo>
                  <a:pt x="118659" y="47389"/>
                </a:lnTo>
                <a:lnTo>
                  <a:pt x="119176" y="50119"/>
                </a:lnTo>
                <a:lnTo>
                  <a:pt x="119569" y="52891"/>
                </a:lnTo>
                <a:lnTo>
                  <a:pt x="119834" y="55703"/>
                </a:lnTo>
                <a:lnTo>
                  <a:pt x="119967" y="58550"/>
                </a:lnTo>
                <a:lnTo>
                  <a:pt x="119984" y="59987"/>
                </a:lnTo>
                <a:lnTo>
                  <a:pt x="119967" y="61423"/>
                </a:lnTo>
                <a:lnTo>
                  <a:pt x="119834" y="64271"/>
                </a:lnTo>
                <a:lnTo>
                  <a:pt x="119569" y="67082"/>
                </a:lnTo>
                <a:lnTo>
                  <a:pt x="119176" y="69855"/>
                </a:lnTo>
                <a:lnTo>
                  <a:pt x="118659" y="72585"/>
                </a:lnTo>
                <a:lnTo>
                  <a:pt x="118020" y="75270"/>
                </a:lnTo>
                <a:lnTo>
                  <a:pt x="117262" y="77907"/>
                </a:lnTo>
                <a:lnTo>
                  <a:pt x="116388" y="80493"/>
                </a:lnTo>
                <a:lnTo>
                  <a:pt x="115401" y="83024"/>
                </a:lnTo>
                <a:lnTo>
                  <a:pt x="114866" y="84269"/>
                </a:lnTo>
                <a:lnTo>
                  <a:pt x="114304" y="85498"/>
                </a:lnTo>
                <a:lnTo>
                  <a:pt x="113716" y="86713"/>
                </a:lnTo>
                <a:lnTo>
                  <a:pt x="113101" y="87913"/>
                </a:lnTo>
                <a:lnTo>
                  <a:pt x="112460" y="89096"/>
                </a:lnTo>
                <a:lnTo>
                  <a:pt x="111793" y="90263"/>
                </a:lnTo>
                <a:lnTo>
                  <a:pt x="111102" y="91414"/>
                </a:lnTo>
                <a:lnTo>
                  <a:pt x="110385" y="92548"/>
                </a:lnTo>
                <a:lnTo>
                  <a:pt x="109644" y="93665"/>
                </a:lnTo>
                <a:lnTo>
                  <a:pt x="108880" y="94764"/>
                </a:lnTo>
                <a:lnTo>
                  <a:pt x="108091" y="95845"/>
                </a:lnTo>
                <a:lnTo>
                  <a:pt x="107279" y="96907"/>
                </a:lnTo>
                <a:lnTo>
                  <a:pt x="106444" y="97951"/>
                </a:lnTo>
                <a:lnTo>
                  <a:pt x="105586" y="98975"/>
                </a:lnTo>
                <a:lnTo>
                  <a:pt x="104707" y="99980"/>
                </a:lnTo>
                <a:lnTo>
                  <a:pt x="103805" y="100965"/>
                </a:lnTo>
                <a:lnTo>
                  <a:pt x="102882" y="101930"/>
                </a:lnTo>
                <a:lnTo>
                  <a:pt x="101938" y="102874"/>
                </a:lnTo>
                <a:lnTo>
                  <a:pt x="100973" y="103796"/>
                </a:lnTo>
                <a:lnTo>
                  <a:pt x="99988" y="104698"/>
                </a:lnTo>
                <a:lnTo>
                  <a:pt x="98983" y="105578"/>
                </a:lnTo>
                <a:lnTo>
                  <a:pt x="97959" y="106435"/>
                </a:lnTo>
                <a:lnTo>
                  <a:pt x="96915" y="107270"/>
                </a:lnTo>
                <a:lnTo>
                  <a:pt x="95853" y="108082"/>
                </a:lnTo>
                <a:lnTo>
                  <a:pt x="94772" y="108870"/>
                </a:lnTo>
                <a:lnTo>
                  <a:pt x="93673" y="109635"/>
                </a:lnTo>
                <a:lnTo>
                  <a:pt x="92556" y="110376"/>
                </a:lnTo>
                <a:lnTo>
                  <a:pt x="91422" y="111093"/>
                </a:lnTo>
                <a:lnTo>
                  <a:pt x="90271" y="111784"/>
                </a:lnTo>
                <a:lnTo>
                  <a:pt x="89104" y="112450"/>
                </a:lnTo>
                <a:lnTo>
                  <a:pt x="87920" y="113091"/>
                </a:lnTo>
                <a:lnTo>
                  <a:pt x="86720" y="113706"/>
                </a:lnTo>
                <a:lnTo>
                  <a:pt x="85506" y="114295"/>
                </a:lnTo>
                <a:lnTo>
                  <a:pt x="84276" y="114856"/>
                </a:lnTo>
                <a:lnTo>
                  <a:pt x="83031" y="115391"/>
                </a:lnTo>
                <a:lnTo>
                  <a:pt x="81772" y="115898"/>
                </a:lnTo>
                <a:lnTo>
                  <a:pt x="80499" y="116378"/>
                </a:lnTo>
                <a:lnTo>
                  <a:pt x="79213" y="116829"/>
                </a:lnTo>
                <a:lnTo>
                  <a:pt x="77913" y="117252"/>
                </a:lnTo>
                <a:lnTo>
                  <a:pt x="76601" y="117645"/>
                </a:lnTo>
                <a:lnTo>
                  <a:pt x="75276" y="118010"/>
                </a:lnTo>
                <a:lnTo>
                  <a:pt x="73939" y="118344"/>
                </a:lnTo>
                <a:lnTo>
                  <a:pt x="72591" y="118649"/>
                </a:lnTo>
                <a:lnTo>
                  <a:pt x="71231" y="118923"/>
                </a:lnTo>
                <a:lnTo>
                  <a:pt x="69861" y="119166"/>
                </a:lnTo>
                <a:lnTo>
                  <a:pt x="68479" y="119378"/>
                </a:lnTo>
                <a:lnTo>
                  <a:pt x="67088" y="119559"/>
                </a:lnTo>
                <a:lnTo>
                  <a:pt x="65687" y="119707"/>
                </a:lnTo>
                <a:lnTo>
                  <a:pt x="64276" y="119823"/>
                </a:lnTo>
                <a:lnTo>
                  <a:pt x="62857" y="119907"/>
                </a:lnTo>
                <a:lnTo>
                  <a:pt x="61428" y="119957"/>
                </a:lnTo>
                <a:lnTo>
                  <a:pt x="59992" y="119974"/>
                </a:lnTo>
                <a:lnTo>
                  <a:pt x="58555" y="119957"/>
                </a:lnTo>
                <a:lnTo>
                  <a:pt x="57127" y="119907"/>
                </a:lnTo>
                <a:lnTo>
                  <a:pt x="55707" y="119823"/>
                </a:lnTo>
                <a:lnTo>
                  <a:pt x="54297" y="119707"/>
                </a:lnTo>
                <a:lnTo>
                  <a:pt x="52896" y="119559"/>
                </a:lnTo>
                <a:lnTo>
                  <a:pt x="51504" y="119378"/>
                </a:lnTo>
                <a:lnTo>
                  <a:pt x="50123" y="119166"/>
                </a:lnTo>
                <a:lnTo>
                  <a:pt x="48752" y="118923"/>
                </a:lnTo>
                <a:lnTo>
                  <a:pt x="47393" y="118649"/>
                </a:lnTo>
                <a:lnTo>
                  <a:pt x="46044" y="118344"/>
                </a:lnTo>
                <a:lnTo>
                  <a:pt x="44707" y="118010"/>
                </a:lnTo>
                <a:lnTo>
                  <a:pt x="43383" y="117645"/>
                </a:lnTo>
                <a:lnTo>
                  <a:pt x="42070" y="117252"/>
                </a:lnTo>
                <a:lnTo>
                  <a:pt x="40771" y="116829"/>
                </a:lnTo>
                <a:lnTo>
                  <a:pt x="39484" y="116378"/>
                </a:lnTo>
                <a:lnTo>
                  <a:pt x="38212" y="115898"/>
                </a:lnTo>
                <a:lnTo>
                  <a:pt x="36953" y="115391"/>
                </a:lnTo>
                <a:lnTo>
                  <a:pt x="35708" y="114856"/>
                </a:lnTo>
                <a:lnTo>
                  <a:pt x="34478" y="114295"/>
                </a:lnTo>
                <a:lnTo>
                  <a:pt x="33263" y="113706"/>
                </a:lnTo>
                <a:lnTo>
                  <a:pt x="32064" y="113091"/>
                </a:lnTo>
                <a:lnTo>
                  <a:pt x="30880" y="112450"/>
                </a:lnTo>
                <a:lnTo>
                  <a:pt x="29713" y="111784"/>
                </a:lnTo>
                <a:lnTo>
                  <a:pt x="28562" y="111093"/>
                </a:lnTo>
                <a:lnTo>
                  <a:pt x="27428" y="110376"/>
                </a:lnTo>
                <a:lnTo>
                  <a:pt x="26311" y="109635"/>
                </a:lnTo>
                <a:lnTo>
                  <a:pt x="25212" y="108870"/>
                </a:lnTo>
                <a:lnTo>
                  <a:pt x="24131" y="108082"/>
                </a:lnTo>
                <a:lnTo>
                  <a:pt x="23068" y="107270"/>
                </a:lnTo>
                <a:lnTo>
                  <a:pt x="22025" y="106435"/>
                </a:lnTo>
                <a:lnTo>
                  <a:pt x="21000" y="105578"/>
                </a:lnTo>
                <a:lnTo>
                  <a:pt x="19995" y="104698"/>
                </a:lnTo>
                <a:lnTo>
                  <a:pt x="19010" y="103796"/>
                </a:lnTo>
                <a:lnTo>
                  <a:pt x="18046" y="102874"/>
                </a:lnTo>
                <a:lnTo>
                  <a:pt x="17101" y="101930"/>
                </a:lnTo>
                <a:lnTo>
                  <a:pt x="16179" y="100965"/>
                </a:lnTo>
                <a:lnTo>
                  <a:pt x="15277" y="99980"/>
                </a:lnTo>
                <a:lnTo>
                  <a:pt x="14397" y="98975"/>
                </a:lnTo>
                <a:lnTo>
                  <a:pt x="13540" y="97951"/>
                </a:lnTo>
                <a:lnTo>
                  <a:pt x="12705" y="96907"/>
                </a:lnTo>
                <a:lnTo>
                  <a:pt x="11893" y="95845"/>
                </a:lnTo>
                <a:lnTo>
                  <a:pt x="11104" y="94764"/>
                </a:lnTo>
                <a:lnTo>
                  <a:pt x="10339" y="93665"/>
                </a:lnTo>
                <a:lnTo>
                  <a:pt x="9598" y="92548"/>
                </a:lnTo>
                <a:lnTo>
                  <a:pt x="8882" y="91414"/>
                </a:lnTo>
                <a:lnTo>
                  <a:pt x="8190" y="90263"/>
                </a:lnTo>
                <a:lnTo>
                  <a:pt x="7524" y="89096"/>
                </a:lnTo>
                <a:lnTo>
                  <a:pt x="6883" y="87913"/>
                </a:lnTo>
                <a:lnTo>
                  <a:pt x="6268" y="86713"/>
                </a:lnTo>
                <a:lnTo>
                  <a:pt x="5679" y="85498"/>
                </a:lnTo>
                <a:lnTo>
                  <a:pt x="5118" y="84269"/>
                </a:lnTo>
                <a:lnTo>
                  <a:pt x="4583" y="83024"/>
                </a:lnTo>
                <a:lnTo>
                  <a:pt x="3596" y="80493"/>
                </a:lnTo>
                <a:lnTo>
                  <a:pt x="2722" y="77907"/>
                </a:lnTo>
                <a:lnTo>
                  <a:pt x="1964" y="75270"/>
                </a:lnTo>
                <a:lnTo>
                  <a:pt x="1325" y="72585"/>
                </a:lnTo>
                <a:lnTo>
                  <a:pt x="807" y="69855"/>
                </a:lnTo>
                <a:lnTo>
                  <a:pt x="415" y="67082"/>
                </a:lnTo>
                <a:lnTo>
                  <a:pt x="150" y="64271"/>
                </a:lnTo>
                <a:lnTo>
                  <a:pt x="16" y="61423"/>
                </a:lnTo>
                <a:lnTo>
                  <a:pt x="0" y="59987"/>
                </a:lnTo>
                <a:close/>
              </a:path>
            </a:pathLst>
          </a:custGeom>
          <a:noFill/>
          <a:ln cap="flat" cmpd="sng" w="12700">
            <a:solidFill>
              <a:srgbClr val="58595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01" name="Shape 501"/>
          <p:cNvSpPr txBox="1"/>
          <p:nvPr/>
        </p:nvSpPr>
        <p:spPr>
          <a:xfrm>
            <a:off x="3748487" y="2608792"/>
            <a:ext cx="160782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GradeBookStatistics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2" name="Shape 502"/>
          <p:cNvSpPr txBox="1"/>
          <p:nvPr>
            <p:ph type="title"/>
          </p:nvPr>
        </p:nvSpPr>
        <p:spPr>
          <a:xfrm>
            <a:off x="3191065" y="159048"/>
            <a:ext cx="2655570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rPr>
              <a:t>Encapsulation</a:t>
            </a:r>
            <a:endParaRPr sz="1100"/>
          </a:p>
        </p:txBody>
      </p:sp>
      <p:sp>
        <p:nvSpPr>
          <p:cNvPr id="503" name="Shape 503"/>
          <p:cNvSpPr/>
          <p:nvPr/>
        </p:nvSpPr>
        <p:spPr>
          <a:xfrm>
            <a:off x="3838575" y="1390650"/>
            <a:ext cx="1524000" cy="5238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04" name="Shape 504"/>
          <p:cNvSpPr/>
          <p:nvPr/>
        </p:nvSpPr>
        <p:spPr>
          <a:xfrm>
            <a:off x="4029075" y="1419225"/>
            <a:ext cx="1133475" cy="4953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05" name="Shape 505"/>
          <p:cNvSpPr txBox="1"/>
          <p:nvPr/>
        </p:nvSpPr>
        <p:spPr>
          <a:xfrm>
            <a:off x="3871913" y="1423988"/>
            <a:ext cx="1419225" cy="419100"/>
          </a:xfrm>
          <a:prstGeom prst="rect">
            <a:avLst/>
          </a:prstGeom>
          <a:solidFill>
            <a:srgbClr val="66AEBA"/>
          </a:solidFill>
          <a:ln cap="flat" cmpd="sng" w="12700">
            <a:solidFill>
              <a:srgbClr val="58595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80975">
            <a:noAutofit/>
          </a:bodyPr>
          <a:lstStyle/>
          <a:p>
            <a:pPr indent="-12700" lvl="0" marL="30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LowGrade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6" name="Shape 506"/>
          <p:cNvSpPr/>
          <p:nvPr/>
        </p:nvSpPr>
        <p:spPr>
          <a:xfrm>
            <a:off x="4705350" y="1943100"/>
            <a:ext cx="1533525" cy="52387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07" name="Shape 507"/>
          <p:cNvSpPr/>
          <p:nvPr/>
        </p:nvSpPr>
        <p:spPr>
          <a:xfrm>
            <a:off x="4886325" y="1971675"/>
            <a:ext cx="1171575" cy="4953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08" name="Shape 508"/>
          <p:cNvSpPr txBox="1"/>
          <p:nvPr/>
        </p:nvSpPr>
        <p:spPr>
          <a:xfrm>
            <a:off x="4738688" y="1976438"/>
            <a:ext cx="1428750" cy="419100"/>
          </a:xfrm>
          <a:prstGeom prst="rect">
            <a:avLst/>
          </a:prstGeom>
          <a:solidFill>
            <a:srgbClr val="66AEBA"/>
          </a:solidFill>
          <a:ln cap="flat" cmpd="sng" w="12700">
            <a:solidFill>
              <a:srgbClr val="58595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78100">
            <a:noAutofit/>
          </a:bodyPr>
          <a:lstStyle/>
          <a:p>
            <a:pPr indent="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HighGrade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9" name="Shape 509"/>
          <p:cNvSpPr/>
          <p:nvPr/>
        </p:nvSpPr>
        <p:spPr>
          <a:xfrm>
            <a:off x="2962275" y="1943100"/>
            <a:ext cx="1524000" cy="5238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10" name="Shape 510"/>
          <p:cNvSpPr/>
          <p:nvPr/>
        </p:nvSpPr>
        <p:spPr>
          <a:xfrm>
            <a:off x="3162300" y="1971675"/>
            <a:ext cx="1104900" cy="4953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11" name="Shape 511"/>
          <p:cNvSpPr txBox="1"/>
          <p:nvPr/>
        </p:nvSpPr>
        <p:spPr>
          <a:xfrm>
            <a:off x="2995613" y="1976438"/>
            <a:ext cx="1419225" cy="419100"/>
          </a:xfrm>
          <a:prstGeom prst="rect">
            <a:avLst/>
          </a:prstGeom>
          <a:solidFill>
            <a:srgbClr val="66AEBA"/>
          </a:solidFill>
          <a:ln cap="flat" cmpd="sng" w="12700">
            <a:solidFill>
              <a:srgbClr val="58595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78100">
            <a:noAutofit/>
          </a:bodyPr>
          <a:lstStyle/>
          <a:p>
            <a:pPr indent="0" lvl="0" marL="30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AvgGrade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>
            <p:ph type="title"/>
          </p:nvPr>
        </p:nvSpPr>
        <p:spPr>
          <a:xfrm>
            <a:off x="2962465" y="159048"/>
            <a:ext cx="3116103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rPr>
              <a:t>Access Modifiers</a:t>
            </a:r>
            <a:endParaRPr sz="1100"/>
          </a:p>
        </p:txBody>
      </p:sp>
      <p:sp>
        <p:nvSpPr>
          <p:cNvPr id="517" name="Shape 517"/>
          <p:cNvSpPr/>
          <p:nvPr/>
        </p:nvSpPr>
        <p:spPr>
          <a:xfrm>
            <a:off x="419100" y="990600"/>
            <a:ext cx="3619500" cy="37909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18" name="Shape 518"/>
          <p:cNvSpPr/>
          <p:nvPr/>
        </p:nvSpPr>
        <p:spPr>
          <a:xfrm>
            <a:off x="452438" y="1023938"/>
            <a:ext cx="3514725" cy="36861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A3CED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19" name="Shape 519"/>
          <p:cNvSpPr/>
          <p:nvPr/>
        </p:nvSpPr>
        <p:spPr>
          <a:xfrm>
            <a:off x="452438" y="1023938"/>
            <a:ext cx="3515201" cy="3686651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83" y="0"/>
                </a:lnTo>
                <a:lnTo>
                  <a:pt x="119983" y="119984"/>
                </a:lnTo>
                <a:lnTo>
                  <a:pt x="0" y="119984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2700">
            <a:solidFill>
              <a:srgbClr val="58595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20" name="Shape 520"/>
          <p:cNvSpPr/>
          <p:nvPr/>
        </p:nvSpPr>
        <p:spPr>
          <a:xfrm>
            <a:off x="752475" y="3867150"/>
            <a:ext cx="2314575" cy="54292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21" name="Shape 521"/>
          <p:cNvSpPr/>
          <p:nvPr/>
        </p:nvSpPr>
        <p:spPr>
          <a:xfrm>
            <a:off x="1495425" y="3905250"/>
            <a:ext cx="828675" cy="4953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22" name="Shape 522"/>
          <p:cNvSpPr txBox="1"/>
          <p:nvPr/>
        </p:nvSpPr>
        <p:spPr>
          <a:xfrm>
            <a:off x="785813" y="3900488"/>
            <a:ext cx="2210276" cy="438150"/>
          </a:xfrm>
          <a:prstGeom prst="rect">
            <a:avLst/>
          </a:prstGeom>
          <a:solidFill>
            <a:srgbClr val="C2DFE3"/>
          </a:solidFill>
          <a:ln cap="flat" cmpd="sng" w="12700">
            <a:solidFill>
              <a:srgbClr val="58595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grades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3" name="Shape 523"/>
          <p:cNvSpPr/>
          <p:nvPr/>
        </p:nvSpPr>
        <p:spPr>
          <a:xfrm>
            <a:off x="3714750" y="2162175"/>
            <a:ext cx="2314575" cy="54292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24" name="Shape 524"/>
          <p:cNvSpPr/>
          <p:nvPr/>
        </p:nvSpPr>
        <p:spPr>
          <a:xfrm>
            <a:off x="4248150" y="2200275"/>
            <a:ext cx="1238250" cy="4953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25" name="Shape 525"/>
          <p:cNvSpPr/>
          <p:nvPr/>
        </p:nvSpPr>
        <p:spPr>
          <a:xfrm>
            <a:off x="3748088" y="2195513"/>
            <a:ext cx="2209800" cy="438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C2DFE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26" name="Shape 526"/>
          <p:cNvSpPr/>
          <p:nvPr/>
        </p:nvSpPr>
        <p:spPr>
          <a:xfrm>
            <a:off x="3748088" y="2195513"/>
            <a:ext cx="2210276" cy="438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74" y="0"/>
                </a:lnTo>
                <a:lnTo>
                  <a:pt x="119974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2700">
            <a:solidFill>
              <a:srgbClr val="58595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27" name="Shape 527"/>
          <p:cNvSpPr txBox="1"/>
          <p:nvPr/>
        </p:nvSpPr>
        <p:spPr>
          <a:xfrm>
            <a:off x="3967164" y="2195513"/>
            <a:ext cx="1990725" cy="438150"/>
          </a:xfrm>
          <a:prstGeom prst="rect">
            <a:avLst/>
          </a:prstGeom>
          <a:noFill/>
          <a:ln cap="flat" cmpd="sng" w="12700">
            <a:solidFill>
              <a:srgbClr val="58595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91925">
            <a:noAutofit/>
          </a:bodyPr>
          <a:lstStyle/>
          <a:p>
            <a:pPr indent="-127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Constructor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8" name="Shape 528"/>
          <p:cNvSpPr txBox="1"/>
          <p:nvPr/>
        </p:nvSpPr>
        <p:spPr>
          <a:xfrm>
            <a:off x="854185" y="3635873"/>
            <a:ext cx="533400" cy="224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548C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private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9" name="Shape 529"/>
          <p:cNvSpPr txBox="1"/>
          <p:nvPr/>
        </p:nvSpPr>
        <p:spPr>
          <a:xfrm>
            <a:off x="4328074" y="1943042"/>
            <a:ext cx="476250" cy="224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548C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0" name="Shape 530"/>
          <p:cNvSpPr/>
          <p:nvPr/>
        </p:nvSpPr>
        <p:spPr>
          <a:xfrm>
            <a:off x="657225" y="1266825"/>
            <a:ext cx="2733675" cy="211455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31" name="Shape 531"/>
          <p:cNvSpPr/>
          <p:nvPr/>
        </p:nvSpPr>
        <p:spPr>
          <a:xfrm>
            <a:off x="3714750" y="2790825"/>
            <a:ext cx="2314575" cy="5334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32" name="Shape 532"/>
          <p:cNvSpPr/>
          <p:nvPr/>
        </p:nvSpPr>
        <p:spPr>
          <a:xfrm>
            <a:off x="4314825" y="2819400"/>
            <a:ext cx="1114425" cy="4953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33" name="Shape 533"/>
          <p:cNvSpPr/>
          <p:nvPr/>
        </p:nvSpPr>
        <p:spPr>
          <a:xfrm>
            <a:off x="3748088" y="2824163"/>
            <a:ext cx="2209800" cy="4286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C2DFE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34" name="Shape 534"/>
          <p:cNvSpPr/>
          <p:nvPr/>
        </p:nvSpPr>
        <p:spPr>
          <a:xfrm>
            <a:off x="3748088" y="2824163"/>
            <a:ext cx="2210276" cy="4286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74" y="0"/>
                </a:lnTo>
                <a:lnTo>
                  <a:pt x="119974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2700">
            <a:solidFill>
              <a:srgbClr val="58595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35" name="Shape 535"/>
          <p:cNvSpPr txBox="1"/>
          <p:nvPr/>
        </p:nvSpPr>
        <p:spPr>
          <a:xfrm>
            <a:off x="3967164" y="2824163"/>
            <a:ext cx="1990725" cy="428625"/>
          </a:xfrm>
          <a:prstGeom prst="rect">
            <a:avLst/>
          </a:prstGeom>
          <a:noFill/>
          <a:ln cap="flat" cmpd="sng" w="12700">
            <a:solidFill>
              <a:srgbClr val="58595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83350">
            <a:noAutofit/>
          </a:bodyPr>
          <a:lstStyle/>
          <a:p>
            <a:pPr indent="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AddGrade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/>
          <p:nvPr>
            <p:ph type="title"/>
          </p:nvPr>
        </p:nvSpPr>
        <p:spPr>
          <a:xfrm>
            <a:off x="3610146" y="159048"/>
            <a:ext cx="1819275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sz="1100"/>
          </a:p>
        </p:txBody>
      </p:sp>
      <p:sp>
        <p:nvSpPr>
          <p:cNvPr id="541" name="Shape 541"/>
          <p:cNvSpPr/>
          <p:nvPr/>
        </p:nvSpPr>
        <p:spPr>
          <a:xfrm>
            <a:off x="2847975" y="895350"/>
            <a:ext cx="3448050" cy="3352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/>
          <p:nvPr/>
        </p:nvSpPr>
        <p:spPr>
          <a:xfrm>
            <a:off x="2266950" y="4371975"/>
            <a:ext cx="4625816" cy="6668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97" y="112035"/>
                </a:lnTo>
              </a:path>
            </a:pathLst>
          </a:custGeom>
          <a:noFill/>
          <a:ln cap="flat" cmpd="sng" w="25400">
            <a:solidFill>
              <a:srgbClr val="F267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47" name="Shape 547"/>
          <p:cNvSpPr txBox="1"/>
          <p:nvPr>
            <p:ph type="title"/>
          </p:nvPr>
        </p:nvSpPr>
        <p:spPr>
          <a:xfrm>
            <a:off x="3559397" y="735120"/>
            <a:ext cx="1966436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rPr>
              <a:t>Assemblies</a:t>
            </a:r>
            <a:endParaRPr sz="11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 txBox="1"/>
          <p:nvPr>
            <p:ph type="title"/>
          </p:nvPr>
        </p:nvSpPr>
        <p:spPr>
          <a:xfrm>
            <a:off x="3848290" y="159048"/>
            <a:ext cx="1346359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rPr>
              <a:t>csc.exe</a:t>
            </a:r>
            <a:endParaRPr sz="1100"/>
          </a:p>
        </p:txBody>
      </p:sp>
      <p:sp>
        <p:nvSpPr>
          <p:cNvPr id="553" name="Shape 553"/>
          <p:cNvSpPr txBox="1"/>
          <p:nvPr/>
        </p:nvSpPr>
        <p:spPr>
          <a:xfrm>
            <a:off x="2971819" y="1562413"/>
            <a:ext cx="3186112" cy="293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The C# Command Line Compiler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Shape 554"/>
          <p:cNvSpPr/>
          <p:nvPr/>
        </p:nvSpPr>
        <p:spPr>
          <a:xfrm>
            <a:off x="995363" y="2519363"/>
            <a:ext cx="914400" cy="685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F2672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55" name="Shape 555"/>
          <p:cNvSpPr/>
          <p:nvPr/>
        </p:nvSpPr>
        <p:spPr>
          <a:xfrm>
            <a:off x="995363" y="2519363"/>
            <a:ext cx="914400" cy="685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56" name="Shape 556"/>
          <p:cNvSpPr/>
          <p:nvPr/>
        </p:nvSpPr>
        <p:spPr>
          <a:xfrm>
            <a:off x="1147763" y="2633663"/>
            <a:ext cx="914400" cy="685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F2672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57" name="Shape 557"/>
          <p:cNvSpPr/>
          <p:nvPr/>
        </p:nvSpPr>
        <p:spPr>
          <a:xfrm>
            <a:off x="1147763" y="2633663"/>
            <a:ext cx="914400" cy="685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58" name="Shape 558"/>
          <p:cNvSpPr/>
          <p:nvPr/>
        </p:nvSpPr>
        <p:spPr>
          <a:xfrm>
            <a:off x="1300163" y="2747963"/>
            <a:ext cx="914400" cy="685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F2672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59" name="Shape 559"/>
          <p:cNvSpPr/>
          <p:nvPr/>
        </p:nvSpPr>
        <p:spPr>
          <a:xfrm>
            <a:off x="1300163" y="2747963"/>
            <a:ext cx="914400" cy="685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60" name="Shape 560"/>
          <p:cNvSpPr/>
          <p:nvPr/>
        </p:nvSpPr>
        <p:spPr>
          <a:xfrm>
            <a:off x="1452563" y="2862263"/>
            <a:ext cx="914400" cy="685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F2672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61" name="Shape 561"/>
          <p:cNvSpPr/>
          <p:nvPr/>
        </p:nvSpPr>
        <p:spPr>
          <a:xfrm>
            <a:off x="1452563" y="2862263"/>
            <a:ext cx="914400" cy="685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62" name="Shape 562"/>
          <p:cNvSpPr txBox="1"/>
          <p:nvPr/>
        </p:nvSpPr>
        <p:spPr>
          <a:xfrm>
            <a:off x="995363" y="3057525"/>
            <a:ext cx="13716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-127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file.cs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Shape 563"/>
          <p:cNvSpPr txBox="1"/>
          <p:nvPr/>
        </p:nvSpPr>
        <p:spPr>
          <a:xfrm>
            <a:off x="3433763" y="2405063"/>
            <a:ext cx="1981676" cy="1371600"/>
          </a:xfrm>
          <a:prstGeom prst="rect">
            <a:avLst/>
          </a:prstGeom>
          <a:noFill/>
          <a:ln cap="flat" cmpd="sng" w="38100">
            <a:solidFill>
              <a:srgbClr val="9A9B9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csc.exe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Shape 564"/>
          <p:cNvSpPr txBox="1"/>
          <p:nvPr/>
        </p:nvSpPr>
        <p:spPr>
          <a:xfrm>
            <a:off x="6400800" y="2628900"/>
            <a:ext cx="1447800" cy="857250"/>
          </a:xfrm>
          <a:prstGeom prst="rect">
            <a:avLst/>
          </a:prstGeom>
          <a:solidFill>
            <a:srgbClr val="F26722"/>
          </a:solidFill>
          <a:ln>
            <a:noFill/>
          </a:ln>
        </p:spPr>
        <p:txBody>
          <a:bodyPr anchorCtr="0" anchor="t" bIns="0" lIns="0" spcFirstLastPara="1" rIns="0" wrap="square" tIns="4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myapp.exe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Shape 565"/>
          <p:cNvSpPr txBox="1"/>
          <p:nvPr/>
        </p:nvSpPr>
        <p:spPr>
          <a:xfrm>
            <a:off x="6698475" y="3624872"/>
            <a:ext cx="852487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Assembly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Shape 566"/>
          <p:cNvSpPr/>
          <p:nvPr/>
        </p:nvSpPr>
        <p:spPr>
          <a:xfrm>
            <a:off x="2547938" y="3086100"/>
            <a:ext cx="685800" cy="85725"/>
          </a:xfrm>
          <a:custGeom>
            <a:pathLst>
              <a:path extrusionOk="0" h="120000" w="120000">
                <a:moveTo>
                  <a:pt x="105000" y="0"/>
                </a:moveTo>
                <a:lnTo>
                  <a:pt x="105000" y="40000"/>
                </a:lnTo>
                <a:lnTo>
                  <a:pt x="0" y="40000"/>
                </a:lnTo>
                <a:lnTo>
                  <a:pt x="0" y="80000"/>
                </a:lnTo>
                <a:lnTo>
                  <a:pt x="105000" y="80000"/>
                </a:lnTo>
                <a:lnTo>
                  <a:pt x="105000" y="120000"/>
                </a:lnTo>
                <a:lnTo>
                  <a:pt x="120000" y="60000"/>
                </a:lnTo>
                <a:lnTo>
                  <a:pt x="105000" y="0"/>
                </a:lnTo>
                <a:close/>
              </a:path>
            </a:pathLst>
          </a:custGeom>
          <a:solidFill>
            <a:srgbClr val="9A9B9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67" name="Shape 567"/>
          <p:cNvSpPr/>
          <p:nvPr/>
        </p:nvSpPr>
        <p:spPr>
          <a:xfrm>
            <a:off x="5567363" y="3086100"/>
            <a:ext cx="685800" cy="85725"/>
          </a:xfrm>
          <a:custGeom>
            <a:pathLst>
              <a:path extrusionOk="0" h="120000" w="120000">
                <a:moveTo>
                  <a:pt x="105000" y="0"/>
                </a:moveTo>
                <a:lnTo>
                  <a:pt x="105000" y="40000"/>
                </a:lnTo>
                <a:lnTo>
                  <a:pt x="0" y="40000"/>
                </a:lnTo>
                <a:lnTo>
                  <a:pt x="0" y="80000"/>
                </a:lnTo>
                <a:lnTo>
                  <a:pt x="105000" y="80000"/>
                </a:lnTo>
                <a:lnTo>
                  <a:pt x="105000" y="120000"/>
                </a:lnTo>
                <a:lnTo>
                  <a:pt x="120000" y="60000"/>
                </a:lnTo>
                <a:lnTo>
                  <a:pt x="105000" y="0"/>
                </a:lnTo>
                <a:close/>
              </a:path>
            </a:pathLst>
          </a:custGeom>
          <a:solidFill>
            <a:srgbClr val="9A9B9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 txBox="1"/>
          <p:nvPr>
            <p:ph type="title"/>
          </p:nvPr>
        </p:nvSpPr>
        <p:spPr>
          <a:xfrm>
            <a:off x="3467290" y="159048"/>
            <a:ext cx="2116931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rPr>
              <a:t>Assemblies</a:t>
            </a:r>
            <a:endParaRPr sz="1100"/>
          </a:p>
        </p:txBody>
      </p:sp>
      <p:sp>
        <p:nvSpPr>
          <p:cNvPr id="573" name="Shape 573"/>
          <p:cNvSpPr txBox="1"/>
          <p:nvPr/>
        </p:nvSpPr>
        <p:spPr>
          <a:xfrm>
            <a:off x="428625" y="830315"/>
            <a:ext cx="4125277" cy="1194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33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" sz="11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Assemblies are .exe or .dll files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□□</a:t>
            </a:r>
            <a:r>
              <a:rPr lang="en" sz="10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Contain metadata about all types inside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" sz="11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Global Assembly Cache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□□</a:t>
            </a:r>
            <a:r>
              <a:rPr lang="en" sz="10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A central location to store assemblies for a machine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Shape 574"/>
          <p:cNvSpPr/>
          <p:nvPr/>
        </p:nvSpPr>
        <p:spPr>
          <a:xfrm>
            <a:off x="1866900" y="2571750"/>
            <a:ext cx="4505325" cy="16192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 txBox="1"/>
          <p:nvPr>
            <p:ph type="title"/>
          </p:nvPr>
        </p:nvSpPr>
        <p:spPr>
          <a:xfrm>
            <a:off x="3486321" y="159048"/>
            <a:ext cx="2068830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1100"/>
          </a:p>
        </p:txBody>
      </p:sp>
      <p:sp>
        <p:nvSpPr>
          <p:cNvPr id="580" name="Shape 580"/>
          <p:cNvSpPr txBox="1"/>
          <p:nvPr/>
        </p:nvSpPr>
        <p:spPr>
          <a:xfrm>
            <a:off x="428625" y="830315"/>
            <a:ext cx="507063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33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" sz="11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Must load assembly into memory before using types inside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□□</a:t>
            </a:r>
            <a:r>
              <a:rPr lang="en" sz="10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Easy approach – reference the assembly in Visual Studio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Shape 581"/>
          <p:cNvSpPr/>
          <p:nvPr/>
        </p:nvSpPr>
        <p:spPr>
          <a:xfrm>
            <a:off x="1905000" y="1790700"/>
            <a:ext cx="4381500" cy="3009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/>
          <p:nvPr/>
        </p:nvSpPr>
        <p:spPr>
          <a:xfrm>
            <a:off x="3372021" y="159048"/>
            <a:ext cx="2293620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rPr>
              <a:t>Unit Testing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Shape 587"/>
          <p:cNvSpPr txBox="1"/>
          <p:nvPr/>
        </p:nvSpPr>
        <p:spPr>
          <a:xfrm>
            <a:off x="428625" y="904400"/>
            <a:ext cx="33210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" sz="11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Write code to test code!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Shape 588"/>
          <p:cNvSpPr/>
          <p:nvPr/>
        </p:nvSpPr>
        <p:spPr>
          <a:xfrm>
            <a:off x="1447800" y="1343025"/>
            <a:ext cx="5772150" cy="34766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/>
          <p:nvPr>
            <p:ph type="title"/>
          </p:nvPr>
        </p:nvSpPr>
        <p:spPr>
          <a:xfrm>
            <a:off x="2962465" y="159048"/>
            <a:ext cx="3116103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rPr>
              <a:t>Access Modifiers</a:t>
            </a:r>
            <a:endParaRPr sz="1100"/>
          </a:p>
        </p:txBody>
      </p:sp>
      <p:graphicFrame>
        <p:nvGraphicFramePr>
          <p:cNvPr id="594" name="Shape 594"/>
          <p:cNvGraphicFramePr/>
          <p:nvPr/>
        </p:nvGraphicFramePr>
        <p:xfrm>
          <a:off x="1454944" y="20351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{C0C1D519-BB0B-4D87-AC8A-58AC07196AF8}</a:tableStyleId>
              </a:tblPr>
              <a:tblGrid>
                <a:gridCol w="1052975"/>
                <a:gridCol w="3156100"/>
              </a:tblGrid>
              <a:tr h="342900">
                <a:tc>
                  <a:txBody>
                    <a:bodyPr>
                      <a:noAutofit/>
                    </a:bodyPr>
                    <a:lstStyle/>
                    <a:p>
                      <a:pPr indent="-12700" lvl="0" marL="76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Keyword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5250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539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67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12700" lvl="0" marL="76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Visibility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5250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539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6722"/>
                    </a:solidFill>
                  </a:tcPr>
                </a:tc>
              </a:tr>
              <a:tr h="342900">
                <a:tc>
                  <a:txBody>
                    <a:bodyPr>
                      <a:noAutofit/>
                    </a:bodyPr>
                    <a:lstStyle/>
                    <a:p>
                      <a:pPr indent="-12700" lvl="0" marL="76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>
                          <a:solidFill>
                            <a:srgbClr val="58595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public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5250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539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AD3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12700" lvl="0" marL="76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>
                          <a:solidFill>
                            <a:srgbClr val="58595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Everywhere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5250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539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AD3CC"/>
                    </a:solidFill>
                  </a:tcPr>
                </a:tc>
              </a:tr>
              <a:tr h="342900">
                <a:tc>
                  <a:txBody>
                    <a:bodyPr>
                      <a:noAutofit/>
                    </a:bodyPr>
                    <a:lstStyle/>
                    <a:p>
                      <a:pPr indent="-12700" lvl="0" marL="76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>
                          <a:solidFill>
                            <a:srgbClr val="58595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private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5250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CEB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12700" lvl="0" marL="76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>
                          <a:solidFill>
                            <a:srgbClr val="58595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Only in the same class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5250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CEBE8"/>
                    </a:solidFill>
                  </a:tcPr>
                </a:tc>
              </a:tr>
              <a:tr h="342900">
                <a:tc>
                  <a:txBody>
                    <a:bodyPr>
                      <a:noAutofit/>
                    </a:bodyPr>
                    <a:lstStyle/>
                    <a:p>
                      <a:pPr indent="-12700" lvl="0" marL="76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>
                          <a:solidFill>
                            <a:srgbClr val="58595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internal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5250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AD3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12700" lvl="0" marL="76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>
                          <a:solidFill>
                            <a:srgbClr val="58595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Only in the same assembly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5250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AD3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4162615" y="159048"/>
            <a:ext cx="724852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rPr>
              <a:t>CLR</a:t>
            </a:r>
            <a:endParaRPr sz="1100"/>
          </a:p>
        </p:txBody>
      </p:sp>
      <p:sp>
        <p:nvSpPr>
          <p:cNvPr id="325" name="Shape 325"/>
          <p:cNvSpPr txBox="1"/>
          <p:nvPr/>
        </p:nvSpPr>
        <p:spPr>
          <a:xfrm>
            <a:off x="447675" y="754591"/>
            <a:ext cx="3820001" cy="1137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33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The CLR manages your application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□□</a:t>
            </a:r>
            <a:r>
              <a:rPr lang="en" sz="10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Memory management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□□</a:t>
            </a:r>
            <a:r>
              <a:rPr lang="en" sz="10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Operating system and hardware independence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□□</a:t>
            </a:r>
            <a:r>
              <a:rPr lang="en" sz="10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Language independence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Shape 326"/>
          <p:cNvSpPr/>
          <p:nvPr/>
        </p:nvSpPr>
        <p:spPr>
          <a:xfrm>
            <a:off x="533400" y="2609850"/>
            <a:ext cx="3895725" cy="21621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19999"/>
                </a:lnTo>
                <a:lnTo>
                  <a:pt x="0" y="119999"/>
                </a:lnTo>
                <a:lnTo>
                  <a:pt x="0" y="0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27" name="Shape 327"/>
          <p:cNvSpPr txBox="1"/>
          <p:nvPr/>
        </p:nvSpPr>
        <p:spPr>
          <a:xfrm>
            <a:off x="907171" y="3433638"/>
            <a:ext cx="244411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-1003300" lvl="0" marL="1003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Common Language Runtime  (CLR)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Shape 328"/>
          <p:cNvSpPr/>
          <p:nvPr/>
        </p:nvSpPr>
        <p:spPr>
          <a:xfrm>
            <a:off x="4533900" y="2609850"/>
            <a:ext cx="3924300" cy="21621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19999"/>
                </a:lnTo>
                <a:lnTo>
                  <a:pt x="0" y="119999"/>
                </a:lnTo>
                <a:lnTo>
                  <a:pt x="0" y="0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29" name="Shape 329"/>
          <p:cNvSpPr txBox="1"/>
          <p:nvPr/>
        </p:nvSpPr>
        <p:spPr>
          <a:xfrm>
            <a:off x="5743584" y="3433638"/>
            <a:ext cx="2128838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-838200" lvl="0" marL="850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Framework Class Library  (FCL)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Shape 330"/>
          <p:cNvSpPr txBox="1"/>
          <p:nvPr/>
        </p:nvSpPr>
        <p:spPr>
          <a:xfrm>
            <a:off x="533400" y="2028825"/>
            <a:ext cx="7924800" cy="514350"/>
          </a:xfrm>
          <a:prstGeom prst="rect">
            <a:avLst/>
          </a:prstGeom>
          <a:solidFill>
            <a:srgbClr val="F26722"/>
          </a:solidFill>
          <a:ln>
            <a:noFill/>
          </a:ln>
        </p:spPr>
        <p:txBody>
          <a:bodyPr anchorCtr="0" anchor="t" bIns="0" lIns="0" spcFirstLastPara="1" rIns="0" wrap="square" tIns="123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Your Application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Shape 331"/>
          <p:cNvSpPr/>
          <p:nvPr/>
        </p:nvSpPr>
        <p:spPr>
          <a:xfrm>
            <a:off x="3738563" y="2871788"/>
            <a:ext cx="1495425" cy="16192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32" name="Shape 332"/>
          <p:cNvSpPr/>
          <p:nvPr/>
        </p:nvSpPr>
        <p:spPr>
          <a:xfrm>
            <a:off x="3738563" y="2871788"/>
            <a:ext cx="1495425" cy="16192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38100">
            <a:solidFill>
              <a:srgbClr val="F267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33" name="Shape 333"/>
          <p:cNvSpPr/>
          <p:nvPr/>
        </p:nvSpPr>
        <p:spPr>
          <a:xfrm>
            <a:off x="3886200" y="3067050"/>
            <a:ext cx="1219200" cy="11620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 txBox="1"/>
          <p:nvPr>
            <p:ph type="title"/>
          </p:nvPr>
        </p:nvSpPr>
        <p:spPr>
          <a:xfrm>
            <a:off x="3610146" y="159048"/>
            <a:ext cx="1819275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sz="1100"/>
          </a:p>
        </p:txBody>
      </p:sp>
      <p:sp>
        <p:nvSpPr>
          <p:cNvPr id="600" name="Shape 600"/>
          <p:cNvSpPr/>
          <p:nvPr/>
        </p:nvSpPr>
        <p:spPr>
          <a:xfrm>
            <a:off x="2905125" y="885825"/>
            <a:ext cx="3276600" cy="3771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/>
          <p:nvPr/>
        </p:nvSpPr>
        <p:spPr>
          <a:xfrm>
            <a:off x="2266950" y="4371975"/>
            <a:ext cx="4625816" cy="6668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97" y="112035"/>
                </a:lnTo>
              </a:path>
            </a:pathLst>
          </a:custGeom>
          <a:noFill/>
          <a:ln cap="flat" cmpd="sng" w="25400">
            <a:solidFill>
              <a:srgbClr val="F267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06" name="Shape 606"/>
          <p:cNvSpPr txBox="1"/>
          <p:nvPr>
            <p:ph type="title"/>
          </p:nvPr>
        </p:nvSpPr>
        <p:spPr>
          <a:xfrm>
            <a:off x="4026094" y="735120"/>
            <a:ext cx="1042511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rPr>
              <a:t>Types</a:t>
            </a:r>
            <a:endParaRPr sz="11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 txBox="1"/>
          <p:nvPr>
            <p:ph type="title"/>
          </p:nvPr>
        </p:nvSpPr>
        <p:spPr>
          <a:xfrm>
            <a:off x="2991021" y="159048"/>
            <a:ext cx="3069431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rPr>
              <a:t>Reference Types</a:t>
            </a:r>
            <a:endParaRPr sz="1100"/>
          </a:p>
        </p:txBody>
      </p:sp>
      <p:sp>
        <p:nvSpPr>
          <p:cNvPr id="612" name="Shape 612"/>
          <p:cNvSpPr txBox="1"/>
          <p:nvPr/>
        </p:nvSpPr>
        <p:spPr>
          <a:xfrm>
            <a:off x="428625" y="830315"/>
            <a:ext cx="4762976" cy="1137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33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" sz="11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Variables store a reference to an object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□□</a:t>
            </a:r>
            <a:r>
              <a:rPr lang="en" sz="10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Multiple variables can point to the same object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□□</a:t>
            </a:r>
            <a:r>
              <a:rPr lang="en" sz="10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Single variable can point to multiple objects over it’s lifetime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□□</a:t>
            </a:r>
            <a:r>
              <a:rPr lang="en" sz="10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Objects allocated into memory using new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Shape 613"/>
          <p:cNvSpPr txBox="1"/>
          <p:nvPr/>
        </p:nvSpPr>
        <p:spPr>
          <a:xfrm>
            <a:off x="914400" y="3028950"/>
            <a:ext cx="990600" cy="457200"/>
          </a:xfrm>
          <a:prstGeom prst="rect">
            <a:avLst/>
          </a:prstGeom>
          <a:solidFill>
            <a:srgbClr val="9CCB42"/>
          </a:solidFill>
          <a:ln>
            <a:noFill/>
          </a:ln>
        </p:spPr>
        <p:txBody>
          <a:bodyPr anchorCtr="0" anchor="t" bIns="0" lIns="0" spcFirstLastPara="1" rIns="0" wrap="square" tIns="95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g2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Shape 614"/>
          <p:cNvSpPr txBox="1"/>
          <p:nvPr/>
        </p:nvSpPr>
        <p:spPr>
          <a:xfrm>
            <a:off x="914400" y="3600450"/>
            <a:ext cx="990600" cy="457200"/>
          </a:xfrm>
          <a:prstGeom prst="rect">
            <a:avLst/>
          </a:prstGeom>
          <a:solidFill>
            <a:srgbClr val="9CCB42"/>
          </a:solidFill>
          <a:ln>
            <a:noFill/>
          </a:ln>
        </p:spPr>
        <p:txBody>
          <a:bodyPr anchorCtr="0" anchor="t" bIns="0" lIns="0" spcFirstLastPara="1" rIns="0" wrap="square" tIns="95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g3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Shape 615"/>
          <p:cNvSpPr txBox="1"/>
          <p:nvPr/>
        </p:nvSpPr>
        <p:spPr>
          <a:xfrm>
            <a:off x="4800600" y="2171700"/>
            <a:ext cx="2667000" cy="971550"/>
          </a:xfrm>
          <a:prstGeom prst="rect">
            <a:avLst/>
          </a:prstGeom>
          <a:solidFill>
            <a:srgbClr val="9CCB42"/>
          </a:solidFill>
          <a:ln>
            <a:noFill/>
          </a:ln>
        </p:spPr>
        <p:txBody>
          <a:bodyPr anchorCtr="0" anchor="t" bIns="0" lIns="0" spcFirstLastPara="1" rIns="0" wrap="square" tIns="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GradeBook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Shape 616"/>
          <p:cNvSpPr txBox="1"/>
          <p:nvPr/>
        </p:nvSpPr>
        <p:spPr>
          <a:xfrm>
            <a:off x="4800600" y="3371850"/>
            <a:ext cx="2667000" cy="914400"/>
          </a:xfrm>
          <a:prstGeom prst="rect">
            <a:avLst/>
          </a:prstGeom>
          <a:solidFill>
            <a:srgbClr val="9CCB42"/>
          </a:solidFill>
          <a:ln>
            <a:noFill/>
          </a:ln>
        </p:spPr>
        <p:txBody>
          <a:bodyPr anchorCtr="0" anchor="t" bIns="0" lIns="0" spcFirstLastPara="1" rIns="0" wrap="square" tIns="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GradeBook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Shape 617"/>
          <p:cNvSpPr/>
          <p:nvPr/>
        </p:nvSpPr>
        <p:spPr>
          <a:xfrm>
            <a:off x="1909714" y="2624118"/>
            <a:ext cx="2896076" cy="77629"/>
          </a:xfrm>
          <a:custGeom>
            <a:pathLst>
              <a:path extrusionOk="0" h="120000" w="120000">
                <a:moveTo>
                  <a:pt x="119633" y="66700"/>
                </a:moveTo>
                <a:lnTo>
                  <a:pt x="118863" y="66700"/>
                </a:lnTo>
                <a:lnTo>
                  <a:pt x="117042" y="107235"/>
                </a:lnTo>
                <a:lnTo>
                  <a:pt x="117011" y="111755"/>
                </a:lnTo>
                <a:lnTo>
                  <a:pt x="117123" y="118733"/>
                </a:lnTo>
                <a:lnTo>
                  <a:pt x="117244" y="119882"/>
                </a:lnTo>
                <a:lnTo>
                  <a:pt x="119633" y="66700"/>
                </a:lnTo>
                <a:close/>
              </a:path>
              <a:path extrusionOk="0" h="120000" w="120000">
                <a:moveTo>
                  <a:pt x="117213" y="0"/>
                </a:moveTo>
                <a:lnTo>
                  <a:pt x="117092" y="1235"/>
                </a:lnTo>
                <a:lnTo>
                  <a:pt x="116984" y="8289"/>
                </a:lnTo>
                <a:lnTo>
                  <a:pt x="117017" y="12794"/>
                </a:lnTo>
                <a:lnTo>
                  <a:pt x="118859" y="51975"/>
                </a:lnTo>
                <a:lnTo>
                  <a:pt x="0" y="95735"/>
                </a:lnTo>
                <a:lnTo>
                  <a:pt x="3" y="110459"/>
                </a:lnTo>
                <a:lnTo>
                  <a:pt x="119633" y="66700"/>
                </a:lnTo>
                <a:lnTo>
                  <a:pt x="119983" y="58925"/>
                </a:lnTo>
                <a:lnTo>
                  <a:pt x="117213" y="0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18" name="Shape 618"/>
          <p:cNvSpPr/>
          <p:nvPr/>
        </p:nvSpPr>
        <p:spPr>
          <a:xfrm>
            <a:off x="1909763" y="3795036"/>
            <a:ext cx="2896076" cy="77629"/>
          </a:xfrm>
          <a:custGeom>
            <a:pathLst>
              <a:path extrusionOk="0" h="120000" w="120000">
                <a:moveTo>
                  <a:pt x="117226" y="0"/>
                </a:moveTo>
                <a:lnTo>
                  <a:pt x="117105" y="1191"/>
                </a:lnTo>
                <a:lnTo>
                  <a:pt x="116996" y="8215"/>
                </a:lnTo>
                <a:lnTo>
                  <a:pt x="117028" y="12720"/>
                </a:lnTo>
                <a:lnTo>
                  <a:pt x="118859" y="52578"/>
                </a:lnTo>
                <a:lnTo>
                  <a:pt x="0" y="52578"/>
                </a:lnTo>
                <a:lnTo>
                  <a:pt x="0" y="67302"/>
                </a:lnTo>
                <a:lnTo>
                  <a:pt x="118859" y="67302"/>
                </a:lnTo>
                <a:lnTo>
                  <a:pt x="117028" y="107161"/>
                </a:lnTo>
                <a:lnTo>
                  <a:pt x="116996" y="111666"/>
                </a:lnTo>
                <a:lnTo>
                  <a:pt x="117105" y="118704"/>
                </a:lnTo>
                <a:lnTo>
                  <a:pt x="117226" y="119882"/>
                </a:lnTo>
                <a:lnTo>
                  <a:pt x="119981" y="59940"/>
                </a:lnTo>
                <a:lnTo>
                  <a:pt x="117226" y="0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19" name="Shape 619"/>
          <p:cNvSpPr/>
          <p:nvPr/>
        </p:nvSpPr>
        <p:spPr>
          <a:xfrm>
            <a:off x="1908790" y="2637749"/>
            <a:ext cx="2897028" cy="629602"/>
          </a:xfrm>
          <a:custGeom>
            <a:pathLst>
              <a:path extrusionOk="0" h="120000" w="120000">
                <a:moveTo>
                  <a:pt x="116959" y="0"/>
                </a:moveTo>
                <a:lnTo>
                  <a:pt x="116848" y="255"/>
                </a:lnTo>
                <a:lnTo>
                  <a:pt x="116778" y="1207"/>
                </a:lnTo>
                <a:lnTo>
                  <a:pt x="116834" y="1720"/>
                </a:lnTo>
                <a:lnTo>
                  <a:pt x="118844" y="4825"/>
                </a:lnTo>
                <a:lnTo>
                  <a:pt x="0" y="118149"/>
                </a:lnTo>
                <a:lnTo>
                  <a:pt x="80" y="119929"/>
                </a:lnTo>
                <a:lnTo>
                  <a:pt x="118924" y="6602"/>
                </a:lnTo>
                <a:lnTo>
                  <a:pt x="119514" y="6602"/>
                </a:lnTo>
                <a:lnTo>
                  <a:pt x="119981" y="4667"/>
                </a:lnTo>
                <a:lnTo>
                  <a:pt x="116959" y="0"/>
                </a:lnTo>
                <a:close/>
              </a:path>
              <a:path extrusionOk="0" h="120000" w="120000">
                <a:moveTo>
                  <a:pt x="119514" y="6602"/>
                </a:moveTo>
                <a:lnTo>
                  <a:pt x="118924" y="6602"/>
                </a:lnTo>
                <a:lnTo>
                  <a:pt x="117347" y="13125"/>
                </a:lnTo>
                <a:lnTo>
                  <a:pt x="117341" y="13699"/>
                </a:lnTo>
                <a:lnTo>
                  <a:pt x="117487" y="14443"/>
                </a:lnTo>
                <a:lnTo>
                  <a:pt x="117611" y="14474"/>
                </a:lnTo>
                <a:lnTo>
                  <a:pt x="119514" y="6602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20" name="Shape 620"/>
          <p:cNvSpPr txBox="1"/>
          <p:nvPr/>
        </p:nvSpPr>
        <p:spPr>
          <a:xfrm>
            <a:off x="914400" y="2457450"/>
            <a:ext cx="990600" cy="457200"/>
          </a:xfrm>
          <a:prstGeom prst="rect">
            <a:avLst/>
          </a:prstGeom>
          <a:solidFill>
            <a:srgbClr val="9CCB42"/>
          </a:solidFill>
          <a:ln>
            <a:noFill/>
          </a:ln>
        </p:spPr>
        <p:txBody>
          <a:bodyPr anchorCtr="0" anchor="t" bIns="0" lIns="0" spcFirstLastPara="1" rIns="0" wrap="square" tIns="95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g1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 txBox="1"/>
          <p:nvPr/>
        </p:nvSpPr>
        <p:spPr>
          <a:xfrm>
            <a:off x="914400" y="3028950"/>
            <a:ext cx="990600" cy="457200"/>
          </a:xfrm>
          <a:prstGeom prst="rect">
            <a:avLst/>
          </a:prstGeom>
          <a:solidFill>
            <a:srgbClr val="9CCB42"/>
          </a:solidFill>
          <a:ln>
            <a:noFill/>
          </a:ln>
        </p:spPr>
        <p:txBody>
          <a:bodyPr anchorCtr="0" anchor="t" bIns="0" lIns="0" spcFirstLastPara="1" rIns="0" wrap="square" tIns="95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g2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Shape 626"/>
          <p:cNvSpPr txBox="1"/>
          <p:nvPr/>
        </p:nvSpPr>
        <p:spPr>
          <a:xfrm>
            <a:off x="4800600" y="2171700"/>
            <a:ext cx="2667000" cy="971550"/>
          </a:xfrm>
          <a:prstGeom prst="rect">
            <a:avLst/>
          </a:prstGeom>
          <a:solidFill>
            <a:srgbClr val="9CCB42"/>
          </a:solidFill>
          <a:ln>
            <a:noFill/>
          </a:ln>
        </p:spPr>
        <p:txBody>
          <a:bodyPr anchorCtr="0" anchor="t" bIns="0" lIns="0" spcFirstLastPara="1" rIns="0" wrap="square" tIns="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GradeBook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Shape 627"/>
          <p:cNvSpPr txBox="1"/>
          <p:nvPr/>
        </p:nvSpPr>
        <p:spPr>
          <a:xfrm>
            <a:off x="4800600" y="3371850"/>
            <a:ext cx="2667000" cy="914400"/>
          </a:xfrm>
          <a:prstGeom prst="rect">
            <a:avLst/>
          </a:prstGeom>
          <a:solidFill>
            <a:srgbClr val="9CCB42"/>
          </a:solidFill>
          <a:ln>
            <a:noFill/>
          </a:ln>
        </p:spPr>
        <p:txBody>
          <a:bodyPr anchorCtr="0" anchor="t" bIns="0" lIns="0" spcFirstLastPara="1" rIns="0" wrap="square" tIns="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06400" lvl="0" marL="482600" marR="482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GradeBook  Name=“Scott’s Book”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Shape 628"/>
          <p:cNvSpPr/>
          <p:nvPr/>
        </p:nvSpPr>
        <p:spPr>
          <a:xfrm>
            <a:off x="1908010" y="2686383"/>
            <a:ext cx="2897505" cy="1159193"/>
          </a:xfrm>
          <a:custGeom>
            <a:pathLst>
              <a:path extrusionOk="0" h="120000" w="120000">
                <a:moveTo>
                  <a:pt x="145" y="0"/>
                </a:moveTo>
                <a:lnTo>
                  <a:pt x="0" y="916"/>
                </a:lnTo>
                <a:lnTo>
                  <a:pt x="118879" y="118213"/>
                </a:lnTo>
                <a:lnTo>
                  <a:pt x="116784" y="119015"/>
                </a:lnTo>
                <a:lnTo>
                  <a:pt x="116710" y="119267"/>
                </a:lnTo>
                <a:lnTo>
                  <a:pt x="116743" y="119805"/>
                </a:lnTo>
                <a:lnTo>
                  <a:pt x="116844" y="119990"/>
                </a:lnTo>
                <a:lnTo>
                  <a:pt x="119994" y="118783"/>
                </a:lnTo>
                <a:lnTo>
                  <a:pt x="119525" y="117295"/>
                </a:lnTo>
                <a:lnTo>
                  <a:pt x="119024" y="117295"/>
                </a:lnTo>
                <a:lnTo>
                  <a:pt x="145" y="0"/>
                </a:lnTo>
                <a:close/>
              </a:path>
              <a:path extrusionOk="0" h="120000" w="120000">
                <a:moveTo>
                  <a:pt x="117899" y="112485"/>
                </a:moveTo>
                <a:lnTo>
                  <a:pt x="117728" y="112822"/>
                </a:lnTo>
                <a:lnTo>
                  <a:pt x="117713" y="113132"/>
                </a:lnTo>
                <a:lnTo>
                  <a:pt x="119024" y="117295"/>
                </a:lnTo>
                <a:lnTo>
                  <a:pt x="119525" y="117295"/>
                </a:lnTo>
                <a:lnTo>
                  <a:pt x="118023" y="112522"/>
                </a:lnTo>
                <a:lnTo>
                  <a:pt x="117899" y="112485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29" name="Shape 629"/>
          <p:cNvSpPr/>
          <p:nvPr/>
        </p:nvSpPr>
        <p:spPr>
          <a:xfrm>
            <a:off x="1908838" y="2665637"/>
            <a:ext cx="2896552" cy="601504"/>
          </a:xfrm>
          <a:custGeom>
            <a:pathLst>
              <a:path extrusionOk="0" h="120000" w="120000">
                <a:moveTo>
                  <a:pt x="116986" y="0"/>
                </a:moveTo>
                <a:lnTo>
                  <a:pt x="116874" y="262"/>
                </a:lnTo>
                <a:lnTo>
                  <a:pt x="116803" y="1254"/>
                </a:lnTo>
                <a:lnTo>
                  <a:pt x="116857" y="1795"/>
                </a:lnTo>
                <a:lnTo>
                  <a:pt x="118861" y="5134"/>
                </a:lnTo>
                <a:lnTo>
                  <a:pt x="0" y="118103"/>
                </a:lnTo>
                <a:lnTo>
                  <a:pt x="76" y="119969"/>
                </a:lnTo>
                <a:lnTo>
                  <a:pt x="118937" y="6998"/>
                </a:lnTo>
                <a:lnTo>
                  <a:pt x="119534" y="6998"/>
                </a:lnTo>
                <a:lnTo>
                  <a:pt x="119999" y="5022"/>
                </a:lnTo>
                <a:lnTo>
                  <a:pt x="116986" y="0"/>
                </a:lnTo>
                <a:close/>
              </a:path>
              <a:path extrusionOk="0" h="120000" w="120000">
                <a:moveTo>
                  <a:pt x="119534" y="6998"/>
                </a:moveTo>
                <a:lnTo>
                  <a:pt x="118937" y="6998"/>
                </a:lnTo>
                <a:lnTo>
                  <a:pt x="117347" y="13753"/>
                </a:lnTo>
                <a:lnTo>
                  <a:pt x="117339" y="14354"/>
                </a:lnTo>
                <a:lnTo>
                  <a:pt x="117484" y="15141"/>
                </a:lnTo>
                <a:lnTo>
                  <a:pt x="117609" y="15179"/>
                </a:lnTo>
                <a:lnTo>
                  <a:pt x="119534" y="6998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30" name="Shape 630"/>
          <p:cNvSpPr txBox="1"/>
          <p:nvPr/>
        </p:nvSpPr>
        <p:spPr>
          <a:xfrm>
            <a:off x="914400" y="2457450"/>
            <a:ext cx="990600" cy="457200"/>
          </a:xfrm>
          <a:prstGeom prst="rect">
            <a:avLst/>
          </a:prstGeom>
          <a:solidFill>
            <a:srgbClr val="9CCB42"/>
          </a:solidFill>
          <a:ln>
            <a:noFill/>
          </a:ln>
        </p:spPr>
        <p:txBody>
          <a:bodyPr anchorCtr="0" anchor="t" bIns="0" lIns="0" spcFirstLastPara="1" rIns="0" wrap="square" tIns="95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g1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hape 635"/>
          <p:cNvSpPr txBox="1"/>
          <p:nvPr>
            <p:ph type="title"/>
          </p:nvPr>
        </p:nvSpPr>
        <p:spPr>
          <a:xfrm>
            <a:off x="3391071" y="159048"/>
            <a:ext cx="2267426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rPr>
              <a:t>Value Types</a:t>
            </a:r>
            <a:endParaRPr sz="1100"/>
          </a:p>
        </p:txBody>
      </p:sp>
      <p:sp>
        <p:nvSpPr>
          <p:cNvPr id="636" name="Shape 636"/>
          <p:cNvSpPr txBox="1"/>
          <p:nvPr/>
        </p:nvSpPr>
        <p:spPr>
          <a:xfrm>
            <a:off x="428625" y="830325"/>
            <a:ext cx="4858800" cy="11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33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" sz="11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Variables hold the value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□□</a:t>
            </a:r>
            <a:r>
              <a:rPr lang="en" sz="10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No pointers, no references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" sz="11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Many built-in primitives are value types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□□</a:t>
            </a:r>
            <a:r>
              <a:rPr lang="en" sz="10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int, double, float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Shape 637"/>
          <p:cNvSpPr txBox="1"/>
          <p:nvPr/>
        </p:nvSpPr>
        <p:spPr>
          <a:xfrm>
            <a:off x="914400" y="3657600"/>
            <a:ext cx="990600" cy="485775"/>
          </a:xfrm>
          <a:prstGeom prst="rect">
            <a:avLst/>
          </a:prstGeom>
          <a:solidFill>
            <a:srgbClr val="9CCB42"/>
          </a:solidFill>
          <a:ln>
            <a:noFill/>
          </a:ln>
        </p:spPr>
        <p:txBody>
          <a:bodyPr anchorCtr="0" anchor="t" bIns="0" lIns="0" spcFirstLastPara="1" rIns="0" wrap="square" tIns="109550">
            <a:noAutofit/>
          </a:bodyPr>
          <a:lstStyle/>
          <a:p>
            <a:pPr indent="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x1 </a:t>
            </a:r>
            <a:r>
              <a:rPr b="1"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Shape 638"/>
          <p:cNvSpPr txBox="1"/>
          <p:nvPr/>
        </p:nvSpPr>
        <p:spPr>
          <a:xfrm>
            <a:off x="914400" y="4276725"/>
            <a:ext cx="990600" cy="476250"/>
          </a:xfrm>
          <a:prstGeom prst="rect">
            <a:avLst/>
          </a:prstGeom>
          <a:solidFill>
            <a:srgbClr val="9CCB42"/>
          </a:solidFill>
          <a:ln>
            <a:noFill/>
          </a:ln>
        </p:spPr>
        <p:txBody>
          <a:bodyPr anchorCtr="0" anchor="t" bIns="0" lIns="0" spcFirstLastPara="1" rIns="0" wrap="square" tIns="104775">
            <a:noAutofit/>
          </a:bodyPr>
          <a:lstStyle/>
          <a:p>
            <a:pPr indent="0" lvl="0" marL="33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x2 </a:t>
            </a:r>
            <a:r>
              <a:rPr b="1"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Shape 639"/>
          <p:cNvSpPr txBox="1"/>
          <p:nvPr/>
        </p:nvSpPr>
        <p:spPr>
          <a:xfrm>
            <a:off x="914400" y="3019425"/>
            <a:ext cx="990600" cy="476250"/>
          </a:xfrm>
          <a:prstGeom prst="rect">
            <a:avLst/>
          </a:prstGeom>
          <a:solidFill>
            <a:srgbClr val="9CCB42"/>
          </a:solidFill>
          <a:ln>
            <a:noFill/>
          </a:ln>
        </p:spPr>
        <p:txBody>
          <a:bodyPr anchorCtr="0" anchor="t" bIns="0" lIns="0" spcFirstLastPara="1" rIns="0" wrap="square" tIns="104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g2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Shape 640"/>
          <p:cNvSpPr txBox="1"/>
          <p:nvPr/>
        </p:nvSpPr>
        <p:spPr>
          <a:xfrm>
            <a:off x="4800600" y="2486025"/>
            <a:ext cx="2667000" cy="914400"/>
          </a:xfrm>
          <a:prstGeom prst="rect">
            <a:avLst/>
          </a:prstGeom>
          <a:solidFill>
            <a:srgbClr val="9CCB42"/>
          </a:solidFill>
          <a:ln>
            <a:noFill/>
          </a:ln>
        </p:spPr>
        <p:txBody>
          <a:bodyPr anchorCtr="0" anchor="t" bIns="0" lIns="0" spcFirstLastPara="1" rIns="0" wrap="square" tIns="4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06400" lvl="0" marL="482600" marR="482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GradeBook  Name=“Scott’s Book”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Shape 641"/>
          <p:cNvSpPr/>
          <p:nvPr/>
        </p:nvSpPr>
        <p:spPr>
          <a:xfrm>
            <a:off x="1909333" y="2686069"/>
            <a:ext cx="2896076" cy="298609"/>
          </a:xfrm>
          <a:custGeom>
            <a:pathLst>
              <a:path extrusionOk="0" h="120000" w="120000">
                <a:moveTo>
                  <a:pt x="35" y="0"/>
                </a:moveTo>
                <a:lnTo>
                  <a:pt x="0" y="3812"/>
                </a:lnTo>
                <a:lnTo>
                  <a:pt x="118864" y="107620"/>
                </a:lnTo>
                <a:lnTo>
                  <a:pt x="116944" y="116348"/>
                </a:lnTo>
                <a:lnTo>
                  <a:pt x="116901" y="117488"/>
                </a:lnTo>
                <a:lnTo>
                  <a:pt x="116994" y="119402"/>
                </a:lnTo>
                <a:lnTo>
                  <a:pt x="117111" y="119816"/>
                </a:lnTo>
                <a:lnTo>
                  <a:pt x="119998" y="106690"/>
                </a:lnTo>
                <a:lnTo>
                  <a:pt x="119580" y="103808"/>
                </a:lnTo>
                <a:lnTo>
                  <a:pt x="118899" y="103808"/>
                </a:lnTo>
                <a:lnTo>
                  <a:pt x="35" y="0"/>
                </a:lnTo>
                <a:close/>
              </a:path>
              <a:path extrusionOk="0" h="120000" w="120000">
                <a:moveTo>
                  <a:pt x="117399" y="88777"/>
                </a:moveTo>
                <a:lnTo>
                  <a:pt x="117276" y="88975"/>
                </a:lnTo>
                <a:lnTo>
                  <a:pt x="117150" y="90702"/>
                </a:lnTo>
                <a:lnTo>
                  <a:pt x="117170" y="91896"/>
                </a:lnTo>
                <a:lnTo>
                  <a:pt x="118899" y="103808"/>
                </a:lnTo>
                <a:lnTo>
                  <a:pt x="119580" y="103808"/>
                </a:lnTo>
                <a:lnTo>
                  <a:pt x="117399" y="88777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42" name="Shape 642"/>
          <p:cNvSpPr/>
          <p:nvPr/>
        </p:nvSpPr>
        <p:spPr>
          <a:xfrm>
            <a:off x="1909257" y="2916526"/>
            <a:ext cx="2896552" cy="347186"/>
          </a:xfrm>
          <a:custGeom>
            <a:pathLst>
              <a:path extrusionOk="0" h="120000" w="120000">
                <a:moveTo>
                  <a:pt x="117072" y="0"/>
                </a:moveTo>
                <a:lnTo>
                  <a:pt x="116955" y="368"/>
                </a:lnTo>
                <a:lnTo>
                  <a:pt x="116866" y="2031"/>
                </a:lnTo>
                <a:lnTo>
                  <a:pt x="116911" y="3002"/>
                </a:lnTo>
                <a:lnTo>
                  <a:pt x="118846" y="10235"/>
                </a:lnTo>
                <a:lnTo>
                  <a:pt x="0" y="116645"/>
                </a:lnTo>
                <a:lnTo>
                  <a:pt x="41" y="119917"/>
                </a:lnTo>
                <a:lnTo>
                  <a:pt x="118888" y="13507"/>
                </a:lnTo>
                <a:lnTo>
                  <a:pt x="119553" y="13507"/>
                </a:lnTo>
                <a:lnTo>
                  <a:pt x="119982" y="10874"/>
                </a:lnTo>
                <a:lnTo>
                  <a:pt x="117072" y="0"/>
                </a:lnTo>
                <a:close/>
              </a:path>
              <a:path extrusionOk="0" h="120000" w="120000">
                <a:moveTo>
                  <a:pt x="119553" y="13507"/>
                </a:moveTo>
                <a:lnTo>
                  <a:pt x="118888" y="13507"/>
                </a:lnTo>
                <a:lnTo>
                  <a:pt x="117181" y="23999"/>
                </a:lnTo>
                <a:lnTo>
                  <a:pt x="117162" y="25030"/>
                </a:lnTo>
                <a:lnTo>
                  <a:pt x="117292" y="26495"/>
                </a:lnTo>
                <a:lnTo>
                  <a:pt x="117415" y="26650"/>
                </a:lnTo>
                <a:lnTo>
                  <a:pt x="119553" y="13507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43" name="Shape 643"/>
          <p:cNvSpPr txBox="1"/>
          <p:nvPr/>
        </p:nvSpPr>
        <p:spPr>
          <a:xfrm>
            <a:off x="914400" y="2447925"/>
            <a:ext cx="990600" cy="476250"/>
          </a:xfrm>
          <a:prstGeom prst="rect">
            <a:avLst/>
          </a:prstGeom>
          <a:solidFill>
            <a:srgbClr val="9CCB42"/>
          </a:solidFill>
          <a:ln>
            <a:noFill/>
          </a:ln>
        </p:spPr>
        <p:txBody>
          <a:bodyPr anchorCtr="0" anchor="t" bIns="0" lIns="0" spcFirstLastPara="1" rIns="0" wrap="square" tIns="104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g1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 txBox="1"/>
          <p:nvPr/>
        </p:nvSpPr>
        <p:spPr>
          <a:xfrm>
            <a:off x="914400" y="3086100"/>
            <a:ext cx="990600" cy="342900"/>
          </a:xfrm>
          <a:prstGeom prst="rect">
            <a:avLst/>
          </a:prstGeom>
          <a:solidFill>
            <a:srgbClr val="9CCB42"/>
          </a:solidFill>
          <a:ln>
            <a:noFill/>
          </a:ln>
        </p:spPr>
        <p:txBody>
          <a:bodyPr anchorCtr="0" anchor="t" bIns="0" lIns="0" spcFirstLastPara="1" rIns="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g2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Shape 649"/>
          <p:cNvSpPr txBox="1"/>
          <p:nvPr/>
        </p:nvSpPr>
        <p:spPr>
          <a:xfrm>
            <a:off x="4800600" y="2171700"/>
            <a:ext cx="2667000" cy="971550"/>
          </a:xfrm>
          <a:prstGeom prst="rect">
            <a:avLst/>
          </a:prstGeom>
          <a:solidFill>
            <a:srgbClr val="9CCB42"/>
          </a:solidFill>
          <a:ln>
            <a:noFill/>
          </a:ln>
        </p:spPr>
        <p:txBody>
          <a:bodyPr anchorCtr="0" anchor="t" bIns="0" lIns="0" spcFirstLastPara="1" rIns="0" wrap="square" tIns="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GradeBook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Shape 650"/>
          <p:cNvSpPr txBox="1"/>
          <p:nvPr/>
        </p:nvSpPr>
        <p:spPr>
          <a:xfrm>
            <a:off x="4800600" y="3371850"/>
            <a:ext cx="2667000" cy="914400"/>
          </a:xfrm>
          <a:prstGeom prst="rect">
            <a:avLst/>
          </a:prstGeom>
          <a:solidFill>
            <a:srgbClr val="9CCB42"/>
          </a:solidFill>
          <a:ln>
            <a:noFill/>
          </a:ln>
        </p:spPr>
        <p:txBody>
          <a:bodyPr anchorCtr="0" anchor="t" bIns="0" lIns="0" spcFirstLastPara="1" rIns="0" wrap="square" tIns="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06400" lvl="0" marL="482600" marR="482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GradeBook  Name=“Scott’s Book”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Shape 651"/>
          <p:cNvSpPr/>
          <p:nvPr/>
        </p:nvSpPr>
        <p:spPr>
          <a:xfrm>
            <a:off x="1908010" y="2686383"/>
            <a:ext cx="2897505" cy="1159193"/>
          </a:xfrm>
          <a:custGeom>
            <a:pathLst>
              <a:path extrusionOk="0" h="120000" w="120000">
                <a:moveTo>
                  <a:pt x="145" y="0"/>
                </a:moveTo>
                <a:lnTo>
                  <a:pt x="0" y="916"/>
                </a:lnTo>
                <a:lnTo>
                  <a:pt x="118879" y="118213"/>
                </a:lnTo>
                <a:lnTo>
                  <a:pt x="116784" y="119015"/>
                </a:lnTo>
                <a:lnTo>
                  <a:pt x="116710" y="119267"/>
                </a:lnTo>
                <a:lnTo>
                  <a:pt x="116743" y="119805"/>
                </a:lnTo>
                <a:lnTo>
                  <a:pt x="116844" y="119990"/>
                </a:lnTo>
                <a:lnTo>
                  <a:pt x="119994" y="118783"/>
                </a:lnTo>
                <a:lnTo>
                  <a:pt x="119525" y="117295"/>
                </a:lnTo>
                <a:lnTo>
                  <a:pt x="119024" y="117295"/>
                </a:lnTo>
                <a:lnTo>
                  <a:pt x="145" y="0"/>
                </a:lnTo>
                <a:close/>
              </a:path>
              <a:path extrusionOk="0" h="120000" w="120000">
                <a:moveTo>
                  <a:pt x="117899" y="112485"/>
                </a:moveTo>
                <a:lnTo>
                  <a:pt x="117728" y="112822"/>
                </a:lnTo>
                <a:lnTo>
                  <a:pt x="117713" y="113132"/>
                </a:lnTo>
                <a:lnTo>
                  <a:pt x="119024" y="117295"/>
                </a:lnTo>
                <a:lnTo>
                  <a:pt x="119525" y="117295"/>
                </a:lnTo>
                <a:lnTo>
                  <a:pt x="118023" y="112522"/>
                </a:lnTo>
                <a:lnTo>
                  <a:pt x="117899" y="112485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52" name="Shape 652"/>
          <p:cNvSpPr/>
          <p:nvPr/>
        </p:nvSpPr>
        <p:spPr>
          <a:xfrm>
            <a:off x="1908838" y="2665637"/>
            <a:ext cx="2896552" cy="601504"/>
          </a:xfrm>
          <a:custGeom>
            <a:pathLst>
              <a:path extrusionOk="0" h="120000" w="120000">
                <a:moveTo>
                  <a:pt x="116986" y="0"/>
                </a:moveTo>
                <a:lnTo>
                  <a:pt x="116874" y="262"/>
                </a:lnTo>
                <a:lnTo>
                  <a:pt x="116803" y="1254"/>
                </a:lnTo>
                <a:lnTo>
                  <a:pt x="116857" y="1795"/>
                </a:lnTo>
                <a:lnTo>
                  <a:pt x="118861" y="5134"/>
                </a:lnTo>
                <a:lnTo>
                  <a:pt x="0" y="118103"/>
                </a:lnTo>
                <a:lnTo>
                  <a:pt x="76" y="119969"/>
                </a:lnTo>
                <a:lnTo>
                  <a:pt x="118937" y="6998"/>
                </a:lnTo>
                <a:lnTo>
                  <a:pt x="119534" y="6998"/>
                </a:lnTo>
                <a:lnTo>
                  <a:pt x="119999" y="5022"/>
                </a:lnTo>
                <a:lnTo>
                  <a:pt x="116986" y="0"/>
                </a:lnTo>
                <a:close/>
              </a:path>
              <a:path extrusionOk="0" h="120000" w="120000">
                <a:moveTo>
                  <a:pt x="119534" y="6998"/>
                </a:moveTo>
                <a:lnTo>
                  <a:pt x="118937" y="6998"/>
                </a:lnTo>
                <a:lnTo>
                  <a:pt x="117347" y="13753"/>
                </a:lnTo>
                <a:lnTo>
                  <a:pt x="117339" y="14354"/>
                </a:lnTo>
                <a:lnTo>
                  <a:pt x="117484" y="15141"/>
                </a:lnTo>
                <a:lnTo>
                  <a:pt x="117609" y="15179"/>
                </a:lnTo>
                <a:lnTo>
                  <a:pt x="119534" y="6998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53" name="Shape 653"/>
          <p:cNvSpPr txBox="1"/>
          <p:nvPr/>
        </p:nvSpPr>
        <p:spPr>
          <a:xfrm>
            <a:off x="914400" y="2514600"/>
            <a:ext cx="990600" cy="342900"/>
          </a:xfrm>
          <a:prstGeom prst="rect">
            <a:avLst/>
          </a:prstGeom>
          <a:solidFill>
            <a:srgbClr val="9CCB42"/>
          </a:solidFill>
          <a:ln>
            <a:noFill/>
          </a:ln>
        </p:spPr>
        <p:txBody>
          <a:bodyPr anchorCtr="0" anchor="t" bIns="0" lIns="0" spcFirstLastPara="1" rIns="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g1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 txBox="1"/>
          <p:nvPr/>
        </p:nvSpPr>
        <p:spPr>
          <a:xfrm>
            <a:off x="914400" y="3733800"/>
            <a:ext cx="990600" cy="342900"/>
          </a:xfrm>
          <a:prstGeom prst="rect">
            <a:avLst/>
          </a:prstGeom>
          <a:solidFill>
            <a:srgbClr val="9CCB42"/>
          </a:solidFill>
          <a:ln>
            <a:noFill/>
          </a:ln>
        </p:spPr>
        <p:txBody>
          <a:bodyPr anchorCtr="0" anchor="t" bIns="0" lIns="0" spcFirstLastPara="1" rIns="0" wrap="square" tIns="33350">
            <a:noAutofit/>
          </a:bodyPr>
          <a:lstStyle/>
          <a:p>
            <a:pPr indent="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book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Shape 659"/>
          <p:cNvSpPr txBox="1"/>
          <p:nvPr/>
        </p:nvSpPr>
        <p:spPr>
          <a:xfrm>
            <a:off x="914400" y="3086100"/>
            <a:ext cx="990600" cy="342900"/>
          </a:xfrm>
          <a:prstGeom prst="rect">
            <a:avLst/>
          </a:prstGeom>
          <a:solidFill>
            <a:srgbClr val="9CCB42"/>
          </a:solidFill>
          <a:ln>
            <a:noFill/>
          </a:ln>
        </p:spPr>
        <p:txBody>
          <a:bodyPr anchorCtr="0" anchor="t" bIns="0" lIns="0" spcFirstLastPara="1" rIns="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g2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Shape 660"/>
          <p:cNvSpPr txBox="1"/>
          <p:nvPr/>
        </p:nvSpPr>
        <p:spPr>
          <a:xfrm>
            <a:off x="4800600" y="2171700"/>
            <a:ext cx="2667000" cy="971550"/>
          </a:xfrm>
          <a:prstGeom prst="rect">
            <a:avLst/>
          </a:prstGeom>
          <a:solidFill>
            <a:srgbClr val="9CCB42"/>
          </a:solidFill>
          <a:ln>
            <a:noFill/>
          </a:ln>
        </p:spPr>
        <p:txBody>
          <a:bodyPr anchorCtr="0" anchor="t" bIns="0" lIns="0" spcFirstLastPara="1" rIns="0" wrap="square" tIns="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8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GradeBook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Shape 661"/>
          <p:cNvSpPr/>
          <p:nvPr/>
        </p:nvSpPr>
        <p:spPr>
          <a:xfrm>
            <a:off x="1909714" y="2624118"/>
            <a:ext cx="2896076" cy="77629"/>
          </a:xfrm>
          <a:custGeom>
            <a:pathLst>
              <a:path extrusionOk="0" h="120000" w="120000">
                <a:moveTo>
                  <a:pt x="119633" y="66700"/>
                </a:moveTo>
                <a:lnTo>
                  <a:pt x="118863" y="66700"/>
                </a:lnTo>
                <a:lnTo>
                  <a:pt x="117042" y="107235"/>
                </a:lnTo>
                <a:lnTo>
                  <a:pt x="117011" y="111755"/>
                </a:lnTo>
                <a:lnTo>
                  <a:pt x="117123" y="118733"/>
                </a:lnTo>
                <a:lnTo>
                  <a:pt x="117244" y="119882"/>
                </a:lnTo>
                <a:lnTo>
                  <a:pt x="119633" y="66700"/>
                </a:lnTo>
                <a:close/>
              </a:path>
              <a:path extrusionOk="0" h="120000" w="120000">
                <a:moveTo>
                  <a:pt x="117213" y="0"/>
                </a:moveTo>
                <a:lnTo>
                  <a:pt x="117092" y="1235"/>
                </a:lnTo>
                <a:lnTo>
                  <a:pt x="116984" y="8289"/>
                </a:lnTo>
                <a:lnTo>
                  <a:pt x="117017" y="12794"/>
                </a:lnTo>
                <a:lnTo>
                  <a:pt x="118859" y="51975"/>
                </a:lnTo>
                <a:lnTo>
                  <a:pt x="0" y="95735"/>
                </a:lnTo>
                <a:lnTo>
                  <a:pt x="3" y="110459"/>
                </a:lnTo>
                <a:lnTo>
                  <a:pt x="119633" y="66700"/>
                </a:lnTo>
                <a:lnTo>
                  <a:pt x="119983" y="58925"/>
                </a:lnTo>
                <a:lnTo>
                  <a:pt x="117213" y="0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62" name="Shape 662"/>
          <p:cNvSpPr/>
          <p:nvPr/>
        </p:nvSpPr>
        <p:spPr>
          <a:xfrm>
            <a:off x="1908838" y="2665637"/>
            <a:ext cx="2896552" cy="601504"/>
          </a:xfrm>
          <a:custGeom>
            <a:pathLst>
              <a:path extrusionOk="0" h="120000" w="120000">
                <a:moveTo>
                  <a:pt x="116986" y="0"/>
                </a:moveTo>
                <a:lnTo>
                  <a:pt x="116874" y="262"/>
                </a:lnTo>
                <a:lnTo>
                  <a:pt x="116803" y="1254"/>
                </a:lnTo>
                <a:lnTo>
                  <a:pt x="116857" y="1795"/>
                </a:lnTo>
                <a:lnTo>
                  <a:pt x="118861" y="5134"/>
                </a:lnTo>
                <a:lnTo>
                  <a:pt x="0" y="118103"/>
                </a:lnTo>
                <a:lnTo>
                  <a:pt x="76" y="119969"/>
                </a:lnTo>
                <a:lnTo>
                  <a:pt x="118937" y="6998"/>
                </a:lnTo>
                <a:lnTo>
                  <a:pt x="119534" y="6998"/>
                </a:lnTo>
                <a:lnTo>
                  <a:pt x="119999" y="5022"/>
                </a:lnTo>
                <a:lnTo>
                  <a:pt x="116986" y="0"/>
                </a:lnTo>
                <a:close/>
              </a:path>
              <a:path extrusionOk="0" h="120000" w="120000">
                <a:moveTo>
                  <a:pt x="119534" y="6998"/>
                </a:moveTo>
                <a:lnTo>
                  <a:pt x="118937" y="6998"/>
                </a:lnTo>
                <a:lnTo>
                  <a:pt x="117347" y="13753"/>
                </a:lnTo>
                <a:lnTo>
                  <a:pt x="117339" y="14354"/>
                </a:lnTo>
                <a:lnTo>
                  <a:pt x="117484" y="15141"/>
                </a:lnTo>
                <a:lnTo>
                  <a:pt x="117609" y="15179"/>
                </a:lnTo>
                <a:lnTo>
                  <a:pt x="119534" y="6998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63" name="Shape 663"/>
          <p:cNvSpPr txBox="1"/>
          <p:nvPr/>
        </p:nvSpPr>
        <p:spPr>
          <a:xfrm>
            <a:off x="914400" y="2514600"/>
            <a:ext cx="990600" cy="342900"/>
          </a:xfrm>
          <a:prstGeom prst="rect">
            <a:avLst/>
          </a:prstGeom>
          <a:solidFill>
            <a:srgbClr val="9CCB42"/>
          </a:solidFill>
          <a:ln>
            <a:noFill/>
          </a:ln>
        </p:spPr>
        <p:txBody>
          <a:bodyPr anchorCtr="0" anchor="t" bIns="0" lIns="0" spcFirstLastPara="1" rIns="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g1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Shape 664"/>
          <p:cNvSpPr/>
          <p:nvPr/>
        </p:nvSpPr>
        <p:spPr>
          <a:xfrm>
            <a:off x="1909733" y="3885200"/>
            <a:ext cx="2896076" cy="77629"/>
          </a:xfrm>
          <a:custGeom>
            <a:pathLst>
              <a:path extrusionOk="0" h="120000" w="120000">
                <a:moveTo>
                  <a:pt x="1" y="30993"/>
                </a:moveTo>
                <a:lnTo>
                  <a:pt x="0" y="45717"/>
                </a:lnTo>
                <a:lnTo>
                  <a:pt x="118859" y="67597"/>
                </a:lnTo>
                <a:lnTo>
                  <a:pt x="117022" y="107117"/>
                </a:lnTo>
                <a:lnTo>
                  <a:pt x="116990" y="111622"/>
                </a:lnTo>
                <a:lnTo>
                  <a:pt x="117099" y="118660"/>
                </a:lnTo>
                <a:lnTo>
                  <a:pt x="117219" y="119882"/>
                </a:lnTo>
                <a:lnTo>
                  <a:pt x="119982" y="60441"/>
                </a:lnTo>
                <a:lnTo>
                  <a:pt x="119638" y="52873"/>
                </a:lnTo>
                <a:lnTo>
                  <a:pt x="118861" y="52873"/>
                </a:lnTo>
                <a:lnTo>
                  <a:pt x="1" y="30993"/>
                </a:lnTo>
                <a:close/>
              </a:path>
              <a:path extrusionOk="0" h="120000" w="120000">
                <a:moveTo>
                  <a:pt x="117236" y="0"/>
                </a:moveTo>
                <a:lnTo>
                  <a:pt x="117114" y="1162"/>
                </a:lnTo>
                <a:lnTo>
                  <a:pt x="117004" y="8156"/>
                </a:lnTo>
                <a:lnTo>
                  <a:pt x="117035" y="12676"/>
                </a:lnTo>
                <a:lnTo>
                  <a:pt x="118861" y="52873"/>
                </a:lnTo>
                <a:lnTo>
                  <a:pt x="119638" y="52873"/>
                </a:lnTo>
                <a:lnTo>
                  <a:pt x="117236" y="0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65" name="Shape 665"/>
          <p:cNvSpPr txBox="1"/>
          <p:nvPr/>
        </p:nvSpPr>
        <p:spPr>
          <a:xfrm>
            <a:off x="4800600" y="3429000"/>
            <a:ext cx="2667000" cy="971550"/>
          </a:xfrm>
          <a:prstGeom prst="rect">
            <a:avLst/>
          </a:prstGeom>
          <a:solidFill>
            <a:srgbClr val="9CCB42"/>
          </a:solidFill>
          <a:ln>
            <a:noFill/>
          </a:ln>
        </p:spPr>
        <p:txBody>
          <a:bodyPr anchorCtr="0" anchor="t" bIns="0" lIns="0" spcFirstLastPara="1" rIns="0" wrap="square" tIns="146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GradeBook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Name = “The New Gradebook”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 txBox="1"/>
          <p:nvPr>
            <p:ph type="title"/>
          </p:nvPr>
        </p:nvSpPr>
        <p:spPr>
          <a:xfrm>
            <a:off x="2543365" y="159048"/>
            <a:ext cx="3965257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rPr>
              <a:t>Creating Value Types</a:t>
            </a:r>
            <a:endParaRPr sz="1100"/>
          </a:p>
        </p:txBody>
      </p:sp>
      <p:sp>
        <p:nvSpPr>
          <p:cNvPr id="671" name="Shape 671"/>
          <p:cNvSpPr txBox="1"/>
          <p:nvPr/>
        </p:nvSpPr>
        <p:spPr>
          <a:xfrm>
            <a:off x="428625" y="830325"/>
            <a:ext cx="4290600" cy="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33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" sz="11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struct definitions create value types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□□</a:t>
            </a:r>
            <a:r>
              <a:rPr lang="en" sz="10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Should represent a single value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□□</a:t>
            </a:r>
            <a:r>
              <a:rPr lang="en" sz="10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Should be small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Shape 672"/>
          <p:cNvSpPr txBox="1"/>
          <p:nvPr/>
        </p:nvSpPr>
        <p:spPr>
          <a:xfrm>
            <a:off x="2290763" y="2281238"/>
            <a:ext cx="3581876" cy="1114425"/>
          </a:xfrm>
          <a:prstGeom prst="rect">
            <a:avLst/>
          </a:prstGeom>
          <a:solidFill>
            <a:srgbClr val="FFFFCC"/>
          </a:solidFill>
          <a:ln cap="flat" cmpd="sng" w="12700">
            <a:solidFill>
              <a:srgbClr val="58595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24750">
            <a:noAutofit/>
          </a:bodyPr>
          <a:lstStyle/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 struct </a:t>
            </a:r>
            <a:r>
              <a:rPr lang="en" sz="14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DateTime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-12700" lvl="0" marL="381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// ...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 txBox="1"/>
          <p:nvPr>
            <p:ph type="title"/>
          </p:nvPr>
        </p:nvSpPr>
        <p:spPr>
          <a:xfrm>
            <a:off x="3210096" y="159048"/>
            <a:ext cx="2630328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rPr>
              <a:t>Enumerations</a:t>
            </a:r>
            <a:endParaRPr sz="1100"/>
          </a:p>
        </p:txBody>
      </p:sp>
      <p:sp>
        <p:nvSpPr>
          <p:cNvPr id="678" name="Shape 678"/>
          <p:cNvSpPr txBox="1"/>
          <p:nvPr/>
        </p:nvSpPr>
        <p:spPr>
          <a:xfrm>
            <a:off x="428625" y="830315"/>
            <a:ext cx="3093244" cy="870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33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" sz="11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An enum creates a value type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□□</a:t>
            </a:r>
            <a:r>
              <a:rPr lang="en" sz="10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A set of named constants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□□</a:t>
            </a:r>
            <a:r>
              <a:rPr lang="en" sz="10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Underlying data type is int by default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79" name="Shape 679"/>
          <p:cNvGraphicFramePr/>
          <p:nvPr/>
        </p:nvGraphicFramePr>
        <p:xfrm>
          <a:off x="914400" y="21717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{C0C1D519-BB0B-4D87-AC8A-58AC07196AF8}</a:tableStyleId>
              </a:tblPr>
              <a:tblGrid>
                <a:gridCol w="2266950"/>
                <a:gridCol w="933450"/>
                <a:gridCol w="4305300"/>
              </a:tblGrid>
              <a:tr h="130492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enum </a:t>
                      </a:r>
                      <a:r>
                        <a:rPr lang="en" sz="1400" u="none" cap="none" strike="noStrike">
                          <a:solidFill>
                            <a:srgbClr val="2B91A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PayrollType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6350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585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444500" marR="1320800" rtl="0" algn="l">
                        <a:lnSpc>
                          <a:spcPct val="115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585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Contractor = 1,  Salaried,  Executive,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29525" marB="0" marR="0" marL="0">
                    <a:lnL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FFFFCC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B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00050">
                <a:tc>
                  <a:txBody>
                    <a:bodyPr>
                      <a:noAutofit/>
                    </a:bodyPr>
                    <a:lstStyle/>
                    <a:p>
                      <a:pPr indent="0" lvl="0" marL="444500" marR="0" rtl="0" algn="l">
                        <a:lnSpc>
                          <a:spcPct val="70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585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Hourly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6350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585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35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" sz="1400" u="none" cap="none" strike="noStrike">
                          <a:solidFill>
                            <a:srgbClr val="585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(employ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63500" marR="0" rtl="0" algn="l">
                        <a:lnSpc>
                          <a:spcPct val="74444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585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24775" marB="0" marR="0" marL="0">
                    <a:lnL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EBF5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585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ee.Role == </a:t>
                      </a:r>
                      <a:r>
                        <a:rPr lang="en" sz="1400" u="none" cap="none" strike="noStrike">
                          <a:solidFill>
                            <a:srgbClr val="2B91A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PayrollType</a:t>
                      </a:r>
                      <a:r>
                        <a:rPr lang="en" sz="1400" u="none" cap="none" strike="noStrike">
                          <a:solidFill>
                            <a:srgbClr val="585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.Hourly)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24775" marB="0" marR="0" marL="0">
                    <a:lnL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EBF5D9"/>
                    </a:solidFill>
                  </a:tcPr>
                </a:tc>
              </a:tr>
              <a:tr h="628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4445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8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...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6350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585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00975" marB="0" marR="0" marL="0">
                    <a:lnL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BF5D9"/>
                    </a:solidFill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 txBox="1"/>
          <p:nvPr>
            <p:ph type="title"/>
          </p:nvPr>
        </p:nvSpPr>
        <p:spPr>
          <a:xfrm>
            <a:off x="2667171" y="159048"/>
            <a:ext cx="3716655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rPr>
              <a:t>Method Parameters</a:t>
            </a:r>
            <a:endParaRPr sz="1100"/>
          </a:p>
        </p:txBody>
      </p:sp>
      <p:sp>
        <p:nvSpPr>
          <p:cNvPr id="685" name="Shape 685"/>
          <p:cNvSpPr txBox="1"/>
          <p:nvPr/>
        </p:nvSpPr>
        <p:spPr>
          <a:xfrm>
            <a:off x="447675" y="983191"/>
            <a:ext cx="3629025" cy="870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33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" sz="11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Parameters pass “by value”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□□</a:t>
            </a:r>
            <a:r>
              <a:rPr lang="en" sz="10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Reference types pass a copy of the reference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□□</a:t>
            </a:r>
            <a:r>
              <a:rPr lang="en" sz="10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Value types pass a copy of the value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Shape 686"/>
          <p:cNvSpPr txBox="1"/>
          <p:nvPr/>
        </p:nvSpPr>
        <p:spPr>
          <a:xfrm>
            <a:off x="995363" y="3033713"/>
            <a:ext cx="7010876" cy="1085850"/>
          </a:xfrm>
          <a:prstGeom prst="rect">
            <a:avLst/>
          </a:prstGeom>
          <a:solidFill>
            <a:srgbClr val="FFFFCC"/>
          </a:solidFill>
          <a:ln cap="flat" cmpd="sng" w="12700">
            <a:solidFill>
              <a:srgbClr val="58595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39050">
            <a:noAutofit/>
          </a:bodyPr>
          <a:lstStyle/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public void </a:t>
            </a:r>
            <a:r>
              <a:rPr lang="en" sz="1400">
                <a:solidFill>
                  <a:srgbClr val="58595B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DoWork(GradeBook book)</a:t>
            </a:r>
            <a:endParaRPr sz="14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635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8595B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{</a:t>
            </a:r>
            <a:endParaRPr sz="14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482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8595B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book.Name = “Grades”;</a:t>
            </a:r>
            <a:endParaRPr sz="14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63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8595B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 sz="14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/>
        </p:nvSpPr>
        <p:spPr>
          <a:xfrm>
            <a:off x="4533900" y="2609850"/>
            <a:ext cx="3924300" cy="21621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19999"/>
                </a:lnTo>
                <a:lnTo>
                  <a:pt x="0" y="119999"/>
                </a:lnTo>
                <a:lnTo>
                  <a:pt x="0" y="0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39" name="Shape 339"/>
          <p:cNvSpPr txBox="1"/>
          <p:nvPr/>
        </p:nvSpPr>
        <p:spPr>
          <a:xfrm>
            <a:off x="533400" y="2028825"/>
            <a:ext cx="7924800" cy="514350"/>
          </a:xfrm>
          <a:prstGeom prst="rect">
            <a:avLst/>
          </a:prstGeom>
          <a:solidFill>
            <a:srgbClr val="F26722"/>
          </a:solidFill>
          <a:ln>
            <a:noFill/>
          </a:ln>
        </p:spPr>
        <p:txBody>
          <a:bodyPr anchorCtr="0" anchor="t" bIns="0" lIns="0" spcFirstLastPara="1" rIns="0" wrap="square" tIns="123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Your Application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Shape 340"/>
          <p:cNvSpPr txBox="1"/>
          <p:nvPr/>
        </p:nvSpPr>
        <p:spPr>
          <a:xfrm>
            <a:off x="533400" y="2609850"/>
            <a:ext cx="3895725" cy="2162175"/>
          </a:xfrm>
          <a:prstGeom prst="rect">
            <a:avLst/>
          </a:prstGeom>
          <a:solidFill>
            <a:srgbClr val="58595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03300" lvl="0" marL="1727200" marR="736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Common Language Runtime  (CLR)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Shape 341"/>
          <p:cNvSpPr txBox="1"/>
          <p:nvPr>
            <p:ph type="title"/>
          </p:nvPr>
        </p:nvSpPr>
        <p:spPr>
          <a:xfrm>
            <a:off x="4172121" y="159048"/>
            <a:ext cx="698182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rPr>
              <a:t>FCL</a:t>
            </a:r>
            <a:endParaRPr sz="1100"/>
          </a:p>
        </p:txBody>
      </p:sp>
      <p:sp>
        <p:nvSpPr>
          <p:cNvPr id="342" name="Shape 342"/>
          <p:cNvSpPr txBox="1"/>
          <p:nvPr/>
        </p:nvSpPr>
        <p:spPr>
          <a:xfrm>
            <a:off x="447675" y="926041"/>
            <a:ext cx="3678079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33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Framework class library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□□</a:t>
            </a:r>
            <a:r>
              <a:rPr lang="en" sz="10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A library of functionality to build applications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Shape 343"/>
          <p:cNvSpPr/>
          <p:nvPr/>
        </p:nvSpPr>
        <p:spPr>
          <a:xfrm>
            <a:off x="4914900" y="3009900"/>
            <a:ext cx="809625" cy="4476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44" name="Shape 344"/>
          <p:cNvSpPr/>
          <p:nvPr/>
        </p:nvSpPr>
        <p:spPr>
          <a:xfrm>
            <a:off x="6172200" y="2952750"/>
            <a:ext cx="647700" cy="50482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45" name="Shape 345"/>
          <p:cNvSpPr/>
          <p:nvPr/>
        </p:nvSpPr>
        <p:spPr>
          <a:xfrm>
            <a:off x="7248525" y="2981325"/>
            <a:ext cx="866774" cy="48577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46" name="Shape 346"/>
          <p:cNvSpPr txBox="1"/>
          <p:nvPr/>
        </p:nvSpPr>
        <p:spPr>
          <a:xfrm>
            <a:off x="4533900" y="3452936"/>
            <a:ext cx="3924300" cy="434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25">
            <a:noAutofit/>
          </a:bodyPr>
          <a:lstStyle/>
          <a:p>
            <a:pPr indent="-749300" lvl="0" marL="1841500" marR="939800" rtl="0" algn="l">
              <a:lnSpc>
                <a:spcPct val="101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Framework Class Library  (FCL)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hape 691"/>
          <p:cNvSpPr txBox="1"/>
          <p:nvPr>
            <p:ph type="title"/>
          </p:nvPr>
        </p:nvSpPr>
        <p:spPr>
          <a:xfrm>
            <a:off x="3295840" y="159048"/>
            <a:ext cx="2447449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rPr>
              <a:t>Immutability</a:t>
            </a:r>
            <a:endParaRPr sz="1100"/>
          </a:p>
        </p:txBody>
      </p:sp>
      <p:sp>
        <p:nvSpPr>
          <p:cNvPr id="692" name="Shape 692"/>
          <p:cNvSpPr txBox="1"/>
          <p:nvPr/>
        </p:nvSpPr>
        <p:spPr>
          <a:xfrm>
            <a:off x="428625" y="830315"/>
            <a:ext cx="3659981" cy="870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33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" sz="11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Value types are usually immutable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□□</a:t>
            </a:r>
            <a:r>
              <a:rPr lang="en" sz="10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Can not change the value of 4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□□</a:t>
            </a:r>
            <a:r>
              <a:rPr lang="en" sz="10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Can not change the value of August 9</a:t>
            </a:r>
            <a:r>
              <a:rPr baseline="30000" lang="en" sz="14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" sz="14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, 2002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Shape 693"/>
          <p:cNvSpPr txBox="1"/>
          <p:nvPr/>
        </p:nvSpPr>
        <p:spPr>
          <a:xfrm>
            <a:off x="1681163" y="2738438"/>
            <a:ext cx="5791676" cy="1371600"/>
          </a:xfrm>
          <a:prstGeom prst="rect">
            <a:avLst/>
          </a:prstGeom>
          <a:solidFill>
            <a:srgbClr val="FFFFCC"/>
          </a:solidFill>
          <a:ln cap="flat" cmpd="sng" w="12700">
            <a:solidFill>
              <a:srgbClr val="58595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5700">
            <a:noAutofit/>
          </a:bodyPr>
          <a:lstStyle/>
          <a:p>
            <a:pPr indent="0" lvl="0" marL="63500" marR="16383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DateTime </a:t>
            </a: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date = </a:t>
            </a:r>
            <a:r>
              <a:rPr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	</a:t>
            </a:r>
            <a:r>
              <a:rPr lang="en" sz="15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DateTime</a:t>
            </a: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(2002, 8, 11);  date.AddDays(1)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63500" marR="3213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5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name = " </a:t>
            </a:r>
            <a:r>
              <a:rPr lang="en" sz="15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Scott </a:t>
            </a:r>
            <a:r>
              <a:rPr lang="en" sz="15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";  name.Trim();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/>
          <p:nvPr>
            <p:ph type="title"/>
          </p:nvPr>
        </p:nvSpPr>
        <p:spPr>
          <a:xfrm>
            <a:off x="3905440" y="159048"/>
            <a:ext cx="1239679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rPr>
              <a:t>Arrays</a:t>
            </a:r>
            <a:endParaRPr sz="1100"/>
          </a:p>
        </p:txBody>
      </p:sp>
      <p:sp>
        <p:nvSpPr>
          <p:cNvPr id="699" name="Shape 699"/>
          <p:cNvSpPr txBox="1"/>
          <p:nvPr/>
        </p:nvSpPr>
        <p:spPr>
          <a:xfrm>
            <a:off x="428625" y="830325"/>
            <a:ext cx="5957100" cy="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33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" sz="11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Manage a collection of variables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□□</a:t>
            </a:r>
            <a:r>
              <a:rPr lang="en" sz="10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Fixed size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□□</a:t>
            </a:r>
            <a:r>
              <a:rPr lang="en" sz="10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Always 0 indexed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Shape 700"/>
          <p:cNvSpPr txBox="1"/>
          <p:nvPr/>
        </p:nvSpPr>
        <p:spPr>
          <a:xfrm>
            <a:off x="719150" y="1893776"/>
            <a:ext cx="7925400" cy="2759700"/>
          </a:xfrm>
          <a:prstGeom prst="rect">
            <a:avLst/>
          </a:prstGeom>
          <a:solidFill>
            <a:srgbClr val="FFFFCC"/>
          </a:solidFill>
          <a:ln cap="flat" cmpd="sng" w="12700">
            <a:solidFill>
              <a:srgbClr val="58595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26675">
            <a:noAutofit/>
          </a:bodyPr>
          <a:lstStyle/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 int </a:t>
            </a: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numberOfStudents = 4;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[] scores = </a:t>
            </a:r>
            <a:r>
              <a:rPr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 int</a:t>
            </a: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[numberOfStudents];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63500" marR="5207000" rtl="0" algn="l">
              <a:lnSpc>
                <a:spcPct val="115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totalScore = 0;  </a:t>
            </a:r>
            <a:r>
              <a:rPr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score </a:t>
            </a:r>
            <a:r>
              <a:rPr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scores)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44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totalScore += score;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averageScore = (</a:t>
            </a:r>
            <a:r>
              <a:rPr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)totalScore / scores.Length;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Shape 705"/>
          <p:cNvSpPr/>
          <p:nvPr/>
        </p:nvSpPr>
        <p:spPr>
          <a:xfrm>
            <a:off x="4814888" y="2576513"/>
            <a:ext cx="2667476" cy="1972151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78" y="0"/>
                </a:lnTo>
                <a:lnTo>
                  <a:pt x="119978" y="119971"/>
                </a:lnTo>
                <a:lnTo>
                  <a:pt x="0" y="119971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38100">
            <a:solidFill>
              <a:srgbClr val="58595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06" name="Shape 706"/>
          <p:cNvSpPr txBox="1"/>
          <p:nvPr/>
        </p:nvSpPr>
        <p:spPr>
          <a:xfrm>
            <a:off x="628650" y="1790700"/>
            <a:ext cx="1276350" cy="571500"/>
          </a:xfrm>
          <a:prstGeom prst="rect">
            <a:avLst/>
          </a:prstGeom>
          <a:solidFill>
            <a:srgbClr val="9CCB42"/>
          </a:solidFill>
          <a:ln>
            <a:noFill/>
          </a:ln>
        </p:spPr>
        <p:txBody>
          <a:bodyPr anchorCtr="0" anchor="t" bIns="0" lIns="0" spcFirstLastPara="1" rIns="0" wrap="square" tIns="37150">
            <a:noAutofit/>
          </a:bodyPr>
          <a:lstStyle/>
          <a:p>
            <a:pPr indent="-177800" lvl="0" marL="355600" marR="20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AddGrades  grades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Shape 707"/>
          <p:cNvSpPr/>
          <p:nvPr/>
        </p:nvSpPr>
        <p:spPr>
          <a:xfrm>
            <a:off x="1909153" y="1495463"/>
            <a:ext cx="2901790" cy="406241"/>
          </a:xfrm>
          <a:custGeom>
            <a:pathLst>
              <a:path extrusionOk="0" h="120000" w="120000">
                <a:moveTo>
                  <a:pt x="49" y="0"/>
                </a:moveTo>
                <a:lnTo>
                  <a:pt x="0" y="2791"/>
                </a:lnTo>
                <a:lnTo>
                  <a:pt x="118859" y="111505"/>
                </a:lnTo>
                <a:lnTo>
                  <a:pt x="116911" y="117402"/>
                </a:lnTo>
                <a:lnTo>
                  <a:pt x="116864" y="118230"/>
                </a:lnTo>
                <a:lnTo>
                  <a:pt x="116949" y="119659"/>
                </a:lnTo>
                <a:lnTo>
                  <a:pt x="117064" y="119994"/>
                </a:lnTo>
                <a:lnTo>
                  <a:pt x="119995" y="111125"/>
                </a:lnTo>
                <a:lnTo>
                  <a:pt x="119556" y="108714"/>
                </a:lnTo>
                <a:lnTo>
                  <a:pt x="118909" y="108714"/>
                </a:lnTo>
                <a:lnTo>
                  <a:pt x="49" y="0"/>
                </a:lnTo>
                <a:close/>
              </a:path>
              <a:path extrusionOk="0" h="120000" w="120000">
                <a:moveTo>
                  <a:pt x="117472" y="97271"/>
                </a:moveTo>
                <a:lnTo>
                  <a:pt x="117348" y="97387"/>
                </a:lnTo>
                <a:lnTo>
                  <a:pt x="117215" y="98619"/>
                </a:lnTo>
                <a:lnTo>
                  <a:pt x="117232" y="99502"/>
                </a:lnTo>
                <a:lnTo>
                  <a:pt x="118909" y="108714"/>
                </a:lnTo>
                <a:lnTo>
                  <a:pt x="119556" y="108714"/>
                </a:lnTo>
                <a:lnTo>
                  <a:pt x="117472" y="97271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08" name="Shape 708"/>
          <p:cNvSpPr/>
          <p:nvPr/>
        </p:nvSpPr>
        <p:spPr>
          <a:xfrm>
            <a:off x="1907590" y="2076974"/>
            <a:ext cx="2903696" cy="1492091"/>
          </a:xfrm>
          <a:custGeom>
            <a:pathLst>
              <a:path extrusionOk="0" h="120000" w="120000">
                <a:moveTo>
                  <a:pt x="179" y="0"/>
                </a:moveTo>
                <a:lnTo>
                  <a:pt x="0" y="681"/>
                </a:lnTo>
                <a:lnTo>
                  <a:pt x="118895" y="118988"/>
                </a:lnTo>
                <a:lnTo>
                  <a:pt x="116783" y="119215"/>
                </a:lnTo>
                <a:lnTo>
                  <a:pt x="116700" y="119396"/>
                </a:lnTo>
                <a:lnTo>
                  <a:pt x="116712" y="119818"/>
                </a:lnTo>
                <a:lnTo>
                  <a:pt x="116805" y="119980"/>
                </a:lnTo>
                <a:lnTo>
                  <a:pt x="119980" y="119637"/>
                </a:lnTo>
                <a:lnTo>
                  <a:pt x="119541" y="118305"/>
                </a:lnTo>
                <a:lnTo>
                  <a:pt x="119074" y="118305"/>
                </a:lnTo>
                <a:lnTo>
                  <a:pt x="179" y="0"/>
                </a:lnTo>
                <a:close/>
              </a:path>
              <a:path extrusionOk="0" h="120000" w="120000">
                <a:moveTo>
                  <a:pt x="118142" y="114375"/>
                </a:moveTo>
                <a:lnTo>
                  <a:pt x="118051" y="114489"/>
                </a:lnTo>
                <a:lnTo>
                  <a:pt x="117959" y="114604"/>
                </a:lnTo>
                <a:lnTo>
                  <a:pt x="117933" y="114840"/>
                </a:lnTo>
                <a:lnTo>
                  <a:pt x="119074" y="118305"/>
                </a:lnTo>
                <a:lnTo>
                  <a:pt x="119541" y="118305"/>
                </a:lnTo>
                <a:lnTo>
                  <a:pt x="118264" y="114427"/>
                </a:lnTo>
                <a:lnTo>
                  <a:pt x="118142" y="114375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09" name="Shape 709"/>
          <p:cNvSpPr txBox="1"/>
          <p:nvPr/>
        </p:nvSpPr>
        <p:spPr>
          <a:xfrm>
            <a:off x="628650" y="1323975"/>
            <a:ext cx="1276350" cy="342900"/>
          </a:xfrm>
          <a:prstGeom prst="rect">
            <a:avLst/>
          </a:prstGeom>
          <a:solidFill>
            <a:srgbClr val="9CCB42"/>
          </a:solidFill>
          <a:ln>
            <a:noFill/>
          </a:ln>
        </p:spPr>
        <p:txBody>
          <a:bodyPr anchorCtr="0" anchor="t" bIns="0" lIns="0" spcFirstLastPara="1" rIns="0" wrap="square" tIns="39050">
            <a:noAutofit/>
          </a:bodyPr>
          <a:lstStyle/>
          <a:p>
            <a:pPr indent="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grades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10" name="Shape 710"/>
          <p:cNvGraphicFramePr/>
          <p:nvPr/>
        </p:nvGraphicFramePr>
        <p:xfrm>
          <a:off x="4933950" y="26860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{C0C1D519-BB0B-4D87-AC8A-58AC07196AF8}</a:tableStyleId>
              </a:tblPr>
              <a:tblGrid>
                <a:gridCol w="2409825"/>
              </a:tblGrid>
              <a:tr h="347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6200" marB="0" marR="0" marL="0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CCB42"/>
                    </a:solidFill>
                  </a:tcPr>
                </a:tc>
              </a:tr>
              <a:tr h="342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89.1</a:t>
                      </a:r>
                      <a:endParaRPr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575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CCB42"/>
                    </a:solidFill>
                  </a:tcPr>
                </a:tc>
              </a:tr>
              <a:tr h="347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575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CCB42"/>
                    </a:solidFill>
                  </a:tcPr>
                </a:tc>
              </a:tr>
              <a:tr h="685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450" marB="0" marR="0" marL="0"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9CCB42"/>
                    </a:solidFill>
                  </a:tcPr>
                </a:tc>
              </a:tr>
            </a:tbl>
          </a:graphicData>
        </a:graphic>
      </p:graphicFrame>
      <p:sp>
        <p:nvSpPr>
          <p:cNvPr id="711" name="Shape 711"/>
          <p:cNvSpPr/>
          <p:nvPr/>
        </p:nvSpPr>
        <p:spPr>
          <a:xfrm>
            <a:off x="4933950" y="1333500"/>
            <a:ext cx="2409825" cy="3333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9CCB4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12" name="Shape 712"/>
          <p:cNvSpPr/>
          <p:nvPr/>
        </p:nvSpPr>
        <p:spPr>
          <a:xfrm>
            <a:off x="4933950" y="1676400"/>
            <a:ext cx="2409825" cy="342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9CCB4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13" name="Shape 713"/>
          <p:cNvSpPr/>
          <p:nvPr/>
        </p:nvSpPr>
        <p:spPr>
          <a:xfrm>
            <a:off x="4933950" y="2019300"/>
            <a:ext cx="2409825" cy="342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9CCB4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14" name="Shape 714"/>
          <p:cNvSpPr txBox="1"/>
          <p:nvPr/>
        </p:nvSpPr>
        <p:spPr>
          <a:xfrm>
            <a:off x="4814888" y="1262063"/>
            <a:ext cx="2667476" cy="1219200"/>
          </a:xfrm>
          <a:prstGeom prst="rect">
            <a:avLst/>
          </a:prstGeom>
          <a:noFill/>
          <a:ln cap="flat" cmpd="sng" w="38100">
            <a:solidFill>
              <a:srgbClr val="58595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102875">
            <a:noAutofit/>
          </a:bodyPr>
          <a:lstStyle/>
          <a:p>
            <a:pPr indent="0" lvl="0" marL="0" marR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27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270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Shape 719"/>
          <p:cNvSpPr txBox="1"/>
          <p:nvPr>
            <p:ph type="title"/>
          </p:nvPr>
        </p:nvSpPr>
        <p:spPr>
          <a:xfrm>
            <a:off x="3467290" y="159048"/>
            <a:ext cx="2116931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rPr>
              <a:t>Assemblies</a:t>
            </a:r>
            <a:endParaRPr sz="1100"/>
          </a:p>
        </p:txBody>
      </p:sp>
      <p:sp>
        <p:nvSpPr>
          <p:cNvPr id="720" name="Shape 720"/>
          <p:cNvSpPr txBox="1"/>
          <p:nvPr/>
        </p:nvSpPr>
        <p:spPr>
          <a:xfrm>
            <a:off x="428625" y="830325"/>
            <a:ext cx="5684400" cy="11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33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" sz="11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Assemblies are .exe or .dll files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□□</a:t>
            </a:r>
            <a:r>
              <a:rPr lang="en" sz="10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Contain metadata about all types inside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" sz="11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Global Assembly Cache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□□</a:t>
            </a:r>
            <a:r>
              <a:rPr lang="en" sz="10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A central location to store assemblies for a machine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Shape 721"/>
          <p:cNvSpPr/>
          <p:nvPr/>
        </p:nvSpPr>
        <p:spPr>
          <a:xfrm>
            <a:off x="1600200" y="2333625"/>
            <a:ext cx="5819775" cy="20859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hape 726"/>
          <p:cNvSpPr txBox="1"/>
          <p:nvPr>
            <p:ph type="title"/>
          </p:nvPr>
        </p:nvSpPr>
        <p:spPr>
          <a:xfrm>
            <a:off x="3486321" y="159048"/>
            <a:ext cx="2068830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1100"/>
          </a:p>
        </p:txBody>
      </p:sp>
      <p:sp>
        <p:nvSpPr>
          <p:cNvPr id="727" name="Shape 727"/>
          <p:cNvSpPr txBox="1"/>
          <p:nvPr/>
        </p:nvSpPr>
        <p:spPr>
          <a:xfrm>
            <a:off x="428625" y="830325"/>
            <a:ext cx="71616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33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" sz="11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Must load assembly into memory before using types inside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□□</a:t>
            </a:r>
            <a:r>
              <a:rPr lang="en" sz="10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Easy approach – reference the assembly in Visual Studio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Shape 728"/>
          <p:cNvSpPr/>
          <p:nvPr/>
        </p:nvSpPr>
        <p:spPr>
          <a:xfrm>
            <a:off x="1238250" y="1924050"/>
            <a:ext cx="6667500" cy="27241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Shape 733"/>
          <p:cNvSpPr txBox="1"/>
          <p:nvPr>
            <p:ph type="title"/>
          </p:nvPr>
        </p:nvSpPr>
        <p:spPr>
          <a:xfrm>
            <a:off x="3610146" y="159048"/>
            <a:ext cx="1819275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sz="1100"/>
          </a:p>
        </p:txBody>
      </p:sp>
      <p:sp>
        <p:nvSpPr>
          <p:cNvPr id="734" name="Shape 734"/>
          <p:cNvSpPr txBox="1"/>
          <p:nvPr/>
        </p:nvSpPr>
        <p:spPr>
          <a:xfrm>
            <a:off x="428625" y="830325"/>
            <a:ext cx="6654000" cy="14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33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" sz="11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Every type is a value type or reference type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□□</a:t>
            </a:r>
            <a:r>
              <a:rPr lang="en" sz="10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Use struct to create a value type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□□</a:t>
            </a:r>
            <a:r>
              <a:rPr lang="en" sz="10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Use class to create a reference type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" sz="11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Arrays and strings are reference types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□□</a:t>
            </a:r>
            <a:r>
              <a:rPr lang="en" sz="10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Strings behave like a value type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hape 739"/>
          <p:cNvSpPr/>
          <p:nvPr/>
        </p:nvSpPr>
        <p:spPr>
          <a:xfrm>
            <a:off x="2266950" y="4371975"/>
            <a:ext cx="4625816" cy="6668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97" y="112035"/>
                </a:lnTo>
              </a:path>
            </a:pathLst>
          </a:custGeom>
          <a:noFill/>
          <a:ln cap="flat" cmpd="sng" w="25400">
            <a:solidFill>
              <a:srgbClr val="F267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40" name="Shape 740"/>
          <p:cNvSpPr txBox="1"/>
          <p:nvPr>
            <p:ph type="title"/>
          </p:nvPr>
        </p:nvSpPr>
        <p:spPr>
          <a:xfrm>
            <a:off x="1140018" y="735120"/>
            <a:ext cx="6807994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rPr>
              <a:t>Methods, Fields, Events, and Properties</a:t>
            </a:r>
            <a:endParaRPr sz="11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Shape 745"/>
          <p:cNvSpPr txBox="1"/>
          <p:nvPr>
            <p:ph type="title"/>
          </p:nvPr>
        </p:nvSpPr>
        <p:spPr>
          <a:xfrm>
            <a:off x="3695871" y="159048"/>
            <a:ext cx="1656398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rPr>
              <a:t>Methods</a:t>
            </a:r>
            <a:endParaRPr sz="1100"/>
          </a:p>
        </p:txBody>
      </p:sp>
      <p:sp>
        <p:nvSpPr>
          <p:cNvPr id="746" name="Shape 746"/>
          <p:cNvSpPr txBox="1"/>
          <p:nvPr/>
        </p:nvSpPr>
        <p:spPr>
          <a:xfrm>
            <a:off x="428625" y="809150"/>
            <a:ext cx="6987300" cy="21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47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" sz="11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Methods define behavior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" sz="11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Every method has a return type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□□</a:t>
            </a:r>
            <a:r>
              <a:rPr lang="en" sz="10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" sz="14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if no value returned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" sz="11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Every method has zero or more parameters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□□</a:t>
            </a:r>
            <a:r>
              <a:rPr lang="en" sz="10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params </a:t>
            </a:r>
            <a:r>
              <a:rPr lang="en" sz="14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keyword to accept a variable number of parameters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" sz="11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Every method has a signature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□□</a:t>
            </a:r>
            <a:r>
              <a:rPr lang="en" sz="10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Name of method + parameters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Shape 747"/>
          <p:cNvSpPr txBox="1"/>
          <p:nvPr/>
        </p:nvSpPr>
        <p:spPr>
          <a:xfrm>
            <a:off x="1633538" y="3233738"/>
            <a:ext cx="5220175" cy="1543050"/>
          </a:xfrm>
          <a:prstGeom prst="rect">
            <a:avLst/>
          </a:prstGeom>
          <a:solidFill>
            <a:srgbClr val="E5E5E5"/>
          </a:solidFill>
          <a:ln cap="flat" cmpd="sng" w="12700">
            <a:solidFill>
              <a:srgbClr val="58595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8575">
            <a:noAutofit/>
          </a:bodyPr>
          <a:lstStyle/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1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WriteAsBytes(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1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value)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lang="en" sz="11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[] bytes = </a:t>
            </a:r>
            <a:r>
              <a:rPr lang="en" sz="11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BitConverter</a:t>
            </a:r>
            <a:r>
              <a:rPr lang="en" sz="11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.GetBytes(value);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44500" marR="0" rtl="0" algn="l">
              <a:lnSpc>
                <a:spcPct val="117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" sz="11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byte </a:t>
            </a:r>
            <a:r>
              <a:rPr lang="en" sz="11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b 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1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bytes)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44500" marR="0" rtl="0" algn="l">
              <a:lnSpc>
                <a:spcPct val="117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36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11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.Write(</a:t>
            </a:r>
            <a:r>
              <a:rPr lang="en" sz="1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"0x{0:X2} "</a:t>
            </a:r>
            <a:r>
              <a:rPr lang="en" sz="11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, b);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Shape 752"/>
          <p:cNvSpPr txBox="1"/>
          <p:nvPr>
            <p:ph type="title"/>
          </p:nvPr>
        </p:nvSpPr>
        <p:spPr>
          <a:xfrm>
            <a:off x="2571940" y="159048"/>
            <a:ext cx="3903345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rPr>
              <a:t>Method Overloading</a:t>
            </a:r>
            <a:endParaRPr sz="1100"/>
          </a:p>
        </p:txBody>
      </p:sp>
      <p:sp>
        <p:nvSpPr>
          <p:cNvPr id="753" name="Shape 753"/>
          <p:cNvSpPr/>
          <p:nvPr/>
        </p:nvSpPr>
        <p:spPr>
          <a:xfrm>
            <a:off x="1528763" y="2119313"/>
            <a:ext cx="4953000" cy="18859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54" name="Shape 754"/>
          <p:cNvSpPr/>
          <p:nvPr/>
        </p:nvSpPr>
        <p:spPr>
          <a:xfrm>
            <a:off x="1528763" y="2119313"/>
            <a:ext cx="4953476" cy="1886426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88" y="0"/>
                </a:lnTo>
                <a:lnTo>
                  <a:pt x="119988" y="119969"/>
                </a:lnTo>
                <a:lnTo>
                  <a:pt x="0" y="11996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2700">
            <a:solidFill>
              <a:srgbClr val="58595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55" name="Shape 755"/>
          <p:cNvSpPr txBox="1"/>
          <p:nvPr/>
        </p:nvSpPr>
        <p:spPr>
          <a:xfrm>
            <a:off x="428625" y="830325"/>
            <a:ext cx="7161600" cy="3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33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" sz="11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Define multiple methods with the same name in a single class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□□</a:t>
            </a:r>
            <a:r>
              <a:rPr lang="en" sz="10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Methods require a unique signature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5367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" sz="11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Compiler finds and invokes the best match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68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WriteAsBytes(</a:t>
            </a:r>
            <a:r>
              <a:rPr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value)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6840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625600" rtl="0" algn="ctr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...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68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68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WriteAsBytes(</a:t>
            </a:r>
            <a:r>
              <a:rPr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value)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6840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625600" rtl="0" algn="ctr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...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68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 txBox="1"/>
          <p:nvPr>
            <p:ph type="title"/>
          </p:nvPr>
        </p:nvSpPr>
        <p:spPr>
          <a:xfrm>
            <a:off x="2867196" y="159048"/>
            <a:ext cx="3309461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rPr>
              <a:t>Methods - Review</a:t>
            </a:r>
            <a:endParaRPr sz="1100"/>
          </a:p>
        </p:txBody>
      </p:sp>
      <p:sp>
        <p:nvSpPr>
          <p:cNvPr id="761" name="Shape 761"/>
          <p:cNvSpPr txBox="1"/>
          <p:nvPr/>
        </p:nvSpPr>
        <p:spPr>
          <a:xfrm>
            <a:off x="428625" y="830325"/>
            <a:ext cx="71919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33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" sz="11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Instance methods versus static methods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□□</a:t>
            </a:r>
            <a:r>
              <a:rPr lang="en" sz="10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Instance methods invoked via object, static methods via type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" sz="11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Abstract methods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□□</a:t>
            </a:r>
            <a:r>
              <a:rPr lang="en" sz="10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Provide no implementation, implicitly virtual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" sz="11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Virtual methods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□□</a:t>
            </a:r>
            <a:r>
              <a:rPr lang="en" sz="10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Can override in a derived class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" sz="11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Partial methods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□□</a:t>
            </a:r>
            <a:r>
              <a:rPr lang="en" sz="10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Part of a partial class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" sz="11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Extension methods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□□</a:t>
            </a:r>
            <a:r>
              <a:rPr lang="en" sz="10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Described in the LINQ module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type="title"/>
          </p:nvPr>
        </p:nvSpPr>
        <p:spPr>
          <a:xfrm>
            <a:off x="4276896" y="159048"/>
            <a:ext cx="495776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rPr>
              <a:t>C#</a:t>
            </a:r>
            <a:endParaRPr sz="1100"/>
          </a:p>
        </p:txBody>
      </p:sp>
      <p:sp>
        <p:nvSpPr>
          <p:cNvPr id="352" name="Shape 352"/>
          <p:cNvSpPr txBox="1"/>
          <p:nvPr/>
        </p:nvSpPr>
        <p:spPr>
          <a:xfrm>
            <a:off x="428625" y="809150"/>
            <a:ext cx="64365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47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" sz="11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One of many languages for .NET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" sz="11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Syntax is similar to Java, C++, and JavaScript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Shape 353"/>
          <p:cNvSpPr txBox="1"/>
          <p:nvPr/>
        </p:nvSpPr>
        <p:spPr>
          <a:xfrm>
            <a:off x="1576388" y="2090738"/>
            <a:ext cx="5972651" cy="2095976"/>
          </a:xfrm>
          <a:prstGeom prst="rect">
            <a:avLst/>
          </a:prstGeom>
          <a:noFill/>
          <a:ln cap="flat" cmpd="sng" w="38100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65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Main()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65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DateTime</a:t>
            </a: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.Now.DayOfWeek == </a:t>
            </a:r>
            <a:r>
              <a:rPr lang="en" sz="14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DayOfWeek</a:t>
            </a: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.Monday)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27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"Another case of the Mondays!"</a:t>
            </a: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65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hape 766"/>
          <p:cNvSpPr txBox="1"/>
          <p:nvPr>
            <p:ph type="title"/>
          </p:nvPr>
        </p:nvSpPr>
        <p:spPr>
          <a:xfrm>
            <a:off x="3857815" y="159048"/>
            <a:ext cx="1115378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rPr>
              <a:t>Fields</a:t>
            </a:r>
            <a:endParaRPr sz="1100"/>
          </a:p>
        </p:txBody>
      </p:sp>
      <p:sp>
        <p:nvSpPr>
          <p:cNvPr id="767" name="Shape 767"/>
          <p:cNvSpPr txBox="1"/>
          <p:nvPr/>
        </p:nvSpPr>
        <p:spPr>
          <a:xfrm>
            <a:off x="428625" y="830325"/>
            <a:ext cx="43968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33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" sz="11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Fields are variables of a class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□□</a:t>
            </a:r>
            <a:r>
              <a:rPr lang="en" sz="10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Can be read-only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Shape 768"/>
          <p:cNvSpPr txBox="1"/>
          <p:nvPr/>
        </p:nvSpPr>
        <p:spPr>
          <a:xfrm>
            <a:off x="1681163" y="2347913"/>
            <a:ext cx="4572477" cy="1886426"/>
          </a:xfrm>
          <a:prstGeom prst="rect">
            <a:avLst/>
          </a:prstGeom>
          <a:solidFill>
            <a:srgbClr val="FFFFCC"/>
          </a:solidFill>
          <a:ln cap="flat" cmpd="sng" w="12700">
            <a:solidFill>
              <a:srgbClr val="58595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10475">
            <a:noAutofit/>
          </a:bodyPr>
          <a:lstStyle/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4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Animal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4450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 readonly string </a:t>
            </a: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_name;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Animal(</a:t>
            </a:r>
            <a:r>
              <a:rPr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name)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2550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_name = name;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4450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Shape 773"/>
          <p:cNvSpPr txBox="1"/>
          <p:nvPr>
            <p:ph type="title"/>
          </p:nvPr>
        </p:nvSpPr>
        <p:spPr>
          <a:xfrm>
            <a:off x="3543490" y="159048"/>
            <a:ext cx="1964055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1100"/>
          </a:p>
        </p:txBody>
      </p:sp>
      <p:sp>
        <p:nvSpPr>
          <p:cNvPr id="774" name="Shape 774"/>
          <p:cNvSpPr txBox="1"/>
          <p:nvPr/>
        </p:nvSpPr>
        <p:spPr>
          <a:xfrm>
            <a:off x="428625" y="830325"/>
            <a:ext cx="7585800" cy="9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33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" sz="11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A property can define a get and/or set accessor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□□</a:t>
            </a:r>
            <a:r>
              <a:rPr lang="en" sz="10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Often used to expose and control fields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" sz="11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Auto-implemented properties use a hidden field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Shape 775"/>
          <p:cNvSpPr txBox="1"/>
          <p:nvPr/>
        </p:nvSpPr>
        <p:spPr>
          <a:xfrm>
            <a:off x="3719525" y="2700352"/>
            <a:ext cx="4763100" cy="2443200"/>
          </a:xfrm>
          <a:prstGeom prst="rect">
            <a:avLst/>
          </a:prstGeom>
          <a:solidFill>
            <a:srgbClr val="FFFFCC"/>
          </a:solidFill>
          <a:ln cap="flat" cmpd="sng" w="12700">
            <a:solidFill>
              <a:srgbClr val="58595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13800">
            <a:noAutofit/>
          </a:bodyPr>
          <a:lstStyle/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 string </a:t>
            </a:r>
            <a:r>
              <a:rPr lang="en" sz="11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_name;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 string </a:t>
            </a:r>
            <a:r>
              <a:rPr lang="en" sz="11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68300" marR="2844800" rtl="0" algn="l">
              <a:lnSpc>
                <a:spcPct val="114285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 </a:t>
            </a:r>
            <a:r>
              <a:rPr lang="en" sz="11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1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_name; }  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68300" marR="0" rtl="0" algn="l">
              <a:lnSpc>
                <a:spcPct val="11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6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1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(!</a:t>
            </a:r>
            <a:r>
              <a:rPr lang="en" sz="11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1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.IsNullOrEmpty(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1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6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52500" marR="0" rtl="0" algn="l">
              <a:lnSpc>
                <a:spcPct val="117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_name = 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1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60400" marR="0" rtl="0" algn="l">
              <a:lnSpc>
                <a:spcPct val="117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6" name="Shape 776"/>
          <p:cNvSpPr txBox="1"/>
          <p:nvPr/>
        </p:nvSpPr>
        <p:spPr>
          <a:xfrm>
            <a:off x="671525" y="3128981"/>
            <a:ext cx="2800800" cy="1817700"/>
          </a:xfrm>
          <a:prstGeom prst="rect">
            <a:avLst/>
          </a:prstGeom>
          <a:solidFill>
            <a:srgbClr val="FFFFCC"/>
          </a:solidFill>
          <a:ln cap="flat" cmpd="sng" w="12700">
            <a:solidFill>
              <a:srgbClr val="58595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9050">
            <a:noAutofit/>
          </a:bodyPr>
          <a:lstStyle/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 string </a:t>
            </a: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44500" marR="19685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;  </a:t>
            </a:r>
            <a:r>
              <a:rPr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0" rtl="0" algn="l">
              <a:lnSpc>
                <a:spcPct val="11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 txBox="1"/>
          <p:nvPr>
            <p:ph type="title"/>
          </p:nvPr>
        </p:nvSpPr>
        <p:spPr>
          <a:xfrm>
            <a:off x="3895896" y="159048"/>
            <a:ext cx="1258253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rPr>
              <a:t>Events</a:t>
            </a:r>
            <a:endParaRPr sz="1100"/>
          </a:p>
        </p:txBody>
      </p:sp>
      <p:sp>
        <p:nvSpPr>
          <p:cNvPr id="782" name="Shape 782"/>
          <p:cNvSpPr txBox="1"/>
          <p:nvPr/>
        </p:nvSpPr>
        <p:spPr>
          <a:xfrm>
            <a:off x="428625" y="830325"/>
            <a:ext cx="7146600" cy="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33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" sz="11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Allows a class to send notifications to other classes or objects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□□</a:t>
            </a:r>
            <a:r>
              <a:rPr lang="en" sz="10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Publisher raises the event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□□</a:t>
            </a:r>
            <a:r>
              <a:rPr lang="en" sz="10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One or more subscribers process the event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Shape 783"/>
          <p:cNvSpPr txBox="1"/>
          <p:nvPr/>
        </p:nvSpPr>
        <p:spPr>
          <a:xfrm>
            <a:off x="1306144" y="2982963"/>
            <a:ext cx="824389" cy="2290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subscriber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Shape 784"/>
          <p:cNvSpPr txBox="1"/>
          <p:nvPr/>
        </p:nvSpPr>
        <p:spPr>
          <a:xfrm>
            <a:off x="2354485" y="4086319"/>
            <a:ext cx="824389" cy="2290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subscriber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5" name="Shape 785"/>
          <p:cNvSpPr txBox="1"/>
          <p:nvPr/>
        </p:nvSpPr>
        <p:spPr>
          <a:xfrm>
            <a:off x="6048994" y="4082748"/>
            <a:ext cx="824389" cy="2290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subscriber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Shape 786"/>
          <p:cNvSpPr txBox="1"/>
          <p:nvPr/>
        </p:nvSpPr>
        <p:spPr>
          <a:xfrm>
            <a:off x="7097344" y="2982963"/>
            <a:ext cx="824389" cy="2290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subscriber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7" name="Shape 787"/>
          <p:cNvSpPr/>
          <p:nvPr/>
        </p:nvSpPr>
        <p:spPr>
          <a:xfrm>
            <a:off x="771525" y="2876550"/>
            <a:ext cx="1905000" cy="457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88" name="Shape 788"/>
          <p:cNvSpPr/>
          <p:nvPr/>
        </p:nvSpPr>
        <p:spPr>
          <a:xfrm>
            <a:off x="1819275" y="3981450"/>
            <a:ext cx="1905000" cy="457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89" name="Shape 789"/>
          <p:cNvSpPr/>
          <p:nvPr/>
        </p:nvSpPr>
        <p:spPr>
          <a:xfrm>
            <a:off x="5514975" y="3981450"/>
            <a:ext cx="1905000" cy="457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90" name="Shape 790"/>
          <p:cNvSpPr/>
          <p:nvPr/>
        </p:nvSpPr>
        <p:spPr>
          <a:xfrm>
            <a:off x="6572250" y="2876550"/>
            <a:ext cx="1905000" cy="457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91" name="Shape 791"/>
          <p:cNvSpPr/>
          <p:nvPr/>
        </p:nvSpPr>
        <p:spPr>
          <a:xfrm>
            <a:off x="3714750" y="2247900"/>
            <a:ext cx="1790700" cy="800100"/>
          </a:xfrm>
          <a:custGeom>
            <a:pathLst>
              <a:path extrusionOk="0" h="120000" w="120000">
                <a:moveTo>
                  <a:pt x="111063" y="0"/>
                </a:moveTo>
                <a:lnTo>
                  <a:pt x="8936" y="0"/>
                </a:lnTo>
                <a:lnTo>
                  <a:pt x="6560" y="714"/>
                </a:lnTo>
                <a:lnTo>
                  <a:pt x="4425" y="2730"/>
                </a:lnTo>
                <a:lnTo>
                  <a:pt x="2617" y="5857"/>
                </a:lnTo>
                <a:lnTo>
                  <a:pt x="1220" y="9905"/>
                </a:lnTo>
                <a:lnTo>
                  <a:pt x="319" y="14683"/>
                </a:lnTo>
                <a:lnTo>
                  <a:pt x="0" y="20000"/>
                </a:lnTo>
                <a:lnTo>
                  <a:pt x="0" y="100000"/>
                </a:lnTo>
                <a:lnTo>
                  <a:pt x="319" y="105316"/>
                </a:lnTo>
                <a:lnTo>
                  <a:pt x="1220" y="110094"/>
                </a:lnTo>
                <a:lnTo>
                  <a:pt x="2617" y="114142"/>
                </a:lnTo>
                <a:lnTo>
                  <a:pt x="4425" y="117269"/>
                </a:lnTo>
                <a:lnTo>
                  <a:pt x="6560" y="119285"/>
                </a:lnTo>
                <a:lnTo>
                  <a:pt x="8936" y="120000"/>
                </a:lnTo>
                <a:lnTo>
                  <a:pt x="111063" y="120000"/>
                </a:lnTo>
                <a:lnTo>
                  <a:pt x="113439" y="119285"/>
                </a:lnTo>
                <a:lnTo>
                  <a:pt x="115574" y="117269"/>
                </a:lnTo>
                <a:lnTo>
                  <a:pt x="117382" y="114142"/>
                </a:lnTo>
                <a:lnTo>
                  <a:pt x="118779" y="110094"/>
                </a:lnTo>
                <a:lnTo>
                  <a:pt x="119680" y="105316"/>
                </a:lnTo>
                <a:lnTo>
                  <a:pt x="120000" y="100000"/>
                </a:lnTo>
                <a:lnTo>
                  <a:pt x="120000" y="20000"/>
                </a:lnTo>
                <a:lnTo>
                  <a:pt x="119680" y="14683"/>
                </a:lnTo>
                <a:lnTo>
                  <a:pt x="118779" y="9905"/>
                </a:lnTo>
                <a:lnTo>
                  <a:pt x="117382" y="5857"/>
                </a:lnTo>
                <a:lnTo>
                  <a:pt x="115574" y="2730"/>
                </a:lnTo>
                <a:lnTo>
                  <a:pt x="113439" y="714"/>
                </a:lnTo>
                <a:lnTo>
                  <a:pt x="111063" y="0"/>
                </a:lnTo>
                <a:close/>
              </a:path>
            </a:pathLst>
          </a:custGeom>
          <a:solidFill>
            <a:srgbClr val="F2672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92" name="Shape 792"/>
          <p:cNvSpPr/>
          <p:nvPr/>
        </p:nvSpPr>
        <p:spPr>
          <a:xfrm>
            <a:off x="3714750" y="2247900"/>
            <a:ext cx="1791176" cy="800100"/>
          </a:xfrm>
          <a:custGeom>
            <a:pathLst>
              <a:path extrusionOk="0" h="120000" w="120000">
                <a:moveTo>
                  <a:pt x="0" y="20000"/>
                </a:moveTo>
                <a:lnTo>
                  <a:pt x="319" y="14683"/>
                </a:lnTo>
                <a:lnTo>
                  <a:pt x="1219" y="9905"/>
                </a:lnTo>
                <a:lnTo>
                  <a:pt x="2616" y="5857"/>
                </a:lnTo>
                <a:lnTo>
                  <a:pt x="4424" y="2730"/>
                </a:lnTo>
                <a:lnTo>
                  <a:pt x="6558" y="714"/>
                </a:lnTo>
                <a:lnTo>
                  <a:pt x="8933" y="0"/>
                </a:lnTo>
                <a:lnTo>
                  <a:pt x="111034" y="0"/>
                </a:lnTo>
                <a:lnTo>
                  <a:pt x="113409" y="714"/>
                </a:lnTo>
                <a:lnTo>
                  <a:pt x="115543" y="2730"/>
                </a:lnTo>
                <a:lnTo>
                  <a:pt x="117351" y="5857"/>
                </a:lnTo>
                <a:lnTo>
                  <a:pt x="118748" y="9905"/>
                </a:lnTo>
                <a:lnTo>
                  <a:pt x="119649" y="14683"/>
                </a:lnTo>
                <a:lnTo>
                  <a:pt x="119968" y="20000"/>
                </a:lnTo>
                <a:lnTo>
                  <a:pt x="119968" y="99999"/>
                </a:lnTo>
                <a:lnTo>
                  <a:pt x="119649" y="105316"/>
                </a:lnTo>
                <a:lnTo>
                  <a:pt x="118748" y="110094"/>
                </a:lnTo>
                <a:lnTo>
                  <a:pt x="117351" y="114142"/>
                </a:lnTo>
                <a:lnTo>
                  <a:pt x="115543" y="117269"/>
                </a:lnTo>
                <a:lnTo>
                  <a:pt x="113409" y="119285"/>
                </a:lnTo>
                <a:lnTo>
                  <a:pt x="111034" y="120000"/>
                </a:lnTo>
                <a:lnTo>
                  <a:pt x="8933" y="120000"/>
                </a:lnTo>
                <a:lnTo>
                  <a:pt x="6558" y="119285"/>
                </a:lnTo>
                <a:lnTo>
                  <a:pt x="4424" y="117269"/>
                </a:lnTo>
                <a:lnTo>
                  <a:pt x="2616" y="114142"/>
                </a:lnTo>
                <a:lnTo>
                  <a:pt x="1219" y="110094"/>
                </a:lnTo>
                <a:lnTo>
                  <a:pt x="319" y="105316"/>
                </a:lnTo>
                <a:lnTo>
                  <a:pt x="0" y="99999"/>
                </a:lnTo>
                <a:lnTo>
                  <a:pt x="0" y="20000"/>
                </a:lnTo>
                <a:close/>
              </a:path>
            </a:pathLst>
          </a:custGeom>
          <a:noFill/>
          <a:ln cap="flat" cmpd="sng" w="25400">
            <a:solidFill>
              <a:srgbClr val="F267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93" name="Shape 793"/>
          <p:cNvSpPr/>
          <p:nvPr/>
        </p:nvSpPr>
        <p:spPr>
          <a:xfrm>
            <a:off x="3714750" y="2238375"/>
            <a:ext cx="1791176" cy="800100"/>
          </a:xfrm>
          <a:custGeom>
            <a:pathLst>
              <a:path extrusionOk="0" h="120000" w="120000">
                <a:moveTo>
                  <a:pt x="0" y="20000"/>
                </a:moveTo>
                <a:lnTo>
                  <a:pt x="319" y="14683"/>
                </a:lnTo>
                <a:lnTo>
                  <a:pt x="1219" y="9905"/>
                </a:lnTo>
                <a:lnTo>
                  <a:pt x="2616" y="5857"/>
                </a:lnTo>
                <a:lnTo>
                  <a:pt x="4424" y="2730"/>
                </a:lnTo>
                <a:lnTo>
                  <a:pt x="6558" y="714"/>
                </a:lnTo>
                <a:lnTo>
                  <a:pt x="8933" y="0"/>
                </a:lnTo>
                <a:lnTo>
                  <a:pt x="111034" y="0"/>
                </a:lnTo>
                <a:lnTo>
                  <a:pt x="113409" y="714"/>
                </a:lnTo>
                <a:lnTo>
                  <a:pt x="115543" y="2730"/>
                </a:lnTo>
                <a:lnTo>
                  <a:pt x="117351" y="5857"/>
                </a:lnTo>
                <a:lnTo>
                  <a:pt x="118748" y="9905"/>
                </a:lnTo>
                <a:lnTo>
                  <a:pt x="119649" y="14683"/>
                </a:lnTo>
                <a:lnTo>
                  <a:pt x="119968" y="20000"/>
                </a:lnTo>
                <a:lnTo>
                  <a:pt x="119968" y="99999"/>
                </a:lnTo>
                <a:lnTo>
                  <a:pt x="119649" y="105316"/>
                </a:lnTo>
                <a:lnTo>
                  <a:pt x="118748" y="110094"/>
                </a:lnTo>
                <a:lnTo>
                  <a:pt x="117351" y="114142"/>
                </a:lnTo>
                <a:lnTo>
                  <a:pt x="115543" y="117269"/>
                </a:lnTo>
                <a:lnTo>
                  <a:pt x="113409" y="119285"/>
                </a:lnTo>
                <a:lnTo>
                  <a:pt x="111034" y="120000"/>
                </a:lnTo>
                <a:lnTo>
                  <a:pt x="8933" y="120000"/>
                </a:lnTo>
                <a:lnTo>
                  <a:pt x="6558" y="119285"/>
                </a:lnTo>
                <a:lnTo>
                  <a:pt x="4424" y="117269"/>
                </a:lnTo>
                <a:lnTo>
                  <a:pt x="2616" y="114142"/>
                </a:lnTo>
                <a:lnTo>
                  <a:pt x="1219" y="110094"/>
                </a:lnTo>
                <a:lnTo>
                  <a:pt x="319" y="105316"/>
                </a:lnTo>
                <a:lnTo>
                  <a:pt x="0" y="99999"/>
                </a:lnTo>
                <a:lnTo>
                  <a:pt x="0" y="20000"/>
                </a:lnTo>
                <a:close/>
              </a:path>
            </a:pathLst>
          </a:custGeom>
          <a:noFill/>
          <a:ln cap="flat" cmpd="sng" w="50800">
            <a:solidFill>
              <a:srgbClr val="82300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94" name="Shape 794"/>
          <p:cNvSpPr/>
          <p:nvPr/>
        </p:nvSpPr>
        <p:spPr>
          <a:xfrm>
            <a:off x="2676525" y="3076575"/>
            <a:ext cx="1546860" cy="228124"/>
          </a:xfrm>
          <a:custGeom>
            <a:pathLst>
              <a:path extrusionOk="0" h="120000" w="120000">
                <a:moveTo>
                  <a:pt x="60730" y="20041"/>
                </a:moveTo>
                <a:lnTo>
                  <a:pt x="59252" y="20041"/>
                </a:lnTo>
                <a:lnTo>
                  <a:pt x="59252" y="117760"/>
                </a:lnTo>
                <a:lnTo>
                  <a:pt x="59582" y="120000"/>
                </a:lnTo>
                <a:lnTo>
                  <a:pt x="119981" y="120000"/>
                </a:lnTo>
                <a:lnTo>
                  <a:pt x="119981" y="109979"/>
                </a:lnTo>
                <a:lnTo>
                  <a:pt x="60730" y="109979"/>
                </a:lnTo>
                <a:lnTo>
                  <a:pt x="60730" y="20041"/>
                </a:lnTo>
                <a:close/>
              </a:path>
              <a:path extrusionOk="0" h="120000" w="120000">
                <a:moveTo>
                  <a:pt x="4433" y="0"/>
                </a:moveTo>
                <a:lnTo>
                  <a:pt x="0" y="15031"/>
                </a:lnTo>
                <a:lnTo>
                  <a:pt x="4433" y="30062"/>
                </a:lnTo>
                <a:lnTo>
                  <a:pt x="4433" y="20041"/>
                </a:lnTo>
                <a:lnTo>
                  <a:pt x="60730" y="20041"/>
                </a:lnTo>
                <a:lnTo>
                  <a:pt x="60730" y="12265"/>
                </a:lnTo>
                <a:lnTo>
                  <a:pt x="60399" y="10020"/>
                </a:lnTo>
                <a:lnTo>
                  <a:pt x="4433" y="10020"/>
                </a:lnTo>
                <a:lnTo>
                  <a:pt x="4433" y="0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95" name="Shape 795"/>
          <p:cNvSpPr/>
          <p:nvPr/>
        </p:nvSpPr>
        <p:spPr>
          <a:xfrm>
            <a:off x="2743200" y="3581400"/>
            <a:ext cx="1605439" cy="404812"/>
          </a:xfrm>
          <a:custGeom>
            <a:pathLst>
              <a:path extrusionOk="0" h="120000" w="120000">
                <a:moveTo>
                  <a:pt x="4271" y="102928"/>
                </a:moveTo>
                <a:lnTo>
                  <a:pt x="0" y="102928"/>
                </a:lnTo>
                <a:lnTo>
                  <a:pt x="2135" y="119869"/>
                </a:lnTo>
                <a:lnTo>
                  <a:pt x="4271" y="102928"/>
                </a:lnTo>
                <a:close/>
              </a:path>
              <a:path extrusionOk="0" h="120000" w="120000">
                <a:moveTo>
                  <a:pt x="119967" y="0"/>
                </a:moveTo>
                <a:lnTo>
                  <a:pt x="118543" y="0"/>
                </a:lnTo>
                <a:lnTo>
                  <a:pt x="118543" y="57111"/>
                </a:lnTo>
                <a:lnTo>
                  <a:pt x="1742" y="57111"/>
                </a:lnTo>
                <a:lnTo>
                  <a:pt x="1423" y="58376"/>
                </a:lnTo>
                <a:lnTo>
                  <a:pt x="1423" y="102928"/>
                </a:lnTo>
                <a:lnTo>
                  <a:pt x="2847" y="102928"/>
                </a:lnTo>
                <a:lnTo>
                  <a:pt x="2847" y="62758"/>
                </a:lnTo>
                <a:lnTo>
                  <a:pt x="119648" y="62758"/>
                </a:lnTo>
                <a:lnTo>
                  <a:pt x="119967" y="61493"/>
                </a:lnTo>
                <a:lnTo>
                  <a:pt x="119967" y="0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96" name="Shape 796"/>
          <p:cNvSpPr/>
          <p:nvPr/>
        </p:nvSpPr>
        <p:spPr>
          <a:xfrm>
            <a:off x="4886325" y="3581400"/>
            <a:ext cx="1605439" cy="404812"/>
          </a:xfrm>
          <a:custGeom>
            <a:pathLst>
              <a:path extrusionOk="0" h="120000" w="120000">
                <a:moveTo>
                  <a:pt x="119967" y="102928"/>
                </a:moveTo>
                <a:lnTo>
                  <a:pt x="115695" y="102928"/>
                </a:lnTo>
                <a:lnTo>
                  <a:pt x="117831" y="119869"/>
                </a:lnTo>
                <a:lnTo>
                  <a:pt x="119967" y="102928"/>
                </a:lnTo>
                <a:close/>
              </a:path>
              <a:path extrusionOk="0" h="120000" w="120000">
                <a:moveTo>
                  <a:pt x="1423" y="0"/>
                </a:moveTo>
                <a:lnTo>
                  <a:pt x="0" y="0"/>
                </a:lnTo>
                <a:lnTo>
                  <a:pt x="0" y="61493"/>
                </a:lnTo>
                <a:lnTo>
                  <a:pt x="318" y="62758"/>
                </a:lnTo>
                <a:lnTo>
                  <a:pt x="117119" y="62758"/>
                </a:lnTo>
                <a:lnTo>
                  <a:pt x="117119" y="102928"/>
                </a:lnTo>
                <a:lnTo>
                  <a:pt x="118543" y="102928"/>
                </a:lnTo>
                <a:lnTo>
                  <a:pt x="118543" y="58376"/>
                </a:lnTo>
                <a:lnTo>
                  <a:pt x="118225" y="57111"/>
                </a:lnTo>
                <a:lnTo>
                  <a:pt x="1423" y="57111"/>
                </a:lnTo>
                <a:lnTo>
                  <a:pt x="1423" y="0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97" name="Shape 797"/>
          <p:cNvSpPr/>
          <p:nvPr/>
        </p:nvSpPr>
        <p:spPr>
          <a:xfrm>
            <a:off x="5019675" y="3076575"/>
            <a:ext cx="1546860" cy="228124"/>
          </a:xfrm>
          <a:custGeom>
            <a:pathLst>
              <a:path extrusionOk="0" h="120000" w="120000">
                <a:moveTo>
                  <a:pt x="115548" y="0"/>
                </a:moveTo>
                <a:lnTo>
                  <a:pt x="115548" y="10020"/>
                </a:lnTo>
                <a:lnTo>
                  <a:pt x="59582" y="10020"/>
                </a:lnTo>
                <a:lnTo>
                  <a:pt x="59252" y="12265"/>
                </a:lnTo>
                <a:lnTo>
                  <a:pt x="59252" y="109979"/>
                </a:lnTo>
                <a:lnTo>
                  <a:pt x="0" y="109979"/>
                </a:lnTo>
                <a:lnTo>
                  <a:pt x="0" y="120000"/>
                </a:lnTo>
                <a:lnTo>
                  <a:pt x="60399" y="120000"/>
                </a:lnTo>
                <a:lnTo>
                  <a:pt x="60730" y="117760"/>
                </a:lnTo>
                <a:lnTo>
                  <a:pt x="60730" y="20041"/>
                </a:lnTo>
                <a:lnTo>
                  <a:pt x="118503" y="20041"/>
                </a:lnTo>
                <a:lnTo>
                  <a:pt x="119981" y="15031"/>
                </a:lnTo>
                <a:lnTo>
                  <a:pt x="115548" y="0"/>
                </a:lnTo>
                <a:close/>
              </a:path>
              <a:path extrusionOk="0" h="120000" w="120000">
                <a:moveTo>
                  <a:pt x="118503" y="20041"/>
                </a:moveTo>
                <a:lnTo>
                  <a:pt x="115548" y="20041"/>
                </a:lnTo>
                <a:lnTo>
                  <a:pt x="115548" y="30062"/>
                </a:lnTo>
                <a:lnTo>
                  <a:pt x="118503" y="20041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98" name="Shape 798"/>
          <p:cNvSpPr/>
          <p:nvPr/>
        </p:nvSpPr>
        <p:spPr>
          <a:xfrm>
            <a:off x="4224338" y="2909888"/>
            <a:ext cx="800100" cy="790575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54538" y="245"/>
                </a:lnTo>
                <a:lnTo>
                  <a:pt x="49214" y="966"/>
                </a:lnTo>
                <a:lnTo>
                  <a:pt x="44049" y="2143"/>
                </a:lnTo>
                <a:lnTo>
                  <a:pt x="39064" y="3753"/>
                </a:lnTo>
                <a:lnTo>
                  <a:pt x="34279" y="5776"/>
                </a:lnTo>
                <a:lnTo>
                  <a:pt x="29716" y="8191"/>
                </a:lnTo>
                <a:lnTo>
                  <a:pt x="25397" y="10976"/>
                </a:lnTo>
                <a:lnTo>
                  <a:pt x="21342" y="14111"/>
                </a:lnTo>
                <a:lnTo>
                  <a:pt x="17573" y="17573"/>
                </a:lnTo>
                <a:lnTo>
                  <a:pt x="14111" y="21342"/>
                </a:lnTo>
                <a:lnTo>
                  <a:pt x="10976" y="25397"/>
                </a:lnTo>
                <a:lnTo>
                  <a:pt x="8191" y="29716"/>
                </a:lnTo>
                <a:lnTo>
                  <a:pt x="5776" y="34279"/>
                </a:lnTo>
                <a:lnTo>
                  <a:pt x="3753" y="39063"/>
                </a:lnTo>
                <a:lnTo>
                  <a:pt x="2143" y="44049"/>
                </a:lnTo>
                <a:lnTo>
                  <a:pt x="966" y="49214"/>
                </a:lnTo>
                <a:lnTo>
                  <a:pt x="245" y="54538"/>
                </a:lnTo>
                <a:lnTo>
                  <a:pt x="0" y="60000"/>
                </a:lnTo>
                <a:lnTo>
                  <a:pt x="245" y="65461"/>
                </a:lnTo>
                <a:lnTo>
                  <a:pt x="966" y="70785"/>
                </a:lnTo>
                <a:lnTo>
                  <a:pt x="2143" y="75950"/>
                </a:lnTo>
                <a:lnTo>
                  <a:pt x="3753" y="80935"/>
                </a:lnTo>
                <a:lnTo>
                  <a:pt x="5776" y="85720"/>
                </a:lnTo>
                <a:lnTo>
                  <a:pt x="8191" y="90283"/>
                </a:lnTo>
                <a:lnTo>
                  <a:pt x="10976" y="94602"/>
                </a:lnTo>
                <a:lnTo>
                  <a:pt x="14111" y="98657"/>
                </a:lnTo>
                <a:lnTo>
                  <a:pt x="17573" y="102426"/>
                </a:lnTo>
                <a:lnTo>
                  <a:pt x="21342" y="105888"/>
                </a:lnTo>
                <a:lnTo>
                  <a:pt x="25397" y="109023"/>
                </a:lnTo>
                <a:lnTo>
                  <a:pt x="29716" y="111808"/>
                </a:lnTo>
                <a:lnTo>
                  <a:pt x="34279" y="114223"/>
                </a:lnTo>
                <a:lnTo>
                  <a:pt x="39064" y="116246"/>
                </a:lnTo>
                <a:lnTo>
                  <a:pt x="44049" y="117856"/>
                </a:lnTo>
                <a:lnTo>
                  <a:pt x="49214" y="119033"/>
                </a:lnTo>
                <a:lnTo>
                  <a:pt x="54538" y="119754"/>
                </a:lnTo>
                <a:lnTo>
                  <a:pt x="60000" y="120000"/>
                </a:lnTo>
                <a:lnTo>
                  <a:pt x="65461" y="119754"/>
                </a:lnTo>
                <a:lnTo>
                  <a:pt x="70785" y="119033"/>
                </a:lnTo>
                <a:lnTo>
                  <a:pt x="75950" y="117856"/>
                </a:lnTo>
                <a:lnTo>
                  <a:pt x="80935" y="116246"/>
                </a:lnTo>
                <a:lnTo>
                  <a:pt x="85720" y="114223"/>
                </a:lnTo>
                <a:lnTo>
                  <a:pt x="90283" y="111808"/>
                </a:lnTo>
                <a:lnTo>
                  <a:pt x="94602" y="109023"/>
                </a:lnTo>
                <a:lnTo>
                  <a:pt x="98657" y="105888"/>
                </a:lnTo>
                <a:lnTo>
                  <a:pt x="102426" y="102426"/>
                </a:lnTo>
                <a:lnTo>
                  <a:pt x="105888" y="98657"/>
                </a:lnTo>
                <a:lnTo>
                  <a:pt x="109023" y="94602"/>
                </a:lnTo>
                <a:lnTo>
                  <a:pt x="111808" y="90283"/>
                </a:lnTo>
                <a:lnTo>
                  <a:pt x="114222" y="85720"/>
                </a:lnTo>
                <a:lnTo>
                  <a:pt x="116246" y="80935"/>
                </a:lnTo>
                <a:lnTo>
                  <a:pt x="117856" y="75950"/>
                </a:lnTo>
                <a:lnTo>
                  <a:pt x="119033" y="70785"/>
                </a:lnTo>
                <a:lnTo>
                  <a:pt x="119754" y="65461"/>
                </a:lnTo>
                <a:lnTo>
                  <a:pt x="120000" y="60000"/>
                </a:lnTo>
                <a:lnTo>
                  <a:pt x="119754" y="54538"/>
                </a:lnTo>
                <a:lnTo>
                  <a:pt x="119033" y="49214"/>
                </a:lnTo>
                <a:lnTo>
                  <a:pt x="117856" y="44049"/>
                </a:lnTo>
                <a:lnTo>
                  <a:pt x="116246" y="39063"/>
                </a:lnTo>
                <a:lnTo>
                  <a:pt x="114222" y="34279"/>
                </a:lnTo>
                <a:lnTo>
                  <a:pt x="111808" y="29716"/>
                </a:lnTo>
                <a:lnTo>
                  <a:pt x="109023" y="25397"/>
                </a:lnTo>
                <a:lnTo>
                  <a:pt x="105888" y="21342"/>
                </a:lnTo>
                <a:lnTo>
                  <a:pt x="102426" y="17573"/>
                </a:lnTo>
                <a:lnTo>
                  <a:pt x="98657" y="14111"/>
                </a:lnTo>
                <a:lnTo>
                  <a:pt x="94602" y="10976"/>
                </a:lnTo>
                <a:lnTo>
                  <a:pt x="90283" y="8191"/>
                </a:lnTo>
                <a:lnTo>
                  <a:pt x="85720" y="5776"/>
                </a:lnTo>
                <a:lnTo>
                  <a:pt x="80935" y="3753"/>
                </a:lnTo>
                <a:lnTo>
                  <a:pt x="75950" y="2143"/>
                </a:lnTo>
                <a:lnTo>
                  <a:pt x="70785" y="966"/>
                </a:lnTo>
                <a:lnTo>
                  <a:pt x="65461" y="245"/>
                </a:lnTo>
                <a:lnTo>
                  <a:pt x="6000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99" name="Shape 799"/>
          <p:cNvSpPr/>
          <p:nvPr/>
        </p:nvSpPr>
        <p:spPr>
          <a:xfrm>
            <a:off x="4224338" y="2909888"/>
            <a:ext cx="800100" cy="790575"/>
          </a:xfrm>
          <a:custGeom>
            <a:pathLst>
              <a:path extrusionOk="0" h="120000" w="120000">
                <a:moveTo>
                  <a:pt x="0" y="60000"/>
                </a:moveTo>
                <a:lnTo>
                  <a:pt x="245" y="54538"/>
                </a:lnTo>
                <a:lnTo>
                  <a:pt x="966" y="49214"/>
                </a:lnTo>
                <a:lnTo>
                  <a:pt x="2143" y="44049"/>
                </a:lnTo>
                <a:lnTo>
                  <a:pt x="3753" y="39064"/>
                </a:lnTo>
                <a:lnTo>
                  <a:pt x="5776" y="34279"/>
                </a:lnTo>
                <a:lnTo>
                  <a:pt x="8191" y="29716"/>
                </a:lnTo>
                <a:lnTo>
                  <a:pt x="10976" y="25397"/>
                </a:lnTo>
                <a:lnTo>
                  <a:pt x="14111" y="21342"/>
                </a:lnTo>
                <a:lnTo>
                  <a:pt x="17573" y="17573"/>
                </a:lnTo>
                <a:lnTo>
                  <a:pt x="21342" y="14111"/>
                </a:lnTo>
                <a:lnTo>
                  <a:pt x="25397" y="10976"/>
                </a:lnTo>
                <a:lnTo>
                  <a:pt x="29716" y="8191"/>
                </a:lnTo>
                <a:lnTo>
                  <a:pt x="34279" y="5776"/>
                </a:lnTo>
                <a:lnTo>
                  <a:pt x="39064" y="3753"/>
                </a:lnTo>
                <a:lnTo>
                  <a:pt x="44049" y="2143"/>
                </a:lnTo>
                <a:lnTo>
                  <a:pt x="49214" y="966"/>
                </a:lnTo>
                <a:lnTo>
                  <a:pt x="54538" y="245"/>
                </a:lnTo>
                <a:lnTo>
                  <a:pt x="60000" y="0"/>
                </a:lnTo>
                <a:lnTo>
                  <a:pt x="65461" y="245"/>
                </a:lnTo>
                <a:lnTo>
                  <a:pt x="70785" y="966"/>
                </a:lnTo>
                <a:lnTo>
                  <a:pt x="75950" y="2143"/>
                </a:lnTo>
                <a:lnTo>
                  <a:pt x="80935" y="3753"/>
                </a:lnTo>
                <a:lnTo>
                  <a:pt x="85720" y="5776"/>
                </a:lnTo>
                <a:lnTo>
                  <a:pt x="90283" y="8191"/>
                </a:lnTo>
                <a:lnTo>
                  <a:pt x="94602" y="10976"/>
                </a:lnTo>
                <a:lnTo>
                  <a:pt x="98657" y="14111"/>
                </a:lnTo>
                <a:lnTo>
                  <a:pt x="102426" y="17573"/>
                </a:lnTo>
                <a:lnTo>
                  <a:pt x="105888" y="21342"/>
                </a:lnTo>
                <a:lnTo>
                  <a:pt x="109023" y="25397"/>
                </a:lnTo>
                <a:lnTo>
                  <a:pt x="111808" y="29716"/>
                </a:lnTo>
                <a:lnTo>
                  <a:pt x="114223" y="34279"/>
                </a:lnTo>
                <a:lnTo>
                  <a:pt x="116246" y="39064"/>
                </a:lnTo>
                <a:lnTo>
                  <a:pt x="117856" y="44049"/>
                </a:lnTo>
                <a:lnTo>
                  <a:pt x="119033" y="49214"/>
                </a:lnTo>
                <a:lnTo>
                  <a:pt x="119754" y="54538"/>
                </a:lnTo>
                <a:lnTo>
                  <a:pt x="120000" y="60000"/>
                </a:lnTo>
                <a:lnTo>
                  <a:pt x="119754" y="65461"/>
                </a:lnTo>
                <a:lnTo>
                  <a:pt x="119033" y="70785"/>
                </a:lnTo>
                <a:lnTo>
                  <a:pt x="117856" y="75950"/>
                </a:lnTo>
                <a:lnTo>
                  <a:pt x="116246" y="80935"/>
                </a:lnTo>
                <a:lnTo>
                  <a:pt x="114223" y="85720"/>
                </a:lnTo>
                <a:lnTo>
                  <a:pt x="111808" y="90283"/>
                </a:lnTo>
                <a:lnTo>
                  <a:pt x="109023" y="94602"/>
                </a:lnTo>
                <a:lnTo>
                  <a:pt x="105888" y="98657"/>
                </a:lnTo>
                <a:lnTo>
                  <a:pt x="102426" y="102426"/>
                </a:lnTo>
                <a:lnTo>
                  <a:pt x="98657" y="105888"/>
                </a:lnTo>
                <a:lnTo>
                  <a:pt x="94602" y="109023"/>
                </a:lnTo>
                <a:lnTo>
                  <a:pt x="90283" y="111808"/>
                </a:lnTo>
                <a:lnTo>
                  <a:pt x="85720" y="114223"/>
                </a:lnTo>
                <a:lnTo>
                  <a:pt x="80935" y="116246"/>
                </a:lnTo>
                <a:lnTo>
                  <a:pt x="75950" y="117856"/>
                </a:lnTo>
                <a:lnTo>
                  <a:pt x="70785" y="119033"/>
                </a:lnTo>
                <a:lnTo>
                  <a:pt x="65461" y="119754"/>
                </a:lnTo>
                <a:lnTo>
                  <a:pt x="60000" y="120000"/>
                </a:lnTo>
                <a:lnTo>
                  <a:pt x="54538" y="119754"/>
                </a:lnTo>
                <a:lnTo>
                  <a:pt x="49214" y="119033"/>
                </a:lnTo>
                <a:lnTo>
                  <a:pt x="44049" y="117856"/>
                </a:lnTo>
                <a:lnTo>
                  <a:pt x="39064" y="116246"/>
                </a:lnTo>
                <a:lnTo>
                  <a:pt x="34279" y="114223"/>
                </a:lnTo>
                <a:lnTo>
                  <a:pt x="29716" y="111808"/>
                </a:lnTo>
                <a:lnTo>
                  <a:pt x="25397" y="109023"/>
                </a:lnTo>
                <a:lnTo>
                  <a:pt x="21342" y="105888"/>
                </a:lnTo>
                <a:lnTo>
                  <a:pt x="17573" y="102426"/>
                </a:lnTo>
                <a:lnTo>
                  <a:pt x="14111" y="98657"/>
                </a:lnTo>
                <a:lnTo>
                  <a:pt x="10976" y="94602"/>
                </a:lnTo>
                <a:lnTo>
                  <a:pt x="8191" y="90283"/>
                </a:lnTo>
                <a:lnTo>
                  <a:pt x="5776" y="85720"/>
                </a:lnTo>
                <a:lnTo>
                  <a:pt x="3753" y="80935"/>
                </a:lnTo>
                <a:lnTo>
                  <a:pt x="2143" y="75950"/>
                </a:lnTo>
                <a:lnTo>
                  <a:pt x="966" y="70785"/>
                </a:lnTo>
                <a:lnTo>
                  <a:pt x="245" y="65461"/>
                </a:lnTo>
                <a:lnTo>
                  <a:pt x="0" y="60000"/>
                </a:lnTo>
                <a:close/>
              </a:path>
            </a:pathLst>
          </a:cu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00" name="Shape 800"/>
          <p:cNvSpPr txBox="1"/>
          <p:nvPr/>
        </p:nvSpPr>
        <p:spPr>
          <a:xfrm>
            <a:off x="4320387" y="2503522"/>
            <a:ext cx="572452" cy="887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Button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marR="0" rtl="0" algn="ctr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Click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Shape 805"/>
          <p:cNvSpPr txBox="1"/>
          <p:nvPr>
            <p:ph type="title"/>
          </p:nvPr>
        </p:nvSpPr>
        <p:spPr>
          <a:xfrm>
            <a:off x="3581590" y="159048"/>
            <a:ext cx="1886426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rPr>
              <a:t>Delegates</a:t>
            </a:r>
            <a:endParaRPr sz="1100"/>
          </a:p>
        </p:txBody>
      </p:sp>
      <p:sp>
        <p:nvSpPr>
          <p:cNvPr id="806" name="Shape 806"/>
          <p:cNvSpPr txBox="1"/>
          <p:nvPr/>
        </p:nvSpPr>
        <p:spPr>
          <a:xfrm>
            <a:off x="428625" y="809150"/>
            <a:ext cx="58056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47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" sz="11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I need a variable that references a method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" sz="11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A delegate is a type that references methods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7" name="Shape 807"/>
          <p:cNvSpPr txBox="1"/>
          <p:nvPr/>
        </p:nvSpPr>
        <p:spPr>
          <a:xfrm>
            <a:off x="2449315" y="2867479"/>
            <a:ext cx="1962150" cy="1943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400">
                <a:solidFill>
                  <a:srgbClr val="2B91AF"/>
                </a:solidFill>
                <a:latin typeface="Courier New"/>
                <a:ea typeface="Courier New"/>
                <a:cs typeface="Courier New"/>
                <a:sym typeface="Courier New"/>
              </a:rPr>
              <a:t>Logger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8" name="Shape 808"/>
          <p:cNvSpPr txBox="1"/>
          <p:nvPr/>
        </p:nvSpPr>
        <p:spPr>
          <a:xfrm>
            <a:off x="1119188" y="1824038"/>
            <a:ext cx="6706076" cy="342900"/>
          </a:xfrm>
          <a:prstGeom prst="rect">
            <a:avLst/>
          </a:prstGeom>
          <a:solidFill>
            <a:srgbClr val="E5E5E5"/>
          </a:solidFill>
          <a:ln cap="flat" cmpd="sng" w="12700">
            <a:solidFill>
              <a:srgbClr val="58595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10475">
            <a:noAutofit/>
          </a:bodyPr>
          <a:lstStyle/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 delegate void </a:t>
            </a:r>
            <a:r>
              <a:rPr lang="en" sz="14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Writer</a:t>
            </a: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message);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809" name="Shape 809"/>
          <p:cNvGraphicFramePr/>
          <p:nvPr/>
        </p:nvGraphicFramePr>
        <p:xfrm>
          <a:off x="152400" y="22574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{C0C1D519-BB0B-4D87-AC8A-58AC07196AF8}</a:tableStyleId>
              </a:tblPr>
              <a:tblGrid>
                <a:gridCol w="2228850"/>
                <a:gridCol w="5953125"/>
                <a:gridCol w="657225"/>
              </a:tblGrid>
              <a:tr h="561975">
                <a:tc gridSpan="2">
                  <a:txBody>
                    <a:bodyPr>
                      <a:noAutofit/>
                    </a:bodyPr>
                    <a:lstStyle/>
                    <a:p>
                      <a:pPr indent="-12700" lvl="0" marL="76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2B91A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Logger </a:t>
                      </a:r>
                      <a:r>
                        <a:rPr lang="en" sz="1400" u="none" cap="none" strike="noStrike">
                          <a:solidFill>
                            <a:srgbClr val="585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logger = </a:t>
                      </a:r>
                      <a:r>
                        <a:rPr lang="en" sz="1400" u="none" cap="none" strike="noStrike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 </a:t>
                      </a:r>
                      <a:r>
                        <a:rPr lang="en" sz="1400" u="none" cap="none" strike="noStrike">
                          <a:solidFill>
                            <a:srgbClr val="2B91A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Logger</a:t>
                      </a:r>
                      <a:r>
                        <a:rPr lang="en" sz="1400" u="none" cap="none" strike="noStrike">
                          <a:solidFill>
                            <a:srgbClr val="585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();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-12700" lvl="0" marL="76200" marR="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2B91A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Writer </a:t>
                      </a:r>
                      <a:r>
                        <a:rPr lang="en" sz="1400" u="none" cap="none" strike="noStrike">
                          <a:solidFill>
                            <a:srgbClr val="585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writer = </a:t>
                      </a:r>
                      <a:r>
                        <a:rPr lang="en" sz="1400" u="none" cap="none" strike="noStrike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 </a:t>
                      </a:r>
                      <a:r>
                        <a:rPr lang="en" sz="1400" u="none" cap="none" strike="noStrike">
                          <a:solidFill>
                            <a:srgbClr val="2B91A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Writer</a:t>
                      </a:r>
                      <a:r>
                        <a:rPr lang="en" sz="1400" u="none" cap="none" strike="noStrike">
                          <a:solidFill>
                            <a:srgbClr val="585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(logger.WriteMessage);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2875" marB="0" marR="0" marL="0">
                    <a:lnL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FFFFCC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B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3850">
                <a:tc>
                  <a:txBody>
                    <a:bodyPr>
                      <a:noAutofit/>
                    </a:bodyPr>
                    <a:lstStyle/>
                    <a:p>
                      <a:pPr indent="-12700" lvl="0" marL="76200" marR="0" rtl="0" algn="l">
                        <a:lnSpc>
                          <a:spcPct val="10527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585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writer(</a:t>
                      </a:r>
                      <a:r>
                        <a:rPr lang="en" sz="1400" u="none" cap="none" strike="noStrike">
                          <a:solidFill>
                            <a:srgbClr val="A3151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"Success!!"</a:t>
                      </a:r>
                      <a:r>
                        <a:rPr lang="en" sz="1400" u="none" cap="none" strike="noStrike">
                          <a:solidFill>
                            <a:srgbClr val="585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D7EAB3"/>
                    </a:solidFill>
                  </a:tcPr>
                </a:tc>
              </a:tr>
              <a:tr h="1581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marR="0" rtl="0" algn="l">
                        <a:lnSpc>
                          <a:spcPct val="9522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58595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48260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void </a:t>
                      </a:r>
                      <a:r>
                        <a:rPr lang="en" sz="1400" u="none" cap="none" strike="noStrike">
                          <a:solidFill>
                            <a:srgbClr val="58595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WriteMessage(</a:t>
                      </a:r>
                      <a:r>
                        <a:rPr lang="en" sz="1400" u="none" cap="none" strike="noStrike">
                          <a:solidFill>
                            <a:srgbClr val="2B91A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 </a:t>
                      </a:r>
                      <a:r>
                        <a:rPr lang="en" sz="1400" u="none" cap="none" strike="noStrike">
                          <a:solidFill>
                            <a:srgbClr val="58595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message)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482600" marR="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58595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889000" marR="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2B91A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Console</a:t>
                      </a:r>
                      <a:r>
                        <a:rPr lang="en" sz="1400" u="none" cap="none" strike="noStrike">
                          <a:solidFill>
                            <a:srgbClr val="58595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.WriteLine(message);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48260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58595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63500" marR="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58595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7EAB3"/>
                    </a:solidFill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Shape 814"/>
          <p:cNvSpPr txBox="1"/>
          <p:nvPr>
            <p:ph type="title"/>
          </p:nvPr>
        </p:nvSpPr>
        <p:spPr>
          <a:xfrm>
            <a:off x="2467165" y="159048"/>
            <a:ext cx="4114324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rPr>
              <a:t>Subscribing To Events</a:t>
            </a:r>
            <a:endParaRPr sz="1100"/>
          </a:p>
        </p:txBody>
      </p:sp>
      <p:sp>
        <p:nvSpPr>
          <p:cNvPr id="815" name="Shape 815"/>
          <p:cNvSpPr txBox="1"/>
          <p:nvPr/>
        </p:nvSpPr>
        <p:spPr>
          <a:xfrm>
            <a:off x="428625" y="830325"/>
            <a:ext cx="71313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33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" sz="11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Use the += and -= to attach and detach event handlers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□□</a:t>
            </a:r>
            <a:r>
              <a:rPr lang="en" sz="10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Can attached named or anonymous methods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Shape 816"/>
          <p:cNvSpPr txBox="1"/>
          <p:nvPr/>
        </p:nvSpPr>
        <p:spPr>
          <a:xfrm>
            <a:off x="461963" y="1890713"/>
            <a:ext cx="8230076" cy="2400776"/>
          </a:xfrm>
          <a:prstGeom prst="rect">
            <a:avLst/>
          </a:prstGeom>
          <a:solidFill>
            <a:srgbClr val="548C94"/>
          </a:solidFill>
          <a:ln cap="flat" cmpd="sng" w="12700">
            <a:solidFill>
              <a:srgbClr val="58595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10475">
            <a:noAutofit/>
          </a:bodyPr>
          <a:lstStyle/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Initialize()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445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_submitButton.Click += </a:t>
            </a:r>
            <a:r>
              <a:rPr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4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RoutedEventHandler</a:t>
            </a: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(_submitButton_Click);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635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 void </a:t>
            </a: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_submitButton_Click(</a:t>
            </a:r>
            <a:r>
              <a:rPr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object </a:t>
            </a: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sender, </a:t>
            </a:r>
            <a:r>
              <a:rPr lang="en" sz="14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RoutedEventArgs </a:t>
            </a: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e)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445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... respond to event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Shape 821"/>
          <p:cNvSpPr txBox="1"/>
          <p:nvPr>
            <p:ph type="title"/>
          </p:nvPr>
        </p:nvSpPr>
        <p:spPr>
          <a:xfrm>
            <a:off x="2848165" y="159048"/>
            <a:ext cx="3345180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rPr>
              <a:t>Publishing Events</a:t>
            </a:r>
            <a:endParaRPr sz="1100"/>
          </a:p>
        </p:txBody>
      </p:sp>
      <p:sp>
        <p:nvSpPr>
          <p:cNvPr id="822" name="Shape 822"/>
          <p:cNvSpPr/>
          <p:nvPr/>
        </p:nvSpPr>
        <p:spPr>
          <a:xfrm>
            <a:off x="614363" y="2519363"/>
            <a:ext cx="7543800" cy="2514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548C9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23" name="Shape 823"/>
          <p:cNvSpPr/>
          <p:nvPr/>
        </p:nvSpPr>
        <p:spPr>
          <a:xfrm>
            <a:off x="614363" y="2519363"/>
            <a:ext cx="7544276" cy="2515076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92" y="0"/>
                </a:lnTo>
                <a:lnTo>
                  <a:pt x="119992" y="119977"/>
                </a:lnTo>
                <a:lnTo>
                  <a:pt x="0" y="119977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2700">
            <a:solidFill>
              <a:srgbClr val="58595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24" name="Shape 824"/>
          <p:cNvSpPr txBox="1"/>
          <p:nvPr/>
        </p:nvSpPr>
        <p:spPr>
          <a:xfrm>
            <a:off x="428625" y="712050"/>
            <a:ext cx="8441700" cy="4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33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" sz="11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Create custom event arguments (or use a built-in type)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265430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□□</a:t>
            </a:r>
            <a:r>
              <a:rPr lang="en" sz="10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Always derive from the base EventArgs class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" sz="11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Define a delegate (or use a built-in delegate)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" sz="11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Define an event in your class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" sz="11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Raise the event at the appropriate time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 event </a:t>
            </a:r>
            <a:r>
              <a:rPr lang="en" sz="14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NameChangingEventHandler </a:t>
            </a: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NameChanging;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 bool </a:t>
            </a: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OnNameChanging(</a:t>
            </a:r>
            <a:r>
              <a:rPr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oldName, </a:t>
            </a:r>
            <a:r>
              <a:rPr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newName)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4290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2390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(NameChanging != </a:t>
            </a:r>
            <a:r>
              <a:rPr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04900" marR="0" rtl="0" algn="l">
              <a:lnSpc>
                <a:spcPct val="116666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NameChangingEventArgs </a:t>
            </a: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args = </a:t>
            </a:r>
            <a:r>
              <a:rPr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4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NameChangingEventArgs</a:t>
            </a: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();  args.Cancel = </a:t>
            </a:r>
            <a:r>
              <a:rPr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04900" marR="3200400" rtl="0" algn="l">
              <a:lnSpc>
                <a:spcPct val="116666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args.NewName = newName;  args.OldName = oldName;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04900" marR="0" rtl="0" algn="l">
              <a:lnSpc>
                <a:spcPct val="11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NameChanging(</a:t>
            </a:r>
            <a:r>
              <a:rPr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, args);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2390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4290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Shape 829"/>
          <p:cNvSpPr txBox="1"/>
          <p:nvPr>
            <p:ph type="title"/>
          </p:nvPr>
        </p:nvSpPr>
        <p:spPr>
          <a:xfrm>
            <a:off x="3610146" y="159048"/>
            <a:ext cx="1819275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sz="1100"/>
          </a:p>
        </p:txBody>
      </p:sp>
      <p:sp>
        <p:nvSpPr>
          <p:cNvPr id="830" name="Shape 830"/>
          <p:cNvSpPr txBox="1"/>
          <p:nvPr/>
        </p:nvSpPr>
        <p:spPr>
          <a:xfrm>
            <a:off x="428625" y="830325"/>
            <a:ext cx="4669500" cy="11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33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" sz="11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Members are used to craft an abstraction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□□</a:t>
            </a:r>
            <a:r>
              <a:rPr lang="en" sz="10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Fields and properties for state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□□</a:t>
            </a:r>
            <a:r>
              <a:rPr lang="en" sz="10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Methods for behavior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□□</a:t>
            </a:r>
            <a:r>
              <a:rPr lang="en" sz="10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Events for notification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Shape 835"/>
          <p:cNvSpPr/>
          <p:nvPr/>
        </p:nvSpPr>
        <p:spPr>
          <a:xfrm>
            <a:off x="2266950" y="4371975"/>
            <a:ext cx="4625816" cy="6668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97" y="112035"/>
                </a:lnTo>
              </a:path>
            </a:pathLst>
          </a:custGeom>
          <a:noFill/>
          <a:ln cap="flat" cmpd="sng" w="25400">
            <a:solidFill>
              <a:srgbClr val="F267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36" name="Shape 836"/>
          <p:cNvSpPr txBox="1"/>
          <p:nvPr>
            <p:ph type="title"/>
          </p:nvPr>
        </p:nvSpPr>
        <p:spPr>
          <a:xfrm>
            <a:off x="3416522" y="735120"/>
            <a:ext cx="2251710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rPr>
              <a:t>Control Flow</a:t>
            </a:r>
            <a:endParaRPr sz="11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Shape 841"/>
          <p:cNvSpPr txBox="1"/>
          <p:nvPr>
            <p:ph type="title"/>
          </p:nvPr>
        </p:nvSpPr>
        <p:spPr>
          <a:xfrm>
            <a:off x="3629196" y="159048"/>
            <a:ext cx="1794034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  <a:endParaRPr sz="1100"/>
          </a:p>
        </p:txBody>
      </p:sp>
      <p:sp>
        <p:nvSpPr>
          <p:cNvPr id="842" name="Shape 842"/>
          <p:cNvSpPr txBox="1"/>
          <p:nvPr/>
        </p:nvSpPr>
        <p:spPr>
          <a:xfrm>
            <a:off x="440048" y="929650"/>
            <a:ext cx="15975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1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" sz="15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Branching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" sz="15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Iterating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" sz="15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Jumping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" sz="15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Exceptions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3" name="Shape 843"/>
          <p:cNvSpPr/>
          <p:nvPr/>
        </p:nvSpPr>
        <p:spPr>
          <a:xfrm>
            <a:off x="2514600" y="914400"/>
            <a:ext cx="6410325" cy="3200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Shape 848"/>
          <p:cNvSpPr txBox="1"/>
          <p:nvPr>
            <p:ph type="title"/>
          </p:nvPr>
        </p:nvSpPr>
        <p:spPr>
          <a:xfrm>
            <a:off x="3543490" y="159048"/>
            <a:ext cx="1949767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rPr>
              <a:t>Branching</a:t>
            </a:r>
            <a:endParaRPr sz="1100"/>
          </a:p>
        </p:txBody>
      </p:sp>
      <p:sp>
        <p:nvSpPr>
          <p:cNvPr id="849" name="Shape 849"/>
          <p:cNvSpPr txBox="1"/>
          <p:nvPr/>
        </p:nvSpPr>
        <p:spPr>
          <a:xfrm>
            <a:off x="538163" y="1204913"/>
            <a:ext cx="2896076" cy="2286476"/>
          </a:xfrm>
          <a:prstGeom prst="rect">
            <a:avLst/>
          </a:prstGeom>
          <a:solidFill>
            <a:srgbClr val="FFFFCC"/>
          </a:solidFill>
          <a:ln cap="flat" cmpd="sng" w="12700">
            <a:solidFill>
              <a:srgbClr val="58595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39050">
            <a:noAutofit/>
          </a:bodyPr>
          <a:lstStyle/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5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(age &lt;= 2)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419100" lvl="0" marL="63500" marR="9398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ServeMilk();  </a:t>
            </a:r>
            <a:r>
              <a:rPr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 if </a:t>
            </a:r>
            <a:r>
              <a:rPr lang="en" sz="15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(age &lt; 21)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826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ServeSoda();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82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ServeDrink();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0" name="Shape 850"/>
          <p:cNvSpPr txBox="1"/>
          <p:nvPr/>
        </p:nvSpPr>
        <p:spPr>
          <a:xfrm>
            <a:off x="1452563" y="3719513"/>
            <a:ext cx="6706076" cy="457200"/>
          </a:xfrm>
          <a:prstGeom prst="rect">
            <a:avLst/>
          </a:prstGeom>
          <a:solidFill>
            <a:srgbClr val="F8DBCF"/>
          </a:solidFill>
          <a:ln cap="flat" cmpd="sng" w="12700">
            <a:solidFill>
              <a:srgbClr val="58595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39050">
            <a:noAutofit/>
          </a:bodyPr>
          <a:lstStyle/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string </a:t>
            </a:r>
            <a:r>
              <a:rPr lang="en" sz="1500">
                <a:solidFill>
                  <a:srgbClr val="58595B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pass = age &gt; 20 ? </a:t>
            </a:r>
            <a:r>
              <a:rPr lang="en" sz="15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"pass" </a:t>
            </a:r>
            <a:r>
              <a:rPr lang="en" sz="1500">
                <a:solidFill>
                  <a:srgbClr val="58595B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: </a:t>
            </a:r>
            <a:r>
              <a:rPr lang="en" sz="15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"nopass"</a:t>
            </a:r>
            <a:r>
              <a:rPr lang="en" sz="1500">
                <a:solidFill>
                  <a:srgbClr val="58595B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;</a:t>
            </a:r>
            <a:endParaRPr sz="15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851" name="Shape 851"/>
          <p:cNvSpPr txBox="1"/>
          <p:nvPr/>
        </p:nvSpPr>
        <p:spPr>
          <a:xfrm>
            <a:off x="4271963" y="1262063"/>
            <a:ext cx="4115276" cy="2000726"/>
          </a:xfrm>
          <a:prstGeom prst="rect">
            <a:avLst/>
          </a:prstGeom>
          <a:solidFill>
            <a:srgbClr val="E0EFF1"/>
          </a:solidFill>
          <a:ln cap="flat" cmpd="sng" w="12700">
            <a:solidFill>
              <a:srgbClr val="58595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39050">
            <a:noAutofit/>
          </a:bodyPr>
          <a:lstStyle/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5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(age &lt;= 2)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82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5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(name == </a:t>
            </a:r>
            <a:r>
              <a:rPr lang="en" sz="15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"Scott"</a:t>
            </a:r>
            <a:r>
              <a:rPr lang="en" sz="15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82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01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...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82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type="title"/>
          </p:nvPr>
        </p:nvSpPr>
        <p:spPr>
          <a:xfrm>
            <a:off x="3848290" y="159048"/>
            <a:ext cx="1346359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rPr>
              <a:t>csc.exe</a:t>
            </a:r>
            <a:endParaRPr sz="1100"/>
          </a:p>
        </p:txBody>
      </p:sp>
      <p:sp>
        <p:nvSpPr>
          <p:cNvPr id="359" name="Shape 359"/>
          <p:cNvSpPr txBox="1"/>
          <p:nvPr/>
        </p:nvSpPr>
        <p:spPr>
          <a:xfrm>
            <a:off x="428625" y="830315"/>
            <a:ext cx="4620101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33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" sz="11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The C# command line compiler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□□</a:t>
            </a:r>
            <a:r>
              <a:rPr lang="en" sz="10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Transforms C# code into Microsoft Intermediate Language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Shape 360"/>
          <p:cNvSpPr/>
          <p:nvPr/>
        </p:nvSpPr>
        <p:spPr>
          <a:xfrm>
            <a:off x="1133475" y="2514600"/>
            <a:ext cx="914400" cy="685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66AEB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61" name="Shape 361"/>
          <p:cNvSpPr/>
          <p:nvPr/>
        </p:nvSpPr>
        <p:spPr>
          <a:xfrm>
            <a:off x="1133475" y="2514600"/>
            <a:ext cx="914400" cy="685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25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62" name="Shape 362"/>
          <p:cNvSpPr txBox="1"/>
          <p:nvPr/>
        </p:nvSpPr>
        <p:spPr>
          <a:xfrm>
            <a:off x="1351778" y="2754418"/>
            <a:ext cx="474345" cy="2109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file.cs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3" name="Shape 363"/>
          <p:cNvSpPr/>
          <p:nvPr/>
        </p:nvSpPr>
        <p:spPr>
          <a:xfrm>
            <a:off x="1285875" y="2628900"/>
            <a:ext cx="914400" cy="685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66AEB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64" name="Shape 364"/>
          <p:cNvSpPr/>
          <p:nvPr/>
        </p:nvSpPr>
        <p:spPr>
          <a:xfrm>
            <a:off x="1285875" y="2628900"/>
            <a:ext cx="914400" cy="685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25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65" name="Shape 365"/>
          <p:cNvSpPr txBox="1"/>
          <p:nvPr/>
        </p:nvSpPr>
        <p:spPr>
          <a:xfrm>
            <a:off x="1504178" y="2868718"/>
            <a:ext cx="474345" cy="2109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file.cs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6" name="Shape 366"/>
          <p:cNvSpPr/>
          <p:nvPr/>
        </p:nvSpPr>
        <p:spPr>
          <a:xfrm>
            <a:off x="1438275" y="2743200"/>
            <a:ext cx="914400" cy="685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66AEB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67" name="Shape 367"/>
          <p:cNvSpPr/>
          <p:nvPr/>
        </p:nvSpPr>
        <p:spPr>
          <a:xfrm>
            <a:off x="1438275" y="2743200"/>
            <a:ext cx="914400" cy="685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25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68" name="Shape 368"/>
          <p:cNvSpPr txBox="1"/>
          <p:nvPr/>
        </p:nvSpPr>
        <p:spPr>
          <a:xfrm>
            <a:off x="1656578" y="2983018"/>
            <a:ext cx="474345" cy="2109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file.cs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9" name="Shape 369"/>
          <p:cNvSpPr/>
          <p:nvPr/>
        </p:nvSpPr>
        <p:spPr>
          <a:xfrm>
            <a:off x="1590675" y="2857500"/>
            <a:ext cx="914400" cy="685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66AEB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70" name="Shape 370"/>
          <p:cNvSpPr/>
          <p:nvPr/>
        </p:nvSpPr>
        <p:spPr>
          <a:xfrm>
            <a:off x="1590675" y="2857500"/>
            <a:ext cx="914400" cy="685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25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71" name="Shape 371"/>
          <p:cNvSpPr txBox="1"/>
          <p:nvPr/>
        </p:nvSpPr>
        <p:spPr>
          <a:xfrm>
            <a:off x="1133475" y="3057525"/>
            <a:ext cx="13716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-127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file.cs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Shape 372"/>
          <p:cNvSpPr txBox="1"/>
          <p:nvPr/>
        </p:nvSpPr>
        <p:spPr>
          <a:xfrm>
            <a:off x="3576638" y="2405063"/>
            <a:ext cx="1981676" cy="1371600"/>
          </a:xfrm>
          <a:prstGeom prst="rect">
            <a:avLst/>
          </a:prstGeom>
          <a:noFill/>
          <a:ln cap="flat" cmpd="sng" w="38100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csc.exe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6619875" y="2628900"/>
            <a:ext cx="1447800" cy="857250"/>
          </a:xfrm>
          <a:prstGeom prst="rect">
            <a:avLst/>
          </a:prstGeom>
          <a:solidFill>
            <a:srgbClr val="9CCB42"/>
          </a:solidFill>
          <a:ln>
            <a:noFill/>
          </a:ln>
        </p:spPr>
        <p:txBody>
          <a:bodyPr anchorCtr="0" anchor="t" bIns="0" lIns="0" spcFirstLastPara="1" rIns="0" wrap="square" tIns="4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7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myapp.exe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2714625" y="2971800"/>
            <a:ext cx="685800" cy="171450"/>
          </a:xfrm>
          <a:custGeom>
            <a:pathLst>
              <a:path extrusionOk="0" h="120000" w="120000">
                <a:moveTo>
                  <a:pt x="105000" y="0"/>
                </a:moveTo>
                <a:lnTo>
                  <a:pt x="105000" y="30000"/>
                </a:lnTo>
                <a:lnTo>
                  <a:pt x="0" y="30000"/>
                </a:lnTo>
                <a:lnTo>
                  <a:pt x="0" y="90000"/>
                </a:lnTo>
                <a:lnTo>
                  <a:pt x="105000" y="90000"/>
                </a:lnTo>
                <a:lnTo>
                  <a:pt x="105000" y="120000"/>
                </a:lnTo>
                <a:lnTo>
                  <a:pt x="120000" y="60000"/>
                </a:lnTo>
                <a:lnTo>
                  <a:pt x="10500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75" name="Shape 375"/>
          <p:cNvSpPr/>
          <p:nvPr/>
        </p:nvSpPr>
        <p:spPr>
          <a:xfrm>
            <a:off x="5743575" y="2971800"/>
            <a:ext cx="685800" cy="171450"/>
          </a:xfrm>
          <a:custGeom>
            <a:pathLst>
              <a:path extrusionOk="0" h="120000" w="120000">
                <a:moveTo>
                  <a:pt x="105000" y="0"/>
                </a:moveTo>
                <a:lnTo>
                  <a:pt x="105000" y="30000"/>
                </a:lnTo>
                <a:lnTo>
                  <a:pt x="0" y="30000"/>
                </a:lnTo>
                <a:lnTo>
                  <a:pt x="0" y="90000"/>
                </a:lnTo>
                <a:lnTo>
                  <a:pt x="105000" y="90000"/>
                </a:lnTo>
                <a:lnTo>
                  <a:pt x="105000" y="120000"/>
                </a:lnTo>
                <a:lnTo>
                  <a:pt x="120000" y="60000"/>
                </a:lnTo>
                <a:lnTo>
                  <a:pt x="10500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Shape 856"/>
          <p:cNvSpPr txBox="1"/>
          <p:nvPr>
            <p:ph type="title"/>
          </p:nvPr>
        </p:nvSpPr>
        <p:spPr>
          <a:xfrm>
            <a:off x="3581571" y="159048"/>
            <a:ext cx="1873568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rPr>
              <a:t>Switching</a:t>
            </a:r>
            <a:endParaRPr sz="1100"/>
          </a:p>
        </p:txBody>
      </p:sp>
      <p:sp>
        <p:nvSpPr>
          <p:cNvPr id="857" name="Shape 857"/>
          <p:cNvSpPr txBox="1"/>
          <p:nvPr/>
        </p:nvSpPr>
        <p:spPr>
          <a:xfrm>
            <a:off x="428625" y="830325"/>
            <a:ext cx="55935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33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" sz="11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Restricted to integers, characters, strings, and enums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□□</a:t>
            </a:r>
            <a:r>
              <a:rPr lang="en" sz="10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Case labels are constants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8" name="Shape 858"/>
          <p:cNvSpPr txBox="1"/>
          <p:nvPr/>
        </p:nvSpPr>
        <p:spPr>
          <a:xfrm>
            <a:off x="647700" y="1475899"/>
            <a:ext cx="1926431" cy="224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□□</a:t>
            </a:r>
            <a:r>
              <a:rPr lang="en" sz="10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Default label is optional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9" name="Shape 859"/>
          <p:cNvSpPr txBox="1"/>
          <p:nvPr/>
        </p:nvSpPr>
        <p:spPr>
          <a:xfrm>
            <a:off x="4652963" y="1547813"/>
            <a:ext cx="3658076" cy="3315176"/>
          </a:xfrm>
          <a:prstGeom prst="rect">
            <a:avLst/>
          </a:prstGeom>
          <a:solidFill>
            <a:srgbClr val="E5E5E5"/>
          </a:solidFill>
          <a:ln cap="flat" cmpd="sng" w="12700">
            <a:solidFill>
              <a:srgbClr val="58595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10475">
            <a:noAutofit/>
          </a:bodyPr>
          <a:lstStyle/>
          <a:p>
            <a:pPr indent="-419100" lvl="0" marL="482600" marR="18034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" sz="15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(name) {  </a:t>
            </a:r>
            <a:r>
              <a:rPr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case </a:t>
            </a:r>
            <a:r>
              <a:rPr lang="en" sz="15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"Scott"</a:t>
            </a:r>
            <a:r>
              <a:rPr lang="en" sz="15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01700" marR="1498600" rtl="0" algn="l">
              <a:lnSpc>
                <a:spcPct val="1125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ServeSoda();  </a:t>
            </a:r>
            <a:r>
              <a:rPr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" sz="15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82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case </a:t>
            </a:r>
            <a:r>
              <a:rPr lang="en" sz="15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"Alex"</a:t>
            </a:r>
            <a:r>
              <a:rPr lang="en" sz="15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01700" marR="1384300" rtl="0" algn="l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ServeMilk();  ServeDrink();  </a:t>
            </a:r>
            <a:r>
              <a:rPr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" sz="15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82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en" sz="15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01700" marR="1498600" rtl="0" algn="l">
              <a:lnSpc>
                <a:spcPct val="116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ServeMilk();  </a:t>
            </a:r>
            <a:r>
              <a:rPr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" sz="15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Shape 864"/>
          <p:cNvSpPr txBox="1"/>
          <p:nvPr>
            <p:ph type="title"/>
          </p:nvPr>
        </p:nvSpPr>
        <p:spPr>
          <a:xfrm>
            <a:off x="3695890" y="159048"/>
            <a:ext cx="1654492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rPr>
              <a:t>Iterating</a:t>
            </a:r>
            <a:endParaRPr sz="1100"/>
          </a:p>
        </p:txBody>
      </p:sp>
      <p:sp>
        <p:nvSpPr>
          <p:cNvPr id="865" name="Shape 865"/>
          <p:cNvSpPr/>
          <p:nvPr/>
        </p:nvSpPr>
        <p:spPr>
          <a:xfrm>
            <a:off x="538163" y="1204913"/>
            <a:ext cx="4267676" cy="1257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86" y="0"/>
                </a:lnTo>
                <a:lnTo>
                  <a:pt x="119986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2700">
            <a:solidFill>
              <a:srgbClr val="58595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66" name="Shape 866"/>
          <p:cNvSpPr txBox="1"/>
          <p:nvPr/>
        </p:nvSpPr>
        <p:spPr>
          <a:xfrm>
            <a:off x="592449" y="1205875"/>
            <a:ext cx="3642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1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5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5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i = 0;	i &lt; age; i++)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7" name="Shape 867"/>
          <p:cNvSpPr txBox="1"/>
          <p:nvPr/>
        </p:nvSpPr>
        <p:spPr>
          <a:xfrm>
            <a:off x="1011554" y="1758315"/>
            <a:ext cx="2219325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15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.WriteLine(i);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8" name="Shape 868"/>
          <p:cNvSpPr txBox="1"/>
          <p:nvPr/>
        </p:nvSpPr>
        <p:spPr>
          <a:xfrm>
            <a:off x="592455" y="2015490"/>
            <a:ext cx="123825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9" name="Shape 869"/>
          <p:cNvSpPr/>
          <p:nvPr/>
        </p:nvSpPr>
        <p:spPr>
          <a:xfrm>
            <a:off x="4510088" y="1595438"/>
            <a:ext cx="4114800" cy="1371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E0EF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70" name="Shape 870"/>
          <p:cNvSpPr/>
          <p:nvPr/>
        </p:nvSpPr>
        <p:spPr>
          <a:xfrm>
            <a:off x="4510088" y="1595438"/>
            <a:ext cx="4115276" cy="1371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86" y="0"/>
                </a:lnTo>
                <a:lnTo>
                  <a:pt x="119986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2700">
            <a:solidFill>
              <a:srgbClr val="58595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71" name="Shape 871"/>
          <p:cNvSpPr txBox="1"/>
          <p:nvPr/>
        </p:nvSpPr>
        <p:spPr>
          <a:xfrm>
            <a:off x="4564380" y="1627346"/>
            <a:ext cx="1486376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5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(age &gt; 0)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2" name="Shape 872"/>
          <p:cNvSpPr txBox="1"/>
          <p:nvPr/>
        </p:nvSpPr>
        <p:spPr>
          <a:xfrm>
            <a:off x="4564380" y="1884521"/>
            <a:ext cx="123825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3" name="Shape 873"/>
          <p:cNvSpPr txBox="1"/>
          <p:nvPr/>
        </p:nvSpPr>
        <p:spPr>
          <a:xfrm>
            <a:off x="4983480" y="2151221"/>
            <a:ext cx="962501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age	-­‐= 1;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4" name="Shape 874"/>
          <p:cNvSpPr txBox="1"/>
          <p:nvPr/>
        </p:nvSpPr>
        <p:spPr>
          <a:xfrm>
            <a:off x="4983480" y="2408396"/>
            <a:ext cx="2428875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15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.WriteLine(age);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5" name="Shape 875"/>
          <p:cNvSpPr txBox="1"/>
          <p:nvPr/>
        </p:nvSpPr>
        <p:spPr>
          <a:xfrm>
            <a:off x="4564380" y="2675096"/>
            <a:ext cx="123825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6" name="Shape 876"/>
          <p:cNvSpPr/>
          <p:nvPr/>
        </p:nvSpPr>
        <p:spPr>
          <a:xfrm>
            <a:off x="3490913" y="3205163"/>
            <a:ext cx="5257800" cy="15430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77" name="Shape 877"/>
          <p:cNvSpPr/>
          <p:nvPr/>
        </p:nvSpPr>
        <p:spPr>
          <a:xfrm>
            <a:off x="3490913" y="3205163"/>
            <a:ext cx="5258276" cy="15430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89" y="0"/>
                </a:lnTo>
                <a:lnTo>
                  <a:pt x="119989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2700">
            <a:solidFill>
              <a:srgbClr val="58595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78" name="Shape 878"/>
          <p:cNvSpPr txBox="1"/>
          <p:nvPr/>
        </p:nvSpPr>
        <p:spPr>
          <a:xfrm>
            <a:off x="4701525" y="3234690"/>
            <a:ext cx="2429828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= {2, 21, 40, 72, 100};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9" name="Shape 879"/>
          <p:cNvSpPr txBox="1"/>
          <p:nvPr/>
        </p:nvSpPr>
        <p:spPr>
          <a:xfrm>
            <a:off x="4596526" y="3491865"/>
            <a:ext cx="1800225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nt </a:t>
            </a:r>
            <a:r>
              <a:rPr lang="en" sz="15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value </a:t>
            </a:r>
            <a:r>
              <a:rPr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5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ages)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0" name="Shape 880"/>
          <p:cNvSpPr txBox="1"/>
          <p:nvPr/>
        </p:nvSpPr>
        <p:spPr>
          <a:xfrm>
            <a:off x="3558301" y="3293235"/>
            <a:ext cx="1048226" cy="971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4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[] ages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foreach </a:t>
            </a:r>
            <a:r>
              <a:rPr lang="en" sz="15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191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1" name="Shape 881"/>
          <p:cNvSpPr txBox="1"/>
          <p:nvPr/>
        </p:nvSpPr>
        <p:spPr>
          <a:xfrm>
            <a:off x="4596526" y="4015740"/>
            <a:ext cx="2009775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 sz="15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.WriteLine(value);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2" name="Shape 882"/>
          <p:cNvSpPr txBox="1"/>
          <p:nvPr/>
        </p:nvSpPr>
        <p:spPr>
          <a:xfrm>
            <a:off x="3548776" y="4282440"/>
            <a:ext cx="123825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3" name="Shape 883"/>
          <p:cNvSpPr/>
          <p:nvPr/>
        </p:nvSpPr>
        <p:spPr>
          <a:xfrm>
            <a:off x="490538" y="2652713"/>
            <a:ext cx="4114800" cy="1600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84" name="Shape 884"/>
          <p:cNvSpPr/>
          <p:nvPr/>
        </p:nvSpPr>
        <p:spPr>
          <a:xfrm>
            <a:off x="490538" y="2652713"/>
            <a:ext cx="4115276" cy="1600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86" y="0"/>
                </a:lnTo>
                <a:lnTo>
                  <a:pt x="119986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2700">
            <a:solidFill>
              <a:srgbClr val="58595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85" name="Shape 885"/>
          <p:cNvSpPr txBox="1"/>
          <p:nvPr/>
        </p:nvSpPr>
        <p:spPr>
          <a:xfrm>
            <a:off x="548402" y="2677477"/>
            <a:ext cx="2286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6" name="Shape 886"/>
          <p:cNvSpPr txBox="1"/>
          <p:nvPr/>
        </p:nvSpPr>
        <p:spPr>
          <a:xfrm>
            <a:off x="548402" y="2934652"/>
            <a:ext cx="123825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7" name="Shape 887"/>
          <p:cNvSpPr txBox="1"/>
          <p:nvPr/>
        </p:nvSpPr>
        <p:spPr>
          <a:xfrm>
            <a:off x="548402" y="3172777"/>
            <a:ext cx="2847975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4318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age++;  </a:t>
            </a:r>
            <a:r>
              <a:rPr lang="en" sz="15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15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.WriteLine(age);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" sz="15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(age &lt; 100);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Shape 892"/>
          <p:cNvSpPr txBox="1"/>
          <p:nvPr>
            <p:ph type="title"/>
          </p:nvPr>
        </p:nvSpPr>
        <p:spPr>
          <a:xfrm>
            <a:off x="2486215" y="159048"/>
            <a:ext cx="4075271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rPr>
              <a:t>Iterating with foreach</a:t>
            </a:r>
            <a:endParaRPr sz="1100"/>
          </a:p>
        </p:txBody>
      </p:sp>
      <p:sp>
        <p:nvSpPr>
          <p:cNvPr id="893" name="Shape 893"/>
          <p:cNvSpPr txBox="1"/>
          <p:nvPr/>
        </p:nvSpPr>
        <p:spPr>
          <a:xfrm>
            <a:off x="428625" y="830315"/>
            <a:ext cx="3659029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33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" sz="11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Iterates a collection of items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□□</a:t>
            </a:r>
            <a:r>
              <a:rPr lang="en" sz="10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Uses the collection’s GetEnumerator method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94" name="Shape 894"/>
          <p:cNvGraphicFramePr/>
          <p:nvPr/>
        </p:nvGraphicFramePr>
        <p:xfrm>
          <a:off x="457200" y="1828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{C0C1D519-BB0B-4D87-AC8A-58AC07196AF8}</a:tableStyleId>
              </a:tblPr>
              <a:tblGrid>
                <a:gridCol w="1524000"/>
                <a:gridCol w="3733800"/>
                <a:gridCol w="3424225"/>
              </a:tblGrid>
              <a:tr h="12573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u="none" cap="none" strike="noStrike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 sz="1500" u="none" cap="none" strike="noStrike">
                          <a:solidFill>
                            <a:srgbClr val="585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[] ages = {2, 21, 40, 72, 100};</a:t>
                      </a:r>
                      <a:endParaRPr sz="15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6350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u="none" cap="none" strike="noStrike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foreach </a:t>
                      </a:r>
                      <a:r>
                        <a:rPr lang="en" sz="1500" u="none" cap="none" strike="noStrike">
                          <a:solidFill>
                            <a:srgbClr val="585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500" u="none" cap="none" strike="noStrike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 </a:t>
                      </a:r>
                      <a:r>
                        <a:rPr lang="en" sz="1500" u="none" cap="none" strike="noStrike">
                          <a:solidFill>
                            <a:srgbClr val="585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 </a:t>
                      </a:r>
                      <a:r>
                        <a:rPr lang="en" sz="1500" u="none" cap="none" strike="noStrike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 </a:t>
                      </a:r>
                      <a:r>
                        <a:rPr lang="en" sz="1500" u="none" cap="none" strike="noStrike">
                          <a:solidFill>
                            <a:srgbClr val="585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ages)</a:t>
                      </a:r>
                      <a:endParaRPr sz="15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6350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u="none" cap="none" strike="noStrike">
                          <a:solidFill>
                            <a:srgbClr val="585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endParaRPr sz="15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48260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u="none" cap="none" strike="noStrike">
                          <a:solidFill>
                            <a:srgbClr val="2B91A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</a:t>
                      </a:r>
                      <a:r>
                        <a:rPr lang="en" sz="1500" u="none" cap="none" strike="noStrike">
                          <a:solidFill>
                            <a:srgbClr val="585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.WriteLine(value);</a:t>
                      </a:r>
                      <a:endParaRPr sz="15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63500" marR="0" rtl="0" algn="l">
                        <a:lnSpc>
                          <a:spcPct val="8445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u="none" cap="none" strike="noStrike">
                          <a:solidFill>
                            <a:srgbClr val="585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5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9050" marB="0" marR="0" marL="0">
                    <a:lnL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E5E5E5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B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85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35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u="none" cap="none" strike="noStrike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 sz="1500" u="none" cap="none" strike="noStrike">
                          <a:solidFill>
                            <a:srgbClr val="585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[] ages = {2, 21, 40, 72, 100};</a:t>
                      </a:r>
                      <a:endParaRPr sz="15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9050" marB="0" marR="0" marL="0">
                    <a:lnL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E0EF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E0EFF1"/>
                    </a:solidFill>
                  </a:tcPr>
                </a:tc>
              </a:tr>
              <a:tr h="1428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u="none" cap="none" strike="noStrike">
                          <a:solidFill>
                            <a:srgbClr val="2B91A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IEnumerator </a:t>
                      </a:r>
                      <a:r>
                        <a:rPr lang="en" sz="1500" u="none" cap="none" strike="noStrike">
                          <a:solidFill>
                            <a:srgbClr val="585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enumerator = ages.GetEnumerator();</a:t>
                      </a:r>
                      <a:endParaRPr sz="15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6350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u="none" cap="none" strike="noStrike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while</a:t>
                      </a:r>
                      <a:r>
                        <a:rPr lang="en" sz="1500" u="none" cap="none" strike="noStrike">
                          <a:solidFill>
                            <a:srgbClr val="585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(enumerator.MoveNext())</a:t>
                      </a:r>
                      <a:endParaRPr sz="15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6350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u="none" cap="none" strike="noStrike">
                          <a:solidFill>
                            <a:srgbClr val="585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endParaRPr sz="15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48260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u="none" cap="none" strike="noStrike">
                          <a:solidFill>
                            <a:srgbClr val="2B91A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</a:t>
                      </a:r>
                      <a:r>
                        <a:rPr lang="en" sz="1500" u="none" cap="none" strike="noStrike">
                          <a:solidFill>
                            <a:srgbClr val="585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.WriteLine((</a:t>
                      </a:r>
                      <a:r>
                        <a:rPr lang="en" sz="1500" u="none" cap="none" strike="noStrike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 sz="1500" u="none" cap="none" strike="noStrike">
                          <a:solidFill>
                            <a:srgbClr val="585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)enumerator.Current);</a:t>
                      </a:r>
                      <a:endParaRPr sz="15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6350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u="none" cap="none" strike="noStrike">
                          <a:solidFill>
                            <a:srgbClr val="585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5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0475" marB="0" marR="0" marL="0">
                    <a:lnL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B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EFF1"/>
                    </a:solidFill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Shape 899"/>
          <p:cNvSpPr txBox="1"/>
          <p:nvPr>
            <p:ph type="title"/>
          </p:nvPr>
        </p:nvSpPr>
        <p:spPr>
          <a:xfrm>
            <a:off x="3695871" y="159048"/>
            <a:ext cx="1655921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rPr>
              <a:t>Jumping</a:t>
            </a:r>
            <a:endParaRPr sz="1100"/>
          </a:p>
        </p:txBody>
      </p:sp>
      <p:sp>
        <p:nvSpPr>
          <p:cNvPr id="900" name="Shape 900"/>
          <p:cNvSpPr txBox="1"/>
          <p:nvPr/>
        </p:nvSpPr>
        <p:spPr>
          <a:xfrm>
            <a:off x="428625" y="809150"/>
            <a:ext cx="1336500" cy="16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47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" sz="11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break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" sz="11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continue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" sz="11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goto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" sz="11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" sz="11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throw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01" name="Shape 901"/>
          <p:cNvGraphicFramePr/>
          <p:nvPr/>
        </p:nvGraphicFramePr>
        <p:xfrm>
          <a:off x="2133600" y="914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{C0C1D519-BB0B-4D87-AC8A-58AC07196AF8}</a:tableStyleId>
              </a:tblPr>
              <a:tblGrid>
                <a:gridCol w="1295400"/>
                <a:gridCol w="2590800"/>
                <a:gridCol w="2743200"/>
              </a:tblGrid>
              <a:tr h="1714500">
                <a:tc gridSpan="2">
                  <a:txBody>
                    <a:bodyPr>
                      <a:noAutofit/>
                    </a:bodyPr>
                    <a:lstStyle/>
                    <a:p>
                      <a:pPr indent="-419100" lvl="0" marL="482600" marR="1092200" rtl="0" algn="l">
                        <a:lnSpc>
                          <a:spcPct val="11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u="none" cap="none" strike="noStrike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foreach</a:t>
                      </a:r>
                      <a:r>
                        <a:rPr lang="en" sz="1500" u="none" cap="none" strike="noStrike">
                          <a:solidFill>
                            <a:srgbClr val="585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500" u="none" cap="none" strike="noStrike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 </a:t>
                      </a:r>
                      <a:r>
                        <a:rPr lang="en" sz="1500" u="none" cap="none" strike="noStrike">
                          <a:solidFill>
                            <a:srgbClr val="585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age	</a:t>
                      </a:r>
                      <a:r>
                        <a:rPr lang="en" sz="1500" u="none" cap="none" strike="noStrike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 </a:t>
                      </a:r>
                      <a:r>
                        <a:rPr lang="en" sz="1500" u="none" cap="none" strike="noStrike">
                          <a:solidFill>
                            <a:srgbClr val="585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ages) {  </a:t>
                      </a:r>
                      <a:r>
                        <a:rPr lang="en" sz="1500" u="none" cap="none" strike="noStrike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" sz="1500" u="none" cap="none" strike="noStrike">
                          <a:solidFill>
                            <a:srgbClr val="585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(age == 2) {</a:t>
                      </a:r>
                      <a:endParaRPr sz="15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90170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u="none" cap="none" strike="noStrike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continue</a:t>
                      </a:r>
                      <a:r>
                        <a:rPr lang="en" sz="1500" u="none" cap="none" strike="noStrike">
                          <a:solidFill>
                            <a:srgbClr val="585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15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48260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u="none" cap="none" strike="noStrike">
                          <a:solidFill>
                            <a:srgbClr val="585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5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-419100" lvl="0" marL="901700" marR="1816100" rtl="0" algn="l">
                        <a:lnSpc>
                          <a:spcPct val="116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u="none" cap="none" strike="noStrike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" sz="1500" u="none" cap="none" strike="noStrike">
                          <a:solidFill>
                            <a:srgbClr val="585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(age == 21) {  </a:t>
                      </a:r>
                      <a:r>
                        <a:rPr lang="en" sz="1500" u="none" cap="none" strike="noStrike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break</a:t>
                      </a:r>
                      <a:r>
                        <a:rPr lang="en" sz="1500" u="none" cap="none" strike="noStrike">
                          <a:solidFill>
                            <a:srgbClr val="585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15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0475" marB="0" marR="0" marL="0">
                    <a:lnL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FFFFCC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B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71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215900" rtl="0" algn="ctr">
                        <a:lnSpc>
                          <a:spcPct val="65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u="none" cap="none" strike="noStrike">
                          <a:solidFill>
                            <a:srgbClr val="585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5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6350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u="none" cap="none" strike="noStrike">
                          <a:solidFill>
                            <a:srgbClr val="585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5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419100" lvl="0" marL="482600" marR="0" rtl="0" algn="l">
                        <a:lnSpc>
                          <a:spcPct val="11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u="none" cap="none" strike="noStrike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foreach</a:t>
                      </a:r>
                      <a:r>
                        <a:rPr lang="en" sz="1500" u="none" cap="none" strike="noStrike">
                          <a:solidFill>
                            <a:srgbClr val="585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500" u="none" cap="none" strike="noStrike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 </a:t>
                      </a:r>
                      <a:r>
                        <a:rPr lang="en" sz="1500" u="none" cap="none" strike="noStrike">
                          <a:solidFill>
                            <a:srgbClr val="585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age	</a:t>
                      </a:r>
                      <a:r>
                        <a:rPr lang="en" sz="1500" u="none" cap="none" strike="noStrike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 </a:t>
                      </a:r>
                      <a:r>
                        <a:rPr lang="en" sz="1500" u="none" cap="none" strike="noStrike">
                          <a:solidFill>
                            <a:srgbClr val="585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ages)  </a:t>
                      </a:r>
                      <a:r>
                        <a:rPr lang="en" sz="1500" u="none" cap="none" strike="noStrike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" sz="1500" u="none" cap="none" strike="noStrike">
                          <a:solidFill>
                            <a:srgbClr val="585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(age == 2) {</a:t>
                      </a:r>
                      <a:endParaRPr sz="15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0475" marB="0" marR="0" marL="0">
                    <a:lnL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E4EDD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01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u="none" cap="none" strike="noStrike">
                          <a:solidFill>
                            <a:srgbClr val="585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endParaRPr sz="15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9050" marB="0" marR="0" marL="0">
                    <a:lnL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E4EDDA"/>
                    </a:solidFill>
                  </a:tcPr>
                </a:tc>
              </a:tr>
              <a:tr h="1714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901700" marR="0" rtl="0" algn="l">
                        <a:lnSpc>
                          <a:spcPct val="115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u="none" cap="none" strike="noStrike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goto </a:t>
                      </a:r>
                      <a:r>
                        <a:rPr lang="en" sz="1500" u="none" cap="none" strike="noStrike">
                          <a:solidFill>
                            <a:srgbClr val="585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skip;</a:t>
                      </a:r>
                      <a:endParaRPr sz="15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48260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u="none" cap="none" strike="noStrike">
                          <a:solidFill>
                            <a:srgbClr val="585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5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482600" marR="4216400" rtl="0" algn="l">
                        <a:lnSpc>
                          <a:spcPct val="116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u="none" cap="none" strike="noStrike">
                          <a:solidFill>
                            <a:srgbClr val="008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...  </a:t>
                      </a:r>
                      <a:r>
                        <a:rPr lang="en" sz="1500" u="none" cap="none" strike="noStrike">
                          <a:solidFill>
                            <a:srgbClr val="585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skip:</a:t>
                      </a:r>
                      <a:endParaRPr sz="15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90170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u="none" cap="none" strike="noStrike">
                          <a:solidFill>
                            <a:srgbClr val="2B91A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</a:t>
                      </a:r>
                      <a:r>
                        <a:rPr lang="en" sz="1500" u="none" cap="none" strike="noStrike">
                          <a:solidFill>
                            <a:srgbClr val="585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.WriteLine(</a:t>
                      </a:r>
                      <a:r>
                        <a:rPr lang="en" sz="1500" u="none" cap="none" strike="noStrike">
                          <a:solidFill>
                            <a:srgbClr val="A3151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"Hello!"</a:t>
                      </a:r>
                      <a:r>
                        <a:rPr lang="en" sz="1500" u="none" cap="none" strike="noStrike">
                          <a:solidFill>
                            <a:srgbClr val="585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 sz="15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6350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u="none" cap="none" strike="noStrike">
                          <a:solidFill>
                            <a:srgbClr val="585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5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4EDDA"/>
                    </a:solidFill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Shape 906"/>
          <p:cNvSpPr txBox="1"/>
          <p:nvPr>
            <p:ph type="title"/>
          </p:nvPr>
        </p:nvSpPr>
        <p:spPr>
          <a:xfrm>
            <a:off x="3572046" y="159048"/>
            <a:ext cx="1903095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rPr>
              <a:t>Returning</a:t>
            </a:r>
            <a:endParaRPr sz="1100"/>
          </a:p>
        </p:txBody>
      </p:sp>
      <p:sp>
        <p:nvSpPr>
          <p:cNvPr id="907" name="Shape 907"/>
          <p:cNvSpPr txBox="1"/>
          <p:nvPr/>
        </p:nvSpPr>
        <p:spPr>
          <a:xfrm>
            <a:off x="428625" y="904400"/>
            <a:ext cx="43587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" sz="11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You can use return in a void method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8" name="Shape 908"/>
          <p:cNvSpPr txBox="1"/>
          <p:nvPr/>
        </p:nvSpPr>
        <p:spPr>
          <a:xfrm>
            <a:off x="309563" y="1719263"/>
            <a:ext cx="5105876" cy="1772126"/>
          </a:xfrm>
          <a:prstGeom prst="rect">
            <a:avLst/>
          </a:prstGeom>
          <a:solidFill>
            <a:srgbClr val="E5E5E5"/>
          </a:solidFill>
          <a:ln cap="flat" cmpd="sng" w="12700">
            <a:solidFill>
              <a:srgbClr val="58595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29525">
            <a:noAutofit/>
          </a:bodyPr>
          <a:lstStyle/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CheckAges()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44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foreach </a:t>
            </a: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age </a:t>
            </a:r>
            <a:r>
              <a:rPr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ComputeAges())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44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25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(age == 21) </a:t>
            </a:r>
            <a:r>
              <a:rPr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44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Shape 913"/>
          <p:cNvSpPr txBox="1"/>
          <p:nvPr>
            <p:ph type="title"/>
          </p:nvPr>
        </p:nvSpPr>
        <p:spPr>
          <a:xfrm>
            <a:off x="3610146" y="159048"/>
            <a:ext cx="1816418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rPr>
              <a:t>Throwing</a:t>
            </a:r>
            <a:endParaRPr sz="1100"/>
          </a:p>
        </p:txBody>
      </p:sp>
      <p:sp>
        <p:nvSpPr>
          <p:cNvPr id="914" name="Shape 914"/>
          <p:cNvSpPr txBox="1"/>
          <p:nvPr/>
        </p:nvSpPr>
        <p:spPr>
          <a:xfrm>
            <a:off x="428625" y="830325"/>
            <a:ext cx="6138900" cy="11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33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" sz="11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Use throw to raise an exception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□□</a:t>
            </a:r>
            <a:r>
              <a:rPr lang="en" sz="10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Exceptions provide type safe and structured error handling in .NET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" sz="11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Runtime unwinds the stack until it finds a handler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□□</a:t>
            </a:r>
            <a:r>
              <a:rPr lang="en" sz="10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Unhandled exception will terminate an application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5" name="Shape 915"/>
          <p:cNvSpPr txBox="1"/>
          <p:nvPr/>
        </p:nvSpPr>
        <p:spPr>
          <a:xfrm>
            <a:off x="385763" y="2576513"/>
            <a:ext cx="8458676" cy="1314450"/>
          </a:xfrm>
          <a:prstGeom prst="rect">
            <a:avLst/>
          </a:prstGeom>
          <a:noFill/>
          <a:ln cap="flat" cmpd="sng" w="12700">
            <a:solidFill>
              <a:srgbClr val="58595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39050">
            <a:noAutofit/>
          </a:bodyPr>
          <a:lstStyle/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5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(age == 21)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82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throw new </a:t>
            </a:r>
            <a:r>
              <a:rPr lang="en" sz="15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ArgumentException</a:t>
            </a:r>
            <a:r>
              <a:rPr lang="en" sz="15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"21 is not a legal value"</a:t>
            </a:r>
            <a:r>
              <a:rPr lang="en" sz="15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Shape 920"/>
          <p:cNvSpPr txBox="1"/>
          <p:nvPr>
            <p:ph type="title"/>
          </p:nvPr>
        </p:nvSpPr>
        <p:spPr>
          <a:xfrm>
            <a:off x="2771946" y="159048"/>
            <a:ext cx="3505676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rPr>
              <a:t>Built-in Exceptions</a:t>
            </a:r>
            <a:endParaRPr sz="1100"/>
          </a:p>
        </p:txBody>
      </p:sp>
      <p:sp>
        <p:nvSpPr>
          <p:cNvPr id="921" name="Shape 921"/>
          <p:cNvSpPr txBox="1"/>
          <p:nvPr/>
        </p:nvSpPr>
        <p:spPr>
          <a:xfrm>
            <a:off x="428625" y="830325"/>
            <a:ext cx="54495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33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" sz="11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Dozens of exceptions already defined in the BCL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□□</a:t>
            </a:r>
            <a:r>
              <a:rPr lang="en" sz="10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All derive from System.Exception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22" name="Shape 922"/>
          <p:cNvGraphicFramePr/>
          <p:nvPr/>
        </p:nvGraphicFramePr>
        <p:xfrm>
          <a:off x="376238" y="18240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{C0C1D519-BB0B-4D87-AC8A-58AC07196AF8}</a:tableStyleId>
              </a:tblPr>
              <a:tblGrid>
                <a:gridCol w="3451375"/>
                <a:gridCol w="4930600"/>
              </a:tblGrid>
              <a:tr h="278125">
                <a:tc>
                  <a:txBody>
                    <a:bodyPr>
                      <a:noAutofit/>
                    </a:bodyPr>
                    <a:lstStyle/>
                    <a:p>
                      <a:pPr indent="0" lvl="0" marL="101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5250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539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67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01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5250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539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6722"/>
                    </a:solidFill>
                  </a:tcPr>
                </a:tc>
              </a:tr>
              <a:tr h="278125">
                <a:tc>
                  <a:txBody>
                    <a:bodyPr>
                      <a:noAutofit/>
                    </a:bodyPr>
                    <a:lstStyle/>
                    <a:p>
                      <a:pPr indent="-12700" lvl="0" marL="76200" marR="0" rtl="0" algn="l">
                        <a:lnSpc>
                          <a:spcPct val="10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58595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System.DivideByZeroException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539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AD3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12700" lvl="0" marL="76200" marR="0" rtl="0" algn="l">
                        <a:lnSpc>
                          <a:spcPct val="10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58595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Attempt to dividean integral value by zero occurs.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539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AD3CC"/>
                    </a:solidFill>
                  </a:tcPr>
                </a:tc>
              </a:tr>
              <a:tr h="365750">
                <a:tc>
                  <a:txBody>
                    <a:bodyPr>
                      <a:noAutofit/>
                    </a:bodyPr>
                    <a:lstStyle/>
                    <a:p>
                      <a:pPr indent="-12700" lvl="0" marL="76200" marR="0" rtl="0" algn="l">
                        <a:lnSpc>
                          <a:spcPct val="10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58595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System.IndexOutOfRangeException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CEB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12700" lvl="0" marL="76200" marR="0" rtl="0" algn="l">
                        <a:lnSpc>
                          <a:spcPct val="10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58595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Attempt to index an array via an index that is outside the bounds of the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700" lvl="0" marL="76200" marR="0" rtl="0" algn="l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58595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array.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CEBE8"/>
                    </a:solidFill>
                  </a:tcPr>
                </a:tc>
              </a:tr>
              <a:tr h="365750">
                <a:tc>
                  <a:txBody>
                    <a:bodyPr>
                      <a:noAutofit/>
                    </a:bodyPr>
                    <a:lstStyle/>
                    <a:p>
                      <a:pPr indent="-12700" lvl="0" marL="76200" marR="0" rtl="0" algn="l">
                        <a:lnSpc>
                          <a:spcPct val="10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58595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System.InvalidCastException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AD3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12700" lvl="0" marL="76200" marR="0" rtl="0" algn="l">
                        <a:lnSpc>
                          <a:spcPct val="10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58595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Thrown when an explicit conversion from a base type or interface to a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700" lvl="0" marL="76200" marR="0" rtl="0" algn="l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58595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derived type fails at run time.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AD3CC"/>
                    </a:solidFill>
                  </a:tcPr>
                </a:tc>
              </a:tr>
              <a:tr h="365750">
                <a:tc>
                  <a:txBody>
                    <a:bodyPr>
                      <a:noAutofit/>
                    </a:bodyPr>
                    <a:lstStyle/>
                    <a:p>
                      <a:pPr indent="-12700" lvl="0" marL="76200" marR="0" rtl="0" algn="l">
                        <a:lnSpc>
                          <a:spcPct val="10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58595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System.NullReferenceException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CEB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12700" lvl="0" marL="76200" marR="0" rtl="0" algn="l">
                        <a:lnSpc>
                          <a:spcPct val="10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58595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Thrown when a null reference is used in a way that causes the referenced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700" lvl="0" marL="76200" marR="0" rtl="0" algn="l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58595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object to be required.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CEBE8"/>
                    </a:solidFill>
                  </a:tcPr>
                </a:tc>
              </a:tr>
              <a:tr h="365750">
                <a:tc>
                  <a:txBody>
                    <a:bodyPr>
                      <a:noAutofit/>
                    </a:bodyPr>
                    <a:lstStyle/>
                    <a:p>
                      <a:pPr indent="-12700" lvl="0" marL="76200" marR="0" rtl="0" algn="l">
                        <a:lnSpc>
                          <a:spcPct val="10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58595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System.StackOverflowException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AD3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12700" lvl="0" marL="76200" marR="0" rtl="0" algn="l">
                        <a:lnSpc>
                          <a:spcPct val="10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58595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Thrown when the execution stack is exhausted by having too many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700" lvl="0" marL="76200" marR="0" rtl="0" algn="l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58595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pending method calls.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AD3CC"/>
                    </a:solidFill>
                  </a:tcPr>
                </a:tc>
              </a:tr>
              <a:tr h="365750">
                <a:tc>
                  <a:txBody>
                    <a:bodyPr>
                      <a:noAutofit/>
                    </a:bodyPr>
                    <a:lstStyle/>
                    <a:p>
                      <a:pPr indent="-12700" lvl="0" marL="76200" marR="0" rtl="0" algn="l">
                        <a:lnSpc>
                          <a:spcPct val="10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58595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System.TypeInitializationException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CEB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12700" lvl="0" marL="76200" marR="0" rtl="0" algn="l">
                        <a:lnSpc>
                          <a:spcPct val="10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58595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Thrown when a static constructor throws an exception, and no catch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700" lvl="0" marL="76200" marR="0" rtl="0" algn="l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58595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clauses exists to catch it.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CEB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Shape 927"/>
          <p:cNvSpPr txBox="1"/>
          <p:nvPr>
            <p:ph type="title"/>
          </p:nvPr>
        </p:nvSpPr>
        <p:spPr>
          <a:xfrm>
            <a:off x="2590990" y="159048"/>
            <a:ext cx="3859054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rPr>
              <a:t>Handling Exceptions</a:t>
            </a:r>
            <a:endParaRPr sz="1100"/>
          </a:p>
        </p:txBody>
      </p:sp>
      <p:sp>
        <p:nvSpPr>
          <p:cNvPr id="928" name="Shape 928"/>
          <p:cNvSpPr txBox="1"/>
          <p:nvPr/>
        </p:nvSpPr>
        <p:spPr>
          <a:xfrm>
            <a:off x="428625" y="830315"/>
            <a:ext cx="4810601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33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" sz="11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Handle exceptions using a try block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□□</a:t>
            </a:r>
            <a:r>
              <a:rPr lang="en" sz="10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Runtime will search for the closest matching catch statement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9" name="Shape 929"/>
          <p:cNvSpPr txBox="1"/>
          <p:nvPr/>
        </p:nvSpPr>
        <p:spPr>
          <a:xfrm>
            <a:off x="1681163" y="1833563"/>
            <a:ext cx="5486875" cy="2400776"/>
          </a:xfrm>
          <a:prstGeom prst="rect">
            <a:avLst/>
          </a:prstGeom>
          <a:solidFill>
            <a:srgbClr val="FFFFCC"/>
          </a:solidFill>
          <a:ln cap="flat" cmpd="sng" w="12700">
            <a:solidFill>
              <a:srgbClr val="58595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39050">
            <a:noAutofit/>
          </a:bodyPr>
          <a:lstStyle/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82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ComputeStatistics();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en" sz="15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DivideByZeroException </a:t>
            </a:r>
            <a:r>
              <a:rPr lang="en" sz="15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ex)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82600" marR="15367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15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.WriteLine(ex.Message);  </a:t>
            </a:r>
            <a:r>
              <a:rPr lang="en" sz="15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15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.WriteLine(ex.StackTrace);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Shape 934"/>
          <p:cNvSpPr txBox="1"/>
          <p:nvPr>
            <p:ph type="title"/>
          </p:nvPr>
        </p:nvSpPr>
        <p:spPr>
          <a:xfrm>
            <a:off x="2457640" y="159048"/>
            <a:ext cx="4136231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rPr>
              <a:t>Chaining Catch Blocks</a:t>
            </a:r>
            <a:endParaRPr sz="1100"/>
          </a:p>
        </p:txBody>
      </p:sp>
      <p:sp>
        <p:nvSpPr>
          <p:cNvPr id="935" name="Shape 935"/>
          <p:cNvSpPr txBox="1"/>
          <p:nvPr/>
        </p:nvSpPr>
        <p:spPr>
          <a:xfrm>
            <a:off x="428625" y="809150"/>
            <a:ext cx="57147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47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" sz="11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Place most specific type in the first catch clause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" sz="11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Catching a System.Exception catches everything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□□</a:t>
            </a:r>
            <a:r>
              <a:rPr lang="en" sz="10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… except for a few “special” exceptions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6" name="Shape 936"/>
          <p:cNvSpPr txBox="1"/>
          <p:nvPr/>
        </p:nvSpPr>
        <p:spPr>
          <a:xfrm>
            <a:off x="2214563" y="1890713"/>
            <a:ext cx="4801076" cy="3029426"/>
          </a:xfrm>
          <a:prstGeom prst="rect">
            <a:avLst/>
          </a:prstGeom>
          <a:solidFill>
            <a:srgbClr val="FFFFCC"/>
          </a:solidFill>
          <a:ln cap="flat" cmpd="sng" w="12700">
            <a:solidFill>
              <a:srgbClr val="58595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39050">
            <a:noAutofit/>
          </a:bodyPr>
          <a:lstStyle/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try	</a:t>
            </a:r>
            <a:r>
              <a:rPr lang="en" sz="15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82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...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en" sz="15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DivideByZeroException </a:t>
            </a:r>
            <a:r>
              <a:rPr lang="en" sz="15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ex)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82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...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en" sz="15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Exception </a:t>
            </a:r>
            <a:r>
              <a:rPr lang="en" sz="15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ex)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82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...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Shape 941"/>
          <p:cNvSpPr txBox="1"/>
          <p:nvPr>
            <p:ph type="title"/>
          </p:nvPr>
        </p:nvSpPr>
        <p:spPr>
          <a:xfrm>
            <a:off x="3886390" y="159048"/>
            <a:ext cx="1266825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rPr>
              <a:t>Finally</a:t>
            </a:r>
            <a:endParaRPr sz="1100"/>
          </a:p>
        </p:txBody>
      </p:sp>
      <p:sp>
        <p:nvSpPr>
          <p:cNvPr id="942" name="Shape 942"/>
          <p:cNvSpPr txBox="1"/>
          <p:nvPr/>
        </p:nvSpPr>
        <p:spPr>
          <a:xfrm>
            <a:off x="428625" y="830315"/>
            <a:ext cx="3867626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33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" sz="11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Finally clause adds finalization code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□□</a:t>
            </a:r>
            <a:r>
              <a:rPr lang="en" sz="10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Executes even when control jumps out of scope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43" name="Shape 943"/>
          <p:cNvGraphicFramePr/>
          <p:nvPr/>
        </p:nvGraphicFramePr>
        <p:xfrm>
          <a:off x="381000" y="1828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{C0C1D519-BB0B-4D87-AC8A-58AC07196AF8}</a:tableStyleId>
              </a:tblPr>
              <a:tblGrid>
                <a:gridCol w="762000"/>
                <a:gridCol w="6172200"/>
                <a:gridCol w="1600200"/>
              </a:tblGrid>
              <a:tr h="27812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2B91A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FileStream </a:t>
                      </a:r>
                      <a:r>
                        <a:rPr lang="en" sz="1400" u="none" cap="none" strike="noStrike">
                          <a:solidFill>
                            <a:srgbClr val="585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 = </a:t>
                      </a:r>
                      <a:r>
                        <a:rPr lang="en" sz="1400" u="none" cap="none" strike="noStrike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 </a:t>
                      </a:r>
                      <a:r>
                        <a:rPr lang="en" sz="1400" u="none" cap="none" strike="noStrike">
                          <a:solidFill>
                            <a:srgbClr val="2B91A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FileStream</a:t>
                      </a:r>
                      <a:r>
                        <a:rPr lang="en" sz="1400" u="none" cap="none" strike="noStrike">
                          <a:solidFill>
                            <a:srgbClr val="585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400" u="none" cap="none" strike="noStrike">
                          <a:solidFill>
                            <a:srgbClr val="A3151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"file.txt"</a:t>
                      </a:r>
                      <a:r>
                        <a:rPr lang="en" sz="1400" u="none" cap="none" strike="noStrike">
                          <a:solidFill>
                            <a:srgbClr val="585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400" u="none" cap="none" strike="noStrike">
                          <a:solidFill>
                            <a:srgbClr val="2B91A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FileMode</a:t>
                      </a:r>
                      <a:r>
                        <a:rPr lang="en" sz="1400" u="none" cap="none" strike="noStrike">
                          <a:solidFill>
                            <a:srgbClr val="585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.Open);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29525" marB="0" marR="0" marL="0">
                    <a:lnL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FFFFCC"/>
                    </a:solidFill>
                  </a:tcPr>
                </a:tc>
                <a:tc hMerge="1"/>
                <a:tc rowSpan="8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B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3812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marR="0" rtl="0" algn="l">
                        <a:lnSpc>
                          <a:spcPct val="11361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try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CC"/>
                    </a:solidFill>
                  </a:tcPr>
                </a:tc>
                <a:tc hMerge="1"/>
                <a:tc vMerge="1"/>
              </a:tr>
              <a:tr h="23812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marR="0" rtl="0" algn="l">
                        <a:lnSpc>
                          <a:spcPct val="11361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585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CC"/>
                    </a:solidFill>
                  </a:tcPr>
                </a:tc>
                <a:tc hMerge="1"/>
                <a:tc vMerge="1"/>
              </a:tr>
              <a:tr h="2376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marR="0" rtl="0" algn="l">
                        <a:lnSpc>
                          <a:spcPct val="11361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585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CC"/>
                    </a:solidFill>
                  </a:tcPr>
                </a:tc>
                <a:tc hMerge="1"/>
                <a:tc vMerge="1"/>
              </a:tr>
              <a:tr h="23812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marR="0" rtl="0" algn="l">
                        <a:lnSpc>
                          <a:spcPct val="11361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finally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CC"/>
                    </a:solidFill>
                  </a:tcPr>
                </a:tc>
                <a:tc hMerge="1"/>
                <a:tc vMerge="1"/>
              </a:tr>
              <a:tr h="23812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marR="0" rtl="0" algn="l">
                        <a:lnSpc>
                          <a:spcPct val="11361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585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CC"/>
                    </a:solidFill>
                  </a:tcPr>
                </a:tc>
                <a:tc hMerge="1"/>
                <a:tc vMerge="1"/>
              </a:tr>
              <a:tr h="2333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444500" marR="0" rtl="0" algn="l">
                        <a:lnSpc>
                          <a:spcPct val="11361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585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file.Close();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CC"/>
                    </a:solidFill>
                  </a:tcPr>
                </a:tc>
                <a:tc hMerge="1"/>
                <a:tc vMerge="1"/>
              </a:tr>
              <a:tr h="1643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marR="0" rtl="0" algn="l">
                        <a:lnSpc>
                          <a:spcPct val="9027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585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CC"/>
                    </a:solidFill>
                  </a:tcPr>
                </a:tc>
                <a:tc hMerge="1"/>
                <a:tc vMerge="1"/>
              </a:tr>
              <a:tr h="104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D3D3C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D3D3C7"/>
                    </a:solidFill>
                  </a:tcPr>
                </a:tc>
              </a:tr>
              <a:tr h="1094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using</a:t>
                      </a:r>
                      <a:r>
                        <a:rPr lang="en" sz="1400" u="none" cap="none" strike="noStrike">
                          <a:solidFill>
                            <a:srgbClr val="585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400" u="none" cap="none" strike="noStrike">
                          <a:solidFill>
                            <a:srgbClr val="2B91A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FileStream </a:t>
                      </a:r>
                      <a:r>
                        <a:rPr lang="en" sz="1400" u="none" cap="none" strike="noStrike">
                          <a:solidFill>
                            <a:srgbClr val="585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file1 = </a:t>
                      </a:r>
                      <a:r>
                        <a:rPr lang="en" sz="1400" u="none" cap="none" strike="noStrike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 </a:t>
                      </a:r>
                      <a:r>
                        <a:rPr lang="en" sz="1400" u="none" cap="none" strike="noStrike">
                          <a:solidFill>
                            <a:srgbClr val="2B91A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FileStream</a:t>
                      </a:r>
                      <a:r>
                        <a:rPr lang="en" sz="1400" u="none" cap="none" strike="noStrike">
                          <a:solidFill>
                            <a:srgbClr val="585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400" u="none" cap="none" strike="noStrike">
                          <a:solidFill>
                            <a:srgbClr val="A3151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"in.txt"</a:t>
                      </a:r>
                      <a:r>
                        <a:rPr lang="en" sz="1400" u="none" cap="none" strike="noStrike">
                          <a:solidFill>
                            <a:srgbClr val="585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400" u="none" cap="none" strike="noStrike">
                          <a:solidFill>
                            <a:srgbClr val="2B91A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FileMode</a:t>
                      </a:r>
                      <a:r>
                        <a:rPr lang="en" sz="1400" u="none" cap="none" strike="noStrike">
                          <a:solidFill>
                            <a:srgbClr val="585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.Open))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6350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using</a:t>
                      </a:r>
                      <a:r>
                        <a:rPr lang="en" sz="1400" u="none" cap="none" strike="noStrike">
                          <a:solidFill>
                            <a:srgbClr val="585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400" u="none" cap="none" strike="noStrike">
                          <a:solidFill>
                            <a:srgbClr val="2B91A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FileStream </a:t>
                      </a:r>
                      <a:r>
                        <a:rPr lang="en" sz="1400" u="none" cap="none" strike="noStrike">
                          <a:solidFill>
                            <a:srgbClr val="585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file2 = </a:t>
                      </a:r>
                      <a:r>
                        <a:rPr lang="en" sz="1400" u="none" cap="none" strike="noStrike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 </a:t>
                      </a:r>
                      <a:r>
                        <a:rPr lang="en" sz="1400" u="none" cap="none" strike="noStrike">
                          <a:solidFill>
                            <a:srgbClr val="2B91A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FileStream</a:t>
                      </a:r>
                      <a:r>
                        <a:rPr lang="en" sz="1400" u="none" cap="none" strike="noStrike">
                          <a:solidFill>
                            <a:srgbClr val="585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400" u="none" cap="none" strike="noStrike">
                          <a:solidFill>
                            <a:srgbClr val="A3151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"out.txt"</a:t>
                      </a:r>
                      <a:r>
                        <a:rPr lang="en" sz="1400" u="none" cap="none" strike="noStrike">
                          <a:solidFill>
                            <a:srgbClr val="585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400" u="none" cap="none" strike="noStrike">
                          <a:solidFill>
                            <a:srgbClr val="2B91A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FileMode</a:t>
                      </a:r>
                      <a:r>
                        <a:rPr lang="en" sz="1400" u="none" cap="none" strike="noStrike">
                          <a:solidFill>
                            <a:srgbClr val="585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.Create))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6350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585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44450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8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...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6350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585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9050">
                      <a:solidFill>
                        <a:srgbClr val="58595B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3D3C7"/>
                    </a:solidFill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/>
        </p:nvSpPr>
        <p:spPr>
          <a:xfrm>
            <a:off x="1562100" y="2247900"/>
            <a:ext cx="1600200" cy="952500"/>
          </a:xfrm>
          <a:custGeom>
            <a:pathLst>
              <a:path extrusionOk="0" h="120000" w="120000">
                <a:moveTo>
                  <a:pt x="17857" y="0"/>
                </a:moveTo>
                <a:lnTo>
                  <a:pt x="0" y="0"/>
                </a:lnTo>
                <a:lnTo>
                  <a:pt x="0" y="52500"/>
                </a:lnTo>
                <a:lnTo>
                  <a:pt x="115" y="57034"/>
                </a:lnTo>
                <a:lnTo>
                  <a:pt x="452" y="61452"/>
                </a:lnTo>
                <a:lnTo>
                  <a:pt x="1004" y="65753"/>
                </a:lnTo>
                <a:lnTo>
                  <a:pt x="1760" y="69914"/>
                </a:lnTo>
                <a:lnTo>
                  <a:pt x="2711" y="73922"/>
                </a:lnTo>
                <a:lnTo>
                  <a:pt x="3848" y="77759"/>
                </a:lnTo>
                <a:lnTo>
                  <a:pt x="5161" y="81410"/>
                </a:lnTo>
                <a:lnTo>
                  <a:pt x="6640" y="84860"/>
                </a:lnTo>
                <a:lnTo>
                  <a:pt x="8278" y="88093"/>
                </a:lnTo>
                <a:lnTo>
                  <a:pt x="10063" y="91092"/>
                </a:lnTo>
                <a:lnTo>
                  <a:pt x="11987" y="93843"/>
                </a:lnTo>
                <a:lnTo>
                  <a:pt x="14041" y="96329"/>
                </a:lnTo>
                <a:lnTo>
                  <a:pt x="16214" y="98535"/>
                </a:lnTo>
                <a:lnTo>
                  <a:pt x="18498" y="100445"/>
                </a:lnTo>
                <a:lnTo>
                  <a:pt x="20884" y="102042"/>
                </a:lnTo>
                <a:lnTo>
                  <a:pt x="23361" y="103312"/>
                </a:lnTo>
                <a:lnTo>
                  <a:pt x="25921" y="104239"/>
                </a:lnTo>
                <a:lnTo>
                  <a:pt x="28553" y="104807"/>
                </a:lnTo>
                <a:lnTo>
                  <a:pt x="31250" y="105000"/>
                </a:lnTo>
                <a:lnTo>
                  <a:pt x="102142" y="105000"/>
                </a:lnTo>
                <a:lnTo>
                  <a:pt x="102142" y="120000"/>
                </a:lnTo>
                <a:lnTo>
                  <a:pt x="120000" y="90000"/>
                </a:lnTo>
                <a:lnTo>
                  <a:pt x="111071" y="75000"/>
                </a:lnTo>
                <a:lnTo>
                  <a:pt x="31250" y="75000"/>
                </a:lnTo>
                <a:lnTo>
                  <a:pt x="28550" y="74542"/>
                </a:lnTo>
                <a:lnTo>
                  <a:pt x="26036" y="73231"/>
                </a:lnTo>
                <a:lnTo>
                  <a:pt x="23761" y="71157"/>
                </a:lnTo>
                <a:lnTo>
                  <a:pt x="21779" y="68409"/>
                </a:lnTo>
                <a:lnTo>
                  <a:pt x="20144" y="65079"/>
                </a:lnTo>
                <a:lnTo>
                  <a:pt x="18909" y="61257"/>
                </a:lnTo>
                <a:lnTo>
                  <a:pt x="18128" y="57029"/>
                </a:lnTo>
                <a:lnTo>
                  <a:pt x="17857" y="52500"/>
                </a:lnTo>
                <a:lnTo>
                  <a:pt x="17857" y="0"/>
                </a:lnTo>
                <a:close/>
              </a:path>
              <a:path extrusionOk="0" h="120000" w="120000">
                <a:moveTo>
                  <a:pt x="102142" y="60000"/>
                </a:moveTo>
                <a:lnTo>
                  <a:pt x="102142" y="75000"/>
                </a:lnTo>
                <a:lnTo>
                  <a:pt x="111071" y="75000"/>
                </a:lnTo>
                <a:lnTo>
                  <a:pt x="102142" y="6000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81" name="Shape 381"/>
          <p:cNvSpPr txBox="1"/>
          <p:nvPr>
            <p:ph type="title"/>
          </p:nvPr>
        </p:nvSpPr>
        <p:spPr>
          <a:xfrm>
            <a:off x="914400" y="1381125"/>
            <a:ext cx="7010400" cy="866775"/>
          </a:xfrm>
          <a:prstGeom prst="rect">
            <a:avLst/>
          </a:prstGeom>
          <a:solidFill>
            <a:srgbClr val="58595B"/>
          </a:solidFill>
          <a:ln>
            <a:noFill/>
          </a:ln>
        </p:spPr>
        <p:txBody>
          <a:bodyPr anchorCtr="0" anchor="t" bIns="0" lIns="0" spcFirstLastPara="1" rIns="0" wrap="square" tIns="4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F267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3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C:\&gt;hello Scott Joy Sara</a:t>
            </a:r>
            <a:endParaRPr b="1" i="0" sz="1500" u="none" cap="none" strike="noStrike">
              <a:solidFill>
                <a:srgbClr val="F2672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2" name="Shape 382"/>
          <p:cNvSpPr txBox="1"/>
          <p:nvPr/>
        </p:nvSpPr>
        <p:spPr>
          <a:xfrm>
            <a:off x="3305175" y="2724150"/>
            <a:ext cx="2057400" cy="476250"/>
          </a:xfrm>
          <a:prstGeom prst="rect">
            <a:avLst/>
          </a:prstGeom>
          <a:solidFill>
            <a:srgbClr val="9CCB42"/>
          </a:solidFill>
          <a:ln>
            <a:noFill/>
          </a:ln>
        </p:spPr>
        <p:txBody>
          <a:bodyPr anchorCtr="0" anchor="t" bIns="0" lIns="0" spcFirstLastPara="1" rIns="0" wrap="square" tIns="111925">
            <a:noAutofit/>
          </a:bodyPr>
          <a:lstStyle/>
          <a:p>
            <a:pPr indent="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args[0] is “Scott”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Shape 383"/>
          <p:cNvSpPr txBox="1"/>
          <p:nvPr/>
        </p:nvSpPr>
        <p:spPr>
          <a:xfrm>
            <a:off x="3305175" y="3257550"/>
            <a:ext cx="2057400" cy="476250"/>
          </a:xfrm>
          <a:prstGeom prst="rect">
            <a:avLst/>
          </a:prstGeom>
          <a:solidFill>
            <a:srgbClr val="9CCB42"/>
          </a:solidFill>
          <a:ln>
            <a:noFill/>
          </a:ln>
        </p:spPr>
        <p:txBody>
          <a:bodyPr anchorCtr="0" anchor="t" bIns="0" lIns="0" spcFirstLastPara="1" rIns="0" wrap="square" tIns="11047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args[1] is “Joy”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Shape 384"/>
          <p:cNvSpPr txBox="1"/>
          <p:nvPr/>
        </p:nvSpPr>
        <p:spPr>
          <a:xfrm>
            <a:off x="3305175" y="3790950"/>
            <a:ext cx="2057400" cy="466725"/>
          </a:xfrm>
          <a:prstGeom prst="rect">
            <a:avLst/>
          </a:prstGeom>
          <a:solidFill>
            <a:srgbClr val="9CCB42"/>
          </a:solidFill>
          <a:ln>
            <a:noFill/>
          </a:ln>
        </p:spPr>
        <p:txBody>
          <a:bodyPr anchorCtr="0" anchor="t" bIns="0" lIns="0" spcFirstLastPara="1" rIns="0" wrap="square" tIns="109050">
            <a:noAutofit/>
          </a:bodyPr>
          <a:lstStyle/>
          <a:p>
            <a:pPr indent="-127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args[2] is “Sara”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Shape 948"/>
          <p:cNvSpPr txBox="1"/>
          <p:nvPr>
            <p:ph type="title"/>
          </p:nvPr>
        </p:nvSpPr>
        <p:spPr>
          <a:xfrm>
            <a:off x="2295696" y="159048"/>
            <a:ext cx="4458176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rPr>
              <a:t>Re-throwing Exceptions</a:t>
            </a:r>
            <a:endParaRPr sz="1100"/>
          </a:p>
        </p:txBody>
      </p:sp>
      <p:sp>
        <p:nvSpPr>
          <p:cNvPr id="949" name="Shape 949"/>
          <p:cNvSpPr txBox="1"/>
          <p:nvPr/>
        </p:nvSpPr>
        <p:spPr>
          <a:xfrm>
            <a:off x="447675" y="926041"/>
            <a:ext cx="4990147" cy="178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33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" sz="11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For logging scenarios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□□</a:t>
            </a:r>
            <a:r>
              <a:rPr lang="en" sz="10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Catch and re-throw the original exception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" sz="11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For the security sensitive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□□</a:t>
            </a:r>
            <a:r>
              <a:rPr lang="en" sz="10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Hide the original exception and throw a new, general error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" sz="11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For business logic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□□</a:t>
            </a:r>
            <a:r>
              <a:rPr lang="en" sz="10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Useful to wrap the original exception in a meaningful exception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0" name="Shape 950"/>
          <p:cNvSpPr txBox="1"/>
          <p:nvPr/>
        </p:nvSpPr>
        <p:spPr>
          <a:xfrm>
            <a:off x="157163" y="2747963"/>
            <a:ext cx="3124676" cy="2000726"/>
          </a:xfrm>
          <a:prstGeom prst="rect">
            <a:avLst/>
          </a:prstGeom>
          <a:noFill/>
          <a:ln cap="flat" cmpd="sng" w="12700">
            <a:solidFill>
              <a:srgbClr val="58595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29525">
            <a:noAutofit/>
          </a:bodyPr>
          <a:lstStyle/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44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...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Exception </a:t>
            </a: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ex)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44500" marR="787400" rtl="0" algn="l">
              <a:lnSpc>
                <a:spcPct val="1111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log the error ...  </a:t>
            </a:r>
            <a:r>
              <a:rPr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throw</a:t>
            </a: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1" name="Shape 951"/>
          <p:cNvSpPr txBox="1"/>
          <p:nvPr/>
        </p:nvSpPr>
        <p:spPr>
          <a:xfrm>
            <a:off x="211455" y="4663440"/>
            <a:ext cx="113347" cy="224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2" name="Shape 952"/>
          <p:cNvSpPr txBox="1"/>
          <p:nvPr/>
        </p:nvSpPr>
        <p:spPr>
          <a:xfrm>
            <a:off x="3357563" y="2805113"/>
            <a:ext cx="5563075" cy="2000726"/>
          </a:xfrm>
          <a:prstGeom prst="rect">
            <a:avLst/>
          </a:prstGeom>
          <a:solidFill>
            <a:srgbClr val="F8DBCF"/>
          </a:solidFill>
          <a:ln cap="flat" cmpd="sng" w="12700">
            <a:solidFill>
              <a:srgbClr val="58595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29525">
            <a:noAutofit/>
          </a:bodyPr>
          <a:lstStyle/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44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...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DivideByZeroException </a:t>
            </a: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ex)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44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throw new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239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InvalidAccountValueException</a:t>
            </a: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"..."</a:t>
            </a: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, ex);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3" name="Shape 953"/>
          <p:cNvSpPr txBox="1"/>
          <p:nvPr/>
        </p:nvSpPr>
        <p:spPr>
          <a:xfrm>
            <a:off x="3411855" y="4720590"/>
            <a:ext cx="113347" cy="224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Shape 958"/>
          <p:cNvSpPr txBox="1"/>
          <p:nvPr>
            <p:ph type="title"/>
          </p:nvPr>
        </p:nvSpPr>
        <p:spPr>
          <a:xfrm>
            <a:off x="2743390" y="159048"/>
            <a:ext cx="3564255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rPr>
              <a:t>Custom Exceptions</a:t>
            </a:r>
            <a:endParaRPr sz="1100"/>
          </a:p>
        </p:txBody>
      </p:sp>
      <p:sp>
        <p:nvSpPr>
          <p:cNvPr id="959" name="Shape 959"/>
          <p:cNvSpPr txBox="1"/>
          <p:nvPr/>
        </p:nvSpPr>
        <p:spPr>
          <a:xfrm>
            <a:off x="428625" y="809150"/>
            <a:ext cx="49044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47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" sz="11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Derive from a common base exception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" sz="11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Use an Exception suffix on the class name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0" name="Shape 960"/>
          <p:cNvSpPr txBox="1"/>
          <p:nvPr/>
        </p:nvSpPr>
        <p:spPr>
          <a:xfrm>
            <a:off x="309575" y="2005027"/>
            <a:ext cx="8535000" cy="1752300"/>
          </a:xfrm>
          <a:prstGeom prst="rect">
            <a:avLst/>
          </a:prstGeom>
          <a:noFill/>
          <a:ln cap="flat" cmpd="sng" w="12700">
            <a:solidFill>
              <a:srgbClr val="58595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26200">
            <a:noAutofit/>
          </a:bodyPr>
          <a:lstStyle/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1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InvalidAccountException </a:t>
            </a:r>
            <a:r>
              <a:rPr lang="en" sz="11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1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Exception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683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1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InvalidAccountException() { }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68300" marR="32893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1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InvalidAccountException(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1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message) : 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base</a:t>
            </a:r>
            <a:r>
              <a:rPr lang="en" sz="11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(message) { }  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1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InvalidAccountException(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1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message, </a:t>
            </a:r>
            <a:r>
              <a:rPr lang="en" sz="11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Exception </a:t>
            </a:r>
            <a:r>
              <a:rPr lang="en" sz="11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inner)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604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base</a:t>
            </a:r>
            <a:r>
              <a:rPr lang="en" sz="11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(message, inner) { }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8595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Shape 965"/>
          <p:cNvSpPr txBox="1"/>
          <p:nvPr>
            <p:ph type="title"/>
          </p:nvPr>
        </p:nvSpPr>
        <p:spPr>
          <a:xfrm>
            <a:off x="3248215" y="159048"/>
            <a:ext cx="2544603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rPr>
              <a:t>Letter Grades</a:t>
            </a:r>
            <a:endParaRPr sz="1100"/>
          </a:p>
        </p:txBody>
      </p:sp>
      <p:graphicFrame>
        <p:nvGraphicFramePr>
          <p:cNvPr id="966" name="Shape 966"/>
          <p:cNvGraphicFramePr/>
          <p:nvPr/>
        </p:nvGraphicFramePr>
        <p:xfrm>
          <a:off x="1506540" y="12165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{C0C1D519-BB0B-4D87-AC8A-58AC07196AF8}</a:tableStyleId>
              </a:tblPr>
              <a:tblGrid>
                <a:gridCol w="1178250"/>
                <a:gridCol w="1178250"/>
              </a:tblGrid>
              <a:tr h="342900">
                <a:tc gridSpan="2">
                  <a:txBody>
                    <a:bodyPr>
                      <a:noAutofit/>
                    </a:bodyPr>
                    <a:lstStyle/>
                    <a:p>
                      <a:pPr indent="-12700" lvl="0" marL="4953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Letter Grades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5250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539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8595B"/>
                    </a:solidFill>
                  </a:tcPr>
                </a:tc>
                <a:tc hMerge="1"/>
              </a:tr>
              <a:tr h="342900">
                <a:tc>
                  <a:txBody>
                    <a:bodyPr>
                      <a:noAutofit/>
                    </a:bodyPr>
                    <a:lstStyle/>
                    <a:p>
                      <a:pPr indent="-12700" lvl="0" marL="76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>
                          <a:solidFill>
                            <a:srgbClr val="58595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90-100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5250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539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1D1D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12700" lvl="0" marL="76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>
                          <a:solidFill>
                            <a:srgbClr val="58595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5250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539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1D1D2"/>
                    </a:solidFill>
                  </a:tcPr>
                </a:tc>
              </a:tr>
              <a:tr h="342900">
                <a:tc>
                  <a:txBody>
                    <a:bodyPr>
                      <a:noAutofit/>
                    </a:bodyPr>
                    <a:lstStyle/>
                    <a:p>
                      <a:pPr indent="-12700" lvl="0" marL="76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>
                          <a:solidFill>
                            <a:srgbClr val="58595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80-89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5250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12700" lvl="0" marL="76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>
                          <a:solidFill>
                            <a:srgbClr val="58595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5250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>
                      <a:noAutofit/>
                    </a:bodyPr>
                    <a:lstStyle/>
                    <a:p>
                      <a:pPr indent="-12700" lvl="0" marL="76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>
                          <a:solidFill>
                            <a:srgbClr val="58595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70-79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5250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1D1D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12700" lvl="0" marL="76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>
                          <a:solidFill>
                            <a:srgbClr val="58595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5250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1D1D2"/>
                    </a:solidFill>
                  </a:tcPr>
                </a:tc>
              </a:tr>
              <a:tr h="342900">
                <a:tc>
                  <a:txBody>
                    <a:bodyPr>
                      <a:noAutofit/>
                    </a:bodyPr>
                    <a:lstStyle/>
                    <a:p>
                      <a:pPr indent="-12700" lvl="0" marL="76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>
                          <a:solidFill>
                            <a:srgbClr val="58595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60-69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5250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12700" lvl="0" marL="76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>
                          <a:solidFill>
                            <a:srgbClr val="58595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5250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>
                      <a:noAutofit/>
                    </a:bodyPr>
                    <a:lstStyle/>
                    <a:p>
                      <a:pPr indent="-12700" lvl="0" marL="76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>
                          <a:solidFill>
                            <a:srgbClr val="58595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0-59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5250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1D1D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12700" lvl="0" marL="76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>
                          <a:solidFill>
                            <a:srgbClr val="58595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5250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1D1D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Shape 975"/>
          <p:cNvSpPr txBox="1"/>
          <p:nvPr>
            <p:ph type="title"/>
          </p:nvPr>
        </p:nvSpPr>
        <p:spPr>
          <a:xfrm>
            <a:off x="3610146" y="159048"/>
            <a:ext cx="1819275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sz="1100"/>
          </a:p>
        </p:txBody>
      </p:sp>
      <p:sp>
        <p:nvSpPr>
          <p:cNvPr id="976" name="Shape 976"/>
          <p:cNvSpPr txBox="1"/>
          <p:nvPr/>
        </p:nvSpPr>
        <p:spPr>
          <a:xfrm>
            <a:off x="668648" y="1101100"/>
            <a:ext cx="5891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1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" sz="15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Flow control statements fall into three categories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355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" sz="15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Branching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355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" sz="15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Looping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355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" sz="15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Jumping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" sz="15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Exceptions provide structured error handling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355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" sz="15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Throw exceptions (built-in or custom)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355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" sz="15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Catch exceptions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Shape 981"/>
          <p:cNvSpPr/>
          <p:nvPr/>
        </p:nvSpPr>
        <p:spPr>
          <a:xfrm>
            <a:off x="2266950" y="4371975"/>
            <a:ext cx="4625816" cy="6668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97" y="112035"/>
                </a:lnTo>
              </a:path>
            </a:pathLst>
          </a:custGeom>
          <a:noFill/>
          <a:ln cap="flat" cmpd="sng" w="25400">
            <a:solidFill>
              <a:srgbClr val="F267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982" name="Shape 982"/>
          <p:cNvSpPr txBox="1"/>
          <p:nvPr>
            <p:ph type="title"/>
          </p:nvPr>
        </p:nvSpPr>
        <p:spPr>
          <a:xfrm>
            <a:off x="1873443" y="735120"/>
            <a:ext cx="5330666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300" u="none" cap="none" strike="noStrike">
                <a:solidFill>
                  <a:srgbClr val="F26722"/>
                </a:solidFill>
                <a:latin typeface="Lucida Sans"/>
                <a:ea typeface="Lucida Sans"/>
                <a:cs typeface="Lucida Sans"/>
                <a:sym typeface="Lucida Sans"/>
              </a:rPr>
              <a:t>Object Oriented Programming</a:t>
            </a:r>
            <a:endParaRPr sz="110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Shape 987"/>
          <p:cNvSpPr txBox="1"/>
          <p:nvPr>
            <p:ph type="title"/>
          </p:nvPr>
        </p:nvSpPr>
        <p:spPr>
          <a:xfrm>
            <a:off x="3229165" y="159048"/>
            <a:ext cx="2581751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rPr>
              <a:t>Pillars of OOP</a:t>
            </a:r>
            <a:endParaRPr sz="1100"/>
          </a:p>
        </p:txBody>
      </p:sp>
      <p:sp>
        <p:nvSpPr>
          <p:cNvPr id="988" name="Shape 988"/>
          <p:cNvSpPr txBox="1"/>
          <p:nvPr/>
        </p:nvSpPr>
        <p:spPr>
          <a:xfrm>
            <a:off x="272600" y="1149750"/>
            <a:ext cx="2019300" cy="3200400"/>
          </a:xfrm>
          <a:prstGeom prst="rect">
            <a:avLst/>
          </a:prstGeom>
          <a:solidFill>
            <a:srgbClr val="F2672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445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4445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Encapsulation</a:t>
            </a:r>
            <a:endParaRPr sz="1500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989" name="Shape 989"/>
          <p:cNvSpPr txBox="1"/>
          <p:nvPr/>
        </p:nvSpPr>
        <p:spPr>
          <a:xfrm>
            <a:off x="2698325" y="1149750"/>
            <a:ext cx="2019300" cy="3200400"/>
          </a:xfrm>
          <a:prstGeom prst="rect">
            <a:avLst/>
          </a:prstGeom>
          <a:solidFill>
            <a:srgbClr val="66AEB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461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Inheritance</a:t>
            </a:r>
            <a:endParaRPr sz="1500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990" name="Shape 990"/>
          <p:cNvSpPr txBox="1"/>
          <p:nvPr/>
        </p:nvSpPr>
        <p:spPr>
          <a:xfrm>
            <a:off x="4877075" y="1149750"/>
            <a:ext cx="2019300" cy="3200400"/>
          </a:xfrm>
          <a:prstGeom prst="rect">
            <a:avLst/>
          </a:prstGeom>
          <a:solidFill>
            <a:srgbClr val="9CCB4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191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Polymorphism</a:t>
            </a:r>
            <a:endParaRPr sz="1500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991" name="Shape 991"/>
          <p:cNvSpPr txBox="1"/>
          <p:nvPr/>
        </p:nvSpPr>
        <p:spPr>
          <a:xfrm>
            <a:off x="7158500" y="1149750"/>
            <a:ext cx="1568400" cy="31377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Abstraction 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Shape 996"/>
          <p:cNvSpPr txBox="1"/>
          <p:nvPr>
            <p:ph type="title"/>
          </p:nvPr>
        </p:nvSpPr>
        <p:spPr>
          <a:xfrm>
            <a:off x="3191065" y="159048"/>
            <a:ext cx="2655570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rPr>
              <a:t>Encapsulation</a:t>
            </a:r>
            <a:endParaRPr sz="1100"/>
          </a:p>
        </p:txBody>
      </p:sp>
      <p:sp>
        <p:nvSpPr>
          <p:cNvPr id="997" name="Shape 997"/>
          <p:cNvSpPr/>
          <p:nvPr/>
        </p:nvSpPr>
        <p:spPr>
          <a:xfrm>
            <a:off x="619125" y="1047750"/>
            <a:ext cx="4543425" cy="3009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998" name="Shape 998"/>
          <p:cNvSpPr/>
          <p:nvPr/>
        </p:nvSpPr>
        <p:spPr>
          <a:xfrm>
            <a:off x="771525" y="1200150"/>
            <a:ext cx="4086225" cy="25527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999" name="Shape 999"/>
          <p:cNvSpPr/>
          <p:nvPr/>
        </p:nvSpPr>
        <p:spPr>
          <a:xfrm>
            <a:off x="4552950" y="3038475"/>
            <a:ext cx="3771900" cy="158115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000" name="Shape 1000"/>
          <p:cNvSpPr/>
          <p:nvPr/>
        </p:nvSpPr>
        <p:spPr>
          <a:xfrm>
            <a:off x="4705350" y="3190875"/>
            <a:ext cx="3314700" cy="112395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Shape 1005"/>
          <p:cNvSpPr txBox="1"/>
          <p:nvPr>
            <p:ph type="title"/>
          </p:nvPr>
        </p:nvSpPr>
        <p:spPr>
          <a:xfrm>
            <a:off x="3438715" y="159048"/>
            <a:ext cx="2163604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rPr>
              <a:t>Inheritance</a:t>
            </a:r>
            <a:endParaRPr sz="1100"/>
          </a:p>
        </p:txBody>
      </p:sp>
      <p:sp>
        <p:nvSpPr>
          <p:cNvPr id="1006" name="Shape 1006"/>
          <p:cNvSpPr/>
          <p:nvPr/>
        </p:nvSpPr>
        <p:spPr>
          <a:xfrm>
            <a:off x="647700" y="1314450"/>
            <a:ext cx="3562350" cy="1257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007" name="Shape 1007"/>
          <p:cNvSpPr/>
          <p:nvPr/>
        </p:nvSpPr>
        <p:spPr>
          <a:xfrm>
            <a:off x="800100" y="1466850"/>
            <a:ext cx="3105150" cy="8001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008" name="Shape 1008"/>
          <p:cNvSpPr/>
          <p:nvPr/>
        </p:nvSpPr>
        <p:spPr>
          <a:xfrm>
            <a:off x="4362450" y="1714500"/>
            <a:ext cx="2581275" cy="294322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009" name="Shape 1009"/>
          <p:cNvSpPr/>
          <p:nvPr/>
        </p:nvSpPr>
        <p:spPr>
          <a:xfrm>
            <a:off x="4514850" y="1866900"/>
            <a:ext cx="2124075" cy="248602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Shape 1014"/>
          <p:cNvSpPr txBox="1"/>
          <p:nvPr>
            <p:ph type="title"/>
          </p:nvPr>
        </p:nvSpPr>
        <p:spPr>
          <a:xfrm>
            <a:off x="3143421" y="159048"/>
            <a:ext cx="2751772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rPr>
              <a:t>Polymorphism</a:t>
            </a:r>
            <a:endParaRPr sz="1100"/>
          </a:p>
        </p:txBody>
      </p:sp>
      <p:sp>
        <p:nvSpPr>
          <p:cNvPr id="1015" name="Shape 1015"/>
          <p:cNvSpPr txBox="1"/>
          <p:nvPr/>
        </p:nvSpPr>
        <p:spPr>
          <a:xfrm>
            <a:off x="428625" y="830325"/>
            <a:ext cx="6987300" cy="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33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" sz="11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Polymorphism == “many shapes”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□□</a:t>
            </a:r>
            <a:r>
              <a:rPr lang="en" sz="10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rgbClr val="58595B"/>
                </a:solidFill>
                <a:latin typeface="Lucida Sans"/>
                <a:ea typeface="Lucida Sans"/>
                <a:cs typeface="Lucida Sans"/>
                <a:sym typeface="Lucida Sans"/>
              </a:rPr>
              <a:t>One variable can point to different types of objects</a:t>
            </a:r>
            <a:endParaRPr sz="140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□□</a:t>
            </a:r>
            <a:r>
              <a:rPr lang="en" sz="10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rgbClr val="58595B"/>
                </a:solidFill>
                <a:latin typeface="Lucida Sans"/>
                <a:ea typeface="Lucida Sans"/>
                <a:cs typeface="Lucida Sans"/>
                <a:sym typeface="Lucida Sans"/>
              </a:rPr>
              <a:t>Objects can behave differently depending on their type</a:t>
            </a:r>
            <a:endParaRPr sz="1400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016" name="Shape 1016"/>
          <p:cNvSpPr/>
          <p:nvPr/>
        </p:nvSpPr>
        <p:spPr>
          <a:xfrm>
            <a:off x="2752725" y="1981200"/>
            <a:ext cx="3267075" cy="29146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017" name="Shape 1017"/>
          <p:cNvSpPr/>
          <p:nvPr/>
        </p:nvSpPr>
        <p:spPr>
          <a:xfrm>
            <a:off x="2905125" y="2133600"/>
            <a:ext cx="2809875" cy="245745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>
            <p:ph type="title"/>
          </p:nvPr>
        </p:nvSpPr>
        <p:spPr>
          <a:xfrm>
            <a:off x="3286296" y="159048"/>
            <a:ext cx="2479834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rPr>
              <a:t>Visual Studio</a:t>
            </a:r>
            <a:endParaRPr sz="1100"/>
          </a:p>
        </p:txBody>
      </p:sp>
      <p:sp>
        <p:nvSpPr>
          <p:cNvPr id="390" name="Shape 390"/>
          <p:cNvSpPr txBox="1"/>
          <p:nvPr/>
        </p:nvSpPr>
        <p:spPr>
          <a:xfrm>
            <a:off x="447675" y="926050"/>
            <a:ext cx="6311700" cy="14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33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" sz="11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An integrated development environment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□□</a:t>
            </a:r>
            <a:r>
              <a:rPr lang="en" sz="10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Edit C# (and other) files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□□</a:t>
            </a:r>
            <a:r>
              <a:rPr lang="en" sz="10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Runs the C# compiler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□□</a:t>
            </a:r>
            <a:r>
              <a:rPr lang="en" sz="10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Debugging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□□</a:t>
            </a:r>
            <a:r>
              <a:rPr lang="en" sz="10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Testing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Shape 1022"/>
          <p:cNvSpPr txBox="1"/>
          <p:nvPr>
            <p:ph type="title"/>
          </p:nvPr>
        </p:nvSpPr>
        <p:spPr>
          <a:xfrm>
            <a:off x="3010071" y="159048"/>
            <a:ext cx="3030378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rPr>
              <a:t>Abstract Classes</a:t>
            </a:r>
            <a:endParaRPr sz="1100"/>
          </a:p>
        </p:txBody>
      </p:sp>
      <p:sp>
        <p:nvSpPr>
          <p:cNvPr id="1023" name="Shape 1023"/>
          <p:cNvSpPr txBox="1"/>
          <p:nvPr/>
        </p:nvSpPr>
        <p:spPr>
          <a:xfrm>
            <a:off x="428625" y="830325"/>
            <a:ext cx="61770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33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" sz="11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Abstract classes cannot be instantiated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□□</a:t>
            </a:r>
            <a:r>
              <a:rPr lang="en" sz="10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rgbClr val="58595B"/>
                </a:solidFill>
                <a:latin typeface="Lucida Sans"/>
                <a:ea typeface="Lucida Sans"/>
                <a:cs typeface="Lucida Sans"/>
                <a:sym typeface="Lucida Sans"/>
              </a:rPr>
              <a:t>Can contain abstract members</a:t>
            </a:r>
            <a:endParaRPr sz="1400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024" name="Shape 1024"/>
          <p:cNvSpPr/>
          <p:nvPr/>
        </p:nvSpPr>
        <p:spPr>
          <a:xfrm>
            <a:off x="2533650" y="1847850"/>
            <a:ext cx="3724275" cy="21621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025" name="Shape 1025"/>
          <p:cNvSpPr/>
          <p:nvPr/>
        </p:nvSpPr>
        <p:spPr>
          <a:xfrm>
            <a:off x="2686050" y="2000250"/>
            <a:ext cx="3267075" cy="17049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Shape 1030"/>
          <p:cNvSpPr txBox="1"/>
          <p:nvPr>
            <p:ph type="title"/>
          </p:nvPr>
        </p:nvSpPr>
        <p:spPr>
          <a:xfrm>
            <a:off x="3581571" y="159048"/>
            <a:ext cx="1876901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rPr>
              <a:t>Interfaces</a:t>
            </a:r>
            <a:endParaRPr sz="1100"/>
          </a:p>
        </p:txBody>
      </p:sp>
      <p:sp>
        <p:nvSpPr>
          <p:cNvPr id="1031" name="Shape 1031"/>
          <p:cNvSpPr txBox="1"/>
          <p:nvPr/>
        </p:nvSpPr>
        <p:spPr>
          <a:xfrm>
            <a:off x="428625" y="830325"/>
            <a:ext cx="6744900" cy="9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33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" sz="11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Interfaces contain no implementation details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□□</a:t>
            </a:r>
            <a:r>
              <a:rPr lang="en" sz="10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rgbClr val="58595B"/>
                </a:solidFill>
                <a:latin typeface="Lucida Sans"/>
                <a:ea typeface="Lucida Sans"/>
                <a:cs typeface="Lucida Sans"/>
                <a:sym typeface="Lucida Sans"/>
              </a:rPr>
              <a:t>Defines only the signatures of methods, events, and properties</a:t>
            </a:r>
            <a:endParaRPr sz="140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" sz="11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A type can implement multiple interfaces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2" name="Shape 1032"/>
          <p:cNvSpPr/>
          <p:nvPr/>
        </p:nvSpPr>
        <p:spPr>
          <a:xfrm>
            <a:off x="3028950" y="2152650"/>
            <a:ext cx="2790825" cy="15049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033" name="Shape 1033"/>
          <p:cNvSpPr/>
          <p:nvPr/>
        </p:nvSpPr>
        <p:spPr>
          <a:xfrm>
            <a:off x="3181350" y="2305050"/>
            <a:ext cx="2333625" cy="104775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Shape 1038"/>
          <p:cNvSpPr txBox="1"/>
          <p:nvPr>
            <p:ph type="title"/>
          </p:nvPr>
        </p:nvSpPr>
        <p:spPr>
          <a:xfrm>
            <a:off x="2590990" y="159048"/>
            <a:ext cx="3867150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rPr>
              <a:t>Important Interfaces</a:t>
            </a:r>
            <a:endParaRPr sz="1100"/>
          </a:p>
        </p:txBody>
      </p:sp>
      <p:graphicFrame>
        <p:nvGraphicFramePr>
          <p:cNvPr id="1039" name="Shape 1039"/>
          <p:cNvGraphicFramePr/>
          <p:nvPr/>
        </p:nvGraphicFramePr>
        <p:xfrm>
          <a:off x="914749" y="180947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{C0C1D519-BB0B-4D87-AC8A-58AC07196AF8}</a:tableStyleId>
              </a:tblPr>
              <a:tblGrid>
                <a:gridCol w="3212475"/>
                <a:gridCol w="4307600"/>
              </a:tblGrid>
              <a:tr h="342900">
                <a:tc>
                  <a:txBody>
                    <a:bodyPr>
                      <a:noAutofit/>
                    </a:bodyPr>
                    <a:lstStyle/>
                    <a:p>
                      <a:pPr indent="0" lvl="0" marL="101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5250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539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672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01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5250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539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6722"/>
                    </a:solidFill>
                  </a:tcPr>
                </a:tc>
              </a:tr>
              <a:tr h="617200">
                <a:tc>
                  <a:txBody>
                    <a:bodyPr>
                      <a:noAutofit/>
                    </a:bodyPr>
                    <a:lstStyle/>
                    <a:p>
                      <a:pPr indent="0" lvl="0" marL="101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>
                          <a:solidFill>
                            <a:srgbClr val="58595B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IDisposable</a:t>
                      </a:r>
                      <a:endParaRPr sz="1800" u="none" cap="none" strike="noStrike"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15250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539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AD3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01600" marR="1155700" rtl="0" algn="l">
                        <a:lnSpc>
                          <a:spcPct val="11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>
                          <a:solidFill>
                            <a:srgbClr val="58595B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Release resources (files,  connections)</a:t>
                      </a:r>
                      <a:endParaRPr sz="1800" u="none" cap="none" strike="noStrike"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30500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539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AD3CC"/>
                    </a:solidFill>
                  </a:tcPr>
                </a:tc>
              </a:tr>
              <a:tr h="342900">
                <a:tc>
                  <a:txBody>
                    <a:bodyPr>
                      <a:noAutofit/>
                    </a:bodyPr>
                    <a:lstStyle/>
                    <a:p>
                      <a:pPr indent="0" lvl="0" marL="101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>
                          <a:solidFill>
                            <a:srgbClr val="58595B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IEnumerable</a:t>
                      </a:r>
                      <a:endParaRPr sz="1800" u="none" cap="none" strike="noStrike"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15250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CEB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01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>
                          <a:solidFill>
                            <a:srgbClr val="58595B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Supports iteration (foreach)</a:t>
                      </a:r>
                      <a:endParaRPr sz="1800" u="none" cap="none" strike="noStrike"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15250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CEBE8"/>
                    </a:solidFill>
                  </a:tcPr>
                </a:tc>
              </a:tr>
              <a:tr h="617200">
                <a:tc>
                  <a:txBody>
                    <a:bodyPr>
                      <a:noAutofit/>
                    </a:bodyPr>
                    <a:lstStyle/>
                    <a:p>
                      <a:pPr indent="0" lvl="0" marL="101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>
                          <a:solidFill>
                            <a:srgbClr val="58595B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INotifyPropertyChange</a:t>
                      </a:r>
                      <a:endParaRPr sz="1800" u="none" cap="none" strike="noStrike"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15250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AD3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01600" marR="495300" rtl="0" algn="l">
                        <a:lnSpc>
                          <a:spcPct val="11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>
                          <a:solidFill>
                            <a:srgbClr val="58595B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Raises events when properties  change</a:t>
                      </a:r>
                      <a:endParaRPr sz="1800" u="none" cap="none" strike="noStrike"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30500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AD3CC"/>
                    </a:solidFill>
                  </a:tcPr>
                </a:tc>
              </a:tr>
              <a:tr h="342900">
                <a:tc>
                  <a:txBody>
                    <a:bodyPr>
                      <a:noAutofit/>
                    </a:bodyPr>
                    <a:lstStyle/>
                    <a:p>
                      <a:pPr indent="0" lvl="0" marL="101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>
                          <a:solidFill>
                            <a:srgbClr val="58595B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IComparable</a:t>
                      </a:r>
                      <a:endParaRPr sz="1800" u="none" cap="none" strike="noStrike"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15250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CEB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01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>
                          <a:solidFill>
                            <a:srgbClr val="58595B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Compares for sorting</a:t>
                      </a:r>
                      <a:endParaRPr sz="1800" u="none" cap="none" strike="noStrike"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15250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CEB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Shape 1044"/>
          <p:cNvSpPr txBox="1"/>
          <p:nvPr>
            <p:ph type="title"/>
          </p:nvPr>
        </p:nvSpPr>
        <p:spPr>
          <a:xfrm>
            <a:off x="3610146" y="159048"/>
            <a:ext cx="1819275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sz="1100"/>
          </a:p>
        </p:txBody>
      </p:sp>
      <p:sp>
        <p:nvSpPr>
          <p:cNvPr id="1045" name="Shape 1045"/>
          <p:cNvSpPr/>
          <p:nvPr/>
        </p:nvSpPr>
        <p:spPr>
          <a:xfrm>
            <a:off x="2819400" y="1885950"/>
            <a:ext cx="3657600" cy="1524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046" name="Shape 1046"/>
          <p:cNvSpPr/>
          <p:nvPr/>
        </p:nvSpPr>
        <p:spPr>
          <a:xfrm>
            <a:off x="2971800" y="2038350"/>
            <a:ext cx="3200400" cy="1066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>
            <p:ph type="title"/>
          </p:nvPr>
        </p:nvSpPr>
        <p:spPr>
          <a:xfrm>
            <a:off x="2886246" y="159048"/>
            <a:ext cx="3263741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300" u="none" cap="none" strike="noStrike">
                <a:solidFill>
                  <a:srgbClr val="F26722"/>
                </a:solidFill>
                <a:latin typeface="Calibri"/>
                <a:ea typeface="Calibri"/>
                <a:cs typeface="Calibri"/>
                <a:sym typeface="Calibri"/>
              </a:rPr>
              <a:t>Solution Explorer</a:t>
            </a:r>
            <a:endParaRPr sz="1100"/>
          </a:p>
        </p:txBody>
      </p:sp>
      <p:sp>
        <p:nvSpPr>
          <p:cNvPr id="396" name="Shape 396"/>
          <p:cNvSpPr txBox="1"/>
          <p:nvPr/>
        </p:nvSpPr>
        <p:spPr>
          <a:xfrm>
            <a:off x="428625" y="830315"/>
            <a:ext cx="3373279" cy="1461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33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" sz="11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Will contain at least one project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□□</a:t>
            </a:r>
            <a:r>
              <a:rPr lang="en" sz="10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Contains one or more source code files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□□</a:t>
            </a:r>
            <a:r>
              <a:rPr lang="en" sz="10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Each project produces an assembly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" sz="11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5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Projects organized under a solution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8595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□□</a:t>
            </a:r>
            <a:r>
              <a:rPr lang="en" sz="1000">
                <a:solidFill>
                  <a:srgbClr val="5859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Manage multiple applications or libraries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Shape 397"/>
          <p:cNvSpPr/>
          <p:nvPr/>
        </p:nvSpPr>
        <p:spPr>
          <a:xfrm>
            <a:off x="5638800" y="971550"/>
            <a:ext cx="3124200" cy="33051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