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26203" y="0"/>
            <a:ext cx="6539593" cy="685800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79452" y="0"/>
            <a:ext cx="5994971" cy="685800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78008" y="0"/>
            <a:ext cx="6235983" cy="685800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929716" y="0"/>
            <a:ext cx="6332567" cy="685800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0"/>
            <a:ext cx="2810255" cy="1763097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0" y="2022872"/>
            <a:ext cx="2810255" cy="1617795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0" y="4118769"/>
            <a:ext cx="2810255" cy="1762275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365796" y="1303074"/>
            <a:ext cx="2757646" cy="1528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9250" y="232966"/>
            <a:ext cx="5502274" cy="5375183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62237" y="232966"/>
            <a:ext cx="6867525" cy="5448300"/>
          </a:xfrm>
          <a:prstGeom prst="rect">
            <a:avLst/>
          </a:prstGeom>
        </p:spPr>
      </p:pic>
      <p:sp>
        <p:nvSpPr>
          <p:cNvPr id="7" name="내용 개체 틀 2"/>
          <p:cNvSpPr/>
          <p:nvPr/>
        </p:nvSpPr>
        <p:spPr>
          <a:xfrm>
            <a:off x="2559250" y="5794766"/>
            <a:ext cx="6736155" cy="715968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근태관리 페이지 최상단에서 이번주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달 근태요약 정보를 한눈에 볼 수 있음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59250" y="5794766"/>
            <a:ext cx="6736155" cy="7159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defRPr/>
            </a:pPr>
            <a:r>
              <a:rPr lang="ko-KR" altLang="en-US" sz="2000" b="1"/>
              <a:t>버튼 하나로 출퇴근 기록</a:t>
            </a:r>
            <a:endParaRPr lang="ko-KR" altLang="en-US" sz="2000" b="1"/>
          </a:p>
          <a:p>
            <a:pPr marL="0" indent="0">
              <a:buNone/>
              <a:defRPr/>
            </a:pPr>
            <a:r>
              <a:rPr lang="ko-KR" altLang="en-US" sz="2000" b="1"/>
              <a:t>다양한 업무 상태</a:t>
            </a:r>
            <a:r>
              <a:rPr lang="en-US" altLang="ko-KR" sz="2000" b="1"/>
              <a:t>(</a:t>
            </a:r>
            <a:r>
              <a:rPr lang="ko-KR" altLang="en-US" sz="2000" b="1"/>
              <a:t>외근</a:t>
            </a:r>
            <a:r>
              <a:rPr lang="en-US" altLang="ko-KR" sz="2000" b="1"/>
              <a:t>,</a:t>
            </a:r>
            <a:r>
              <a:rPr lang="ko-KR" altLang="en-US" sz="2000" b="1"/>
              <a:t>회의</a:t>
            </a:r>
            <a:r>
              <a:rPr lang="en-US" altLang="ko-KR" sz="2000" b="1"/>
              <a:t>,</a:t>
            </a:r>
            <a:r>
              <a:rPr lang="ko-KR" altLang="en-US" sz="2000" b="1"/>
              <a:t>출장 등</a:t>
            </a:r>
            <a:r>
              <a:rPr lang="en-US" altLang="ko-KR" sz="2000" b="1"/>
              <a:t>)</a:t>
            </a:r>
            <a:r>
              <a:rPr lang="ko-KR" altLang="en-US" sz="2000" b="1"/>
              <a:t>를 실시간으로 반영</a:t>
            </a:r>
            <a:r>
              <a:rPr lang="en-US" altLang="ko-KR" sz="2000" b="1"/>
              <a:t>,</a:t>
            </a:r>
            <a:endParaRPr lang="en-US" altLang="ko-KR" sz="2000" b="1"/>
          </a:p>
          <a:p>
            <a:pPr marL="0" indent="0">
              <a:buNone/>
              <a:defRPr/>
            </a:pPr>
            <a:r>
              <a:rPr lang="ko-KR" altLang="en-US" sz="2000" b="1"/>
              <a:t>누적 근무시간 확인</a:t>
            </a:r>
            <a:endParaRPr lang="ko-KR" altLang="en-US" sz="2000" b="1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45915" y="844107"/>
            <a:ext cx="7362825" cy="4152900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idx="0"/>
          </p:nvPr>
        </p:nvSpPr>
        <p:spPr>
          <a:xfrm>
            <a:off x="2662237" y="5581250"/>
            <a:ext cx="616068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ko-KR" altLang="en-US" sz="2000" b="1"/>
              <a:t>초과 근무에 대한 전자 결재가 승인이 된 경우에는 자동으로 근무시간으로 계산</a:t>
            </a:r>
            <a:endParaRPr lang="ko-KR" altLang="en-US" sz="2000" b="1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4374" y="1597421"/>
            <a:ext cx="10763250" cy="2095500"/>
          </a:xfrm>
          <a:prstGeom prst="rect">
            <a:avLst/>
          </a:prstGeom>
        </p:spPr>
      </p:pic>
      <p:sp>
        <p:nvSpPr>
          <p:cNvPr id="11" name="내용 개체 틀 2"/>
          <p:cNvSpPr/>
          <p:nvPr/>
        </p:nvSpPr>
        <p:spPr>
          <a:xfrm>
            <a:off x="4874619" y="3992557"/>
            <a:ext cx="6736155" cy="715968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"/>
          <p:cNvSpPr/>
          <p:nvPr/>
        </p:nvSpPr>
        <p:spPr>
          <a:xfrm>
            <a:off x="2630725" y="5794766"/>
            <a:ext cx="6593205" cy="69183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ctr">
              <a:defRPr/>
            </a:pP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Noto Sans Demilight"/>
              </a:rPr>
              <a:t>52시간 기준으로 남은 업무시간, 초과근무 확인 및 알림과</a:t>
            </a:r>
            <a:r>
              <a:rPr xmlns:mc="http://schemas.openxmlformats.org/markup-compatibility/2006" xmlns:hp="http://schemas.haansoft.com/office/presentation/8.0" lang="ko-KR" altLang="en-US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Noto Sans Demilight"/>
              </a:rPr>
              <a:t> </a:t>
            </a: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Noto Sans Demilight"/>
              </a:rPr>
              <a:t>더불어</a:t>
            </a:r>
            <a:r>
              <a:rPr xmlns:mc="http://schemas.openxmlformats.org/markup-compatibility/2006" xmlns:hp="http://schemas.haansoft.com/office/presentation/8.0" sz="20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Noto Sans Demilight"/>
                <a:ea typeface="Noto Sans Demilight"/>
              </a:rPr>
              <a:t>누적 근무시간에 대한 통계 확인까지 가능</a:t>
            </a:r>
            <a:endParaRPr xmlns:mc="http://schemas.openxmlformats.org/markup-compatibility/2006" xmlns:hp="http://schemas.haansoft.com/office/presentation/8.0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Noto Sans Demilight"/>
              <a:ea typeface="Noto Sans Demilight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559405" y="0"/>
            <a:ext cx="7073189" cy="5581250"/>
          </a:xfrm>
          <a:prstGeom prst="rect">
            <a:avLst/>
          </a:prstGeom>
        </p:spPr>
      </p:pic>
      <p:sp>
        <p:nvSpPr>
          <p:cNvPr id="15" name=""/>
          <p:cNvSpPr/>
          <p:nvPr/>
        </p:nvSpPr>
        <p:spPr>
          <a:xfrm>
            <a:off x="2799397" y="5833678"/>
            <a:ext cx="6593206" cy="6381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Noto Sans Demilight"/>
                <a:ea typeface="Noto Sans Demilight"/>
              </a:rPr>
              <a:t>직원별/부서별로 검색 조건을 추가하여 근태현황 조회가 가능</a:t>
            </a:r>
            <a:endParaRPr xmlns:mc="http://schemas.openxmlformats.org/markup-compatibility/2006" xmlns:hp="http://schemas.haansoft.com/office/presentation/8.0" lang="ko-KR" altLang="en-US" sz="2000" b="1" i="0" strike="noStrike" mc:Ignorable="hp" hp:hslEmbossed="0">
              <a:solidFill>
                <a:srgbClr val="000000">
                  <a:alpha val="100000"/>
                </a:srgbClr>
              </a:solidFill>
              <a:latin typeface="Noto Sans Demilight"/>
              <a:ea typeface="Noto Sans Demilight"/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Noto Sans Demilight"/>
                <a:ea typeface="Noto Sans Demilight"/>
              </a:rPr>
              <a:t>전사 근태현황 또한, 상세페이지를 통해 정확한 근태관리가 가능</a:t>
            </a:r>
            <a:endParaRPr xmlns:mc="http://schemas.openxmlformats.org/markup-compatibility/2006" xmlns:hp="http://schemas.haansoft.com/office/presentation/8.0" lang="ko-KR" altLang="en-US" b="1" i="0" strike="noStrike" mc:Ignorable="hp" hp:hslEmbossed="0">
              <a:solidFill>
                <a:srgbClr val="000000">
                  <a:alpha val="100000"/>
                </a:srgbClr>
              </a:solidFill>
              <a:latin typeface="Noto Sans Demilight"/>
              <a:ea typeface="Noto Sans Demilight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031602" y="0"/>
            <a:ext cx="7791450" cy="5438775"/>
          </a:xfrm>
          <a:prstGeom prst="rect">
            <a:avLst/>
          </a:prstGeom>
        </p:spPr>
      </p:pic>
      <p:sp>
        <p:nvSpPr>
          <p:cNvPr id="17" name=""/>
          <p:cNvSpPr/>
          <p:nvPr/>
        </p:nvSpPr>
        <p:spPr>
          <a:xfrm>
            <a:off x="2630725" y="5848289"/>
            <a:ext cx="6593206" cy="638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en-US" altLang="ko-KR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Noto Sans Demilight"/>
                <a:ea typeface="Noto Sans Demilight"/>
              </a:rPr>
              <a:t>어떠한 근무제에도 적용할 수 있는 근무타입설정 기능을 제공</a:t>
            </a:r>
            <a:endParaRPr xmlns:mc="http://schemas.openxmlformats.org/markup-compatibility/2006" xmlns:hp="http://schemas.haansoft.com/office/presentation/8.0" lang="en-US" altLang="ko-KR" b="1" i="0" strike="noStrike" mc:Ignorable="hp" hp:hslEmbossed="0">
              <a:solidFill>
                <a:srgbClr val="000000">
                  <a:alpha val="100000"/>
                </a:srgbClr>
              </a:solidFill>
              <a:latin typeface="Noto Sans Demilight"/>
              <a:ea typeface="Noto Sans Demilight"/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altLang="en-US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Noto Sans Demilight"/>
                <a:ea typeface="Noto Sans Demilight"/>
              </a:rPr>
              <a:t>근무 상태 유형별로 관리 가능</a:t>
            </a:r>
            <a:endParaRPr xmlns:mc="http://schemas.openxmlformats.org/markup-compatibility/2006" xmlns:hp="http://schemas.haansoft.com/office/presentation/8.0" lang="ko-KR" altLang="en-US" b="1" i="0" strike="noStrike" mc:Ignorable="hp" hp:hslEmbossed="0">
              <a:solidFill>
                <a:srgbClr val="000000">
                  <a:alpha val="100000"/>
                </a:srgbClr>
              </a:solidFill>
              <a:latin typeface="Noto Sans Demilight"/>
              <a:ea typeface="Noto Sans Demi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1" animBg="1"/>
      <p:bldP spid="7" grpId="2" animBg="1"/>
      <p:bldP spid="9" grpId="3" animBg="1"/>
      <p:bldP spid="9" grpId="4" animBg="1"/>
      <p:bldP spid="13" grpId="5" animBg="1"/>
      <p:bldP spid="13" grpId="6" animBg="1"/>
      <p:bldP spid="15" grpId="7" animBg="1"/>
      <p:bldP spid="15" grpId="8" animBg="1"/>
      <p:bldP spid="17" grpId="9" animBg="1"/>
      <p:bldP spid="17" grpId="10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72</ep:Words>
  <ep:PresentationFormat>화면 슬라이드 쇼(4:3)</ep:PresentationFormat>
  <ep:Paragraphs>10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한컴오피스</vt:lpstr>
      <vt:lpstr>슬라이드 1</vt:lpstr>
      <vt:lpstr>초과 근무에 대한 전자 결재가 승인이 된 경우에는 자동으로 근무시간으로 계산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2020-09-08T14:27:48.462</dcterms:created>
  <dc:creator>OJS</dc:creator>
  <cp:lastModifiedBy>OJS</cp:lastModifiedBy>
  <dcterms:modified xsi:type="dcterms:W3CDTF">2020-09-08T18:52:09.316</dcterms:modified>
  <cp:revision>10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