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812" r:id="rId2"/>
  </p:sldMasterIdLst>
  <p:notesMasterIdLst>
    <p:notesMasterId r:id="rId47"/>
  </p:notesMasterIdLst>
  <p:sldIdLst>
    <p:sldId id="260" r:id="rId3"/>
    <p:sldId id="310" r:id="rId4"/>
    <p:sldId id="277" r:id="rId5"/>
    <p:sldId id="256" r:id="rId6"/>
    <p:sldId id="297" r:id="rId7"/>
    <p:sldId id="300" r:id="rId8"/>
    <p:sldId id="299" r:id="rId9"/>
    <p:sldId id="298" r:id="rId10"/>
    <p:sldId id="280" r:id="rId11"/>
    <p:sldId id="257" r:id="rId12"/>
    <p:sldId id="268" r:id="rId13"/>
    <p:sldId id="267" r:id="rId14"/>
    <p:sldId id="269" r:id="rId15"/>
    <p:sldId id="270" r:id="rId16"/>
    <p:sldId id="307" r:id="rId17"/>
    <p:sldId id="286" r:id="rId18"/>
    <p:sldId id="287" r:id="rId19"/>
    <p:sldId id="288" r:id="rId20"/>
    <p:sldId id="301" r:id="rId21"/>
    <p:sldId id="302" r:id="rId22"/>
    <p:sldId id="279" r:id="rId23"/>
    <p:sldId id="271" r:id="rId24"/>
    <p:sldId id="273" r:id="rId25"/>
    <p:sldId id="272" r:id="rId26"/>
    <p:sldId id="274" r:id="rId27"/>
    <p:sldId id="276" r:id="rId28"/>
    <p:sldId id="275" r:id="rId29"/>
    <p:sldId id="303" r:id="rId30"/>
    <p:sldId id="308" r:id="rId31"/>
    <p:sldId id="290" r:id="rId32"/>
    <p:sldId id="291" r:id="rId33"/>
    <p:sldId id="292" r:id="rId34"/>
    <p:sldId id="304" r:id="rId35"/>
    <p:sldId id="305" r:id="rId36"/>
    <p:sldId id="294" r:id="rId37"/>
    <p:sldId id="295" r:id="rId38"/>
    <p:sldId id="258" r:id="rId39"/>
    <p:sldId id="259" r:id="rId40"/>
    <p:sldId id="296" r:id="rId41"/>
    <p:sldId id="261" r:id="rId42"/>
    <p:sldId id="262" r:id="rId43"/>
    <p:sldId id="306" r:id="rId44"/>
    <p:sldId id="312" r:id="rId45"/>
    <p:sldId id="31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정식" initials="오" lastIdx="1" clrIdx="0">
    <p:extLst>
      <p:ext uri="{19B8F6BF-5375-455C-9EA6-DF929625EA0E}">
        <p15:presenceInfo xmlns:p15="http://schemas.microsoft.com/office/powerpoint/2012/main" userId="오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0C760-390C-4D1F-9454-A01D574C06A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F5F785D-C299-419A-A3B0-9056B96AB434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 dirty="0"/>
            <a:t>1. </a:t>
          </a:r>
          <a:r>
            <a:rPr lang="ko-KR" altLang="en-US" dirty="0"/>
            <a:t>업무 프로세스</a:t>
          </a:r>
          <a:endParaRPr lang="en-US" altLang="ko-KR" dirty="0"/>
        </a:p>
        <a:p>
          <a:pPr>
            <a:lnSpc>
              <a:spcPct val="100000"/>
            </a:lnSpc>
          </a:pPr>
          <a:r>
            <a:rPr lang="ko-KR" altLang="en-US" dirty="0"/>
            <a:t>   및 로그인 화면</a:t>
          </a:r>
        </a:p>
      </dgm:t>
    </dgm:pt>
    <dgm:pt modelId="{A9E5AA9C-7642-48D8-96E4-BA47F7ECBB69}" type="parTrans" cxnId="{DBDBF4BB-B765-4AF0-9080-555BBB27F69A}">
      <dgm:prSet/>
      <dgm:spPr/>
      <dgm:t>
        <a:bodyPr/>
        <a:lstStyle/>
        <a:p>
          <a:pPr latinLnBrk="1"/>
          <a:endParaRPr lang="ko-KR" altLang="en-US"/>
        </a:p>
      </dgm:t>
    </dgm:pt>
    <dgm:pt modelId="{EC5C24ED-0EDF-43E4-A4F9-B09CFA0AA99A}" type="sibTrans" cxnId="{DBDBF4BB-B765-4AF0-9080-555BBB27F69A}">
      <dgm:prSet/>
      <dgm:spPr/>
      <dgm:t>
        <a:bodyPr/>
        <a:lstStyle/>
        <a:p>
          <a:pPr>
            <a:lnSpc>
              <a:spcPct val="100000"/>
            </a:lnSpc>
          </a:pPr>
          <a:endParaRPr lang="ko-KR" altLang="en-US"/>
        </a:p>
      </dgm:t>
    </dgm:pt>
    <dgm:pt modelId="{5661DD5D-BE62-48DF-9025-8D53F5AD9F1D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2. </a:t>
          </a:r>
          <a:r>
            <a:rPr lang="ko-KR" altLang="en-US"/>
            <a:t>직원 화면</a:t>
          </a:r>
        </a:p>
      </dgm:t>
    </dgm:pt>
    <dgm:pt modelId="{95512E1A-0051-4CFF-B349-4702AC3CA7B8}" type="parTrans" cxnId="{DDBE8108-DBB1-4DFF-B328-CED8702F001E}">
      <dgm:prSet/>
      <dgm:spPr/>
      <dgm:t>
        <a:bodyPr/>
        <a:lstStyle/>
        <a:p>
          <a:pPr latinLnBrk="1"/>
          <a:endParaRPr lang="ko-KR" altLang="en-US"/>
        </a:p>
      </dgm:t>
    </dgm:pt>
    <dgm:pt modelId="{FB3A3E78-3764-4306-8FF5-7968C47F6175}" type="sibTrans" cxnId="{DDBE8108-DBB1-4DFF-B328-CED8702F001E}">
      <dgm:prSet/>
      <dgm:spPr/>
      <dgm:t>
        <a:bodyPr/>
        <a:lstStyle/>
        <a:p>
          <a:pPr>
            <a:lnSpc>
              <a:spcPct val="100000"/>
            </a:lnSpc>
          </a:pPr>
          <a:endParaRPr lang="ko-KR" altLang="en-US"/>
        </a:p>
      </dgm:t>
    </dgm:pt>
    <dgm:pt modelId="{FA7487D8-EEE7-4ACD-9DDC-809A6AE70C4E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3. </a:t>
          </a:r>
          <a:r>
            <a:rPr lang="ko-KR" altLang="en-US"/>
            <a:t>대표 화면</a:t>
          </a:r>
        </a:p>
      </dgm:t>
    </dgm:pt>
    <dgm:pt modelId="{7C5E2703-5597-4A4E-94A2-09CB1F879671}" type="parTrans" cxnId="{E6E5BA5A-0EE2-412E-B187-B84BED7AA953}">
      <dgm:prSet/>
      <dgm:spPr/>
      <dgm:t>
        <a:bodyPr/>
        <a:lstStyle/>
        <a:p>
          <a:pPr latinLnBrk="1"/>
          <a:endParaRPr lang="ko-KR" altLang="en-US"/>
        </a:p>
      </dgm:t>
    </dgm:pt>
    <dgm:pt modelId="{67173CA6-9575-43F0-B05D-18E10DCC7AB5}" type="sibTrans" cxnId="{E6E5BA5A-0EE2-412E-B187-B84BED7AA953}">
      <dgm:prSet/>
      <dgm:spPr/>
      <dgm:t>
        <a:bodyPr/>
        <a:lstStyle/>
        <a:p>
          <a:pPr>
            <a:lnSpc>
              <a:spcPct val="100000"/>
            </a:lnSpc>
          </a:pPr>
          <a:endParaRPr lang="ko-KR" altLang="en-US"/>
        </a:p>
      </dgm:t>
    </dgm:pt>
    <dgm:pt modelId="{5D07DFD0-319B-4612-BACE-7DF06710DC77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4. </a:t>
          </a:r>
          <a:r>
            <a:rPr lang="ko-KR" altLang="en-US"/>
            <a:t>시스템 관리자 화면</a:t>
          </a:r>
        </a:p>
      </dgm:t>
    </dgm:pt>
    <dgm:pt modelId="{0494A3E9-137E-40C6-9C8C-C6C6650CEB07}" type="parTrans" cxnId="{45D5D98B-8645-4EBB-9172-D81D9B483510}">
      <dgm:prSet/>
      <dgm:spPr/>
      <dgm:t>
        <a:bodyPr/>
        <a:lstStyle/>
        <a:p>
          <a:pPr latinLnBrk="1"/>
          <a:endParaRPr lang="ko-KR" altLang="en-US"/>
        </a:p>
      </dgm:t>
    </dgm:pt>
    <dgm:pt modelId="{17737CB5-0C8A-4897-ABF8-AE1A2BA3E637}" type="sibTrans" cxnId="{45D5D98B-8645-4EBB-9172-D81D9B483510}">
      <dgm:prSet/>
      <dgm:spPr/>
      <dgm:t>
        <a:bodyPr/>
        <a:lstStyle/>
        <a:p>
          <a:pPr latinLnBrk="1"/>
          <a:endParaRPr lang="ko-KR" altLang="en-US"/>
        </a:p>
      </dgm:t>
    </dgm:pt>
    <dgm:pt modelId="{6450DDCC-2AF2-4AE7-B93C-931E503F5FD2}" type="pres">
      <dgm:prSet presAssocID="{D040C760-390C-4D1F-9454-A01D574C06AC}" presName="root" presStyleCnt="0">
        <dgm:presLayoutVars>
          <dgm:dir/>
          <dgm:resizeHandles val="exact"/>
        </dgm:presLayoutVars>
      </dgm:prSet>
      <dgm:spPr/>
    </dgm:pt>
    <dgm:pt modelId="{7D268FD3-F244-4C80-9B1E-F9A321B7B064}" type="pres">
      <dgm:prSet presAssocID="{D040C760-390C-4D1F-9454-A01D574C06AC}" presName="container" presStyleCnt="0">
        <dgm:presLayoutVars>
          <dgm:dir/>
          <dgm:resizeHandles val="exact"/>
        </dgm:presLayoutVars>
      </dgm:prSet>
      <dgm:spPr/>
    </dgm:pt>
    <dgm:pt modelId="{CEA98247-66EB-4012-9FAC-11BBC0DC11AA}" type="pres">
      <dgm:prSet presAssocID="{FF5F785D-C299-419A-A3B0-9056B96AB434}" presName="compNode" presStyleCnt="0"/>
      <dgm:spPr/>
    </dgm:pt>
    <dgm:pt modelId="{7A994C46-6973-4193-B0C5-89B42FBAD901}" type="pres">
      <dgm:prSet presAssocID="{FF5F785D-C299-419A-A3B0-9056B96AB434}" presName="iconBgRect" presStyleLbl="bgShp" presStyleIdx="0" presStyleCnt="4"/>
      <dgm:spPr/>
    </dgm:pt>
    <dgm:pt modelId="{63BD0B1D-DC9C-42BC-8D13-F0DCA6BDACE6}" type="pres">
      <dgm:prSet presAssocID="{FF5F785D-C299-419A-A3B0-9056B96AB4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톱니바퀴"/>
        </a:ext>
      </dgm:extLst>
    </dgm:pt>
    <dgm:pt modelId="{08A9E65A-4A34-4622-9765-2007631DD130}" type="pres">
      <dgm:prSet presAssocID="{FF5F785D-C299-419A-A3B0-9056B96AB434}" presName="spaceRect" presStyleCnt="0"/>
      <dgm:spPr/>
    </dgm:pt>
    <dgm:pt modelId="{DEDA5724-20D9-4E43-81B7-2CDBF0F6DB05}" type="pres">
      <dgm:prSet presAssocID="{FF5F785D-C299-419A-A3B0-9056B96AB434}" presName="textRect" presStyleLbl="revTx" presStyleIdx="0" presStyleCnt="4">
        <dgm:presLayoutVars>
          <dgm:chMax val="1"/>
          <dgm:chPref val="1"/>
        </dgm:presLayoutVars>
      </dgm:prSet>
      <dgm:spPr/>
    </dgm:pt>
    <dgm:pt modelId="{D12D38BD-82A7-451D-B315-54AC94BC30DD}" type="pres">
      <dgm:prSet presAssocID="{EC5C24ED-0EDF-43E4-A4F9-B09CFA0AA99A}" presName="sibTrans" presStyleLbl="sibTrans2D1" presStyleIdx="0" presStyleCnt="0"/>
      <dgm:spPr/>
    </dgm:pt>
    <dgm:pt modelId="{A7E0C127-19D4-42A1-93A4-58EE70F7CF2E}" type="pres">
      <dgm:prSet presAssocID="{5661DD5D-BE62-48DF-9025-8D53F5AD9F1D}" presName="compNode" presStyleCnt="0"/>
      <dgm:spPr/>
    </dgm:pt>
    <dgm:pt modelId="{37E55C7B-95E7-4071-B75B-D8722834200D}" type="pres">
      <dgm:prSet presAssocID="{5661DD5D-BE62-48DF-9025-8D53F5AD9F1D}" presName="iconBgRect" presStyleLbl="bgShp" presStyleIdx="1" presStyleCnt="4"/>
      <dgm:spPr/>
    </dgm:pt>
    <dgm:pt modelId="{DFE1C274-E91F-4D79-9F4B-8B4911005AF6}" type="pres">
      <dgm:prSet presAssocID="{5661DD5D-BE62-48DF-9025-8D53F5AD9F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모니터"/>
        </a:ext>
      </dgm:extLst>
    </dgm:pt>
    <dgm:pt modelId="{13F7379F-FFCD-4500-8E77-FD2611436F1D}" type="pres">
      <dgm:prSet presAssocID="{5661DD5D-BE62-48DF-9025-8D53F5AD9F1D}" presName="spaceRect" presStyleCnt="0"/>
      <dgm:spPr/>
    </dgm:pt>
    <dgm:pt modelId="{04D6D79A-D87E-46B3-B054-271CD9051F95}" type="pres">
      <dgm:prSet presAssocID="{5661DD5D-BE62-48DF-9025-8D53F5AD9F1D}" presName="textRect" presStyleLbl="revTx" presStyleIdx="1" presStyleCnt="4">
        <dgm:presLayoutVars>
          <dgm:chMax val="1"/>
          <dgm:chPref val="1"/>
        </dgm:presLayoutVars>
      </dgm:prSet>
      <dgm:spPr/>
    </dgm:pt>
    <dgm:pt modelId="{803BDD01-3C43-4301-B1FF-4CBB34C95193}" type="pres">
      <dgm:prSet presAssocID="{FB3A3E78-3764-4306-8FF5-7968C47F6175}" presName="sibTrans" presStyleLbl="sibTrans2D1" presStyleIdx="0" presStyleCnt="0"/>
      <dgm:spPr/>
    </dgm:pt>
    <dgm:pt modelId="{3C60E585-4E1C-4519-B71A-95579D9577AF}" type="pres">
      <dgm:prSet presAssocID="{FA7487D8-EEE7-4ACD-9DDC-809A6AE70C4E}" presName="compNode" presStyleCnt="0"/>
      <dgm:spPr/>
    </dgm:pt>
    <dgm:pt modelId="{E60C9CB2-AC86-4BB6-884B-46663C581B5E}" type="pres">
      <dgm:prSet presAssocID="{FA7487D8-EEE7-4ACD-9DDC-809A6AE70C4E}" presName="iconBgRect" presStyleLbl="bgShp" presStyleIdx="2" presStyleCnt="4"/>
      <dgm:spPr/>
    </dgm:pt>
    <dgm:pt modelId="{05E2A6BC-365A-4619-A4AF-B8B4057688D2}" type="pres">
      <dgm:prSet presAssocID="{FA7487D8-EEE7-4ACD-9DDC-809A6AE70C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태블릿"/>
        </a:ext>
      </dgm:extLst>
    </dgm:pt>
    <dgm:pt modelId="{C35680F5-5803-4B94-B3F6-9C854399ABFE}" type="pres">
      <dgm:prSet presAssocID="{FA7487D8-EEE7-4ACD-9DDC-809A6AE70C4E}" presName="spaceRect" presStyleCnt="0"/>
      <dgm:spPr/>
    </dgm:pt>
    <dgm:pt modelId="{BEBFAD4C-BA49-47B7-8FAE-0783C25E3277}" type="pres">
      <dgm:prSet presAssocID="{FA7487D8-EEE7-4ACD-9DDC-809A6AE70C4E}" presName="textRect" presStyleLbl="revTx" presStyleIdx="2" presStyleCnt="4">
        <dgm:presLayoutVars>
          <dgm:chMax val="1"/>
          <dgm:chPref val="1"/>
        </dgm:presLayoutVars>
      </dgm:prSet>
      <dgm:spPr/>
    </dgm:pt>
    <dgm:pt modelId="{87187751-831B-4C72-8637-DC5B57854111}" type="pres">
      <dgm:prSet presAssocID="{67173CA6-9575-43F0-B05D-18E10DCC7AB5}" presName="sibTrans" presStyleLbl="sibTrans2D1" presStyleIdx="0" presStyleCnt="0"/>
      <dgm:spPr/>
    </dgm:pt>
    <dgm:pt modelId="{2E84F1FD-4250-408B-A8CD-A7BFFA2C5400}" type="pres">
      <dgm:prSet presAssocID="{5D07DFD0-319B-4612-BACE-7DF06710DC77}" presName="compNode" presStyleCnt="0"/>
      <dgm:spPr/>
    </dgm:pt>
    <dgm:pt modelId="{4B696E77-7DBD-4508-BF09-7FC5BD4C9CD9}" type="pres">
      <dgm:prSet presAssocID="{5D07DFD0-319B-4612-BACE-7DF06710DC77}" presName="iconBgRect" presStyleLbl="bgShp" presStyleIdx="3" presStyleCnt="4"/>
      <dgm:spPr/>
    </dgm:pt>
    <dgm:pt modelId="{5EAD03AD-5433-4A04-AFB6-690888B55999}" type="pres">
      <dgm:prSet presAssocID="{5D07DFD0-319B-4612-BACE-7DF06710DC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37F23D79-0373-4521-8A43-69B8AD06EAB2}" type="pres">
      <dgm:prSet presAssocID="{5D07DFD0-319B-4612-BACE-7DF06710DC77}" presName="spaceRect" presStyleCnt="0"/>
      <dgm:spPr/>
    </dgm:pt>
    <dgm:pt modelId="{1ED1A7DB-0B5D-47B0-95B7-E0A38387F32F}" type="pres">
      <dgm:prSet presAssocID="{5D07DFD0-319B-4612-BACE-7DF06710DC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BE8108-DBB1-4DFF-B328-CED8702F001E}" srcId="{D040C760-390C-4D1F-9454-A01D574C06AC}" destId="{5661DD5D-BE62-48DF-9025-8D53F5AD9F1D}" srcOrd="1" destOrd="0" parTransId="{95512E1A-0051-4CFF-B349-4702AC3CA7B8}" sibTransId="{FB3A3E78-3764-4306-8FF5-7968C47F6175}"/>
    <dgm:cxn modelId="{65EF7B18-797B-4274-845D-48143546DB48}" type="presOf" srcId="{67173CA6-9575-43F0-B05D-18E10DCC7AB5}" destId="{87187751-831B-4C72-8637-DC5B57854111}" srcOrd="0" destOrd="0" presId="urn:microsoft.com/office/officeart/2018/2/layout/IconCircleList"/>
    <dgm:cxn modelId="{359E2735-4A0E-4883-BB9D-10FA2CF9807E}" type="presOf" srcId="{EC5C24ED-0EDF-43E4-A4F9-B09CFA0AA99A}" destId="{D12D38BD-82A7-451D-B315-54AC94BC30DD}" srcOrd="0" destOrd="0" presId="urn:microsoft.com/office/officeart/2018/2/layout/IconCircleList"/>
    <dgm:cxn modelId="{431DA965-5C60-47BC-8E19-8F8196554F20}" type="presOf" srcId="{FB3A3E78-3764-4306-8FF5-7968C47F6175}" destId="{803BDD01-3C43-4301-B1FF-4CBB34C95193}" srcOrd="0" destOrd="0" presId="urn:microsoft.com/office/officeart/2018/2/layout/IconCircleList"/>
    <dgm:cxn modelId="{4DA96378-B0AC-463C-8BD4-44EA62681071}" type="presOf" srcId="{5661DD5D-BE62-48DF-9025-8D53F5AD9F1D}" destId="{04D6D79A-D87E-46B3-B054-271CD9051F95}" srcOrd="0" destOrd="0" presId="urn:microsoft.com/office/officeart/2018/2/layout/IconCircleList"/>
    <dgm:cxn modelId="{E6E5BA5A-0EE2-412E-B187-B84BED7AA953}" srcId="{D040C760-390C-4D1F-9454-A01D574C06AC}" destId="{FA7487D8-EEE7-4ACD-9DDC-809A6AE70C4E}" srcOrd="2" destOrd="0" parTransId="{7C5E2703-5597-4A4E-94A2-09CB1F879671}" sibTransId="{67173CA6-9575-43F0-B05D-18E10DCC7AB5}"/>
    <dgm:cxn modelId="{E0AB277D-D71C-401D-97FC-12E3C6FE4850}" type="presOf" srcId="{FF5F785D-C299-419A-A3B0-9056B96AB434}" destId="{DEDA5724-20D9-4E43-81B7-2CDBF0F6DB05}" srcOrd="0" destOrd="0" presId="urn:microsoft.com/office/officeart/2018/2/layout/IconCircleList"/>
    <dgm:cxn modelId="{45D5D98B-8645-4EBB-9172-D81D9B483510}" srcId="{D040C760-390C-4D1F-9454-A01D574C06AC}" destId="{5D07DFD0-319B-4612-BACE-7DF06710DC77}" srcOrd="3" destOrd="0" parTransId="{0494A3E9-137E-40C6-9C8C-C6C6650CEB07}" sibTransId="{17737CB5-0C8A-4897-ABF8-AE1A2BA3E637}"/>
    <dgm:cxn modelId="{B3C090A3-D787-44B6-BE2F-66115E5D4423}" type="presOf" srcId="{D040C760-390C-4D1F-9454-A01D574C06AC}" destId="{6450DDCC-2AF2-4AE7-B93C-931E503F5FD2}" srcOrd="0" destOrd="0" presId="urn:microsoft.com/office/officeart/2018/2/layout/IconCircleList"/>
    <dgm:cxn modelId="{DBDBF4BB-B765-4AF0-9080-555BBB27F69A}" srcId="{D040C760-390C-4D1F-9454-A01D574C06AC}" destId="{FF5F785D-C299-419A-A3B0-9056B96AB434}" srcOrd="0" destOrd="0" parTransId="{A9E5AA9C-7642-48D8-96E4-BA47F7ECBB69}" sibTransId="{EC5C24ED-0EDF-43E4-A4F9-B09CFA0AA99A}"/>
    <dgm:cxn modelId="{CECA3CE2-9402-4F54-A774-9C10C5CDD88C}" type="presOf" srcId="{FA7487D8-EEE7-4ACD-9DDC-809A6AE70C4E}" destId="{BEBFAD4C-BA49-47B7-8FAE-0783C25E3277}" srcOrd="0" destOrd="0" presId="urn:microsoft.com/office/officeart/2018/2/layout/IconCircleList"/>
    <dgm:cxn modelId="{1887D3F4-36F2-42D9-9E22-99730DF790EC}" type="presOf" srcId="{5D07DFD0-319B-4612-BACE-7DF06710DC77}" destId="{1ED1A7DB-0B5D-47B0-95B7-E0A38387F32F}" srcOrd="0" destOrd="0" presId="urn:microsoft.com/office/officeart/2018/2/layout/IconCircleList"/>
    <dgm:cxn modelId="{1D4B8B28-3968-4FEF-BEF1-EBB7988E2654}" type="presParOf" srcId="{6450DDCC-2AF2-4AE7-B93C-931E503F5FD2}" destId="{7D268FD3-F244-4C80-9B1E-F9A321B7B064}" srcOrd="0" destOrd="0" presId="urn:microsoft.com/office/officeart/2018/2/layout/IconCircleList"/>
    <dgm:cxn modelId="{827933AF-F5A3-477C-8992-DDD496A6F5C7}" type="presParOf" srcId="{7D268FD3-F244-4C80-9B1E-F9A321B7B064}" destId="{CEA98247-66EB-4012-9FAC-11BBC0DC11AA}" srcOrd="0" destOrd="0" presId="urn:microsoft.com/office/officeart/2018/2/layout/IconCircleList"/>
    <dgm:cxn modelId="{54094C2F-8282-4A28-99EF-9E18194D2D53}" type="presParOf" srcId="{CEA98247-66EB-4012-9FAC-11BBC0DC11AA}" destId="{7A994C46-6973-4193-B0C5-89B42FBAD901}" srcOrd="0" destOrd="0" presId="urn:microsoft.com/office/officeart/2018/2/layout/IconCircleList"/>
    <dgm:cxn modelId="{BB1CB862-0C31-4F26-AAB1-73476EBB5032}" type="presParOf" srcId="{CEA98247-66EB-4012-9FAC-11BBC0DC11AA}" destId="{63BD0B1D-DC9C-42BC-8D13-F0DCA6BDACE6}" srcOrd="1" destOrd="0" presId="urn:microsoft.com/office/officeart/2018/2/layout/IconCircleList"/>
    <dgm:cxn modelId="{786FC1F3-4390-4C15-B5A3-8963C1FA336A}" type="presParOf" srcId="{CEA98247-66EB-4012-9FAC-11BBC0DC11AA}" destId="{08A9E65A-4A34-4622-9765-2007631DD130}" srcOrd="2" destOrd="0" presId="urn:microsoft.com/office/officeart/2018/2/layout/IconCircleList"/>
    <dgm:cxn modelId="{253AC5B6-8EB4-461E-8625-7AA767A2CE34}" type="presParOf" srcId="{CEA98247-66EB-4012-9FAC-11BBC0DC11AA}" destId="{DEDA5724-20D9-4E43-81B7-2CDBF0F6DB05}" srcOrd="3" destOrd="0" presId="urn:microsoft.com/office/officeart/2018/2/layout/IconCircleList"/>
    <dgm:cxn modelId="{EBCC2EE5-5234-4069-A144-3791A3ACC8B4}" type="presParOf" srcId="{7D268FD3-F244-4C80-9B1E-F9A321B7B064}" destId="{D12D38BD-82A7-451D-B315-54AC94BC30DD}" srcOrd="1" destOrd="0" presId="urn:microsoft.com/office/officeart/2018/2/layout/IconCircleList"/>
    <dgm:cxn modelId="{89E3FA19-8248-425F-BCEB-CAD16E0B75BF}" type="presParOf" srcId="{7D268FD3-F244-4C80-9B1E-F9A321B7B064}" destId="{A7E0C127-19D4-42A1-93A4-58EE70F7CF2E}" srcOrd="2" destOrd="0" presId="urn:microsoft.com/office/officeart/2018/2/layout/IconCircleList"/>
    <dgm:cxn modelId="{00819B56-7688-4998-A7FE-492D33D1B1C3}" type="presParOf" srcId="{A7E0C127-19D4-42A1-93A4-58EE70F7CF2E}" destId="{37E55C7B-95E7-4071-B75B-D8722834200D}" srcOrd="0" destOrd="0" presId="urn:microsoft.com/office/officeart/2018/2/layout/IconCircleList"/>
    <dgm:cxn modelId="{E1562530-D2DF-4E91-9174-69694DB6353B}" type="presParOf" srcId="{A7E0C127-19D4-42A1-93A4-58EE70F7CF2E}" destId="{DFE1C274-E91F-4D79-9F4B-8B4911005AF6}" srcOrd="1" destOrd="0" presId="urn:microsoft.com/office/officeart/2018/2/layout/IconCircleList"/>
    <dgm:cxn modelId="{000D629C-3DF1-4F6F-910B-20A61A3F14C3}" type="presParOf" srcId="{A7E0C127-19D4-42A1-93A4-58EE70F7CF2E}" destId="{13F7379F-FFCD-4500-8E77-FD2611436F1D}" srcOrd="2" destOrd="0" presId="urn:microsoft.com/office/officeart/2018/2/layout/IconCircleList"/>
    <dgm:cxn modelId="{8B498AC6-9FA5-4EBC-9A55-01D1F3E93258}" type="presParOf" srcId="{A7E0C127-19D4-42A1-93A4-58EE70F7CF2E}" destId="{04D6D79A-D87E-46B3-B054-271CD9051F95}" srcOrd="3" destOrd="0" presId="urn:microsoft.com/office/officeart/2018/2/layout/IconCircleList"/>
    <dgm:cxn modelId="{B804FDBF-EA0E-4533-8DAE-E8E47831B928}" type="presParOf" srcId="{7D268FD3-F244-4C80-9B1E-F9A321B7B064}" destId="{803BDD01-3C43-4301-B1FF-4CBB34C95193}" srcOrd="3" destOrd="0" presId="urn:microsoft.com/office/officeart/2018/2/layout/IconCircleList"/>
    <dgm:cxn modelId="{C81B67D6-5181-4CBD-8CFC-3D24308A3B0C}" type="presParOf" srcId="{7D268FD3-F244-4C80-9B1E-F9A321B7B064}" destId="{3C60E585-4E1C-4519-B71A-95579D9577AF}" srcOrd="4" destOrd="0" presId="urn:microsoft.com/office/officeart/2018/2/layout/IconCircleList"/>
    <dgm:cxn modelId="{E36210B8-6B54-4F8C-945F-B1CD11ECD97B}" type="presParOf" srcId="{3C60E585-4E1C-4519-B71A-95579D9577AF}" destId="{E60C9CB2-AC86-4BB6-884B-46663C581B5E}" srcOrd="0" destOrd="0" presId="urn:microsoft.com/office/officeart/2018/2/layout/IconCircleList"/>
    <dgm:cxn modelId="{A1AE384B-5236-48C1-A4C3-950F5F2C5247}" type="presParOf" srcId="{3C60E585-4E1C-4519-B71A-95579D9577AF}" destId="{05E2A6BC-365A-4619-A4AF-B8B4057688D2}" srcOrd="1" destOrd="0" presId="urn:microsoft.com/office/officeart/2018/2/layout/IconCircleList"/>
    <dgm:cxn modelId="{B0810211-DD8D-4340-A361-B40820018A3C}" type="presParOf" srcId="{3C60E585-4E1C-4519-B71A-95579D9577AF}" destId="{C35680F5-5803-4B94-B3F6-9C854399ABFE}" srcOrd="2" destOrd="0" presId="urn:microsoft.com/office/officeart/2018/2/layout/IconCircleList"/>
    <dgm:cxn modelId="{BAFFC454-CE25-40DE-BB3C-202621CD24F7}" type="presParOf" srcId="{3C60E585-4E1C-4519-B71A-95579D9577AF}" destId="{BEBFAD4C-BA49-47B7-8FAE-0783C25E3277}" srcOrd="3" destOrd="0" presId="urn:microsoft.com/office/officeart/2018/2/layout/IconCircleList"/>
    <dgm:cxn modelId="{CDECF2C5-A94F-4D7A-A130-2FD7737711EF}" type="presParOf" srcId="{7D268FD3-F244-4C80-9B1E-F9A321B7B064}" destId="{87187751-831B-4C72-8637-DC5B57854111}" srcOrd="5" destOrd="0" presId="urn:microsoft.com/office/officeart/2018/2/layout/IconCircleList"/>
    <dgm:cxn modelId="{BFA653F8-47D2-4499-B51A-ED0449718BAD}" type="presParOf" srcId="{7D268FD3-F244-4C80-9B1E-F9A321B7B064}" destId="{2E84F1FD-4250-408B-A8CD-A7BFFA2C5400}" srcOrd="6" destOrd="0" presId="urn:microsoft.com/office/officeart/2018/2/layout/IconCircleList"/>
    <dgm:cxn modelId="{6A1F13C2-13D5-49FF-BDED-C0287993A796}" type="presParOf" srcId="{2E84F1FD-4250-408B-A8CD-A7BFFA2C5400}" destId="{4B696E77-7DBD-4508-BF09-7FC5BD4C9CD9}" srcOrd="0" destOrd="0" presId="urn:microsoft.com/office/officeart/2018/2/layout/IconCircleList"/>
    <dgm:cxn modelId="{5DDD7198-99BB-4307-A803-2AA6CD23AE1D}" type="presParOf" srcId="{2E84F1FD-4250-408B-A8CD-A7BFFA2C5400}" destId="{5EAD03AD-5433-4A04-AFB6-690888B55999}" srcOrd="1" destOrd="0" presId="urn:microsoft.com/office/officeart/2018/2/layout/IconCircleList"/>
    <dgm:cxn modelId="{87B426D6-BFDB-4813-A266-5A806D616381}" type="presParOf" srcId="{2E84F1FD-4250-408B-A8CD-A7BFFA2C5400}" destId="{37F23D79-0373-4521-8A43-69B8AD06EAB2}" srcOrd="2" destOrd="0" presId="urn:microsoft.com/office/officeart/2018/2/layout/IconCircleList"/>
    <dgm:cxn modelId="{B9950455-F82E-445B-898D-A204BC91A14B}" type="presParOf" srcId="{2E84F1FD-4250-408B-A8CD-A7BFFA2C5400}" destId="{1ED1A7DB-0B5D-47B0-95B7-E0A38387F3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94C46-6973-4193-B0C5-89B42FBAD901}">
      <dsp:nvSpPr>
        <dsp:cNvPr id="0" name=""/>
        <dsp:cNvSpPr/>
      </dsp:nvSpPr>
      <dsp:spPr>
        <a:xfrm>
          <a:off x="210785" y="567637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D0B1D-DC9C-42BC-8D13-F0DCA6BDACE6}">
      <dsp:nvSpPr>
        <dsp:cNvPr id="0" name=""/>
        <dsp:cNvSpPr/>
      </dsp:nvSpPr>
      <dsp:spPr>
        <a:xfrm>
          <a:off x="491159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A5724-20D9-4E43-81B7-2CDBF0F6DB05}">
      <dsp:nvSpPr>
        <dsp:cNvPr id="0" name=""/>
        <dsp:cNvSpPr/>
      </dsp:nvSpPr>
      <dsp:spPr>
        <a:xfrm>
          <a:off x="1831996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1. </a:t>
          </a:r>
          <a:r>
            <a:rPr lang="ko-KR" altLang="en-US" sz="2400" kern="1200" dirty="0"/>
            <a:t>업무 프로세스</a:t>
          </a:r>
          <a:endParaRPr lang="en-US" altLang="ko-KR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   및 로그인 화면</a:t>
          </a:r>
        </a:p>
      </dsp:txBody>
      <dsp:txXfrm>
        <a:off x="1831996" y="567637"/>
        <a:ext cx="3147056" cy="1335114"/>
      </dsp:txXfrm>
    </dsp:sp>
    <dsp:sp modelId="{37E55C7B-95E7-4071-B75B-D8722834200D}">
      <dsp:nvSpPr>
        <dsp:cNvPr id="0" name=""/>
        <dsp:cNvSpPr/>
      </dsp:nvSpPr>
      <dsp:spPr>
        <a:xfrm>
          <a:off x="5527403" y="567637"/>
          <a:ext cx="1335114" cy="13351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1C274-E91F-4D79-9F4B-8B4911005AF6}">
      <dsp:nvSpPr>
        <dsp:cNvPr id="0" name=""/>
        <dsp:cNvSpPr/>
      </dsp:nvSpPr>
      <dsp:spPr>
        <a:xfrm>
          <a:off x="5807777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6D79A-D87E-46B3-B054-271CD9051F95}">
      <dsp:nvSpPr>
        <dsp:cNvPr id="0" name=""/>
        <dsp:cNvSpPr/>
      </dsp:nvSpPr>
      <dsp:spPr>
        <a:xfrm>
          <a:off x="7148614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/>
            <a:t>2. </a:t>
          </a:r>
          <a:r>
            <a:rPr lang="ko-KR" altLang="en-US" sz="2400" kern="1200"/>
            <a:t>직원 화면</a:t>
          </a:r>
        </a:p>
      </dsp:txBody>
      <dsp:txXfrm>
        <a:off x="7148614" y="567637"/>
        <a:ext cx="3147056" cy="1335114"/>
      </dsp:txXfrm>
    </dsp:sp>
    <dsp:sp modelId="{E60C9CB2-AC86-4BB6-884B-46663C581B5E}">
      <dsp:nvSpPr>
        <dsp:cNvPr id="0" name=""/>
        <dsp:cNvSpPr/>
      </dsp:nvSpPr>
      <dsp:spPr>
        <a:xfrm>
          <a:off x="210785" y="2682193"/>
          <a:ext cx="1335114" cy="13351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2A6BC-365A-4619-A4AF-B8B4057688D2}">
      <dsp:nvSpPr>
        <dsp:cNvPr id="0" name=""/>
        <dsp:cNvSpPr/>
      </dsp:nvSpPr>
      <dsp:spPr>
        <a:xfrm>
          <a:off x="491159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FAD4C-BA49-47B7-8FAE-0783C25E3277}">
      <dsp:nvSpPr>
        <dsp:cNvPr id="0" name=""/>
        <dsp:cNvSpPr/>
      </dsp:nvSpPr>
      <dsp:spPr>
        <a:xfrm>
          <a:off x="1831996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/>
            <a:t>3. </a:t>
          </a:r>
          <a:r>
            <a:rPr lang="ko-KR" altLang="en-US" sz="2400" kern="1200"/>
            <a:t>대표 화면</a:t>
          </a:r>
        </a:p>
      </dsp:txBody>
      <dsp:txXfrm>
        <a:off x="1831996" y="2682193"/>
        <a:ext cx="3147056" cy="1335114"/>
      </dsp:txXfrm>
    </dsp:sp>
    <dsp:sp modelId="{4B696E77-7DBD-4508-BF09-7FC5BD4C9CD9}">
      <dsp:nvSpPr>
        <dsp:cNvPr id="0" name=""/>
        <dsp:cNvSpPr/>
      </dsp:nvSpPr>
      <dsp:spPr>
        <a:xfrm>
          <a:off x="5527403" y="2682193"/>
          <a:ext cx="1335114" cy="13351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D03AD-5433-4A04-AFB6-690888B55999}">
      <dsp:nvSpPr>
        <dsp:cNvPr id="0" name=""/>
        <dsp:cNvSpPr/>
      </dsp:nvSpPr>
      <dsp:spPr>
        <a:xfrm>
          <a:off x="5807777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1A7DB-0B5D-47B0-95B7-E0A38387F32F}">
      <dsp:nvSpPr>
        <dsp:cNvPr id="0" name=""/>
        <dsp:cNvSpPr/>
      </dsp:nvSpPr>
      <dsp:spPr>
        <a:xfrm>
          <a:off x="7148614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/>
            <a:t>4. </a:t>
          </a:r>
          <a:r>
            <a:rPr lang="ko-KR" altLang="en-US" sz="2400" kern="1200"/>
            <a:t>시스템 관리자 화면</a:t>
          </a:r>
        </a:p>
      </dsp:txBody>
      <dsp:txXfrm>
        <a:off x="7148614" y="2682193"/>
        <a:ext cx="3147056" cy="1335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E3372-0A38-4357-B921-E8560622813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F9F1D-799F-4BBA-83AE-CC7397AAD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1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2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34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2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91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9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58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5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88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31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36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9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19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72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9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4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49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97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81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0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84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3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A0E97-CA92-4430-88D4-489610CC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AB9462-283A-45B2-8025-F739853A6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847A1-168E-41EE-8C13-4F4C3A6F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C114F-1E87-40CA-89FF-2EB6BC10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8E1AE-481F-4849-AFCF-5537BD62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D759-6B17-437D-8F6C-8988178E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F0E87-C1DB-4A20-87A4-24931A070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F358A-3097-4A7B-9A87-A3735571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6DCA-DB45-4CAF-AE4E-596E487F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E8FDC-B4AF-4FC2-9353-9D814554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5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01E59-D974-4F9A-8840-57C643911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C3D74-E278-4034-A410-A7006C7E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4561-337D-4CE4-B1E6-A78379C8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5F670-F4E0-454E-A6D5-967CF797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F78FB-6A15-4B88-B5F0-E3F4A68E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67" y="160028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267" y="160028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04" y="398442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5704" y="398442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808" y="6356540"/>
            <a:ext cx="2743721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10/15/2020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7853" y="6356540"/>
            <a:ext cx="4115638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816" y="6356540"/>
            <a:ext cx="2743777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5D7D7D6F-6A3C-4018-9529-55F8753C924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1142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6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57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63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63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49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F5F10-704B-4870-9B1A-C32523EE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544E0-79D8-4898-9EDB-16917815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95675-60FE-4A19-A263-FB6D7FB0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975E9-FFBF-4863-9E60-0D0BF562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C52F2-6470-4583-859E-EBCD1B40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7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11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1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89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0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67670-C80E-4960-B7BA-209B1A4B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F3E53-F9C3-41F7-B560-7374E234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DF9D-6AF6-4099-954A-05314267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3C4D4-6790-455D-9A5E-D43167B0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B802C-6EEB-4CF6-858E-91264D50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0995E-04C4-41FA-8C26-FF2A7099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EA6F0-ABB8-4476-9BCA-32BB19794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60E3C-7745-4546-8458-4964495B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DB89D-28B2-4916-BBD1-5203C86C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CCA7A-A5FE-4084-AD60-5F89F371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AFE90-8221-412B-BDF2-680598BC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642DB-A56D-496D-84E8-B584597B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A7C1C-5360-43A1-B7B6-32BAE776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9E7A2-B5C3-4369-9B7C-93FFF66D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423F9-6B6A-4253-ADA4-2ACA77587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FCFBE-E908-44AF-BBE2-DFAFE622B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33F32A-5368-4F18-A996-599A7DB6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97F9EF-9AFA-4243-BB33-9DD336F4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1198B3-FBB4-4C2E-9C12-8B59E4DE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1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57CEB-7095-472E-A705-45063A22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F9B04E-EF44-43B9-9B05-7188DD06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3E696-FC8E-451F-A6F9-BE0F12F1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194283-755B-4E28-B5F3-EE014A4C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6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CD7A1-978B-4D5D-A84F-E150C63C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C8301-8588-42FC-8274-A1D79376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78A1A-5DDE-4EFF-904B-0738224E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7BA73-13E8-4656-ACF9-3C2FB500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0A75E-B905-4EF5-A836-93D86F6A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1A49B-58F9-4776-B060-D7835AFF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7317F-1576-4811-8F91-3A9AF3C3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776A8-BBC6-4710-8C54-01FDC864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394DC-F584-4D72-8AB1-D8C527C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4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3C46F-C160-4656-8A1D-4FE46CD4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7AF27B-EA44-4D17-9190-6DD1CEEFC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79BFF-40F5-4839-8A3E-B81F0C9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67495-A4D6-4C27-8091-2BA0C76F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7B7E0-5415-4628-99D0-5C6835FD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DD647-A432-4BE7-91EB-4E622BA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19545-E366-4CD2-8151-75B801C7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C5286-71A0-4797-BCB1-B2DF5842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19E7C-3DCB-40D6-9795-A7EDD3050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12A18-D473-4E43-9424-B1DCB8DCC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3E7AA-8DF3-4E71-AEE7-AAB633793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5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B1A1F4B-B03A-4327-A084-BC2B2E7972B2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ex123@naver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x123@naver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31A4A-1749-4625-BDAE-EDCD37C1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55418"/>
          </a:xfrm>
        </p:spPr>
        <p:txBody>
          <a:bodyPr>
            <a:normAutofit/>
          </a:bodyPr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r>
              <a:rPr lang="ko-KR" altLang="en-US" sz="8000" b="1" dirty="0"/>
              <a:t>업무 관리 시스템</a:t>
            </a:r>
            <a:br>
              <a:rPr lang="en-US" altLang="ko-KR" sz="8000" b="1" dirty="0"/>
            </a:br>
            <a:r>
              <a:rPr lang="en-US" altLang="ko-KR" sz="5000" b="1" dirty="0" err="1"/>
              <a:t>BlackFourTeen</a:t>
            </a:r>
            <a:br>
              <a:rPr lang="en-US" altLang="ko-KR" sz="8000" b="1" dirty="0"/>
            </a:b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C508-B3D5-4099-A18E-4221C897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225" y="3888608"/>
            <a:ext cx="2913776" cy="2290812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en-US" altLang="ko-KR" sz="1200" dirty="0"/>
          </a:p>
          <a:p>
            <a:pPr algn="r"/>
            <a:r>
              <a:rPr lang="ko-KR" altLang="en-US" sz="9600" dirty="0"/>
              <a:t> </a:t>
            </a:r>
            <a:r>
              <a:rPr lang="ko-KR" altLang="en-US" sz="9600" b="1" dirty="0">
                <a:solidFill>
                  <a:schemeClr val="tx2"/>
                </a:solidFill>
              </a:rPr>
              <a:t>지도교수 이원철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>
                <a:solidFill>
                  <a:schemeClr val="tx2"/>
                </a:solidFill>
              </a:rPr>
              <a:t>김경민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 err="1">
                <a:solidFill>
                  <a:schemeClr val="tx2"/>
                </a:solidFill>
              </a:rPr>
              <a:t>신종현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>
                <a:solidFill>
                  <a:schemeClr val="tx2"/>
                </a:solidFill>
              </a:rPr>
              <a:t>김동준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>
                <a:solidFill>
                  <a:schemeClr val="tx2"/>
                </a:solidFill>
              </a:rPr>
              <a:t>오정식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90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38640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878386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출근 버튼을 누를 시 각 주차에 맞는 출근 시간에 출근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퇴근 버튼을 누를 시 각 주차에 맞는 퇴근 시간에 퇴근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 버튼 클릭 시 로그인 화면으로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숨기기 버튼 클릭 시 해당 주차 숨김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B15D64-D15C-4E55-B67C-0D8ABD4B9BF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5746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47DC107F-1543-4F95-A47D-DE13972A6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83451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50888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900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98232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84" name="양쪽 대괄호 83">
            <a:extLst>
              <a:ext uri="{FF2B5EF4-FFF2-40B4-BE49-F238E27FC236}">
                <a16:creationId xmlns:a16="http://schemas.microsoft.com/office/drawing/2014/main" id="{F50F24F4-E5E3-48C0-9C3B-314FCDF14D55}"/>
              </a:ext>
            </a:extLst>
          </p:cNvPr>
          <p:cNvSpPr/>
          <p:nvPr/>
        </p:nvSpPr>
        <p:spPr>
          <a:xfrm>
            <a:off x="261456" y="18651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6" name="양쪽 대괄호 85">
            <a:extLst>
              <a:ext uri="{FF2B5EF4-FFF2-40B4-BE49-F238E27FC236}">
                <a16:creationId xmlns:a16="http://schemas.microsoft.com/office/drawing/2014/main" id="{557E933C-5D90-4855-967F-F43650CAEE47}"/>
              </a:ext>
            </a:extLst>
          </p:cNvPr>
          <p:cNvSpPr/>
          <p:nvPr/>
        </p:nvSpPr>
        <p:spPr>
          <a:xfrm>
            <a:off x="1201896" y="187307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8" name="양쪽 대괄호 87">
            <a:extLst>
              <a:ext uri="{FF2B5EF4-FFF2-40B4-BE49-F238E27FC236}">
                <a16:creationId xmlns:a16="http://schemas.microsoft.com/office/drawing/2014/main" id="{21D24013-ED2A-4008-9469-976427EB0F0E}"/>
              </a:ext>
            </a:extLst>
          </p:cNvPr>
          <p:cNvSpPr/>
          <p:nvPr/>
        </p:nvSpPr>
        <p:spPr>
          <a:xfrm>
            <a:off x="4809921" y="118410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0" name="양쪽 대괄호 89">
            <a:extLst>
              <a:ext uri="{FF2B5EF4-FFF2-40B4-BE49-F238E27FC236}">
                <a16:creationId xmlns:a16="http://schemas.microsoft.com/office/drawing/2014/main" id="{041C1F2C-7406-4F83-B4BE-B750FCAAA75C}"/>
              </a:ext>
            </a:extLst>
          </p:cNvPr>
          <p:cNvSpPr/>
          <p:nvPr/>
        </p:nvSpPr>
        <p:spPr>
          <a:xfrm>
            <a:off x="8185531" y="11658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2" name="양쪽 대괄호 91">
            <a:extLst>
              <a:ext uri="{FF2B5EF4-FFF2-40B4-BE49-F238E27FC236}">
                <a16:creationId xmlns:a16="http://schemas.microsoft.com/office/drawing/2014/main" id="{0C613FC8-D469-48CA-99C1-11DDC88D6F84}"/>
              </a:ext>
            </a:extLst>
          </p:cNvPr>
          <p:cNvSpPr/>
          <p:nvPr/>
        </p:nvSpPr>
        <p:spPr>
          <a:xfrm>
            <a:off x="7445229" y="179762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4" name="양쪽 대괄호 93">
            <a:extLst>
              <a:ext uri="{FF2B5EF4-FFF2-40B4-BE49-F238E27FC236}">
                <a16:creationId xmlns:a16="http://schemas.microsoft.com/office/drawing/2014/main" id="{6988F8A3-2C5C-417F-BC4B-E962BEBE4BD0}"/>
              </a:ext>
            </a:extLst>
          </p:cNvPr>
          <p:cNvSpPr/>
          <p:nvPr/>
        </p:nvSpPr>
        <p:spPr>
          <a:xfrm>
            <a:off x="2212754" y="171875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7A1EA-E65E-46F1-8EC4-F92E82CAE1DF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B28245-5937-4120-9742-D69926BACDBF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124E5D4-800F-4EB4-9BB4-FBFB857BEB23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202460"/>
              </p:ext>
            </p:extLst>
          </p:nvPr>
        </p:nvGraphicFramePr>
        <p:xfrm>
          <a:off x="8984343" y="0"/>
          <a:ext cx="3207658" cy="717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yyyy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mm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dd</a:t>
                      </a:r>
                      <a:r>
                        <a:rPr lang="ko-KR" altLang="en-US" sz="1000" dirty="0"/>
                        <a:t>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캘린더 화면으로 전환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이전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처음에는 해당 요일이 표시 되고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다른 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주차에 해당하는 날짜를 누를 시 해당 주차에 대한 내용이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슬라이드와 같이 나타남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77380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ABC89E-46F3-42F7-ABE4-FC708057C498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D661A-3E11-48EA-AA29-3E556175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7D26C1EC-0CA2-4FC7-A239-113202CED916}"/>
              </a:ext>
            </a:extLst>
          </p:cNvPr>
          <p:cNvSpPr/>
          <p:nvPr/>
        </p:nvSpPr>
        <p:spPr>
          <a:xfrm>
            <a:off x="4665225" y="137427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7FAF1858-18B5-4C26-B09A-A470B324BF6B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B2BD67A-A06B-423B-B4DA-F13A24271F91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49179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5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C2A69EA5-1B87-4B90-84BD-ADFBED7C3D37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6A8F4-6232-4D2F-850F-8CEB82CFF50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0184E7-564F-47D2-93C6-BFB35840D1C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E1A6429-1836-413D-8F68-76CD722B8FB1}"/>
              </a:ext>
            </a:extLst>
          </p:cNvPr>
          <p:cNvSpPr/>
          <p:nvPr/>
        </p:nvSpPr>
        <p:spPr>
          <a:xfrm>
            <a:off x="6835953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FDCEC60-2121-4C2F-BE12-E1AF59525E5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0F0A3-C6F9-4ED6-AB67-80104C5EC5B2}"/>
              </a:ext>
            </a:extLst>
          </p:cNvPr>
          <p:cNvSpPr/>
          <p:nvPr/>
        </p:nvSpPr>
        <p:spPr>
          <a:xfrm>
            <a:off x="2965141" y="647305"/>
            <a:ext cx="3804783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613885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추가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팝업창으로 나타나고 근무내용 혹은 초과업무내용을 작성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각 주차에 맞는 일자에 근무내용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혹은 초과업무내용이 들어 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35387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85770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61318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CA43D4-6EAA-425E-A156-CC9D87AA5C99}"/>
              </a:ext>
            </a:extLst>
          </p:cNvPr>
          <p:cNvSpPr/>
          <p:nvPr/>
        </p:nvSpPr>
        <p:spPr>
          <a:xfrm>
            <a:off x="2818097" y="1487595"/>
            <a:ext cx="4038047" cy="2404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D66F85-B542-4167-8D8A-A8EAE7ACD320}"/>
              </a:ext>
            </a:extLst>
          </p:cNvPr>
          <p:cNvSpPr/>
          <p:nvPr/>
        </p:nvSpPr>
        <p:spPr>
          <a:xfrm>
            <a:off x="2582204" y="1326229"/>
            <a:ext cx="4403325" cy="2727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62B66F-748D-43E2-92F2-8955990770E9}"/>
              </a:ext>
            </a:extLst>
          </p:cNvPr>
          <p:cNvSpPr/>
          <p:nvPr/>
        </p:nvSpPr>
        <p:spPr>
          <a:xfrm>
            <a:off x="2818684" y="1480934"/>
            <a:ext cx="1702982" cy="363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</a:t>
            </a:r>
            <a:r>
              <a:rPr lang="en-US" altLang="ko-KR" dirty="0"/>
              <a:t>(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DF1482-31E2-48CC-AE9C-D3C50EA42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70106"/>
              </p:ext>
            </p:extLst>
          </p:nvPr>
        </p:nvGraphicFramePr>
        <p:xfrm>
          <a:off x="2820704" y="1844079"/>
          <a:ext cx="4035440" cy="1729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440">
                  <a:extLst>
                    <a:ext uri="{9D8B030D-6E8A-4147-A177-3AD203B41FA5}">
                      <a16:colId xmlns:a16="http://schemas.microsoft.com/office/drawing/2014/main" val="1939531199"/>
                    </a:ext>
                  </a:extLst>
                </a:gridCol>
              </a:tblGrid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근무 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5486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85773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초과업무내용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155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4205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3E78564-BD91-46E9-8CC4-263B15AE3375}"/>
              </a:ext>
            </a:extLst>
          </p:cNvPr>
          <p:cNvSpPr/>
          <p:nvPr/>
        </p:nvSpPr>
        <p:spPr>
          <a:xfrm>
            <a:off x="5998124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08682-F502-4239-9AE4-C61D66BBCFF9}"/>
              </a:ext>
            </a:extLst>
          </p:cNvPr>
          <p:cNvSpPr/>
          <p:nvPr/>
        </p:nvSpPr>
        <p:spPr>
          <a:xfrm>
            <a:off x="5148415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BA3EE180-EA32-49AC-97A3-60526520CCE3}"/>
              </a:ext>
            </a:extLst>
          </p:cNvPr>
          <p:cNvSpPr/>
          <p:nvPr/>
        </p:nvSpPr>
        <p:spPr>
          <a:xfrm>
            <a:off x="2386926" y="17051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C518F532-D8D7-4360-826D-B2C07A756FA1}"/>
              </a:ext>
            </a:extLst>
          </p:cNvPr>
          <p:cNvSpPr/>
          <p:nvPr/>
        </p:nvSpPr>
        <p:spPr>
          <a:xfrm>
            <a:off x="5392867" y="34006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99734E7-5854-4B90-98D2-11591422D0E1}"/>
              </a:ext>
            </a:extLst>
          </p:cNvPr>
          <p:cNvSpPr/>
          <p:nvPr/>
        </p:nvSpPr>
        <p:spPr>
          <a:xfrm>
            <a:off x="6252404" y="34089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0B7E056D-7924-4971-B852-B961F4A33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57081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27497-0357-4738-9929-37ECF2AC5D3E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1EC7C-DAB2-4038-BBD1-226681580227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C0A58F-3299-4419-836D-0D769CFCF5AB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894B583-3DD9-47CF-89D8-1E40E77DDE87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D5AA08-A87F-4AE1-A03B-47796A6D1D04}"/>
              </a:ext>
            </a:extLst>
          </p:cNvPr>
          <p:cNvSpPr/>
          <p:nvPr/>
        </p:nvSpPr>
        <p:spPr>
          <a:xfrm>
            <a:off x="6747029" y="124287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8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4397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 버튼을 누를 시 캘린더 화면으로 전환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연가신청내역에는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일수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종류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신청에 대한 승인여부가 나타남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58688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33A60BD-1441-4DBB-B716-AB80696FE463}"/>
              </a:ext>
            </a:extLst>
          </p:cNvPr>
          <p:cNvSpPr/>
          <p:nvPr/>
        </p:nvSpPr>
        <p:spPr>
          <a:xfrm>
            <a:off x="739366" y="315019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7C0B42-04A4-49A3-B75D-1B4099C677F4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E8C3BAE-4199-4141-8136-FDDDE370E21C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6529975" y="490838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4FC4E3-961C-4F76-AA63-7B33E98D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15595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9ABB5-99AE-4D78-A175-04394039EC6C}"/>
              </a:ext>
            </a:extLst>
          </p:cNvPr>
          <p:cNvSpPr/>
          <p:nvPr/>
        </p:nvSpPr>
        <p:spPr>
          <a:xfrm>
            <a:off x="2118570" y="4873249"/>
            <a:ext cx="1167555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952E7770-6AE0-41A0-9407-9BE0336F1C1D}"/>
              </a:ext>
            </a:extLst>
          </p:cNvPr>
          <p:cNvSpPr/>
          <p:nvPr/>
        </p:nvSpPr>
        <p:spPr>
          <a:xfrm>
            <a:off x="3371798" y="49007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B01A16-CDFC-442D-849E-292A6F542C8C}"/>
              </a:ext>
            </a:extLst>
          </p:cNvPr>
          <p:cNvSpPr/>
          <p:nvPr/>
        </p:nvSpPr>
        <p:spPr>
          <a:xfrm>
            <a:off x="6983774" y="4861517"/>
            <a:ext cx="1036101" cy="25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F7125B-F537-4CBE-BC4F-DE0162525C9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CA2686D6-E08E-434A-BB8C-6903AD429451}"/>
              </a:ext>
            </a:extLst>
          </p:cNvPr>
          <p:cNvSpPr/>
          <p:nvPr/>
        </p:nvSpPr>
        <p:spPr>
          <a:xfrm>
            <a:off x="6835953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7B1AAA4-E88E-410B-84CA-C639DE6E266F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F78E46-61B9-4C00-97B7-433FA06AD27D}"/>
              </a:ext>
            </a:extLst>
          </p:cNvPr>
          <p:cNvSpPr/>
          <p:nvPr/>
        </p:nvSpPr>
        <p:spPr>
          <a:xfrm>
            <a:off x="-25836" y="2823197"/>
            <a:ext cx="1890351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391168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일단 캘린더 화면에서 해당 날짜가 표시 되고 연가신청 버튼을 누를 시 아래 팝업창이 열림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캘린더에서 시작 날짜를 누르고 종료 날짜를 누르면 아래 팝업창에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연가종류는 선택창으로 해당 연가 종류를 선택 하면 표시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연가내용은 직접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 해당 내용이 연가신청내역에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70354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6A5CB7-8D1B-49BE-8DA3-75903D738FDF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AF20-9E88-4FBB-9D69-3492E1D01F80}"/>
              </a:ext>
            </a:extLst>
          </p:cNvPr>
          <p:cNvSpPr/>
          <p:nvPr/>
        </p:nvSpPr>
        <p:spPr>
          <a:xfrm>
            <a:off x="2357306" y="4875287"/>
            <a:ext cx="5176008" cy="1298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0537BE7-4DB4-4DB1-B836-D4B351315A03}"/>
              </a:ext>
            </a:extLst>
          </p:cNvPr>
          <p:cNvSpPr/>
          <p:nvPr/>
        </p:nvSpPr>
        <p:spPr>
          <a:xfrm>
            <a:off x="6327355" y="503789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470241CA-9624-49E5-BDBE-BBA6B240E6A3}"/>
              </a:ext>
            </a:extLst>
          </p:cNvPr>
          <p:cNvSpPr/>
          <p:nvPr/>
        </p:nvSpPr>
        <p:spPr>
          <a:xfrm>
            <a:off x="5230519" y="544402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6076A38-63AE-4606-AB5A-12752AE39F4A}"/>
              </a:ext>
            </a:extLst>
          </p:cNvPr>
          <p:cNvSpPr/>
          <p:nvPr/>
        </p:nvSpPr>
        <p:spPr>
          <a:xfrm>
            <a:off x="4760751" y="590741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1A888619-1EA3-4080-B119-DD241E8813B3}"/>
              </a:ext>
            </a:extLst>
          </p:cNvPr>
          <p:cNvSpPr/>
          <p:nvPr/>
        </p:nvSpPr>
        <p:spPr>
          <a:xfrm>
            <a:off x="7239867" y="5467776"/>
            <a:ext cx="183422" cy="15089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DF1D39-4069-4DB3-A77F-558F8705836C}"/>
              </a:ext>
            </a:extLst>
          </p:cNvPr>
          <p:cNvSpPr/>
          <p:nvPr/>
        </p:nvSpPr>
        <p:spPr>
          <a:xfrm>
            <a:off x="6889482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취소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1D5C5-964F-4AD7-8923-3C15A03847F3}"/>
              </a:ext>
            </a:extLst>
          </p:cNvPr>
          <p:cNvSpPr/>
          <p:nvPr/>
        </p:nvSpPr>
        <p:spPr>
          <a:xfrm>
            <a:off x="6253974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등록</a:t>
            </a: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34314BFC-7533-4B99-A364-0C7208966B4A}"/>
              </a:ext>
            </a:extLst>
          </p:cNvPr>
          <p:cNvSpPr/>
          <p:nvPr/>
        </p:nvSpPr>
        <p:spPr>
          <a:xfrm>
            <a:off x="6387169" y="599043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64EFCE61-C19E-473A-84C6-ED60C4493069}"/>
              </a:ext>
            </a:extLst>
          </p:cNvPr>
          <p:cNvSpPr/>
          <p:nvPr/>
        </p:nvSpPr>
        <p:spPr>
          <a:xfrm>
            <a:off x="7012118" y="599801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C00527-1A78-48DB-9E56-1BF04C668C2E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23011AF-9805-407A-8E3B-68B0DE099999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5EE797-85B4-4082-9D1D-63D80A286F6C}"/>
              </a:ext>
            </a:extLst>
          </p:cNvPr>
          <p:cNvSpPr/>
          <p:nvPr/>
        </p:nvSpPr>
        <p:spPr>
          <a:xfrm>
            <a:off x="3366248" y="3194050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F1FCBB55-E3BE-4E2E-A57E-2C1C35D6A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04835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53F0D1-7414-4BCD-A776-2F753B524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91544"/>
              </p:ext>
            </p:extLst>
          </p:nvPr>
        </p:nvGraphicFramePr>
        <p:xfrm>
          <a:off x="2357305" y="4875286"/>
          <a:ext cx="5176008" cy="129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455">
                  <a:extLst>
                    <a:ext uri="{9D8B030D-6E8A-4147-A177-3AD203B41FA5}">
                      <a16:colId xmlns:a16="http://schemas.microsoft.com/office/drawing/2014/main" val="3264168324"/>
                    </a:ext>
                  </a:extLst>
                </a:gridCol>
                <a:gridCol w="4454553">
                  <a:extLst>
                    <a:ext uri="{9D8B030D-6E8A-4147-A177-3AD203B41FA5}">
                      <a16:colId xmlns:a16="http://schemas.microsoft.com/office/drawing/2014/main" val="1682591310"/>
                    </a:ext>
                  </a:extLst>
                </a:gridCol>
              </a:tblGrid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시작 날짜 </a:t>
                      </a:r>
                      <a:r>
                        <a:rPr lang="en-US" altLang="ko-KR" sz="1500" b="1" dirty="0"/>
                        <a:t>~ </a:t>
                      </a:r>
                      <a:r>
                        <a:rPr lang="ko-KR" altLang="en-US" sz="1500" b="1" dirty="0"/>
                        <a:t>종료 날짜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8587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92075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15576"/>
                  </a:ext>
                </a:extLst>
              </a:tr>
            </a:tbl>
          </a:graphicData>
        </a:graphic>
      </p:graphicFrame>
      <p:sp>
        <p:nvSpPr>
          <p:cNvPr id="30" name="이등변 삼각형 29"/>
          <p:cNvSpPr/>
          <p:nvPr/>
        </p:nvSpPr>
        <p:spPr>
          <a:xfrm rot="10800000">
            <a:off x="7111040" y="547529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4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년도와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월을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페이지를 인쇄하는 버튼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요일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출퇴근시간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dirty="0"/>
                        <a:t>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초과근무시간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</a:t>
                      </a:r>
                      <a:r>
                        <a:rPr lang="ko-KR" altLang="en-US" sz="1000" baseline="0" dirty="0"/>
                        <a:t> 근무시간합계까지</a:t>
                      </a:r>
                      <a:r>
                        <a:rPr lang="ko-KR" altLang="en-US" sz="1000" dirty="0"/>
                        <a:t> 한 페이지에 나타냄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82131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57517"/>
              </p:ext>
            </p:extLst>
          </p:nvPr>
        </p:nvGraphicFramePr>
        <p:xfrm>
          <a:off x="2090045" y="2529938"/>
          <a:ext cx="6736456" cy="408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출퇴근시간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18299" y="1191372"/>
            <a:ext cx="10541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45697" y="2067801"/>
            <a:ext cx="678080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근무현황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36266" y="2477026"/>
            <a:ext cx="6995002" cy="42052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양쪽 대괄호 37"/>
          <p:cNvSpPr/>
          <p:nvPr/>
        </p:nvSpPr>
        <p:spPr>
          <a:xfrm>
            <a:off x="4028143" y="1080788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612621" y="248713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3DC0B3-395F-47E2-911A-8E348C08608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C6D1B-CB1E-43A8-84AD-5AFBDA4BD2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9" name="양쪽 대괄호 38"/>
          <p:cNvSpPr/>
          <p:nvPr/>
        </p:nvSpPr>
        <p:spPr>
          <a:xfrm>
            <a:off x="6594921" y="91898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5ED7E-8FF2-4F4B-B23E-FD94DB7DB0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9653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5586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085686" y="13069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131619" y="130695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298" y="1687736"/>
            <a:ext cx="10541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FD225-8E42-45DE-AEC7-7EA193F7D0C4}"/>
              </a:ext>
            </a:extLst>
          </p:cNvPr>
          <p:cNvSpPr/>
          <p:nvPr/>
        </p:nvSpPr>
        <p:spPr>
          <a:xfrm>
            <a:off x="47037" y="340777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772398" y="1687736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8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-33339" y="751046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462915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기본으로 업무조회현황이 뜨고 업무지시에서 </a:t>
                      </a:r>
                      <a:r>
                        <a:rPr lang="ko-KR" altLang="en-US" sz="1000" baseline="0" dirty="0"/>
                        <a:t>버튼을 누르면 조회현황이 다시 뜸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목록을 클릭하면 세부 내용</a:t>
                      </a:r>
                      <a:r>
                        <a:rPr lang="ko-KR" altLang="en-US" sz="1000" baseline="0" dirty="0"/>
                        <a:t> 창이 나옴</a:t>
                      </a:r>
                      <a:endParaRPr lang="en-US" altLang="ko-KR" sz="1000" baseline="0" dirty="0"/>
                    </a:p>
                    <a:p>
                      <a:r>
                        <a:rPr lang="en-US" altLang="ko-KR" sz="1000" baseline="0" dirty="0"/>
                        <a:t>(2-1)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로 표기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세부 내용</a:t>
                      </a:r>
                      <a:r>
                        <a:rPr lang="ko-KR" altLang="en-US" sz="1000" baseline="0" dirty="0"/>
                        <a:t> 창에서 확인을 눌러야 </a:t>
                      </a:r>
                      <a:r>
                        <a:rPr lang="en-US" altLang="ko-KR" sz="1000" baseline="0" dirty="0"/>
                        <a:t>O</a:t>
                      </a:r>
                      <a:r>
                        <a:rPr lang="ko-KR" altLang="en-US" sz="1000" baseline="0" dirty="0"/>
                        <a:t>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표기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업무지시 </a:t>
                      </a:r>
                      <a:r>
                        <a:rPr lang="ko-KR" altLang="en-US" sz="1000" baseline="0" dirty="0"/>
                        <a:t>버튼을 누르면 업무지시로 이동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(4–1)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  <a:p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3862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1934899" y="846863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3351847" y="85397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01400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00513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1482797" y="18547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7898" y="1852703"/>
            <a:ext cx="6995002" cy="5139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양쪽 대괄호 20"/>
          <p:cNvSpPr/>
          <p:nvPr/>
        </p:nvSpPr>
        <p:spPr>
          <a:xfrm>
            <a:off x="8010597" y="12578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BDE08-6A91-4602-9718-730A36B8B5B5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78E558-A04D-40A3-BFC6-F9D678EDE759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F08B5A-4AD6-4647-884E-541C445C4308}"/>
              </a:ext>
            </a:extLst>
          </p:cNvPr>
          <p:cNvSpPr/>
          <p:nvPr/>
        </p:nvSpPr>
        <p:spPr>
          <a:xfrm>
            <a:off x="51528" y="4311960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F0C250-75A5-4B34-8DD8-AB24F5F70D30}"/>
              </a:ext>
            </a:extLst>
          </p:cNvPr>
          <p:cNvSpPr/>
          <p:nvPr/>
        </p:nvSpPr>
        <p:spPr>
          <a:xfrm>
            <a:off x="3249227" y="2372691"/>
            <a:ext cx="5086901" cy="42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43414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세부 내용을 볼 수 있는 창이 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확인을 누르면 업무조회현황에서 </a:t>
                      </a:r>
                      <a:r>
                        <a:rPr lang="en-US" altLang="ko-KR" sz="1000" dirty="0"/>
                        <a:t>O</a:t>
                      </a:r>
                      <a:r>
                        <a:rPr lang="ko-KR" altLang="en-US" sz="1000" dirty="0"/>
                        <a:t>로 표기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71107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56910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64165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2850420" y="2721914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CC97E2-C07D-40DF-92B5-DA8C193A26F2}"/>
              </a:ext>
            </a:extLst>
          </p:cNvPr>
          <p:cNvSpPr/>
          <p:nvPr/>
        </p:nvSpPr>
        <p:spPr>
          <a:xfrm>
            <a:off x="3249226" y="2263141"/>
            <a:ext cx="5086901" cy="420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62498"/>
              </p:ext>
            </p:extLst>
          </p:nvPr>
        </p:nvGraphicFramePr>
        <p:xfrm>
          <a:off x="3475224" y="2571530"/>
          <a:ext cx="4588934" cy="3525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4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4876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22" name="양쪽 대괄호 21"/>
          <p:cNvSpPr/>
          <p:nvPr/>
        </p:nvSpPr>
        <p:spPr>
          <a:xfrm>
            <a:off x="6125962" y="6166919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7649-4280-4A7D-BF9F-9B64086401C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204F-BFED-4B84-8255-283990F780E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7C85348-4CC5-4CF4-838B-16C464F6032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A25E82-D184-4341-835D-AA58F125F6AB}"/>
              </a:ext>
            </a:extLst>
          </p:cNvPr>
          <p:cNvSpPr/>
          <p:nvPr/>
        </p:nvSpPr>
        <p:spPr>
          <a:xfrm>
            <a:off x="7934036" y="1852703"/>
            <a:ext cx="928864" cy="519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0765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260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653989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회사의 부서를 선택한다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부서에 해당되는 사원목록이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나오고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메시지를 보낼 직원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제목과 내용을 쓰고 보낸다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31973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973"/>
              </p:ext>
            </p:extLst>
          </p:nvPr>
        </p:nvGraphicFramePr>
        <p:xfrm>
          <a:off x="1929446" y="1186899"/>
          <a:ext cx="28496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이등변 삼각형 23"/>
          <p:cNvSpPr/>
          <p:nvPr/>
        </p:nvSpPr>
        <p:spPr>
          <a:xfrm rot="10800000">
            <a:off x="4504871" y="167536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40751"/>
              </p:ext>
            </p:extLst>
          </p:nvPr>
        </p:nvGraphicFramePr>
        <p:xfrm>
          <a:off x="1934289" y="2363898"/>
          <a:ext cx="2844802" cy="263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직원리스트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홍길롱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93569" y="245487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89484" y="2844689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89484" y="324209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70287"/>
              </p:ext>
            </p:extLst>
          </p:nvPr>
        </p:nvGraphicFramePr>
        <p:xfrm>
          <a:off x="4987074" y="1577026"/>
          <a:ext cx="3789286" cy="342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094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78894" y="5238175"/>
            <a:ext cx="897466" cy="369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34" name="양쪽 대괄호 33"/>
          <p:cNvSpPr/>
          <p:nvPr/>
        </p:nvSpPr>
        <p:spPr>
          <a:xfrm>
            <a:off x="4987074" y="1248902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/>
          <p:cNvSpPr/>
          <p:nvPr/>
        </p:nvSpPr>
        <p:spPr>
          <a:xfrm>
            <a:off x="3362943" y="1852703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/>
          <p:cNvSpPr/>
          <p:nvPr/>
        </p:nvSpPr>
        <p:spPr>
          <a:xfrm>
            <a:off x="1929446" y="2108301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86210A-A640-4071-8B8F-1A0ED8D581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4A0F0FF-63A2-4650-82D2-44C6232B545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9CEF75-385D-4DF9-A041-372B5639DED1}"/>
              </a:ext>
            </a:extLst>
          </p:cNvPr>
          <p:cNvSpPr/>
          <p:nvPr/>
        </p:nvSpPr>
        <p:spPr>
          <a:xfrm>
            <a:off x="3353422" y="1123637"/>
            <a:ext cx="1457257" cy="476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사원마다 마이페이지를 가지고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마이페이지에서는 자신의 개인 정보를 확인할 수 있으며 비밀번호만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현재 비밀번호를 입력해야만 개인정보를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632981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2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현재 비밀번호 입력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430A5-2300-4E10-8B4F-B3FAAC838B45}"/>
              </a:ext>
            </a:extLst>
          </p:cNvPr>
          <p:cNvSpPr/>
          <p:nvPr/>
        </p:nvSpPr>
        <p:spPr>
          <a:xfrm>
            <a:off x="4492171" y="3439451"/>
            <a:ext cx="3053916" cy="462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93034F-2561-4FB3-8B61-8D4587A3AFD7}"/>
              </a:ext>
            </a:extLst>
          </p:cNvPr>
          <p:cNvSpPr/>
          <p:nvPr/>
        </p:nvSpPr>
        <p:spPr>
          <a:xfrm>
            <a:off x="7637962" y="342900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320179" y="1977391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826073FD-D420-4D98-8702-BB8239DC8FFA}"/>
              </a:ext>
            </a:extLst>
          </p:cNvPr>
          <p:cNvSpPr/>
          <p:nvPr/>
        </p:nvSpPr>
        <p:spPr>
          <a:xfrm>
            <a:off x="88423" y="5347127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64BF11DB-7DF8-4404-8083-E40A4C0A6877}"/>
              </a:ext>
            </a:extLst>
          </p:cNvPr>
          <p:cNvSpPr/>
          <p:nvPr/>
        </p:nvSpPr>
        <p:spPr>
          <a:xfrm>
            <a:off x="2264931" y="3107525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103EB6-23AF-447D-ACCB-DFE91661A9DC}"/>
              </a:ext>
            </a:extLst>
          </p:cNvPr>
          <p:cNvSpPr/>
          <p:nvPr/>
        </p:nvSpPr>
        <p:spPr>
          <a:xfrm>
            <a:off x="74047" y="5130683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2BDC70-8ECB-45C6-98C5-0A44C233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업무 관리 시스템 개요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A71DE62-E157-4A9A-A971-36D675212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48052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43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자신의 개인 정보를 볼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비밀번호를 제외한 데이터는 관리자를 통해 변경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확인 </a:t>
                      </a:r>
                      <a:r>
                        <a:rPr lang="ko-KR" altLang="en-US" sz="1000" dirty="0" err="1"/>
                        <a:t>버튼를</a:t>
                      </a:r>
                      <a:r>
                        <a:rPr lang="ko-KR" altLang="en-US" sz="1000" dirty="0"/>
                        <a:t> 누를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비밀번호가 적용된다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3427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69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219402" y="1068849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 정보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F5F3C21-D57C-460E-9B2B-F4B1D733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68149"/>
              </p:ext>
            </p:extLst>
          </p:nvPr>
        </p:nvGraphicFramePr>
        <p:xfrm>
          <a:off x="2166146" y="1885635"/>
          <a:ext cx="6613870" cy="415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604">
                  <a:extLst>
                    <a:ext uri="{9D8B030D-6E8A-4147-A177-3AD203B41FA5}">
                      <a16:colId xmlns:a16="http://schemas.microsoft.com/office/drawing/2014/main" val="1685232619"/>
                    </a:ext>
                  </a:extLst>
                </a:gridCol>
                <a:gridCol w="4625266">
                  <a:extLst>
                    <a:ext uri="{9D8B030D-6E8A-4147-A177-3AD203B41FA5}">
                      <a16:colId xmlns:a16="http://schemas.microsoft.com/office/drawing/2014/main" val="303435579"/>
                    </a:ext>
                  </a:extLst>
                </a:gridCol>
              </a:tblGrid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8061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6579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168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04165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12327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 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47046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5547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353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77343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448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64A27-A413-498E-B2A4-952B6FD7235B}"/>
              </a:ext>
            </a:extLst>
          </p:cNvPr>
          <p:cNvSpPr/>
          <p:nvPr/>
        </p:nvSpPr>
        <p:spPr>
          <a:xfrm>
            <a:off x="6634785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2F0CE-01AB-4E91-964D-04313ABA8F1A}"/>
              </a:ext>
            </a:extLst>
          </p:cNvPr>
          <p:cNvSpPr/>
          <p:nvPr/>
        </p:nvSpPr>
        <p:spPr>
          <a:xfrm>
            <a:off x="7684963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11F1A4F9-9F45-4464-9179-1FF2C2D9CFA8}"/>
              </a:ext>
            </a:extLst>
          </p:cNvPr>
          <p:cNvSpPr/>
          <p:nvPr/>
        </p:nvSpPr>
        <p:spPr>
          <a:xfrm>
            <a:off x="2209709" y="1159979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0AACB5DD-7E8E-44B1-8DA7-3AE9F58AAF6D}"/>
              </a:ext>
            </a:extLst>
          </p:cNvPr>
          <p:cNvSpPr/>
          <p:nvPr/>
        </p:nvSpPr>
        <p:spPr>
          <a:xfrm>
            <a:off x="6285866" y="6277742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2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3.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대표 화면</a:t>
            </a:r>
          </a:p>
        </p:txBody>
      </p:sp>
    </p:spTree>
    <p:extLst>
      <p:ext uri="{BB962C8B-B14F-4D97-AF65-F5344CB8AC3E}">
        <p14:creationId xmlns:p14="http://schemas.microsoft.com/office/powerpoint/2010/main" val="145909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38640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9079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출근 버튼을 누를 시 각 주차에 맞는 출근 시간에 출근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퇴근 버튼을 누를 시 각 주차에 맞는 퇴근 시간에 퇴근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 버튼 클릭 시 로그인 화면으로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숨기기 버튼 클릭 시 해당 주차 숨김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11363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47DC107F-1543-4F95-A47D-DE13972A6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03317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5769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56704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84" name="양쪽 대괄호 83">
            <a:extLst>
              <a:ext uri="{FF2B5EF4-FFF2-40B4-BE49-F238E27FC236}">
                <a16:creationId xmlns:a16="http://schemas.microsoft.com/office/drawing/2014/main" id="{F50F24F4-E5E3-48C0-9C3B-314FCDF14D55}"/>
              </a:ext>
            </a:extLst>
          </p:cNvPr>
          <p:cNvSpPr/>
          <p:nvPr/>
        </p:nvSpPr>
        <p:spPr>
          <a:xfrm>
            <a:off x="261456" y="18651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6" name="양쪽 대괄호 85">
            <a:extLst>
              <a:ext uri="{FF2B5EF4-FFF2-40B4-BE49-F238E27FC236}">
                <a16:creationId xmlns:a16="http://schemas.microsoft.com/office/drawing/2014/main" id="{557E933C-5D90-4855-967F-F43650CAEE47}"/>
              </a:ext>
            </a:extLst>
          </p:cNvPr>
          <p:cNvSpPr/>
          <p:nvPr/>
        </p:nvSpPr>
        <p:spPr>
          <a:xfrm>
            <a:off x="1201896" y="187307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8" name="양쪽 대괄호 87">
            <a:extLst>
              <a:ext uri="{FF2B5EF4-FFF2-40B4-BE49-F238E27FC236}">
                <a16:creationId xmlns:a16="http://schemas.microsoft.com/office/drawing/2014/main" id="{21D24013-ED2A-4008-9469-976427EB0F0E}"/>
              </a:ext>
            </a:extLst>
          </p:cNvPr>
          <p:cNvSpPr/>
          <p:nvPr/>
        </p:nvSpPr>
        <p:spPr>
          <a:xfrm>
            <a:off x="4809921" y="118410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0" name="양쪽 대괄호 89">
            <a:extLst>
              <a:ext uri="{FF2B5EF4-FFF2-40B4-BE49-F238E27FC236}">
                <a16:creationId xmlns:a16="http://schemas.microsoft.com/office/drawing/2014/main" id="{041C1F2C-7406-4F83-B4BE-B750FCAAA75C}"/>
              </a:ext>
            </a:extLst>
          </p:cNvPr>
          <p:cNvSpPr/>
          <p:nvPr/>
        </p:nvSpPr>
        <p:spPr>
          <a:xfrm>
            <a:off x="8185531" y="11658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2" name="양쪽 대괄호 91">
            <a:extLst>
              <a:ext uri="{FF2B5EF4-FFF2-40B4-BE49-F238E27FC236}">
                <a16:creationId xmlns:a16="http://schemas.microsoft.com/office/drawing/2014/main" id="{0C613FC8-D469-48CA-99C1-11DDC88D6F84}"/>
              </a:ext>
            </a:extLst>
          </p:cNvPr>
          <p:cNvSpPr/>
          <p:nvPr/>
        </p:nvSpPr>
        <p:spPr>
          <a:xfrm>
            <a:off x="7445229" y="179762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4" name="양쪽 대괄호 93">
            <a:extLst>
              <a:ext uri="{FF2B5EF4-FFF2-40B4-BE49-F238E27FC236}">
                <a16:creationId xmlns:a16="http://schemas.microsoft.com/office/drawing/2014/main" id="{6988F8A3-2C5C-417F-BC4B-E962BEBE4BD0}"/>
              </a:ext>
            </a:extLst>
          </p:cNvPr>
          <p:cNvSpPr/>
          <p:nvPr/>
        </p:nvSpPr>
        <p:spPr>
          <a:xfrm>
            <a:off x="2212754" y="166795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7A1EA-E65E-46F1-8EC4-F92E82CAE1DF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B28245-5937-4120-9742-D69926BACDBF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087412-5273-472C-BC2C-3DE499551AC1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23A4BF8-AA6E-481A-9543-62F1A9DB7412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72343"/>
              </p:ext>
            </p:extLst>
          </p:nvPr>
        </p:nvGraphicFramePr>
        <p:xfrm>
          <a:off x="8984343" y="0"/>
          <a:ext cx="3207658" cy="717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yyyy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mm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dd</a:t>
                      </a:r>
                      <a:r>
                        <a:rPr lang="ko-KR" altLang="en-US" sz="1000" dirty="0"/>
                        <a:t>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캘린더 화면으로 전환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이전 달로 이동</a:t>
                      </a:r>
                    </a:p>
                    <a:p>
                      <a:pPr latinLnBrk="1"/>
                      <a:r>
                        <a:rPr lang="ko-KR" altLang="en-US" sz="1000" dirty="0"/>
                        <a:t>처음에는 해당 요일이 표시 되고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다른 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주차에 해당하는 날짜를 누를 시 해당 주차에 대한 내용이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슬라이드와 같이 나타남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20646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ABC89E-46F3-42F7-ABE4-FC708057C498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D661A-3E11-48EA-AA29-3E556175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7D26C1EC-0CA2-4FC7-A239-113202CED916}"/>
              </a:ext>
            </a:extLst>
          </p:cNvPr>
          <p:cNvSpPr/>
          <p:nvPr/>
        </p:nvSpPr>
        <p:spPr>
          <a:xfrm>
            <a:off x="4581882" y="137427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8236796F-AF1E-4DCF-951E-A0C36C3B3525}"/>
              </a:ext>
            </a:extLst>
          </p:cNvPr>
          <p:cNvSpPr/>
          <p:nvPr/>
        </p:nvSpPr>
        <p:spPr>
          <a:xfrm>
            <a:off x="6852780" y="116450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7FAF1858-18B5-4C26-B09A-A470B324BF6B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B2BD67A-A06B-423B-B4DA-F13A24271F91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15344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5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C2A69EA5-1B87-4B90-84BD-ADFBED7C3D37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6A8F4-6232-4D2F-850F-8CEB82CFF50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9CDCF-7AEE-4657-91C9-9D2AD276637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569B25-1689-499D-88D3-108C9FED0A8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E6FC67-78FD-456E-9610-9325B9308643}"/>
              </a:ext>
            </a:extLst>
          </p:cNvPr>
          <p:cNvSpPr/>
          <p:nvPr/>
        </p:nvSpPr>
        <p:spPr>
          <a:xfrm>
            <a:off x="2806116" y="668754"/>
            <a:ext cx="4233867" cy="472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8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추가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팝업창으로 나타나고 근무내용 혹은 초과업무내용을 작성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각 주차에 맞는 일자에 근무내용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혹은 초과업무내용이 들어 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77990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48762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06699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78564-BD91-46E9-8CC4-263B15AE3375}"/>
              </a:ext>
            </a:extLst>
          </p:cNvPr>
          <p:cNvSpPr/>
          <p:nvPr/>
        </p:nvSpPr>
        <p:spPr>
          <a:xfrm>
            <a:off x="5998124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08682-F502-4239-9AE4-C61D66BBCFF9}"/>
              </a:ext>
            </a:extLst>
          </p:cNvPr>
          <p:cNvSpPr/>
          <p:nvPr/>
        </p:nvSpPr>
        <p:spPr>
          <a:xfrm>
            <a:off x="5148415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BA3EE180-EA32-49AC-97A3-60526520CCE3}"/>
              </a:ext>
            </a:extLst>
          </p:cNvPr>
          <p:cNvSpPr/>
          <p:nvPr/>
        </p:nvSpPr>
        <p:spPr>
          <a:xfrm>
            <a:off x="2386926" y="17051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C518F532-D8D7-4360-826D-B2C07A756FA1}"/>
              </a:ext>
            </a:extLst>
          </p:cNvPr>
          <p:cNvSpPr/>
          <p:nvPr/>
        </p:nvSpPr>
        <p:spPr>
          <a:xfrm>
            <a:off x="5392867" y="34006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99734E7-5854-4B90-98D2-11591422D0E1}"/>
              </a:ext>
            </a:extLst>
          </p:cNvPr>
          <p:cNvSpPr/>
          <p:nvPr/>
        </p:nvSpPr>
        <p:spPr>
          <a:xfrm>
            <a:off x="6252404" y="34089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0B7E056D-7924-4971-B852-B961F4A33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23113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27497-0357-4738-9929-37ECF2AC5D3E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1EC7C-DAB2-4038-BBD1-226681580227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737A5F-5B11-4F26-A6EF-C5EA80635149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A2F8479-FE8C-4BD3-8ED2-A5158D45E70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1917D9-95BE-4BCA-937F-3886426078AE}"/>
              </a:ext>
            </a:extLst>
          </p:cNvPr>
          <p:cNvSpPr/>
          <p:nvPr/>
        </p:nvSpPr>
        <p:spPr>
          <a:xfrm>
            <a:off x="6761630" y="126503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A03DE9-B5A1-4E74-82BC-55E81D165FA8}"/>
              </a:ext>
            </a:extLst>
          </p:cNvPr>
          <p:cNvSpPr/>
          <p:nvPr/>
        </p:nvSpPr>
        <p:spPr>
          <a:xfrm>
            <a:off x="2734604" y="1478629"/>
            <a:ext cx="4403325" cy="2727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1A12A3-D159-4670-B902-FC44147AD057}"/>
              </a:ext>
            </a:extLst>
          </p:cNvPr>
          <p:cNvSpPr/>
          <p:nvPr/>
        </p:nvSpPr>
        <p:spPr>
          <a:xfrm>
            <a:off x="2971084" y="1633334"/>
            <a:ext cx="1702982" cy="363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</a:t>
            </a:r>
            <a:r>
              <a:rPr lang="en-US" altLang="ko-KR" dirty="0"/>
              <a:t>(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A68B19E9-AB44-4924-AED7-F10FBC9BE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91783"/>
              </p:ext>
            </p:extLst>
          </p:nvPr>
        </p:nvGraphicFramePr>
        <p:xfrm>
          <a:off x="2973104" y="1996479"/>
          <a:ext cx="4035440" cy="1729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440">
                  <a:extLst>
                    <a:ext uri="{9D8B030D-6E8A-4147-A177-3AD203B41FA5}">
                      <a16:colId xmlns:a16="http://schemas.microsoft.com/office/drawing/2014/main" val="1939531199"/>
                    </a:ext>
                  </a:extLst>
                </a:gridCol>
              </a:tblGrid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근무 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5486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85773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초과업무내용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155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42051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D45BE2-96FE-4E3D-8501-EAB36A1521CE}"/>
              </a:ext>
            </a:extLst>
          </p:cNvPr>
          <p:cNvSpPr/>
          <p:nvPr/>
        </p:nvSpPr>
        <p:spPr>
          <a:xfrm>
            <a:off x="6150524" y="37247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3CB4A6-74F1-48F1-9A72-877AFDC686E8}"/>
              </a:ext>
            </a:extLst>
          </p:cNvPr>
          <p:cNvSpPr/>
          <p:nvPr/>
        </p:nvSpPr>
        <p:spPr>
          <a:xfrm>
            <a:off x="5300815" y="37247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47864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-550745" y="751046"/>
            <a:ext cx="9501750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232767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 버튼을 누를 시 캘린더 화면으로 전환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연가신청내역에는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일수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종류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신청에 대한 승인여부가 나타남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2407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33A60BD-1441-4DBB-B716-AB80696FE463}"/>
              </a:ext>
            </a:extLst>
          </p:cNvPr>
          <p:cNvSpPr/>
          <p:nvPr/>
        </p:nvSpPr>
        <p:spPr>
          <a:xfrm>
            <a:off x="818324" y="322448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2C1605F4-1158-4351-BF18-D4D36C2177EC}"/>
              </a:ext>
            </a:extLst>
          </p:cNvPr>
          <p:cNvSpPr/>
          <p:nvPr/>
        </p:nvSpPr>
        <p:spPr>
          <a:xfrm>
            <a:off x="6852780" y="116450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7C0B42-04A4-49A3-B75D-1B4099C677F4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E8C3BAE-4199-4141-8136-FDDDE370E21C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7317266" y="46369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7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4FC4E3-961C-4F76-AA63-7B33E98D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2759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9ABB5-99AE-4D78-A175-04394039EC6C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952E7770-6AE0-41A0-9407-9BE0336F1C1D}"/>
              </a:ext>
            </a:extLst>
          </p:cNvPr>
          <p:cNvSpPr/>
          <p:nvPr/>
        </p:nvSpPr>
        <p:spPr>
          <a:xfrm>
            <a:off x="3458882" y="49007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B01A16-CDFC-442D-849E-292A6F542C8C}"/>
              </a:ext>
            </a:extLst>
          </p:cNvPr>
          <p:cNvSpPr/>
          <p:nvPr/>
        </p:nvSpPr>
        <p:spPr>
          <a:xfrm>
            <a:off x="6983774" y="4861517"/>
            <a:ext cx="1036101" cy="25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연가신청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64C2E9-796C-416A-859E-01E28C1C4A80}"/>
              </a:ext>
            </a:extLst>
          </p:cNvPr>
          <p:cNvSpPr/>
          <p:nvPr/>
        </p:nvSpPr>
        <p:spPr>
          <a:xfrm>
            <a:off x="5808626" y="4861517"/>
            <a:ext cx="1036101" cy="25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연가승인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3224D3F1-09B6-4D64-837B-C3136E7BFD98}"/>
              </a:ext>
            </a:extLst>
          </p:cNvPr>
          <p:cNvSpPr/>
          <p:nvPr/>
        </p:nvSpPr>
        <p:spPr>
          <a:xfrm>
            <a:off x="6142118" y="463940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2C76E1-FB0C-4A8D-A8AA-5F4E85D1A7A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75ED50-93CE-4604-BE59-C7033276F6E1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541E55-85ED-4DA0-9434-6BCB6A7A40B3}"/>
              </a:ext>
            </a:extLst>
          </p:cNvPr>
          <p:cNvSpPr/>
          <p:nvPr/>
        </p:nvSpPr>
        <p:spPr>
          <a:xfrm>
            <a:off x="-1" y="2760954"/>
            <a:ext cx="1847851" cy="412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0EA6D63-A06F-49FA-ADCE-84B455DB6697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111125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슬라이드 화면에서 연가승인 버튼을 누를 시 이러한 화면으로 전환 됨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승인 구분이 안된 신청한 인원에 대한 내용들이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승인 구분 표시는 확인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삭제로 선택해서 표시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저장 버튼을 누를 시 승인 구분 표시를 한 내용에 한해서 저장이 되고 연가 신청을 한 인원들의 연가 신청 내역에  승인여부가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연가승인 페이지로 전환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6255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37E10-C98E-4AC8-8A35-A35AA131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54429"/>
              </p:ext>
            </p:extLst>
          </p:nvPr>
        </p:nvGraphicFramePr>
        <p:xfrm>
          <a:off x="2019366" y="1271518"/>
          <a:ext cx="6839408" cy="4676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64">
                  <a:extLst>
                    <a:ext uri="{9D8B030D-6E8A-4147-A177-3AD203B41FA5}">
                      <a16:colId xmlns:a16="http://schemas.microsoft.com/office/drawing/2014/main" val="3637550470"/>
                    </a:ext>
                  </a:extLst>
                </a:gridCol>
                <a:gridCol w="671120">
                  <a:extLst>
                    <a:ext uri="{9D8B030D-6E8A-4147-A177-3AD203B41FA5}">
                      <a16:colId xmlns:a16="http://schemas.microsoft.com/office/drawing/2014/main" val="3853511298"/>
                    </a:ext>
                  </a:extLst>
                </a:gridCol>
                <a:gridCol w="1048623">
                  <a:extLst>
                    <a:ext uri="{9D8B030D-6E8A-4147-A177-3AD203B41FA5}">
                      <a16:colId xmlns:a16="http://schemas.microsoft.com/office/drawing/2014/main" val="4135543168"/>
                    </a:ext>
                  </a:extLst>
                </a:gridCol>
                <a:gridCol w="1140903">
                  <a:extLst>
                    <a:ext uri="{9D8B030D-6E8A-4147-A177-3AD203B41FA5}">
                      <a16:colId xmlns:a16="http://schemas.microsoft.com/office/drawing/2014/main" val="380691908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722606654"/>
                    </a:ext>
                  </a:extLst>
                </a:gridCol>
                <a:gridCol w="563564">
                  <a:extLst>
                    <a:ext uri="{9D8B030D-6E8A-4147-A177-3AD203B41FA5}">
                      <a16:colId xmlns:a16="http://schemas.microsoft.com/office/drawing/2014/main" val="3960022745"/>
                    </a:ext>
                  </a:extLst>
                </a:gridCol>
                <a:gridCol w="1189735">
                  <a:extLst>
                    <a:ext uri="{9D8B030D-6E8A-4147-A177-3AD203B41FA5}">
                      <a16:colId xmlns:a16="http://schemas.microsoft.com/office/drawing/2014/main" val="1016222846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val="2406456565"/>
                    </a:ext>
                  </a:extLst>
                </a:gridCol>
              </a:tblGrid>
              <a:tr h="584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시작일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종료일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승인구분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31525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79258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256397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5807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67069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701369"/>
                  </a:ext>
                </a:extLst>
              </a:tr>
              <a:tr h="116906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신청 인원이 많을 시 스크롤로 아래에 계속 추가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92277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43D8012-CF28-474E-BFBC-9BBF7F0420B6}"/>
              </a:ext>
            </a:extLst>
          </p:cNvPr>
          <p:cNvSpPr/>
          <p:nvPr/>
        </p:nvSpPr>
        <p:spPr>
          <a:xfrm>
            <a:off x="7231310" y="6112287"/>
            <a:ext cx="813732" cy="38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3FE5C-A891-4BC3-BD36-6E50B6434F66}"/>
              </a:ext>
            </a:extLst>
          </p:cNvPr>
          <p:cNvSpPr/>
          <p:nvPr/>
        </p:nvSpPr>
        <p:spPr>
          <a:xfrm>
            <a:off x="8045042" y="6111930"/>
            <a:ext cx="813732" cy="38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C0ECC4A-8D43-421D-9CED-0F87EFE2134B}"/>
              </a:ext>
            </a:extLst>
          </p:cNvPr>
          <p:cNvSpPr/>
          <p:nvPr/>
        </p:nvSpPr>
        <p:spPr>
          <a:xfrm>
            <a:off x="2019366" y="78705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8F0BEBB8-234C-4031-808C-5D6C369FEE6D}"/>
              </a:ext>
            </a:extLst>
          </p:cNvPr>
          <p:cNvSpPr/>
          <p:nvPr/>
        </p:nvSpPr>
        <p:spPr>
          <a:xfrm>
            <a:off x="2019366" y="199643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1" name="양쪽 대괄호 30">
            <a:extLst>
              <a:ext uri="{FF2B5EF4-FFF2-40B4-BE49-F238E27FC236}">
                <a16:creationId xmlns:a16="http://schemas.microsoft.com/office/drawing/2014/main" id="{8612B1F2-8A45-4D6F-BB4F-3B0DF09662A3}"/>
              </a:ext>
            </a:extLst>
          </p:cNvPr>
          <p:cNvSpPr/>
          <p:nvPr/>
        </p:nvSpPr>
        <p:spPr>
          <a:xfrm>
            <a:off x="8394299" y="201501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9C1CFF1D-7723-46DA-A366-26A6A0311CD8}"/>
              </a:ext>
            </a:extLst>
          </p:cNvPr>
          <p:cNvSpPr/>
          <p:nvPr/>
        </p:nvSpPr>
        <p:spPr>
          <a:xfrm>
            <a:off x="7432596" y="593076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C91892D2-3211-4456-9546-3B130FEF73AB}"/>
              </a:ext>
            </a:extLst>
          </p:cNvPr>
          <p:cNvSpPr/>
          <p:nvPr/>
        </p:nvSpPr>
        <p:spPr>
          <a:xfrm>
            <a:off x="8267350" y="593076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A21C8C-A6CD-4703-9521-950D923BC731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75275B7-583F-4F19-8447-E3A092D7E76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일단 캘린더 화면에서 해당 날짜가 표시 되고 연가신청 버튼을 누를 시 아래 팝업창이 열림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캘린더에서 시작 날짜를 누르고 종료 날짜를 누르면 아래 팝업창에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연가종류는 선택창으로 해당 연가 종류를 선택 하면 표시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연가내용은 직접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 해당 내용이 연가신청내역에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950666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6A5CB7-8D1B-49BE-8DA3-75903D738FDF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AF20-9E88-4FBB-9D69-3492E1D01F80}"/>
              </a:ext>
            </a:extLst>
          </p:cNvPr>
          <p:cNvSpPr/>
          <p:nvPr/>
        </p:nvSpPr>
        <p:spPr>
          <a:xfrm>
            <a:off x="2357306" y="4875287"/>
            <a:ext cx="5176008" cy="1298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0537BE7-4DB4-4DB1-B836-D4B351315A03}"/>
              </a:ext>
            </a:extLst>
          </p:cNvPr>
          <p:cNvSpPr/>
          <p:nvPr/>
        </p:nvSpPr>
        <p:spPr>
          <a:xfrm>
            <a:off x="6327355" y="503789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470241CA-9624-49E5-BDBE-BBA6B240E6A3}"/>
              </a:ext>
            </a:extLst>
          </p:cNvPr>
          <p:cNvSpPr/>
          <p:nvPr/>
        </p:nvSpPr>
        <p:spPr>
          <a:xfrm>
            <a:off x="5230519" y="544402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6076A38-63AE-4606-AB5A-12752AE39F4A}"/>
              </a:ext>
            </a:extLst>
          </p:cNvPr>
          <p:cNvSpPr/>
          <p:nvPr/>
        </p:nvSpPr>
        <p:spPr>
          <a:xfrm>
            <a:off x="4760751" y="590741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1A888619-1EA3-4080-B119-DD241E8813B3}"/>
              </a:ext>
            </a:extLst>
          </p:cNvPr>
          <p:cNvSpPr/>
          <p:nvPr/>
        </p:nvSpPr>
        <p:spPr>
          <a:xfrm>
            <a:off x="7239867" y="5467776"/>
            <a:ext cx="183422" cy="15089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DF1D39-4069-4DB3-A77F-558F8705836C}"/>
              </a:ext>
            </a:extLst>
          </p:cNvPr>
          <p:cNvSpPr/>
          <p:nvPr/>
        </p:nvSpPr>
        <p:spPr>
          <a:xfrm>
            <a:off x="6889482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취소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1D5C5-964F-4AD7-8923-3C15A03847F3}"/>
              </a:ext>
            </a:extLst>
          </p:cNvPr>
          <p:cNvSpPr/>
          <p:nvPr/>
        </p:nvSpPr>
        <p:spPr>
          <a:xfrm>
            <a:off x="6253974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등록</a:t>
            </a: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34314BFC-7533-4B99-A364-0C7208966B4A}"/>
              </a:ext>
            </a:extLst>
          </p:cNvPr>
          <p:cNvSpPr/>
          <p:nvPr/>
        </p:nvSpPr>
        <p:spPr>
          <a:xfrm>
            <a:off x="6387169" y="599043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64EFCE61-C19E-473A-84C6-ED60C4493069}"/>
              </a:ext>
            </a:extLst>
          </p:cNvPr>
          <p:cNvSpPr/>
          <p:nvPr/>
        </p:nvSpPr>
        <p:spPr>
          <a:xfrm>
            <a:off x="7012118" y="599801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F1FCBB55-E3BE-4E2E-A57E-2C1C35D6A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92562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C0A43A-1F20-4F53-9871-D3E846E2BB4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142DA6-9DAD-40EE-A680-673A6772D81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51FE0C-C872-44DF-AF73-59639F12C766}"/>
              </a:ext>
            </a:extLst>
          </p:cNvPr>
          <p:cNvSpPr/>
          <p:nvPr/>
        </p:nvSpPr>
        <p:spPr>
          <a:xfrm>
            <a:off x="3604334" y="3186429"/>
            <a:ext cx="1233996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53F0D1-7414-4BCD-A776-2F753B524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44632"/>
              </p:ext>
            </p:extLst>
          </p:nvPr>
        </p:nvGraphicFramePr>
        <p:xfrm>
          <a:off x="2357305" y="4875286"/>
          <a:ext cx="5176008" cy="129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455">
                  <a:extLst>
                    <a:ext uri="{9D8B030D-6E8A-4147-A177-3AD203B41FA5}">
                      <a16:colId xmlns:a16="http://schemas.microsoft.com/office/drawing/2014/main" val="3264168324"/>
                    </a:ext>
                  </a:extLst>
                </a:gridCol>
                <a:gridCol w="4454553">
                  <a:extLst>
                    <a:ext uri="{9D8B030D-6E8A-4147-A177-3AD203B41FA5}">
                      <a16:colId xmlns:a16="http://schemas.microsoft.com/office/drawing/2014/main" val="1682591310"/>
                    </a:ext>
                  </a:extLst>
                </a:gridCol>
              </a:tblGrid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시작 날짜 </a:t>
                      </a:r>
                      <a:r>
                        <a:rPr lang="en-US" altLang="ko-KR" sz="1500" b="1" dirty="0"/>
                        <a:t>~ </a:t>
                      </a:r>
                      <a:r>
                        <a:rPr lang="ko-KR" altLang="en-US" sz="1500" b="1" dirty="0"/>
                        <a:t>종료 날짜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8587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92075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15576"/>
                  </a:ext>
                </a:extLst>
              </a:tr>
            </a:tbl>
          </a:graphicData>
        </a:graphic>
      </p:graphicFrame>
      <p:sp>
        <p:nvSpPr>
          <p:cNvPr id="30" name="이등변 삼각형 29"/>
          <p:cNvSpPr/>
          <p:nvPr/>
        </p:nvSpPr>
        <p:spPr>
          <a:xfrm rot="10800000">
            <a:off x="7111040" y="546777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0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부서를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전직원의</a:t>
                      </a:r>
                      <a:r>
                        <a:rPr lang="ko-KR" altLang="en-US" sz="1000" dirty="0"/>
                        <a:t> 근무내용을 일별로 선택하여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월별근무조회</a:t>
                      </a:r>
                      <a:r>
                        <a:rPr lang="ko-KR" altLang="en-US" sz="1000" baseline="0" dirty="0"/>
                        <a:t> 칸을</a:t>
                      </a:r>
                      <a:r>
                        <a:rPr lang="ko-KR" altLang="en-US" sz="1000" dirty="0"/>
                        <a:t> 누르면 해당 직원의 월별근무조회가 가능하다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직원의 근무조회 창과 동일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3413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54506"/>
              </p:ext>
            </p:extLst>
          </p:nvPr>
        </p:nvGraphicFramePr>
        <p:xfrm>
          <a:off x="1929446" y="1186899"/>
          <a:ext cx="22996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F798BD-75E1-46E8-BF2F-F2A110C523A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 rot="10800000">
            <a:off x="4004115" y="13065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54531"/>
              </p:ext>
            </p:extLst>
          </p:nvPr>
        </p:nvGraphicFramePr>
        <p:xfrm>
          <a:off x="1929447" y="1683194"/>
          <a:ext cx="69623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9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근무시작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근무종료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월별근무조회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92875"/>
              </p:ext>
            </p:extLst>
          </p:nvPr>
        </p:nvGraphicFramePr>
        <p:xfrm>
          <a:off x="4321604" y="1186899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26" name="양쪽 대괄호 25"/>
          <p:cNvSpPr/>
          <p:nvPr/>
        </p:nvSpPr>
        <p:spPr>
          <a:xfrm>
            <a:off x="3079273" y="88474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양쪽 대괄호 28"/>
          <p:cNvSpPr/>
          <p:nvPr/>
        </p:nvSpPr>
        <p:spPr>
          <a:xfrm>
            <a:off x="4321604" y="881581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양쪽 대괄호 29"/>
          <p:cNvSpPr/>
          <p:nvPr/>
        </p:nvSpPr>
        <p:spPr>
          <a:xfrm>
            <a:off x="7329611" y="2117381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35051" y="855620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CB22EA-7F01-496F-81D1-CADC7868F56E}"/>
              </a:ext>
            </a:extLst>
          </p:cNvPr>
          <p:cNvSpPr/>
          <p:nvPr/>
        </p:nvSpPr>
        <p:spPr>
          <a:xfrm>
            <a:off x="281526" y="3407774"/>
            <a:ext cx="1233996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년도와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월을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페이지를 인쇄하는 버튼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요일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출퇴근시간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dirty="0"/>
                        <a:t>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초과근무시간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</a:t>
                      </a:r>
                      <a:r>
                        <a:rPr lang="ko-KR" altLang="en-US" sz="1000" baseline="0" dirty="0"/>
                        <a:t> 근무시간합계까지</a:t>
                      </a:r>
                      <a:r>
                        <a:rPr lang="ko-KR" altLang="en-US" sz="1000" dirty="0"/>
                        <a:t> 한 페이지에 나타냄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6187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46993"/>
              </p:ext>
            </p:extLst>
          </p:nvPr>
        </p:nvGraphicFramePr>
        <p:xfrm>
          <a:off x="2090045" y="2517238"/>
          <a:ext cx="6736456" cy="408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출퇴근시간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18299" y="1191372"/>
            <a:ext cx="10541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0045" y="2081404"/>
            <a:ext cx="673645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근무현황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06597" y="2485872"/>
            <a:ext cx="6856304" cy="41710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양쪽 대괄호 37"/>
          <p:cNvSpPr/>
          <p:nvPr/>
        </p:nvSpPr>
        <p:spPr>
          <a:xfrm>
            <a:off x="4028143" y="1080788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588444" y="244780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3DC0B3-395F-47E2-911A-8E348C08608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C6D1B-CB1E-43A8-84AD-5AFBDA4BD2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9" name="양쪽 대괄호 38"/>
          <p:cNvSpPr/>
          <p:nvPr/>
        </p:nvSpPr>
        <p:spPr>
          <a:xfrm>
            <a:off x="6594921" y="91898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5ED7E-8FF2-4F4B-B23E-FD94DB7DB0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9653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5586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085686" y="13069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131619" y="130695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298" y="1714950"/>
            <a:ext cx="10541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72398" y="1714950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1.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업무 프로세스</a:t>
            </a:r>
          </a:p>
        </p:txBody>
      </p:sp>
    </p:spTree>
    <p:extLst>
      <p:ext uri="{BB962C8B-B14F-4D97-AF65-F5344CB8AC3E}">
        <p14:creationId xmlns:p14="http://schemas.microsoft.com/office/powerpoint/2010/main" val="395100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기본으로 업무조회현황이 뜨고 업무지시에서 </a:t>
                      </a:r>
                      <a:r>
                        <a:rPr lang="ko-KR" altLang="en-US" sz="1000" baseline="0" dirty="0"/>
                        <a:t>버튼을 누르면 조회현황이 다시 뜸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목록을 클릭하면 세부 내용</a:t>
                      </a:r>
                      <a:r>
                        <a:rPr lang="ko-KR" altLang="en-US" sz="1000" baseline="0" dirty="0"/>
                        <a:t> 창이 나옴</a:t>
                      </a:r>
                      <a:endParaRPr lang="en-US" altLang="ko-KR" sz="1000" baseline="0" dirty="0"/>
                    </a:p>
                    <a:p>
                      <a:r>
                        <a:rPr lang="en-US" altLang="ko-KR" sz="1000" baseline="0" dirty="0"/>
                        <a:t>(2-1)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로 표기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세부 내용</a:t>
                      </a:r>
                      <a:r>
                        <a:rPr lang="ko-KR" altLang="en-US" sz="1000" baseline="0" dirty="0"/>
                        <a:t> 창에서 확인을 눌러야 </a:t>
                      </a:r>
                      <a:r>
                        <a:rPr lang="en-US" altLang="ko-KR" sz="1000" baseline="0" dirty="0"/>
                        <a:t>O</a:t>
                      </a:r>
                      <a:r>
                        <a:rPr lang="ko-KR" altLang="en-US" sz="1000" baseline="0" dirty="0"/>
                        <a:t>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표기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업무지시 </a:t>
                      </a:r>
                      <a:r>
                        <a:rPr lang="ko-KR" altLang="en-US" sz="1000" baseline="0" dirty="0"/>
                        <a:t>버튼을 누르면 업무지시로 이동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(4–1)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  <a:p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4990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1934899" y="846863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3351847" y="85397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52979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26166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1482797" y="18547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2451" y="1852703"/>
            <a:ext cx="7049077" cy="5139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양쪽 대괄호 20"/>
          <p:cNvSpPr/>
          <p:nvPr/>
        </p:nvSpPr>
        <p:spPr>
          <a:xfrm>
            <a:off x="8010597" y="12578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BDE08-6A91-4602-9718-730A36B8B5B5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F798BD-75E1-46E8-BF2F-F2A110C523A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4DD4B-555C-4195-A8E9-9CF13F7563D2}"/>
              </a:ext>
            </a:extLst>
          </p:cNvPr>
          <p:cNvSpPr/>
          <p:nvPr/>
        </p:nvSpPr>
        <p:spPr>
          <a:xfrm>
            <a:off x="73320" y="4311960"/>
            <a:ext cx="1656223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세부 내용을 볼 수 있는 창이 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확인을 누르면 업무조회현황에서 </a:t>
                      </a:r>
                      <a:r>
                        <a:rPr lang="en-US" altLang="ko-KR" sz="1000" dirty="0"/>
                        <a:t>O</a:t>
                      </a:r>
                      <a:r>
                        <a:rPr lang="ko-KR" altLang="en-US" sz="1000" dirty="0"/>
                        <a:t>로 표기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1104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33322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7701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192402-7A43-4E7A-B1C7-D2AD9309B19B}"/>
              </a:ext>
            </a:extLst>
          </p:cNvPr>
          <p:cNvSpPr/>
          <p:nvPr/>
        </p:nvSpPr>
        <p:spPr>
          <a:xfrm>
            <a:off x="3249226" y="2263141"/>
            <a:ext cx="5086901" cy="420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FA54A53-FEF4-4DC7-842A-C95CDBFF2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5102"/>
              </p:ext>
            </p:extLst>
          </p:nvPr>
        </p:nvGraphicFramePr>
        <p:xfrm>
          <a:off x="3475224" y="2571530"/>
          <a:ext cx="4588934" cy="3525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4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5F86D80-EF3B-44EF-8025-D1ADDF86565F}"/>
              </a:ext>
            </a:extLst>
          </p:cNvPr>
          <p:cNvSpPr txBox="1"/>
          <p:nvPr/>
        </p:nvSpPr>
        <p:spPr>
          <a:xfrm>
            <a:off x="674876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C48455-FC2C-484F-810E-45E552708497}"/>
              </a:ext>
            </a:extLst>
          </p:cNvPr>
          <p:cNvSpPr txBox="1"/>
          <p:nvPr/>
        </p:nvSpPr>
        <p:spPr>
          <a:xfrm>
            <a:off x="740765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닫기</a:t>
            </a:r>
          </a:p>
        </p:txBody>
      </p:sp>
      <p:sp>
        <p:nvSpPr>
          <p:cNvPr id="17" name="양쪽 대괄호 16"/>
          <p:cNvSpPr/>
          <p:nvPr/>
        </p:nvSpPr>
        <p:spPr>
          <a:xfrm>
            <a:off x="2850420" y="2721914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양쪽 대괄호 21"/>
          <p:cNvSpPr/>
          <p:nvPr/>
        </p:nvSpPr>
        <p:spPr>
          <a:xfrm>
            <a:off x="6125962" y="6166919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7649-4280-4A7D-BF9F-9B64086401C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204F-BFED-4B84-8255-283990F780E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B7E2D9-3C50-4D32-925B-9820DEF8A65F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A21ABC-A9A8-4B26-BF6A-9C6A326C59BA}"/>
              </a:ext>
            </a:extLst>
          </p:cNvPr>
          <p:cNvSpPr/>
          <p:nvPr/>
        </p:nvSpPr>
        <p:spPr>
          <a:xfrm>
            <a:off x="7956493" y="1480510"/>
            <a:ext cx="919107" cy="855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회사의 부서를 선택한다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부서에 해당되는 사원목록이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나오고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메시지를 보낼 직원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제목과 내용을 쓰고 보낸다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4351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36389"/>
              </p:ext>
            </p:extLst>
          </p:nvPr>
        </p:nvGraphicFramePr>
        <p:xfrm>
          <a:off x="1929446" y="1186899"/>
          <a:ext cx="28496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이등변 삼각형 23"/>
          <p:cNvSpPr/>
          <p:nvPr/>
        </p:nvSpPr>
        <p:spPr>
          <a:xfrm rot="10800000">
            <a:off x="4504871" y="167536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11098"/>
              </p:ext>
            </p:extLst>
          </p:nvPr>
        </p:nvGraphicFramePr>
        <p:xfrm>
          <a:off x="1934289" y="2363898"/>
          <a:ext cx="2844802" cy="263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직원리스트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홍길롱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93569" y="245487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89484" y="2844689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89484" y="324209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00857"/>
              </p:ext>
            </p:extLst>
          </p:nvPr>
        </p:nvGraphicFramePr>
        <p:xfrm>
          <a:off x="4987074" y="1577026"/>
          <a:ext cx="3789286" cy="342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094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78894" y="5238175"/>
            <a:ext cx="897466" cy="369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34" name="양쪽 대괄호 33"/>
          <p:cNvSpPr/>
          <p:nvPr/>
        </p:nvSpPr>
        <p:spPr>
          <a:xfrm>
            <a:off x="4987074" y="1248902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/>
          <p:cNvSpPr/>
          <p:nvPr/>
        </p:nvSpPr>
        <p:spPr>
          <a:xfrm>
            <a:off x="3362943" y="1852703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/>
          <p:cNvSpPr/>
          <p:nvPr/>
        </p:nvSpPr>
        <p:spPr>
          <a:xfrm>
            <a:off x="1929446" y="2108301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86210A-A640-4071-8B8F-1A0ED8D581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0AE395-E5BB-4B3F-AACC-C61ACECC40FE}"/>
              </a:ext>
            </a:extLst>
          </p:cNvPr>
          <p:cNvSpPr/>
          <p:nvPr/>
        </p:nvSpPr>
        <p:spPr>
          <a:xfrm>
            <a:off x="3546561" y="1078795"/>
            <a:ext cx="1149288" cy="507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사원마다 마이페이지를 가지고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마이페이지에서는 자신의 개인 정보를 확인할 수 있으며 비밀번호만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현재 비밀번호를 입력해야만 개인정보를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4533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2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현재 비밀번호 입력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430A5-2300-4E10-8B4F-B3FAAC838B45}"/>
              </a:ext>
            </a:extLst>
          </p:cNvPr>
          <p:cNvSpPr/>
          <p:nvPr/>
        </p:nvSpPr>
        <p:spPr>
          <a:xfrm>
            <a:off x="4492171" y="3439451"/>
            <a:ext cx="3053916" cy="462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93034F-2561-4FB3-8B61-8D4587A3AFD7}"/>
              </a:ext>
            </a:extLst>
          </p:cNvPr>
          <p:cNvSpPr/>
          <p:nvPr/>
        </p:nvSpPr>
        <p:spPr>
          <a:xfrm>
            <a:off x="7637962" y="342900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320179" y="1977391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826073FD-D420-4D98-8702-BB8239DC8FFA}"/>
              </a:ext>
            </a:extLst>
          </p:cNvPr>
          <p:cNvSpPr/>
          <p:nvPr/>
        </p:nvSpPr>
        <p:spPr>
          <a:xfrm>
            <a:off x="88423" y="5347127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64BF11DB-7DF8-4404-8083-E40A4C0A6877}"/>
              </a:ext>
            </a:extLst>
          </p:cNvPr>
          <p:cNvSpPr/>
          <p:nvPr/>
        </p:nvSpPr>
        <p:spPr>
          <a:xfrm>
            <a:off x="2264931" y="3107525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3539CC-D5CC-4C1F-BC56-36FAEE1A213F}"/>
              </a:ext>
            </a:extLst>
          </p:cNvPr>
          <p:cNvSpPr/>
          <p:nvPr/>
        </p:nvSpPr>
        <p:spPr>
          <a:xfrm>
            <a:off x="67569" y="5220070"/>
            <a:ext cx="1521534" cy="51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1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자신의 개인 정보를 볼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비밀번호를 제외한 데이터는 관리자를 통해 변경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확인 </a:t>
                      </a:r>
                      <a:r>
                        <a:rPr lang="ko-KR" altLang="en-US" sz="1000" dirty="0" err="1"/>
                        <a:t>버튼를</a:t>
                      </a:r>
                      <a:r>
                        <a:rPr lang="ko-KR" altLang="en-US" sz="1000" dirty="0"/>
                        <a:t> 누를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비밀번호가 적용된다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9813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69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219402" y="1068849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 정보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F5F3C21-D57C-460E-9B2B-F4B1D733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99568"/>
              </p:ext>
            </p:extLst>
          </p:nvPr>
        </p:nvGraphicFramePr>
        <p:xfrm>
          <a:off x="2166146" y="1885635"/>
          <a:ext cx="6613870" cy="415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604">
                  <a:extLst>
                    <a:ext uri="{9D8B030D-6E8A-4147-A177-3AD203B41FA5}">
                      <a16:colId xmlns:a16="http://schemas.microsoft.com/office/drawing/2014/main" val="1685232619"/>
                    </a:ext>
                  </a:extLst>
                </a:gridCol>
                <a:gridCol w="4625266">
                  <a:extLst>
                    <a:ext uri="{9D8B030D-6E8A-4147-A177-3AD203B41FA5}">
                      <a16:colId xmlns:a16="http://schemas.microsoft.com/office/drawing/2014/main" val="303435579"/>
                    </a:ext>
                  </a:extLst>
                </a:gridCol>
              </a:tblGrid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8061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6579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168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04165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12327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 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47046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5547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353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77343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448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64A27-A413-498E-B2A4-952B6FD7235B}"/>
              </a:ext>
            </a:extLst>
          </p:cNvPr>
          <p:cNvSpPr/>
          <p:nvPr/>
        </p:nvSpPr>
        <p:spPr>
          <a:xfrm>
            <a:off x="6634785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2F0CE-01AB-4E91-964D-04313ABA8F1A}"/>
              </a:ext>
            </a:extLst>
          </p:cNvPr>
          <p:cNvSpPr/>
          <p:nvPr/>
        </p:nvSpPr>
        <p:spPr>
          <a:xfrm>
            <a:off x="7684963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11F1A4F9-9F45-4464-9179-1FF2C2D9CFA8}"/>
              </a:ext>
            </a:extLst>
          </p:cNvPr>
          <p:cNvSpPr/>
          <p:nvPr/>
        </p:nvSpPr>
        <p:spPr>
          <a:xfrm>
            <a:off x="2209709" y="1159979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0AACB5DD-7E8E-44B1-8DA7-3AE9F58AAF6D}"/>
              </a:ext>
            </a:extLst>
          </p:cNvPr>
          <p:cNvSpPr/>
          <p:nvPr/>
        </p:nvSpPr>
        <p:spPr>
          <a:xfrm>
            <a:off x="6285866" y="6277742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4.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시스템 관리자 </a:t>
            </a:r>
            <a:b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98613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A3CC834-744C-4128-8855-78B6F31197A5}"/>
              </a:ext>
            </a:extLst>
          </p:cNvPr>
          <p:cNvSpPr/>
          <p:nvPr/>
        </p:nvSpPr>
        <p:spPr>
          <a:xfrm>
            <a:off x="0" y="738640"/>
            <a:ext cx="9328558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9207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3826" y="0"/>
          <a:ext cx="2772793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646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2451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공휴일이나 회사 설립일과 같은 휴일을 관리자가 지정할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달력이 나오며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달력에서 년도와 달을 선택 시 </a:t>
                      </a:r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박스의 데이터가 바뀐다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박스의 데이터를 보고 검색 </a:t>
                      </a:r>
                      <a:r>
                        <a:rPr lang="ko-KR" altLang="en-US" sz="1200" dirty="0" err="1"/>
                        <a:t>버튼를</a:t>
                      </a:r>
                      <a:r>
                        <a:rPr lang="ko-KR" altLang="en-US" sz="1200" dirty="0"/>
                        <a:t> 누르면 최종적으로 </a:t>
                      </a:r>
                      <a:r>
                        <a:rPr lang="en-US" altLang="ko-KR" sz="1200" dirty="0"/>
                        <a:t>(4)</a:t>
                      </a:r>
                      <a:r>
                        <a:rPr lang="ko-KR" altLang="en-US" sz="1200" dirty="0"/>
                        <a:t>의 달력이 바뀐다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휴일을 설정할 수 있는 달력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설정 뒤 검색 버튼에 의해 바뀜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날짜를 클릭 시 휴일 설정 팝업창이 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419207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D08699-C7B1-4D11-94D3-8C35DBD14FC3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휴일설정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79BD91-76FE-4E4C-A3D9-E518B5F6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98195"/>
              </p:ext>
            </p:extLst>
          </p:nvPr>
        </p:nvGraphicFramePr>
        <p:xfrm>
          <a:off x="1921917" y="2340992"/>
          <a:ext cx="7382578" cy="40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654">
                  <a:extLst>
                    <a:ext uri="{9D8B030D-6E8A-4147-A177-3AD203B41FA5}">
                      <a16:colId xmlns:a16="http://schemas.microsoft.com/office/drawing/2014/main" val="1456323966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66943512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794867412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418156807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2088069574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310772028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801063184"/>
                    </a:ext>
                  </a:extLst>
                </a:gridCol>
              </a:tblGrid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15491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46648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68269"/>
                  </a:ext>
                </a:extLst>
              </a:tr>
              <a:tr h="76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17352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72540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180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76495" y="2048951"/>
            <a:ext cx="1865607" cy="46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900072" y="933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휴일설정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7854" y="1302983"/>
            <a:ext cx="74307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40D1BF-ABE8-4040-A011-B2CB02298997}"/>
              </a:ext>
            </a:extLst>
          </p:cNvPr>
          <p:cNvSpPr/>
          <p:nvPr/>
        </p:nvSpPr>
        <p:spPr>
          <a:xfrm>
            <a:off x="1949614" y="1589381"/>
            <a:ext cx="2252306" cy="398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근무년월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yyyy</a:t>
            </a:r>
            <a:r>
              <a:rPr lang="en-US" altLang="ko-KR" sz="1600" dirty="0">
                <a:solidFill>
                  <a:schemeClr val="tx1"/>
                </a:solidFill>
              </a:rPr>
              <a:t>-mm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2F9944-4939-4C69-AFF1-946A3E46DC46}"/>
              </a:ext>
            </a:extLst>
          </p:cNvPr>
          <p:cNvSpPr/>
          <p:nvPr/>
        </p:nvSpPr>
        <p:spPr>
          <a:xfrm>
            <a:off x="7980902" y="1599781"/>
            <a:ext cx="1299410" cy="398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9" name="그래픽 28" descr="플립 달력">
            <a:extLst>
              <a:ext uri="{FF2B5EF4-FFF2-40B4-BE49-F238E27FC236}">
                <a16:creationId xmlns:a16="http://schemas.microsoft.com/office/drawing/2014/main" id="{36C6535D-6A9C-4150-832F-69F17B188F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334" y="1534378"/>
            <a:ext cx="529382" cy="529382"/>
          </a:xfrm>
          <a:prstGeom prst="rect">
            <a:avLst/>
          </a:prstGeom>
        </p:spPr>
      </p:pic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109460" y="1816058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E5DC7470-4D6E-4F6F-97EA-BF1558D8ACDA}"/>
              </a:ext>
            </a:extLst>
          </p:cNvPr>
          <p:cNvSpPr/>
          <p:nvPr/>
        </p:nvSpPr>
        <p:spPr>
          <a:xfrm>
            <a:off x="1952079" y="1378783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562829EE-FB80-4CA0-A578-996491060FB1}"/>
              </a:ext>
            </a:extLst>
          </p:cNvPr>
          <p:cNvSpPr/>
          <p:nvPr/>
        </p:nvSpPr>
        <p:spPr>
          <a:xfrm>
            <a:off x="7858287" y="135793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F6D39C64-F5AB-4284-BFD2-9B9A7D400FC5}"/>
              </a:ext>
            </a:extLst>
          </p:cNvPr>
          <p:cNvSpPr/>
          <p:nvPr/>
        </p:nvSpPr>
        <p:spPr>
          <a:xfrm>
            <a:off x="2963327" y="4463626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4C96F27F-2EA7-455F-B98D-FB4CFA740070}"/>
              </a:ext>
            </a:extLst>
          </p:cNvPr>
          <p:cNvSpPr/>
          <p:nvPr/>
        </p:nvSpPr>
        <p:spPr>
          <a:xfrm>
            <a:off x="1952305" y="206376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915962A8-97DD-49AA-9F31-11DE5E4C6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7583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99AAA4-6892-4902-ADA7-E3F72F31D8A9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98EE8F-D258-4D8A-9718-E34593CC31DF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A0C5EC-9CCB-4D72-8345-4192E2B636EF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E47B81-3D6B-41C6-BC83-C696069972F3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AF8236-EC22-4685-B7FA-B13662083747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9498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3A629-3201-4A6D-9A25-C0DB395A2886}"/>
              </a:ext>
            </a:extLst>
          </p:cNvPr>
          <p:cNvSpPr/>
          <p:nvPr/>
        </p:nvSpPr>
        <p:spPr>
          <a:xfrm>
            <a:off x="0" y="738640"/>
            <a:ext cx="9328558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46F522F8-F28D-44FF-8FEA-BDFAA472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05844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02D003-453D-40CF-9ECB-EC2967E1F408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37B6F7-9B72-4E18-877D-7B92D2CBEF28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57C23F-769C-4CB4-95F7-A342747C7CAB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9207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3826" y="0"/>
          <a:ext cx="2772793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646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2451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 선택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뜨는 휴일 설정 </a:t>
                      </a:r>
                      <a:r>
                        <a:rPr lang="ko-KR" altLang="en-US" sz="1200" dirty="0" err="1"/>
                        <a:t>팝업창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오토로 날짜가 찍힌다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 코드로 생성된 휴일들이 </a:t>
                      </a:r>
                      <a:r>
                        <a:rPr lang="ko-KR" altLang="en-US" sz="1200" dirty="0" err="1"/>
                        <a:t>콤보박스로</a:t>
                      </a:r>
                      <a:r>
                        <a:rPr lang="ko-KR" altLang="en-US" sz="1200" dirty="0"/>
                        <a:t> 나온다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휴일에 대한 간단한 설명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공백으로 두어도 등록 가능하다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 버튼을 누르면 최종적으로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로 들어간다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419207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79BD91-76FE-4E4C-A3D9-E518B5F6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54353"/>
              </p:ext>
            </p:extLst>
          </p:nvPr>
        </p:nvGraphicFramePr>
        <p:xfrm>
          <a:off x="1921917" y="2349211"/>
          <a:ext cx="7382578" cy="40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654">
                  <a:extLst>
                    <a:ext uri="{9D8B030D-6E8A-4147-A177-3AD203B41FA5}">
                      <a16:colId xmlns:a16="http://schemas.microsoft.com/office/drawing/2014/main" val="1456323966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66943512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794867412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418156807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2088069574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310772028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801063184"/>
                    </a:ext>
                  </a:extLst>
                </a:gridCol>
              </a:tblGrid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15491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46648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68269"/>
                  </a:ext>
                </a:extLst>
              </a:tr>
              <a:tr h="76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17352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72540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180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2963327" y="4420691"/>
            <a:ext cx="907610" cy="587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910554" y="919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휴일설정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7854" y="1288361"/>
            <a:ext cx="7430704" cy="146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40D1BF-ABE8-4040-A011-B2CB02298997}"/>
              </a:ext>
            </a:extLst>
          </p:cNvPr>
          <p:cNvSpPr/>
          <p:nvPr/>
        </p:nvSpPr>
        <p:spPr>
          <a:xfrm>
            <a:off x="1921917" y="1599996"/>
            <a:ext cx="2252306" cy="398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근무년월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yyyy</a:t>
            </a:r>
            <a:r>
              <a:rPr lang="en-US" altLang="ko-KR" sz="1600" dirty="0">
                <a:solidFill>
                  <a:schemeClr val="tx1"/>
                </a:solidFill>
              </a:rPr>
              <a:t>-mm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2F9944-4939-4C69-AFF1-946A3E46DC46}"/>
              </a:ext>
            </a:extLst>
          </p:cNvPr>
          <p:cNvSpPr/>
          <p:nvPr/>
        </p:nvSpPr>
        <p:spPr>
          <a:xfrm>
            <a:off x="7738712" y="1589381"/>
            <a:ext cx="1299410" cy="398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9" name="그래픽 28" descr="플립 달력">
            <a:extLst>
              <a:ext uri="{FF2B5EF4-FFF2-40B4-BE49-F238E27FC236}">
                <a16:creationId xmlns:a16="http://schemas.microsoft.com/office/drawing/2014/main" id="{36C6535D-6A9C-4150-832F-69F17B188F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4812" y="1533431"/>
            <a:ext cx="529382" cy="5293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30C6E0-A1EF-4B03-8C11-EBDB9C1DFD55}"/>
              </a:ext>
            </a:extLst>
          </p:cNvPr>
          <p:cNvSpPr txBox="1"/>
          <p:nvPr/>
        </p:nvSpPr>
        <p:spPr>
          <a:xfrm>
            <a:off x="7591140" y="984957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(2-1)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4166E-D3DF-4932-AE43-3B6A432262D3}"/>
              </a:ext>
            </a:extLst>
          </p:cNvPr>
          <p:cNvSpPr/>
          <p:nvPr/>
        </p:nvSpPr>
        <p:spPr>
          <a:xfrm>
            <a:off x="4409503" y="1307851"/>
            <a:ext cx="4471660" cy="4876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78BF0C0A-A194-4673-AC67-FCCC15DE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31112"/>
              </p:ext>
            </p:extLst>
          </p:nvPr>
        </p:nvGraphicFramePr>
        <p:xfrm>
          <a:off x="4501191" y="2289970"/>
          <a:ext cx="40839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468">
                  <a:extLst>
                    <a:ext uri="{9D8B030D-6E8A-4147-A177-3AD203B41FA5}">
                      <a16:colId xmlns:a16="http://schemas.microsoft.com/office/drawing/2014/main" val="3471224812"/>
                    </a:ext>
                  </a:extLst>
                </a:gridCol>
                <a:gridCol w="2771464">
                  <a:extLst>
                    <a:ext uri="{9D8B030D-6E8A-4147-A177-3AD203B41FA5}">
                      <a16:colId xmlns:a16="http://schemas.microsoft.com/office/drawing/2014/main" val="1311891552"/>
                    </a:ext>
                  </a:extLst>
                </a:gridCol>
              </a:tblGrid>
              <a:tr h="360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10609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DF66E8-A792-4F41-8D93-8CB00AB9023F}"/>
              </a:ext>
            </a:extLst>
          </p:cNvPr>
          <p:cNvSpPr/>
          <p:nvPr/>
        </p:nvSpPr>
        <p:spPr>
          <a:xfrm>
            <a:off x="5900663" y="1559686"/>
            <a:ext cx="1375343" cy="45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휴일설정</a:t>
            </a:r>
            <a:endParaRPr lang="en-US" altLang="ko-KR" dirty="0"/>
          </a:p>
        </p:txBody>
      </p:sp>
      <p:graphicFrame>
        <p:nvGraphicFramePr>
          <p:cNvPr id="37" name="표 10">
            <a:extLst>
              <a:ext uri="{FF2B5EF4-FFF2-40B4-BE49-F238E27FC236}">
                <a16:creationId xmlns:a16="http://schemas.microsoft.com/office/drawing/2014/main" id="{2726D129-93DB-4558-B9BF-C012CEC5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14114"/>
              </p:ext>
            </p:extLst>
          </p:nvPr>
        </p:nvGraphicFramePr>
        <p:xfrm>
          <a:off x="4501191" y="2933626"/>
          <a:ext cx="40839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468">
                  <a:extLst>
                    <a:ext uri="{9D8B030D-6E8A-4147-A177-3AD203B41FA5}">
                      <a16:colId xmlns:a16="http://schemas.microsoft.com/office/drawing/2014/main" val="3471224812"/>
                    </a:ext>
                  </a:extLst>
                </a:gridCol>
                <a:gridCol w="2771464">
                  <a:extLst>
                    <a:ext uri="{9D8B030D-6E8A-4147-A177-3AD203B41FA5}">
                      <a16:colId xmlns:a16="http://schemas.microsoft.com/office/drawing/2014/main" val="1311891552"/>
                    </a:ext>
                  </a:extLst>
                </a:gridCol>
              </a:tblGrid>
              <a:tr h="360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휴일 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10609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58C68C-9427-4DD6-9BE1-B232BFE57432}"/>
              </a:ext>
            </a:extLst>
          </p:cNvPr>
          <p:cNvSpPr/>
          <p:nvPr/>
        </p:nvSpPr>
        <p:spPr>
          <a:xfrm>
            <a:off x="4528045" y="3642716"/>
            <a:ext cx="1266363" cy="45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CFD3D2-C3DE-4E70-A771-CDC3579C0D75}"/>
              </a:ext>
            </a:extLst>
          </p:cNvPr>
          <p:cNvSpPr/>
          <p:nvPr/>
        </p:nvSpPr>
        <p:spPr>
          <a:xfrm>
            <a:off x="4525320" y="4088206"/>
            <a:ext cx="4059803" cy="1350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 공간</a:t>
            </a:r>
            <a:endParaRPr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52F58C-9914-4E71-AACF-FF34EA3111F9}"/>
              </a:ext>
            </a:extLst>
          </p:cNvPr>
          <p:cNvSpPr/>
          <p:nvPr/>
        </p:nvSpPr>
        <p:spPr>
          <a:xfrm>
            <a:off x="6866665" y="5566639"/>
            <a:ext cx="859229" cy="452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13331A-5303-4571-B3B2-515BB09245F3}"/>
              </a:ext>
            </a:extLst>
          </p:cNvPr>
          <p:cNvSpPr/>
          <p:nvPr/>
        </p:nvSpPr>
        <p:spPr>
          <a:xfrm>
            <a:off x="7725894" y="5566640"/>
            <a:ext cx="859229" cy="452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AF368D21-2EB6-45E6-A9A6-6ADB99DD1A59}"/>
              </a:ext>
            </a:extLst>
          </p:cNvPr>
          <p:cNvSpPr/>
          <p:nvPr/>
        </p:nvSpPr>
        <p:spPr>
          <a:xfrm>
            <a:off x="4462137" y="141371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72C389CF-A644-4199-90E6-5B00A7C52579}"/>
              </a:ext>
            </a:extLst>
          </p:cNvPr>
          <p:cNvSpPr/>
          <p:nvPr/>
        </p:nvSpPr>
        <p:spPr>
          <a:xfrm>
            <a:off x="4584138" y="2372555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E08C50C7-6964-4DBC-A20D-B9D0B33309DA}"/>
              </a:ext>
            </a:extLst>
          </p:cNvPr>
          <p:cNvSpPr/>
          <p:nvPr/>
        </p:nvSpPr>
        <p:spPr>
          <a:xfrm>
            <a:off x="4478247" y="301621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양쪽 대괄호 51">
            <a:extLst>
              <a:ext uri="{FF2B5EF4-FFF2-40B4-BE49-F238E27FC236}">
                <a16:creationId xmlns:a16="http://schemas.microsoft.com/office/drawing/2014/main" id="{AF490717-ECB4-43C6-8309-C6CDB620BB0A}"/>
              </a:ext>
            </a:extLst>
          </p:cNvPr>
          <p:cNvSpPr/>
          <p:nvPr/>
        </p:nvSpPr>
        <p:spPr>
          <a:xfrm>
            <a:off x="4600861" y="376537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984FDC67-441A-4F48-B515-C3733458144C}"/>
              </a:ext>
            </a:extLst>
          </p:cNvPr>
          <p:cNvSpPr/>
          <p:nvPr/>
        </p:nvSpPr>
        <p:spPr>
          <a:xfrm>
            <a:off x="6555037" y="569844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6B27805-F3A6-47AD-84BC-3FAC78A05333}"/>
              </a:ext>
            </a:extLst>
          </p:cNvPr>
          <p:cNvSpPr/>
          <p:nvPr/>
        </p:nvSpPr>
        <p:spPr>
          <a:xfrm flipV="1">
            <a:off x="8142988" y="2969588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A2B34D-6DAB-4157-BFB9-2018CAF84DBA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휴일설정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4DF4EF-0C4E-40F0-B766-700AED335DEA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2EFD93-A8A2-43B7-B3B2-D13D9E8179C8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9032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78F31-2CE9-4235-A9C7-1B7BD896A59B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3C1C6724-D872-4DF1-BCDC-F24844BA8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38491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458D41-E536-4AB0-AA85-B7F93B736D92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0DF761-BCDA-4648-A8FC-B76641503ED0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506EA3-6843-4DAE-A589-A149E12E7406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B704E5-2B26-44F8-A509-4A326EB6C091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68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74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직원의 정보를 보거나 추가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삭제 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근무부서를 선택창을 통해 선택할 수 있음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전체라는 항목을 통해 전체 사원도 보기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부서의 사원 정보들이 뜨는 공간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체크박스를 통해 선택할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선택한 사원들을 삭제 버튼</a:t>
                      </a:r>
                      <a:r>
                        <a:rPr lang="en-US" altLang="ko-KR" sz="1200" dirty="0"/>
                        <a:t>(5)</a:t>
                      </a:r>
                      <a:r>
                        <a:rPr lang="ko-KR" altLang="en-US" sz="1200" dirty="0"/>
                        <a:t>을 통해 해당 데이터를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72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(1)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사원의 정보를 추가할 수 있는 버튼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(2) </a:t>
                      </a:r>
                      <a:r>
                        <a:rPr lang="ko-KR" altLang="en-US" sz="1200" b="1" dirty="0"/>
                        <a:t>삭제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각 사원의 데이터를 제거하는 버튼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(3) </a:t>
                      </a:r>
                      <a:r>
                        <a:rPr lang="ko-KR" altLang="en-US" sz="1200" b="1" dirty="0"/>
                        <a:t>수정 </a:t>
                      </a:r>
                      <a:r>
                        <a:rPr lang="en-US" altLang="ko-KR" sz="1200" b="0" dirty="0"/>
                        <a:t>– </a:t>
                      </a:r>
                      <a:r>
                        <a:rPr lang="ko-KR" altLang="en-US" sz="1200" b="0" dirty="0"/>
                        <a:t>사원의 정보를 수정하는 버튼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dirty="0"/>
                        <a:t> (3) </a:t>
                      </a:r>
                      <a:r>
                        <a:rPr lang="ko-KR" altLang="en-US" sz="1200" b="1" dirty="0"/>
                        <a:t>저장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수정 및 추가한 데이터를 저장하는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78829" y="2744776"/>
            <a:ext cx="1897997" cy="318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2438" y="942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직원관리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5446" y="1302983"/>
            <a:ext cx="7784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198520" y="282557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BA3828A9-A317-4CA4-A750-78509E783CD9}"/>
              </a:ext>
            </a:extLst>
          </p:cNvPr>
          <p:cNvSpPr/>
          <p:nvPr/>
        </p:nvSpPr>
        <p:spPr>
          <a:xfrm>
            <a:off x="6635267" y="209647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2F9AC31-2BD7-4D7F-A5E9-0EB68F76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89879"/>
              </p:ext>
            </p:extLst>
          </p:nvPr>
        </p:nvGraphicFramePr>
        <p:xfrm>
          <a:off x="1909321" y="2651635"/>
          <a:ext cx="7676704" cy="3570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01">
                  <a:extLst>
                    <a:ext uri="{9D8B030D-6E8A-4147-A177-3AD203B41FA5}">
                      <a16:colId xmlns:a16="http://schemas.microsoft.com/office/drawing/2014/main" val="3526247191"/>
                    </a:ext>
                  </a:extLst>
                </a:gridCol>
                <a:gridCol w="633266">
                  <a:extLst>
                    <a:ext uri="{9D8B030D-6E8A-4147-A177-3AD203B41FA5}">
                      <a16:colId xmlns:a16="http://schemas.microsoft.com/office/drawing/2014/main" val="1458946918"/>
                    </a:ext>
                  </a:extLst>
                </a:gridCol>
                <a:gridCol w="568076">
                  <a:extLst>
                    <a:ext uri="{9D8B030D-6E8A-4147-A177-3AD203B41FA5}">
                      <a16:colId xmlns:a16="http://schemas.microsoft.com/office/drawing/2014/main" val="1891910961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4188042014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892351327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3017701872"/>
                    </a:ext>
                  </a:extLst>
                </a:gridCol>
                <a:gridCol w="630048">
                  <a:extLst>
                    <a:ext uri="{9D8B030D-6E8A-4147-A177-3AD203B41FA5}">
                      <a16:colId xmlns:a16="http://schemas.microsoft.com/office/drawing/2014/main" val="2876868010"/>
                    </a:ext>
                  </a:extLst>
                </a:gridCol>
                <a:gridCol w="900377">
                  <a:extLst>
                    <a:ext uri="{9D8B030D-6E8A-4147-A177-3AD203B41FA5}">
                      <a16:colId xmlns:a16="http://schemas.microsoft.com/office/drawing/2014/main" val="2688013490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4164726638"/>
                    </a:ext>
                  </a:extLst>
                </a:gridCol>
                <a:gridCol w="494885">
                  <a:extLst>
                    <a:ext uri="{9D8B030D-6E8A-4147-A177-3AD203B41FA5}">
                      <a16:colId xmlns:a16="http://schemas.microsoft.com/office/drawing/2014/main" val="3788653818"/>
                    </a:ext>
                  </a:extLst>
                </a:gridCol>
                <a:gridCol w="650103">
                  <a:extLst>
                    <a:ext uri="{9D8B030D-6E8A-4147-A177-3AD203B41FA5}">
                      <a16:colId xmlns:a16="http://schemas.microsoft.com/office/drawing/2014/main" val="39170346"/>
                    </a:ext>
                  </a:extLst>
                </a:gridCol>
              </a:tblGrid>
              <a:tr h="5108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선택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직급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사원이름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핸드폰번호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우편번호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주소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16344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Ex)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홍사원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#####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linkClick r:id="rId3"/>
                        </a:rPr>
                        <a:t>ex123@naver.com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010-0000-0000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~~~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---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09907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64448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28830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3433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346B70-EB04-4D3B-A17F-649E21D25711}"/>
              </a:ext>
            </a:extLst>
          </p:cNvPr>
          <p:cNvSpPr/>
          <p:nvPr/>
        </p:nvSpPr>
        <p:spPr>
          <a:xfrm>
            <a:off x="688049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2C114-9F1D-49DF-9C2E-EE528120BE12}"/>
              </a:ext>
            </a:extLst>
          </p:cNvPr>
          <p:cNvSpPr/>
          <p:nvPr/>
        </p:nvSpPr>
        <p:spPr>
          <a:xfrm>
            <a:off x="7557630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CB8DC2-DD44-45F3-95F9-B84A4DCF0570}"/>
              </a:ext>
            </a:extLst>
          </p:cNvPr>
          <p:cNvSpPr/>
          <p:nvPr/>
        </p:nvSpPr>
        <p:spPr>
          <a:xfrm>
            <a:off x="8906489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815E0A5-9B02-4BE6-99CA-F93DCDAA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75384"/>
              </p:ext>
            </p:extLst>
          </p:nvPr>
        </p:nvGraphicFramePr>
        <p:xfrm>
          <a:off x="1937732" y="1642655"/>
          <a:ext cx="2242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340">
                  <a:extLst>
                    <a:ext uri="{9D8B030D-6E8A-4147-A177-3AD203B41FA5}">
                      <a16:colId xmlns:a16="http://schemas.microsoft.com/office/drawing/2014/main" val="1253438225"/>
                    </a:ext>
                  </a:extLst>
                </a:gridCol>
                <a:gridCol w="1121340">
                  <a:extLst>
                    <a:ext uri="{9D8B030D-6E8A-4147-A177-3AD203B41FA5}">
                      <a16:colId xmlns:a16="http://schemas.microsoft.com/office/drawing/2014/main" val="151461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근무부서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410605"/>
                  </a:ext>
                </a:extLst>
              </a:tr>
            </a:tbl>
          </a:graphicData>
        </a:graphic>
      </p:graphicFrame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1892438" y="140655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양쪽 대괄호 40">
            <a:extLst>
              <a:ext uri="{FF2B5EF4-FFF2-40B4-BE49-F238E27FC236}">
                <a16:creationId xmlns:a16="http://schemas.microsoft.com/office/drawing/2014/main" id="{35B43E22-159A-4DA2-A792-AA4344FC07B9}"/>
              </a:ext>
            </a:extLst>
          </p:cNvPr>
          <p:cNvSpPr/>
          <p:nvPr/>
        </p:nvSpPr>
        <p:spPr>
          <a:xfrm>
            <a:off x="1909321" y="237986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BDCF8901-DE76-4B62-8230-A0AD511665E0}"/>
              </a:ext>
            </a:extLst>
          </p:cNvPr>
          <p:cNvSpPr/>
          <p:nvPr/>
        </p:nvSpPr>
        <p:spPr>
          <a:xfrm>
            <a:off x="1940682" y="2716796"/>
            <a:ext cx="216978" cy="12059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7AA81-13E5-4381-A894-6550F0A20219}"/>
              </a:ext>
            </a:extLst>
          </p:cNvPr>
          <p:cNvSpPr/>
          <p:nvPr/>
        </p:nvSpPr>
        <p:spPr>
          <a:xfrm>
            <a:off x="822694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93681E-FFB7-4D63-9578-24CB829B825D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직원관리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F7DDF-E4F4-4B60-B3C4-A15C9DFFC8AB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341603" y="280825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341603" y="343091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933289" y="174575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EE30B-AC91-4239-A1FE-4C17A3080F9E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C633F8B0-8591-46B7-866B-009EB4B10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33357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F9F4DB-8B33-4501-B374-F964C986569E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14F9E1-AEB3-40E7-9C9A-C466F62205F5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DC46D9-6486-4EDD-8653-91F2D7D1B0C3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66E3D2-F654-4468-82B0-6F6893DC89F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5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26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사원들의 정보를 추가하거나 수정할 때 사용되는 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선택창을 통해 부서 및 직급 데이터를 가져옴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비고는 공백이 가능하며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버튼을 통해 데이터를 추가 및 수정한다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저장 버튼을 눌러야 데이터 베이스에 적용이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8786" y="941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직원관리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5446" y="1311044"/>
            <a:ext cx="7784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2F9AC31-2BD7-4D7F-A5E9-0EB68F76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62140"/>
              </p:ext>
            </p:extLst>
          </p:nvPr>
        </p:nvGraphicFramePr>
        <p:xfrm>
          <a:off x="1983896" y="2652821"/>
          <a:ext cx="7602136" cy="352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677">
                  <a:extLst>
                    <a:ext uri="{9D8B030D-6E8A-4147-A177-3AD203B41FA5}">
                      <a16:colId xmlns:a16="http://schemas.microsoft.com/office/drawing/2014/main" val="3526247191"/>
                    </a:ext>
                  </a:extLst>
                </a:gridCol>
                <a:gridCol w="642289">
                  <a:extLst>
                    <a:ext uri="{9D8B030D-6E8A-4147-A177-3AD203B41FA5}">
                      <a16:colId xmlns:a16="http://schemas.microsoft.com/office/drawing/2014/main" val="1458946918"/>
                    </a:ext>
                  </a:extLst>
                </a:gridCol>
                <a:gridCol w="576171">
                  <a:extLst>
                    <a:ext uri="{9D8B030D-6E8A-4147-A177-3AD203B41FA5}">
                      <a16:colId xmlns:a16="http://schemas.microsoft.com/office/drawing/2014/main" val="1891910961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4188042014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892351327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3017701872"/>
                    </a:ext>
                  </a:extLst>
                </a:gridCol>
                <a:gridCol w="639026">
                  <a:extLst>
                    <a:ext uri="{9D8B030D-6E8A-4147-A177-3AD203B41FA5}">
                      <a16:colId xmlns:a16="http://schemas.microsoft.com/office/drawing/2014/main" val="2876868010"/>
                    </a:ext>
                  </a:extLst>
                </a:gridCol>
                <a:gridCol w="913206">
                  <a:extLst>
                    <a:ext uri="{9D8B030D-6E8A-4147-A177-3AD203B41FA5}">
                      <a16:colId xmlns:a16="http://schemas.microsoft.com/office/drawing/2014/main" val="2688013490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4164726638"/>
                    </a:ext>
                  </a:extLst>
                </a:gridCol>
                <a:gridCol w="501936">
                  <a:extLst>
                    <a:ext uri="{9D8B030D-6E8A-4147-A177-3AD203B41FA5}">
                      <a16:colId xmlns:a16="http://schemas.microsoft.com/office/drawing/2014/main" val="3788653818"/>
                    </a:ext>
                  </a:extLst>
                </a:gridCol>
                <a:gridCol w="659367">
                  <a:extLst>
                    <a:ext uri="{9D8B030D-6E8A-4147-A177-3AD203B41FA5}">
                      <a16:colId xmlns:a16="http://schemas.microsoft.com/office/drawing/2014/main" val="39170346"/>
                    </a:ext>
                  </a:extLst>
                </a:gridCol>
              </a:tblGrid>
              <a:tr h="503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우편번호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916344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Ex) </a:t>
                      </a:r>
                      <a:r>
                        <a:rPr lang="ko-KR" altLang="en-US" sz="1100" dirty="0" err="1"/>
                        <a:t>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홍사원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#####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linkClick r:id="rId3"/>
                        </a:rPr>
                        <a:t>ex123@naver.com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010-0000-0000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~~~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---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09907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64448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28830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3433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346B70-EB04-4D3B-A17F-649E21D25711}"/>
              </a:ext>
            </a:extLst>
          </p:cNvPr>
          <p:cNvSpPr/>
          <p:nvPr/>
        </p:nvSpPr>
        <p:spPr>
          <a:xfrm>
            <a:off x="688049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2C114-9F1D-49DF-9C2E-EE528120BE12}"/>
              </a:ext>
            </a:extLst>
          </p:cNvPr>
          <p:cNvSpPr/>
          <p:nvPr/>
        </p:nvSpPr>
        <p:spPr>
          <a:xfrm>
            <a:off x="7557630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CB8DC2-DD44-45F3-95F9-B84A4DCF0570}"/>
              </a:ext>
            </a:extLst>
          </p:cNvPr>
          <p:cNvSpPr/>
          <p:nvPr/>
        </p:nvSpPr>
        <p:spPr>
          <a:xfrm>
            <a:off x="8906489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815E0A5-9B02-4BE6-99CA-F93DCDAA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16503"/>
              </p:ext>
            </p:extLst>
          </p:nvPr>
        </p:nvGraphicFramePr>
        <p:xfrm>
          <a:off x="1940973" y="1633680"/>
          <a:ext cx="2242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340">
                  <a:extLst>
                    <a:ext uri="{9D8B030D-6E8A-4147-A177-3AD203B41FA5}">
                      <a16:colId xmlns:a16="http://schemas.microsoft.com/office/drawing/2014/main" val="1253438225"/>
                    </a:ext>
                  </a:extLst>
                </a:gridCol>
                <a:gridCol w="1121340">
                  <a:extLst>
                    <a:ext uri="{9D8B030D-6E8A-4147-A177-3AD203B41FA5}">
                      <a16:colId xmlns:a16="http://schemas.microsoft.com/office/drawing/2014/main" val="151461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10605"/>
                  </a:ext>
                </a:extLst>
              </a:tr>
            </a:tbl>
          </a:graphicData>
        </a:graphic>
      </p:graphicFrame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F6BEF76-B1A0-41A0-B754-22FEAEA3B907}"/>
              </a:ext>
            </a:extLst>
          </p:cNvPr>
          <p:cNvSpPr/>
          <p:nvPr/>
        </p:nvSpPr>
        <p:spPr>
          <a:xfrm flipV="1">
            <a:off x="3833511" y="1698267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7AA81-13E5-4381-A894-6550F0A20219}"/>
              </a:ext>
            </a:extLst>
          </p:cNvPr>
          <p:cNvSpPr/>
          <p:nvPr/>
        </p:nvSpPr>
        <p:spPr>
          <a:xfrm>
            <a:off x="822694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6731544" y="2190871"/>
            <a:ext cx="930789" cy="5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9FD703-2216-4766-84F7-E52F8E8F4103}"/>
              </a:ext>
            </a:extLst>
          </p:cNvPr>
          <p:cNvSpPr/>
          <p:nvPr/>
        </p:nvSpPr>
        <p:spPr>
          <a:xfrm>
            <a:off x="8101322" y="2190871"/>
            <a:ext cx="930789" cy="5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3960BA-BD7C-4FCD-9373-12936F9E4F8F}"/>
              </a:ext>
            </a:extLst>
          </p:cNvPr>
          <p:cNvSpPr/>
          <p:nvPr/>
        </p:nvSpPr>
        <p:spPr>
          <a:xfrm>
            <a:off x="1940184" y="1360104"/>
            <a:ext cx="4471660" cy="4876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1606395-3195-47D0-9890-F1F5AC08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94996"/>
              </p:ext>
            </p:extLst>
          </p:nvPr>
        </p:nvGraphicFramePr>
        <p:xfrm>
          <a:off x="1999878" y="1965357"/>
          <a:ext cx="4145622" cy="375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322">
                  <a:extLst>
                    <a:ext uri="{9D8B030D-6E8A-4147-A177-3AD203B41FA5}">
                      <a16:colId xmlns:a16="http://schemas.microsoft.com/office/drawing/2014/main" val="2020602532"/>
                    </a:ext>
                  </a:extLst>
                </a:gridCol>
                <a:gridCol w="2767300">
                  <a:extLst>
                    <a:ext uri="{9D8B030D-6E8A-4147-A177-3AD203B41FA5}">
                      <a16:colId xmlns:a16="http://schemas.microsoft.com/office/drawing/2014/main" val="2311962594"/>
                    </a:ext>
                  </a:extLst>
                </a:gridCol>
              </a:tblGrid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45207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9786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99401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37739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93899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9212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핸드폰번호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33294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51635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01058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 Null </a:t>
                      </a:r>
                      <a:r>
                        <a:rPr lang="ko-KR" altLang="en-US" dirty="0"/>
                        <a:t>가능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9737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E43301-AD58-47A9-8F95-24E74A0C2BF3}"/>
              </a:ext>
            </a:extLst>
          </p:cNvPr>
          <p:cNvSpPr/>
          <p:nvPr/>
        </p:nvSpPr>
        <p:spPr>
          <a:xfrm>
            <a:off x="3320715" y="1424230"/>
            <a:ext cx="1547618" cy="45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(or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8053A9-2FFE-429B-99BD-B8A135E4ECB9}"/>
              </a:ext>
            </a:extLst>
          </p:cNvPr>
          <p:cNvSpPr/>
          <p:nvPr/>
        </p:nvSpPr>
        <p:spPr>
          <a:xfrm>
            <a:off x="4423750" y="5779465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187D96-1501-4692-ABDD-A34257EDF4EB}"/>
              </a:ext>
            </a:extLst>
          </p:cNvPr>
          <p:cNvSpPr/>
          <p:nvPr/>
        </p:nvSpPr>
        <p:spPr>
          <a:xfrm>
            <a:off x="5282979" y="5779466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04D1DCB5-F871-4357-9C9B-CCDE8E3A867F}"/>
              </a:ext>
            </a:extLst>
          </p:cNvPr>
          <p:cNvSpPr/>
          <p:nvPr/>
        </p:nvSpPr>
        <p:spPr>
          <a:xfrm>
            <a:off x="2267998" y="148353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4115709" y="586535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CB4E48B-2EF6-4936-AC0C-22646A22C582}"/>
              </a:ext>
            </a:extLst>
          </p:cNvPr>
          <p:cNvSpPr/>
          <p:nvPr/>
        </p:nvSpPr>
        <p:spPr>
          <a:xfrm flipV="1">
            <a:off x="5679401" y="2004520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DF794A7B-F3B7-4038-BFE9-406B66455C36}"/>
              </a:ext>
            </a:extLst>
          </p:cNvPr>
          <p:cNvSpPr/>
          <p:nvPr/>
        </p:nvSpPr>
        <p:spPr>
          <a:xfrm flipV="1">
            <a:off x="5679401" y="2395104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B26800C4-5C8A-45F2-965E-FFC7FBBA2FA5}"/>
              </a:ext>
            </a:extLst>
          </p:cNvPr>
          <p:cNvSpPr/>
          <p:nvPr/>
        </p:nvSpPr>
        <p:spPr>
          <a:xfrm>
            <a:off x="5773742" y="169302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16278-D683-448A-AD4A-9EE19C3777FA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직원관리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FCC251-F1C8-4A28-9037-006F22C2A2D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7880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8983935" y="249"/>
          <a:ext cx="3205047" cy="6859005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22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02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관리자가 등록한 사원번호와 비밀번호로 로그인할 수 있으며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로그인 시 사원번호에 따라 해당 페이지로 넘어간다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289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시스템 관리자 페이지는 휴일설정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공통코드 추가 및 삭제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직원의 정보를 보거나 추가 및 삭제할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94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대표 페이지는 직원 페이지와 동일하게 홈 화면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업무등록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업무조회 및 지시 기능을 가지고 있으며</a:t>
                      </a:r>
                      <a:r>
                        <a:rPr kumimoji="1" lang="en-US" altLang="ko-KR" sz="1200" b="0" i="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대표페이지에서는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근무를 조회할 수 있는 근무 조회 기능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직원이 신청한 연가를 승인할 수 있는 연가 승인기능을 포함하고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623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3-2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 페이지 또한 대표 페이지와 거의 동일한 기능을 가지고 있으나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다른 직원의 근무를 조회할 수 없으며 연가를 신청해야 함으로 연가 신청 페이지가 추가된다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5289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각 페이지에서 로그아웃 버튼을 누를 시 로그인 화면으로 돌아간다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821245"/>
                  </a:ext>
                </a:extLst>
              </a:tr>
            </a:tbl>
          </a:graphicData>
        </a:graphic>
      </p:graphicFrame>
      <p:sp>
        <p:nvSpPr>
          <p:cNvPr id="3215" name="TextBox 3214"/>
          <p:cNvSpPr txBox="1"/>
          <p:nvPr/>
        </p:nvSpPr>
        <p:spPr>
          <a:xfrm rot="21600000">
            <a:off x="992035" y="1734953"/>
            <a:ext cx="1470305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 화면</a:t>
            </a:r>
          </a:p>
        </p:txBody>
      </p:sp>
      <p:sp>
        <p:nvSpPr>
          <p:cNvPr id="3216" name="TextBox 3215"/>
          <p:cNvSpPr txBox="1"/>
          <p:nvPr/>
        </p:nvSpPr>
        <p:spPr>
          <a:xfrm rot="21600000">
            <a:off x="3060994" y="1734953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시스템 관리자</a:t>
            </a:r>
          </a:p>
        </p:txBody>
      </p:sp>
      <p:sp>
        <p:nvSpPr>
          <p:cNvPr id="3220" name="TextBox 3219"/>
          <p:cNvSpPr txBox="1"/>
          <p:nvPr/>
        </p:nvSpPr>
        <p:spPr>
          <a:xfrm rot="21600000">
            <a:off x="3060994" y="3192583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대표</a:t>
            </a:r>
          </a:p>
        </p:txBody>
      </p:sp>
      <p:sp>
        <p:nvSpPr>
          <p:cNvPr id="3221" name="TextBox 3220"/>
          <p:cNvSpPr txBox="1"/>
          <p:nvPr/>
        </p:nvSpPr>
        <p:spPr>
          <a:xfrm rot="21600000">
            <a:off x="3060994" y="4508884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</a:t>
            </a:r>
          </a:p>
        </p:txBody>
      </p:sp>
      <p:pic>
        <p:nvPicPr>
          <p:cNvPr id="3222" name="그림 322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45000" y="1990585"/>
            <a:ext cx="320740" cy="1514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3" name="그림 322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62340" y="1933406"/>
            <a:ext cx="603400" cy="1143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4" name="그림 322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745000" y="3448215"/>
            <a:ext cx="315994" cy="1371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5" name="그림 322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3839003" y="2244655"/>
            <a:ext cx="114303" cy="947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26" name="TextBox 3225"/>
          <p:cNvSpPr txBox="1"/>
          <p:nvPr/>
        </p:nvSpPr>
        <p:spPr>
          <a:xfrm rot="21600000">
            <a:off x="5664800" y="1168072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휴일설정</a:t>
            </a:r>
          </a:p>
        </p:txBody>
      </p:sp>
      <p:sp>
        <p:nvSpPr>
          <p:cNvPr id="3227" name="TextBox 3226"/>
          <p:cNvSpPr txBox="1"/>
          <p:nvPr/>
        </p:nvSpPr>
        <p:spPr>
          <a:xfrm rot="21600000">
            <a:off x="5636416" y="1563470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공통코드</a:t>
            </a:r>
          </a:p>
        </p:txBody>
      </p:sp>
      <p:sp>
        <p:nvSpPr>
          <p:cNvPr id="3228" name="TextBox 3227"/>
          <p:cNvSpPr txBox="1"/>
          <p:nvPr/>
        </p:nvSpPr>
        <p:spPr>
          <a:xfrm rot="21600000">
            <a:off x="5636416" y="196043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 관리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4717076" y="1276065"/>
            <a:ext cx="908227" cy="7288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721824" y="1655549"/>
            <a:ext cx="914592" cy="352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1" name="그림 3230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4726625" y="1971544"/>
            <a:ext cx="909789" cy="1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32" name="TextBox 3231"/>
          <p:cNvSpPr txBox="1"/>
          <p:nvPr/>
        </p:nvSpPr>
        <p:spPr>
          <a:xfrm rot="21600000">
            <a:off x="5636416" y="242881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36" name="TextBox 3235"/>
          <p:cNvSpPr txBox="1"/>
          <p:nvPr/>
        </p:nvSpPr>
        <p:spPr>
          <a:xfrm rot="21600000">
            <a:off x="5636416" y="3616515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sp>
        <p:nvSpPr>
          <p:cNvPr id="3237" name="TextBox 3236"/>
          <p:cNvSpPr txBox="1"/>
          <p:nvPr/>
        </p:nvSpPr>
        <p:spPr>
          <a:xfrm rot="21600000">
            <a:off x="5636416" y="3219554"/>
            <a:ext cx="1656138" cy="21755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sp>
        <p:nvSpPr>
          <p:cNvPr id="3238" name="TextBox 3237"/>
          <p:cNvSpPr txBox="1"/>
          <p:nvPr/>
        </p:nvSpPr>
        <p:spPr>
          <a:xfrm rot="21600000">
            <a:off x="5636416" y="2824211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pic>
        <p:nvPicPr>
          <p:cNvPr id="3239" name="그림 3238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4715514" y="2536806"/>
            <a:ext cx="920902" cy="9240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0" name="그림 3239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4699600" y="2932150"/>
            <a:ext cx="936816" cy="5509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1" name="그림 3240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4725006" y="3286227"/>
            <a:ext cx="911409" cy="1794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2" name="그림 3241"/>
          <p:cNvPicPr>
            <a:picLocks noChangeAspect="1"/>
          </p:cNvPicPr>
          <p:nvPr/>
        </p:nvPicPr>
        <p:blipFill rotWithShape="1">
          <a:blip r:embed="rId12">
            <a:lum/>
          </a:blip>
          <a:stretch>
            <a:fillRect/>
          </a:stretch>
        </p:blipFill>
        <p:spPr>
          <a:xfrm>
            <a:off x="4723442" y="3429175"/>
            <a:ext cx="912973" cy="315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43" name="TextBox 3242"/>
          <p:cNvSpPr txBox="1"/>
          <p:nvPr/>
        </p:nvSpPr>
        <p:spPr>
          <a:xfrm rot="21600000">
            <a:off x="5636416" y="4011858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pic>
        <p:nvPicPr>
          <p:cNvPr id="3244" name="그림 3243"/>
          <p:cNvPicPr>
            <a:picLocks noChangeAspect="1"/>
          </p:cNvPicPr>
          <p:nvPr/>
        </p:nvPicPr>
        <p:blipFill rotWithShape="1">
          <a:blip r:embed="rId13">
            <a:lum/>
          </a:blip>
          <a:stretch>
            <a:fillRect/>
          </a:stretch>
        </p:blipFill>
        <p:spPr>
          <a:xfrm>
            <a:off x="4712330" y="3432302"/>
            <a:ext cx="924085" cy="687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45" name="TextBox 3244"/>
          <p:cNvSpPr txBox="1"/>
          <p:nvPr/>
        </p:nvSpPr>
        <p:spPr>
          <a:xfrm rot="21600000">
            <a:off x="5636416" y="451681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46" name="TextBox 3245"/>
          <p:cNvSpPr txBox="1"/>
          <p:nvPr/>
        </p:nvSpPr>
        <p:spPr>
          <a:xfrm rot="21600000">
            <a:off x="5636416" y="4877256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47" name="TextBox 3246"/>
          <p:cNvSpPr txBox="1"/>
          <p:nvPr/>
        </p:nvSpPr>
        <p:spPr>
          <a:xfrm rot="21600000">
            <a:off x="5636416" y="5236079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sp>
        <p:nvSpPr>
          <p:cNvPr id="3248" name="TextBox 3247"/>
          <p:cNvSpPr txBox="1"/>
          <p:nvPr/>
        </p:nvSpPr>
        <p:spPr>
          <a:xfrm rot="21600000">
            <a:off x="5636416" y="5596522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3252" name="그림 3251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4720260" y="4585104"/>
            <a:ext cx="916156" cy="196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3" name="그림 3252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4718640" y="4745476"/>
            <a:ext cx="917775" cy="268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4" name="그림 3253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4713895" y="4747038"/>
            <a:ext cx="922521" cy="597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5" name="그림 3254"/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4710711" y="4750221"/>
            <a:ext cx="925704" cy="954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56" name="TextBox 3255"/>
          <p:cNvSpPr txBox="1"/>
          <p:nvPr/>
        </p:nvSpPr>
        <p:spPr>
          <a:xfrm rot="21600000">
            <a:off x="3030785" y="5577481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로그아웃</a:t>
            </a:r>
          </a:p>
        </p:txBody>
      </p:sp>
      <p:pic>
        <p:nvPicPr>
          <p:cNvPr id="3257" name="그림 3256"/>
          <p:cNvPicPr>
            <a:picLocks noChangeAspect="1"/>
          </p:cNvPicPr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3804048" y="3702285"/>
            <a:ext cx="176284" cy="8049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8" name="그림 3257"/>
          <p:cNvPicPr>
            <a:picLocks noChangeAspect="1"/>
          </p:cNvPicPr>
          <p:nvPr/>
        </p:nvPicPr>
        <p:blipFill rotWithShape="1">
          <a:blip r:embed="rId19">
            <a:lum/>
          </a:blip>
          <a:stretch>
            <a:fillRect/>
          </a:stretch>
        </p:blipFill>
        <p:spPr>
          <a:xfrm>
            <a:off x="3804048" y="5018585"/>
            <a:ext cx="176284" cy="533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9" name="그림 3258"/>
          <p:cNvPicPr>
            <a:picLocks noChangeAspect="1"/>
          </p:cNvPicPr>
          <p:nvPr/>
        </p:nvPicPr>
        <p:blipFill rotWithShape="1">
          <a:blip r:embed="rId20">
            <a:lum/>
          </a:blip>
          <a:stretch>
            <a:fillRect/>
          </a:stretch>
        </p:blipFill>
        <p:spPr>
          <a:xfrm>
            <a:off x="1641446" y="2246218"/>
            <a:ext cx="1390957" cy="3605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9E1D7359-B8B6-4C09-B351-46E14759E273}"/>
              </a:ext>
            </a:extLst>
          </p:cNvPr>
          <p:cNvSpPr/>
          <p:nvPr/>
        </p:nvSpPr>
        <p:spPr>
          <a:xfrm>
            <a:off x="1031435" y="1451614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5" name="양쪽 대괄호 44">
            <a:extLst>
              <a:ext uri="{FF2B5EF4-FFF2-40B4-BE49-F238E27FC236}">
                <a16:creationId xmlns:a16="http://schemas.microsoft.com/office/drawing/2014/main" id="{B66343AE-5B83-4007-80DE-E97C64FF77AC}"/>
              </a:ext>
            </a:extLst>
          </p:cNvPr>
          <p:cNvSpPr/>
          <p:nvPr/>
        </p:nvSpPr>
        <p:spPr>
          <a:xfrm>
            <a:off x="3117660" y="2917141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9563DE1A-9169-4883-9500-EAE7AB13E4F5}"/>
              </a:ext>
            </a:extLst>
          </p:cNvPr>
          <p:cNvSpPr/>
          <p:nvPr/>
        </p:nvSpPr>
        <p:spPr>
          <a:xfrm>
            <a:off x="3047810" y="4229544"/>
            <a:ext cx="564156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3-2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3123078" y="1474520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8" name="양쪽 대괄호 47">
            <a:extLst>
              <a:ext uri="{FF2B5EF4-FFF2-40B4-BE49-F238E27FC236}">
                <a16:creationId xmlns:a16="http://schemas.microsoft.com/office/drawing/2014/main" id="{52963A98-E010-47F7-AE76-93B1FF81EA8E}"/>
              </a:ext>
            </a:extLst>
          </p:cNvPr>
          <p:cNvSpPr/>
          <p:nvPr/>
        </p:nvSpPr>
        <p:spPr>
          <a:xfrm>
            <a:off x="3111395" y="5313189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F71B1B-6D3E-43B9-B45E-2CA9D3749B4F}"/>
              </a:ext>
            </a:extLst>
          </p:cNvPr>
          <p:cNvSpPr txBox="1"/>
          <p:nvPr/>
        </p:nvSpPr>
        <p:spPr>
          <a:xfrm rot="21600000">
            <a:off x="5664800" y="5979189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B558511-883A-4CF3-A1F6-6DE34BE58C0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 rot="422626">
            <a:off x="4642048" y="4772909"/>
            <a:ext cx="1136650" cy="1171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48EBA546-2754-432A-8B37-FC03F5215A5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3D464-425A-4C53-8C31-2EC6F5104046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0EF1283F-5045-4928-9A9D-A171B0F8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4923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D42C52-FEF8-47D3-874E-58676A7122F5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6F7B68-FC10-44B7-8EA6-7F93EEF369E8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5BC2FB-FEDF-4565-A2BB-93B7D46E681B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0D84F19-8065-4E08-9A83-06DA5121C147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671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9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 정보를 보거나 추가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수정 및 삭제 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선택창을 통해 대코드의 정보들을 보거나 검색창을 통해 코드를 검색할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공통코드를 보거나 선택할 수 있는 공간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911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(1)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코드 정보를 추가할 수 있는 버튼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(2) </a:t>
                      </a:r>
                      <a:r>
                        <a:rPr lang="ko-KR" altLang="en-US" sz="1200" b="1" dirty="0"/>
                        <a:t>삭제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코드 정보를 제거하는 버튼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(3) </a:t>
                      </a:r>
                      <a:r>
                        <a:rPr lang="ko-KR" altLang="en-US" sz="1200" b="1" dirty="0"/>
                        <a:t>수정 </a:t>
                      </a:r>
                      <a:r>
                        <a:rPr lang="en-US" altLang="ko-KR" sz="1200" b="0" dirty="0"/>
                        <a:t>– </a:t>
                      </a:r>
                      <a:r>
                        <a:rPr lang="ko-KR" altLang="en-US" sz="1200" b="0" dirty="0"/>
                        <a:t>코드 정보를 수정하는 버튼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dirty="0"/>
                        <a:t> (3) </a:t>
                      </a:r>
                      <a:r>
                        <a:rPr lang="ko-KR" altLang="en-US" sz="1200" b="1" dirty="0"/>
                        <a:t>저장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수정 및 추가한 데이터를 저장하는 버튼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64303" y="3303948"/>
            <a:ext cx="1897854" cy="34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86995" y="933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공통코드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2004" y="1302665"/>
            <a:ext cx="7787758" cy="286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248853" y="338832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1962158" y="145241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DBF5A9-8068-42DF-A372-7FD4A660759B}"/>
              </a:ext>
            </a:extLst>
          </p:cNvPr>
          <p:cNvGrpSpPr/>
          <p:nvPr/>
        </p:nvGrpSpPr>
        <p:grpSpPr>
          <a:xfrm>
            <a:off x="6877058" y="2630345"/>
            <a:ext cx="2705536" cy="316576"/>
            <a:chOff x="6880496" y="2336245"/>
            <a:chExt cx="2705536" cy="3165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346B70-EB04-4D3B-A17F-649E21D25711}"/>
                </a:ext>
              </a:extLst>
            </p:cNvPr>
            <p:cNvSpPr/>
            <p:nvPr/>
          </p:nvSpPr>
          <p:spPr>
            <a:xfrm>
              <a:off x="688049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02C114-9F1D-49DF-9C2E-EE528120BE12}"/>
                </a:ext>
              </a:extLst>
            </p:cNvPr>
            <p:cNvSpPr/>
            <p:nvPr/>
          </p:nvSpPr>
          <p:spPr>
            <a:xfrm>
              <a:off x="7557630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CB8DC2-DD44-45F3-95F9-B84A4DCF0570}"/>
                </a:ext>
              </a:extLst>
            </p:cNvPr>
            <p:cNvSpPr/>
            <p:nvPr/>
          </p:nvSpPr>
          <p:spPr>
            <a:xfrm>
              <a:off x="8906489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97AA81-13E5-4381-A894-6550F0A20219}"/>
                </a:ext>
              </a:extLst>
            </p:cNvPr>
            <p:cNvSpPr/>
            <p:nvPr/>
          </p:nvSpPr>
          <p:spPr>
            <a:xfrm>
              <a:off x="822694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B967F88-C61D-4410-BF3C-03848BC4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61636"/>
              </p:ext>
            </p:extLst>
          </p:nvPr>
        </p:nvGraphicFramePr>
        <p:xfrm>
          <a:off x="1932973" y="1762244"/>
          <a:ext cx="764961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727">
                  <a:extLst>
                    <a:ext uri="{9D8B030D-6E8A-4147-A177-3AD203B41FA5}">
                      <a16:colId xmlns:a16="http://schemas.microsoft.com/office/drawing/2014/main" val="1589586760"/>
                    </a:ext>
                  </a:extLst>
                </a:gridCol>
                <a:gridCol w="5446046">
                  <a:extLst>
                    <a:ext uri="{9D8B030D-6E8A-4147-A177-3AD203B41FA5}">
                      <a16:colId xmlns:a16="http://schemas.microsoft.com/office/drawing/2014/main" val="1916314529"/>
                    </a:ext>
                  </a:extLst>
                </a:gridCol>
                <a:gridCol w="948841">
                  <a:extLst>
                    <a:ext uri="{9D8B030D-6E8A-4147-A177-3AD203B41FA5}">
                      <a16:colId xmlns:a16="http://schemas.microsoft.com/office/drawing/2014/main" val="2654054891"/>
                    </a:ext>
                  </a:extLst>
                </a:gridCol>
              </a:tblGrid>
              <a:tr h="3649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코드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14816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32135B4-432D-4109-B316-CAAC52B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5173"/>
              </p:ext>
            </p:extLst>
          </p:nvPr>
        </p:nvGraphicFramePr>
        <p:xfrm>
          <a:off x="1941788" y="2957322"/>
          <a:ext cx="7640798" cy="343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950">
                  <a:extLst>
                    <a:ext uri="{9D8B030D-6E8A-4147-A177-3AD203B41FA5}">
                      <a16:colId xmlns:a16="http://schemas.microsoft.com/office/drawing/2014/main" val="3614538058"/>
                    </a:ext>
                  </a:extLst>
                </a:gridCol>
                <a:gridCol w="1230695">
                  <a:extLst>
                    <a:ext uri="{9D8B030D-6E8A-4147-A177-3AD203B41FA5}">
                      <a16:colId xmlns:a16="http://schemas.microsoft.com/office/drawing/2014/main" val="1195386745"/>
                    </a:ext>
                  </a:extLst>
                </a:gridCol>
                <a:gridCol w="1230695">
                  <a:extLst>
                    <a:ext uri="{9D8B030D-6E8A-4147-A177-3AD203B41FA5}">
                      <a16:colId xmlns:a16="http://schemas.microsoft.com/office/drawing/2014/main" val="2412910603"/>
                    </a:ext>
                  </a:extLst>
                </a:gridCol>
                <a:gridCol w="1631874">
                  <a:extLst>
                    <a:ext uri="{9D8B030D-6E8A-4147-A177-3AD203B41FA5}">
                      <a16:colId xmlns:a16="http://schemas.microsoft.com/office/drawing/2014/main" val="911682367"/>
                    </a:ext>
                  </a:extLst>
                </a:gridCol>
                <a:gridCol w="2020584">
                  <a:extLst>
                    <a:ext uri="{9D8B030D-6E8A-4147-A177-3AD203B41FA5}">
                      <a16:colId xmlns:a16="http://schemas.microsoft.com/office/drawing/2014/main" val="3499483898"/>
                    </a:ext>
                  </a:extLst>
                </a:gridCol>
              </a:tblGrid>
              <a:tr h="5731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선택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119749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Ex)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씨밀레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77414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055643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541630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11108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294714"/>
                  </a:ext>
                </a:extLst>
              </a:tr>
            </a:tbl>
          </a:graphicData>
        </a:graphic>
      </p:graphicFrame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05BCEE9F-2C21-432B-9DFA-AE57A952FCBF}"/>
              </a:ext>
            </a:extLst>
          </p:cNvPr>
          <p:cNvSpPr/>
          <p:nvPr/>
        </p:nvSpPr>
        <p:spPr>
          <a:xfrm>
            <a:off x="1932973" y="2682586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96130618-1C58-44F4-B5BC-9642BF151D9B}"/>
              </a:ext>
            </a:extLst>
          </p:cNvPr>
          <p:cNvSpPr/>
          <p:nvPr/>
        </p:nvSpPr>
        <p:spPr>
          <a:xfrm>
            <a:off x="6552040" y="240784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6EB0-230E-4510-8AE8-ECE3DF84283B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742D3C-45F8-46E9-887B-34ACC40E6680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62748" y="3727415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65150" y="3151141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2943576" y="1866690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01BFB61-E465-4E9C-8B74-B08CA0DE186E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8">
            <a:extLst>
              <a:ext uri="{FF2B5EF4-FFF2-40B4-BE49-F238E27FC236}">
                <a16:creationId xmlns:a16="http://schemas.microsoft.com/office/drawing/2014/main" id="{2DE3978B-9390-45BF-9D51-8DC914A03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0438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BC5A4F-070B-4099-9B86-7266FD183191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99016A-2CD8-4C15-8F14-4D6FF982FB20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101625-6007-4C83-B958-4561DED2C359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93F886C-0301-44FC-9749-1BD3A64C1C95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92748"/>
              </p:ext>
            </p:extLst>
          </p:nvPr>
        </p:nvGraphicFramePr>
        <p:xfrm>
          <a:off x="9788894" y="0"/>
          <a:ext cx="2417726" cy="685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26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공통코드의 정보를 추가하거나 수정할 수 있는 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대코드는 선택창을 통해 데이터를 가져온다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비고는 공백이 가능하며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버튼을 통해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또는 수정된 내용을 입력시킨다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저장 버튼을 통해서 데이터 베이스에 넣을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4990" y="925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공통코드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2004" y="1294458"/>
            <a:ext cx="78198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DBF5A9-8068-42DF-A372-7FD4A660759B}"/>
              </a:ext>
            </a:extLst>
          </p:cNvPr>
          <p:cNvGrpSpPr/>
          <p:nvPr/>
        </p:nvGrpSpPr>
        <p:grpSpPr>
          <a:xfrm>
            <a:off x="6877058" y="2630345"/>
            <a:ext cx="2705536" cy="316576"/>
            <a:chOff x="6880496" y="2336245"/>
            <a:chExt cx="2705536" cy="3165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346B70-EB04-4D3B-A17F-649E21D25711}"/>
                </a:ext>
              </a:extLst>
            </p:cNvPr>
            <p:cNvSpPr/>
            <p:nvPr/>
          </p:nvSpPr>
          <p:spPr>
            <a:xfrm>
              <a:off x="688049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02C114-9F1D-49DF-9C2E-EE528120BE12}"/>
                </a:ext>
              </a:extLst>
            </p:cNvPr>
            <p:cNvSpPr/>
            <p:nvPr/>
          </p:nvSpPr>
          <p:spPr>
            <a:xfrm>
              <a:off x="7557630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CB8DC2-DD44-45F3-95F9-B84A4DCF0570}"/>
                </a:ext>
              </a:extLst>
            </p:cNvPr>
            <p:cNvSpPr/>
            <p:nvPr/>
          </p:nvSpPr>
          <p:spPr>
            <a:xfrm>
              <a:off x="8906489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97AA81-13E5-4381-A894-6550F0A20219}"/>
                </a:ext>
              </a:extLst>
            </p:cNvPr>
            <p:cNvSpPr/>
            <p:nvPr/>
          </p:nvSpPr>
          <p:spPr>
            <a:xfrm>
              <a:off x="822694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B967F88-C61D-4410-BF3C-03848BC4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9395"/>
              </p:ext>
            </p:extLst>
          </p:nvPr>
        </p:nvGraphicFramePr>
        <p:xfrm>
          <a:off x="1892005" y="1732064"/>
          <a:ext cx="76905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211">
                  <a:extLst>
                    <a:ext uri="{9D8B030D-6E8A-4147-A177-3AD203B41FA5}">
                      <a16:colId xmlns:a16="http://schemas.microsoft.com/office/drawing/2014/main" val="1589586760"/>
                    </a:ext>
                  </a:extLst>
                </a:gridCol>
                <a:gridCol w="5579452">
                  <a:extLst>
                    <a:ext uri="{9D8B030D-6E8A-4147-A177-3AD203B41FA5}">
                      <a16:colId xmlns:a16="http://schemas.microsoft.com/office/drawing/2014/main" val="1916314529"/>
                    </a:ext>
                  </a:extLst>
                </a:gridCol>
                <a:gridCol w="953923">
                  <a:extLst>
                    <a:ext uri="{9D8B030D-6E8A-4147-A177-3AD203B41FA5}">
                      <a16:colId xmlns:a16="http://schemas.microsoft.com/office/drawing/2014/main" val="265405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코드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14816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32135B4-432D-4109-B316-CAAC52B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23560"/>
              </p:ext>
            </p:extLst>
          </p:nvPr>
        </p:nvGraphicFramePr>
        <p:xfrm>
          <a:off x="1891088" y="2957322"/>
          <a:ext cx="7792292" cy="343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225">
                  <a:extLst>
                    <a:ext uri="{9D8B030D-6E8A-4147-A177-3AD203B41FA5}">
                      <a16:colId xmlns:a16="http://schemas.microsoft.com/office/drawing/2014/main" val="3614538058"/>
                    </a:ext>
                  </a:extLst>
                </a:gridCol>
                <a:gridCol w="1255096">
                  <a:extLst>
                    <a:ext uri="{9D8B030D-6E8A-4147-A177-3AD203B41FA5}">
                      <a16:colId xmlns:a16="http://schemas.microsoft.com/office/drawing/2014/main" val="1195386745"/>
                    </a:ext>
                  </a:extLst>
                </a:gridCol>
                <a:gridCol w="1255096">
                  <a:extLst>
                    <a:ext uri="{9D8B030D-6E8A-4147-A177-3AD203B41FA5}">
                      <a16:colId xmlns:a16="http://schemas.microsoft.com/office/drawing/2014/main" val="2412910603"/>
                    </a:ext>
                  </a:extLst>
                </a:gridCol>
                <a:gridCol w="1664229">
                  <a:extLst>
                    <a:ext uri="{9D8B030D-6E8A-4147-A177-3AD203B41FA5}">
                      <a16:colId xmlns:a16="http://schemas.microsoft.com/office/drawing/2014/main" val="911682367"/>
                    </a:ext>
                  </a:extLst>
                </a:gridCol>
                <a:gridCol w="2060646">
                  <a:extLst>
                    <a:ext uri="{9D8B030D-6E8A-4147-A177-3AD203B41FA5}">
                      <a16:colId xmlns:a16="http://schemas.microsoft.com/office/drawing/2014/main" val="3499483898"/>
                    </a:ext>
                  </a:extLst>
                </a:gridCol>
              </a:tblGrid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119749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Ex)</a:t>
                      </a:r>
                      <a:r>
                        <a:rPr lang="ko-KR" altLang="en-US" dirty="0" err="1"/>
                        <a:t>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씨밀레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77414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055643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541630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11108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294714"/>
                  </a:ext>
                </a:extLst>
              </a:tr>
            </a:tbl>
          </a:graphicData>
        </a:graphic>
      </p:graphicFrame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0C01CD0-D4E4-4FF9-B4CE-B53E6072D5D8}"/>
              </a:ext>
            </a:extLst>
          </p:cNvPr>
          <p:cNvSpPr/>
          <p:nvPr/>
        </p:nvSpPr>
        <p:spPr>
          <a:xfrm flipV="1">
            <a:off x="2706320" y="1820031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103E39-2CCE-462A-8D30-D4B6616B920E}"/>
              </a:ext>
            </a:extLst>
          </p:cNvPr>
          <p:cNvSpPr/>
          <p:nvPr/>
        </p:nvSpPr>
        <p:spPr>
          <a:xfrm>
            <a:off x="1997433" y="1509435"/>
            <a:ext cx="4471660" cy="4876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D89FC601-C2ED-459B-A1BC-6CCEF7C7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746"/>
              </p:ext>
            </p:extLst>
          </p:nvPr>
        </p:nvGraphicFramePr>
        <p:xfrm>
          <a:off x="2001940" y="2464255"/>
          <a:ext cx="4145622" cy="23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322">
                  <a:extLst>
                    <a:ext uri="{9D8B030D-6E8A-4147-A177-3AD203B41FA5}">
                      <a16:colId xmlns:a16="http://schemas.microsoft.com/office/drawing/2014/main" val="2020602532"/>
                    </a:ext>
                  </a:extLst>
                </a:gridCol>
                <a:gridCol w="2767300">
                  <a:extLst>
                    <a:ext uri="{9D8B030D-6E8A-4147-A177-3AD203B41FA5}">
                      <a16:colId xmlns:a16="http://schemas.microsoft.com/office/drawing/2014/main" val="2311962594"/>
                    </a:ext>
                  </a:extLst>
                </a:gridCol>
              </a:tblGrid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45207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97863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99401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 NULL </a:t>
                      </a:r>
                      <a:r>
                        <a:rPr lang="ko-KR" altLang="en-US" dirty="0"/>
                        <a:t>가능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37739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EB021F-B9AF-43A6-8C98-28AC2311A7A3}"/>
              </a:ext>
            </a:extLst>
          </p:cNvPr>
          <p:cNvSpPr/>
          <p:nvPr/>
        </p:nvSpPr>
        <p:spPr>
          <a:xfrm>
            <a:off x="3259096" y="1776804"/>
            <a:ext cx="1547618" cy="45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(or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84FBE7-6D65-41DF-9206-8370EC6B5DD6}"/>
              </a:ext>
            </a:extLst>
          </p:cNvPr>
          <p:cNvSpPr/>
          <p:nvPr/>
        </p:nvSpPr>
        <p:spPr>
          <a:xfrm>
            <a:off x="4423750" y="5779465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9692C1-74E7-4E9B-B452-7B65C1BD54BE}"/>
              </a:ext>
            </a:extLst>
          </p:cNvPr>
          <p:cNvSpPr/>
          <p:nvPr/>
        </p:nvSpPr>
        <p:spPr>
          <a:xfrm>
            <a:off x="5282979" y="5779466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6797269" y="2596633"/>
            <a:ext cx="822731" cy="370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3AE9ED-399A-444E-905B-B03E13528C55}"/>
              </a:ext>
            </a:extLst>
          </p:cNvPr>
          <p:cNvSpPr/>
          <p:nvPr/>
        </p:nvSpPr>
        <p:spPr>
          <a:xfrm>
            <a:off x="8123930" y="2603212"/>
            <a:ext cx="822731" cy="370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96130618-1C58-44F4-B5BC-9642BF151D9B}"/>
              </a:ext>
            </a:extLst>
          </p:cNvPr>
          <p:cNvSpPr/>
          <p:nvPr/>
        </p:nvSpPr>
        <p:spPr>
          <a:xfrm>
            <a:off x="2193821" y="155343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25BD9017-FB43-416E-A63F-29283251FFD4}"/>
              </a:ext>
            </a:extLst>
          </p:cNvPr>
          <p:cNvSpPr/>
          <p:nvPr/>
        </p:nvSpPr>
        <p:spPr>
          <a:xfrm>
            <a:off x="5305014" y="264115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E4173CE2-5A81-484D-930E-0A852ADDD445}"/>
              </a:ext>
            </a:extLst>
          </p:cNvPr>
          <p:cNvSpPr/>
          <p:nvPr/>
        </p:nvSpPr>
        <p:spPr>
          <a:xfrm flipV="1">
            <a:off x="5630622" y="2612910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748733CA-4558-49ED-A165-A28D6327F031}"/>
              </a:ext>
            </a:extLst>
          </p:cNvPr>
          <p:cNvSpPr/>
          <p:nvPr/>
        </p:nvSpPr>
        <p:spPr>
          <a:xfrm>
            <a:off x="4055670" y="5861044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B641EA-D52C-4399-9D91-A44BF51F9244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D35EEA-9EF6-4239-8A69-531DD211BD5B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2535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ERD</a:t>
            </a:r>
            <a:endParaRPr lang="ko-KR" alt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66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ERD</a:t>
            </a:r>
            <a:endParaRPr lang="ko-KR" alt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F82758-2E8C-428B-8273-BD0ED02A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0"/>
            <a:ext cx="10875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이상입니다</a:t>
            </a:r>
          </a:p>
        </p:txBody>
      </p:sp>
    </p:spTree>
    <p:extLst>
      <p:ext uri="{BB962C8B-B14F-4D97-AF65-F5344CB8AC3E}">
        <p14:creationId xmlns:p14="http://schemas.microsoft.com/office/powerpoint/2010/main" val="24070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739775806"/>
              </p:ext>
            </p:extLst>
          </p:nvPr>
        </p:nvGraphicFramePr>
        <p:xfrm>
          <a:off x="8983935" y="249"/>
          <a:ext cx="3205047" cy="6857750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919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548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공휴일이나 회사 설립일과 같은 휴일을 관리자가 지정할 수 있는 페이지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25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직원의 정보를 보거나 추가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수정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삭제 할 수 있는 페이지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752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공통코드 정보를 보거나 추가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수정 및 삭제 할 수 있는 페이지 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시스템 관리자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389837" y="189798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휴일 설정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370078" y="3245133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직원관리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370078" y="486892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공통코드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007147" y="2132007"/>
            <a:ext cx="1355894" cy="17798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014185" y="3549905"/>
            <a:ext cx="1355894" cy="5275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1" name="그림 323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1667040">
            <a:off x="3888972" y="4503595"/>
            <a:ext cx="1555807" cy="4344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4986796" y="166611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4983020" y="3001326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4983019" y="4544515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53A6C1B-0B06-4907-8226-D31CA40BB3E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14298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대표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591614" y="979125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598369" y="217009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593755" y="336106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7833">
            <a:off x="4069818" y="1245466"/>
            <a:ext cx="1358334" cy="2660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1112879">
            <a:off x="4043783" y="3458143"/>
            <a:ext cx="1458630" cy="557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5184795" y="88683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5184796" y="208246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74869" y="323384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1614" y="4552039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928298">
            <a:off x="3964373" y="3848263"/>
            <a:ext cx="1617465" cy="629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055787">
            <a:off x="3488367" y="4442687"/>
            <a:ext cx="2528427" cy="625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4694207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/>
          <p:nvPr>
            <p:extLst>
              <p:ext uri="{D42A27DB-BD31-4B8C-83A1-F6EECF244321}">
                <p14:modId xmlns:p14="http://schemas.microsoft.com/office/powerpoint/2010/main" val="3679166647"/>
              </p:ext>
            </p:extLst>
          </p:nvPr>
        </p:nvGraphicFramePr>
        <p:xfrm>
          <a:off x="9010731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51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5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퇴근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근무 내용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초과 근무 추가 및 선택 주차 별 내용 조회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연가신청 및 신청현황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내역 확인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 승인 버튼을 통한 연가를 신청한 직원들 승인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59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근무조회가 일별로 가능하며 각 직원의 월별 상세 근무내용확인도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지시 받은 업무를 확인하거나 직접 다른 인원에게 지시가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개인정보확인과 비밀번호를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91614" y="5745804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588797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5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1330580">
            <a:off x="4295988" y="2201072"/>
            <a:ext cx="943683" cy="1848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AD53C3C-9C48-402F-B511-2DC63107A5A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24668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591614" y="979125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598369" y="217009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593755" y="336106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7833">
            <a:off x="4069818" y="1245466"/>
            <a:ext cx="1358334" cy="2660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1112879">
            <a:off x="4043783" y="3458143"/>
            <a:ext cx="1458630" cy="557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5184795" y="88683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5184796" y="208246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74869" y="323384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1614" y="4552039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928298">
            <a:off x="3964373" y="3848263"/>
            <a:ext cx="1617465" cy="629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055787">
            <a:off x="3488367" y="4442687"/>
            <a:ext cx="2528427" cy="625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4694207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/>
          <p:nvPr>
            <p:extLst>
              <p:ext uri="{D42A27DB-BD31-4B8C-83A1-F6EECF244321}">
                <p14:modId xmlns:p14="http://schemas.microsoft.com/office/powerpoint/2010/main" val="2535459738"/>
              </p:ext>
            </p:extLst>
          </p:nvPr>
        </p:nvGraphicFramePr>
        <p:xfrm>
          <a:off x="9010731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51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5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퇴근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근무 내용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초과 근무 추가 및 선택 주차 별 내용 조회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연가신청 및 신청현황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내역 확인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59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근무조회가 일별로 가능하며 각 직원의 월별 상세 근무내용확인도 가능하다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지시 받은 업무를 확인하거나 직접 다른 인원에게 지시가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개인정보확인과 비밀번호를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</a:t>
                      </a: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91614" y="5745804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588797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5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1330580">
            <a:off x="4295988" y="2201072"/>
            <a:ext cx="943683" cy="1848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D06AD76-3801-47DB-A69B-BDA47B6BE29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39619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TextBox 4237"/>
          <p:cNvSpPr txBox="1"/>
          <p:nvPr/>
        </p:nvSpPr>
        <p:spPr>
          <a:xfrm>
            <a:off x="-18573" y="880467"/>
            <a:ext cx="8983934" cy="56928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76" tIns="45738" rIns="91476" bIns="45738" anchor="ctr">
            <a:spAutoFit/>
          </a:bodyPr>
          <a:lstStyle/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E6F80D-B9BB-4229-B0CF-5F1474843FB2}"/>
              </a:ext>
            </a:extLst>
          </p:cNvPr>
          <p:cNvSpPr/>
          <p:nvPr/>
        </p:nvSpPr>
        <p:spPr>
          <a:xfrm>
            <a:off x="2373347" y="1505162"/>
            <a:ext cx="4369018" cy="1854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graphicFrame>
        <p:nvGraphicFramePr>
          <p:cNvPr id="4100" name="표 4099"/>
          <p:cNvGraphicFramePr/>
          <p:nvPr/>
        </p:nvGraphicFramePr>
        <p:xfrm>
          <a:off x="8983934" y="249"/>
          <a:ext cx="3207411" cy="6995088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3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회사 로고가 들어가는 공간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282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관리자가 설정한 사원번호와 패스워드로 로그인이 가능하며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마이페이지를 통해 패스워드를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입력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버튼를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누를 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사원 번호에 따라 들어가지는 페이지가 나뉜다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40" name="TextBox 4239"/>
          <p:cNvSpPr txBox="1"/>
          <p:nvPr/>
        </p:nvSpPr>
        <p:spPr>
          <a:xfrm>
            <a:off x="3564671" y="2999658"/>
            <a:ext cx="269926" cy="360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  <a:defRPr/>
            </a:pPr>
            <a:endParaRPr kumimoji="1" lang="ko-KR" altLang="en-US" sz="1200">
              <a:latin typeface="Arial"/>
              <a:ea typeface="Arial"/>
            </a:endParaRPr>
          </a:p>
        </p:txBody>
      </p:sp>
      <p:sp>
        <p:nvSpPr>
          <p:cNvPr id="4244" name="TextBox 4243"/>
          <p:cNvSpPr txBox="1"/>
          <p:nvPr/>
        </p:nvSpPr>
        <p:spPr>
          <a:xfrm>
            <a:off x="2086534" y="1953987"/>
            <a:ext cx="4609481" cy="849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76" tIns="45738" rIns="91476" bIns="45738" anchor="t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5002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회사 로고</a:t>
            </a:r>
          </a:p>
        </p:txBody>
      </p:sp>
      <p:sp>
        <p:nvSpPr>
          <p:cNvPr id="4245" name="TextBox 4244"/>
          <p:cNvSpPr txBox="1"/>
          <p:nvPr/>
        </p:nvSpPr>
        <p:spPr>
          <a:xfrm>
            <a:off x="1943487" y="4698626"/>
            <a:ext cx="5230302" cy="654214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square" lIns="91476" tIns="45738" rIns="91476" bIns="45738" anchor="ctr">
            <a:noAutofit/>
          </a:bodyPr>
          <a:lstStyle/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246" name="TextBox 4245"/>
          <p:cNvSpPr txBox="1"/>
          <p:nvPr/>
        </p:nvSpPr>
        <p:spPr>
          <a:xfrm>
            <a:off x="2906646" y="5622066"/>
            <a:ext cx="2969257" cy="366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76" tIns="45738" rIns="91476" bIns="45738" anchor="t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입력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0481DCB2-C3B3-4784-8311-FD6A4B68BE3D}"/>
              </a:ext>
            </a:extLst>
          </p:cNvPr>
          <p:cNvSpPr/>
          <p:nvPr/>
        </p:nvSpPr>
        <p:spPr>
          <a:xfrm>
            <a:off x="2561814" y="162045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AD65C478-1863-413A-A605-39658E9408BA}"/>
              </a:ext>
            </a:extLst>
          </p:cNvPr>
          <p:cNvSpPr/>
          <p:nvPr/>
        </p:nvSpPr>
        <p:spPr>
          <a:xfrm>
            <a:off x="1479446" y="390308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C54952B6-C615-4684-948F-24407D859F53}"/>
              </a:ext>
            </a:extLst>
          </p:cNvPr>
          <p:cNvSpPr/>
          <p:nvPr/>
        </p:nvSpPr>
        <p:spPr>
          <a:xfrm>
            <a:off x="2392791" y="5648921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8C6B73A-E371-4A2C-918D-82FA47D8772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로그인 화면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3487" y="4695066"/>
            <a:ext cx="1239980" cy="657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패스워드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943487" y="3730201"/>
            <a:ext cx="5230302" cy="654214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square" lIns="91476" tIns="45738" rIns="91476" bIns="45738" anchor="ctr">
            <a:noAutofit/>
          </a:bodyPr>
          <a:lstStyle/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3487" y="3730201"/>
            <a:ext cx="1239980" cy="6542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사원번호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직원 화면</a:t>
            </a:r>
          </a:p>
        </p:txBody>
      </p:sp>
    </p:spTree>
    <p:extLst>
      <p:ext uri="{BB962C8B-B14F-4D97-AF65-F5344CB8AC3E}">
        <p14:creationId xmlns:p14="http://schemas.microsoft.com/office/powerpoint/2010/main" val="213430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3982</Words>
  <Application>Microsoft Office PowerPoint</Application>
  <PresentationFormat>와이드스크린</PresentationFormat>
  <Paragraphs>2005</Paragraphs>
  <Slides>44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맑은 고딕</vt:lpstr>
      <vt:lpstr>Arial</vt:lpstr>
      <vt:lpstr>Calibri</vt:lpstr>
      <vt:lpstr>Corbel</vt:lpstr>
      <vt:lpstr>Office 테마</vt:lpstr>
      <vt:lpstr>기본</vt:lpstr>
      <vt:lpstr>  업무 관리 시스템 BlackFourTeen </vt:lpstr>
      <vt:lpstr>업무 관리 시스템 개요</vt:lpstr>
      <vt:lpstr>1. 업무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3. 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4. 시스템 관리자 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ERD</vt:lpstr>
      <vt:lpstr>ERD</vt:lpstr>
      <vt:lpstr>이상입니다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오정식</dc:creator>
  <cp:lastModifiedBy>dhkd7860@naver.com</cp:lastModifiedBy>
  <cp:revision>203</cp:revision>
  <dcterms:created xsi:type="dcterms:W3CDTF">2020-10-08T11:35:18Z</dcterms:created>
  <dcterms:modified xsi:type="dcterms:W3CDTF">2020-10-15T11:46:47Z</dcterms:modified>
</cp:coreProperties>
</file>