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7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5157" y="1675166"/>
            <a:ext cx="993038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900" y="3393165"/>
            <a:ext cx="15696898" cy="310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60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2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923" y="0"/>
                </a:lnTo>
                <a:lnTo>
                  <a:pt x="1048792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28327" y="4377391"/>
            <a:ext cx="9583420" cy="6291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sz="8200" b="1" spc="-15" dirty="0">
                <a:solidFill>
                  <a:srgbClr val="FFFFFF"/>
                </a:solidFill>
                <a:latin typeface="Arial"/>
                <a:cs typeface="Arial"/>
              </a:rPr>
              <a:t>Enhancing </a:t>
            </a:r>
            <a:r>
              <a:rPr sz="8200" b="1" spc="325" dirty="0">
                <a:solidFill>
                  <a:srgbClr val="FFFFFF"/>
                </a:solidFill>
                <a:latin typeface="Arial"/>
                <a:cs typeface="Arial"/>
              </a:rPr>
              <a:t>Air  </a:t>
            </a:r>
            <a:r>
              <a:rPr sz="8200" b="1" spc="16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8200" b="1" spc="-10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00" b="1" spc="-335" dirty="0">
                <a:solidFill>
                  <a:srgbClr val="FFFFFF"/>
                </a:solidFill>
                <a:latin typeface="Arial"/>
                <a:cs typeface="Arial"/>
              </a:rPr>
              <a:t>Assessment  </a:t>
            </a:r>
            <a:r>
              <a:rPr sz="8200" b="1" spc="2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200" b="1" spc="-265" dirty="0">
                <a:solidFill>
                  <a:srgbClr val="FFFFFF"/>
                </a:solidFill>
                <a:latin typeface="Arial"/>
                <a:cs typeface="Arial"/>
              </a:rPr>
              <a:t>Tennessee: </a:t>
            </a:r>
            <a:r>
              <a:rPr sz="8200" b="1" spc="-22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8200" b="1" spc="-90" dirty="0">
                <a:solidFill>
                  <a:srgbClr val="FFFFFF"/>
                </a:solidFill>
                <a:latin typeface="Arial"/>
                <a:cs typeface="Arial"/>
              </a:rPr>
              <a:t>Comprehensive  </a:t>
            </a:r>
            <a:r>
              <a:rPr sz="8200" b="1" spc="-14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8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0117" y="1203990"/>
            <a:ext cx="5122072" cy="800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73756"/>
            <a:ext cx="6436995" cy="2019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50" spc="3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50" spc="88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3050" spc="4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50" spc="9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3050" spc="70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3050" spc="10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50" spc="-34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146" y="5170538"/>
            <a:ext cx="9906635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0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7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Verdana"/>
                <a:cs typeface="Verdana"/>
              </a:rPr>
              <a:t>addyouremail@freepik.com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505" dirty="0">
                <a:solidFill>
                  <a:srgbClr val="FFFFFF"/>
                </a:solidFill>
                <a:latin typeface="Verdana"/>
                <a:cs typeface="Verdana"/>
              </a:rPr>
              <a:t>+91 </a:t>
            </a:r>
            <a:r>
              <a:rPr sz="2750" spc="-70" dirty="0">
                <a:solidFill>
                  <a:srgbClr val="FFFFFF"/>
                </a:solidFill>
                <a:latin typeface="Verdana"/>
                <a:cs typeface="Verdana"/>
              </a:rPr>
              <a:t>620 </a:t>
            </a:r>
            <a:r>
              <a:rPr sz="2750" spc="-295" dirty="0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sz="27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FFFFFF"/>
                </a:solidFill>
                <a:latin typeface="Verdana"/>
                <a:cs typeface="Verdana"/>
              </a:rPr>
              <a:t>yourcompany.com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975" y="7813153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1" y="681475"/>
                </a:moveTo>
                <a:lnTo>
                  <a:pt x="468037" y="681475"/>
                </a:lnTo>
                <a:lnTo>
                  <a:pt x="468037" y="414679"/>
                </a:lnTo>
                <a:lnTo>
                  <a:pt x="556610" y="414679"/>
                </a:lnTo>
                <a:lnTo>
                  <a:pt x="568459" y="308041"/>
                </a:lnTo>
                <a:lnTo>
                  <a:pt x="468037" y="308041"/>
                </a:lnTo>
                <a:lnTo>
                  <a:pt x="468037" y="236948"/>
                </a:lnTo>
                <a:lnTo>
                  <a:pt x="471053" y="220510"/>
                </a:lnTo>
                <a:lnTo>
                  <a:pt x="479040" y="207452"/>
                </a:lnTo>
                <a:lnTo>
                  <a:pt x="490406" y="198836"/>
                </a:lnTo>
                <a:lnTo>
                  <a:pt x="503561" y="195728"/>
                </a:lnTo>
                <a:lnTo>
                  <a:pt x="574609" y="195728"/>
                </a:lnTo>
                <a:lnTo>
                  <a:pt x="574609" y="100938"/>
                </a:lnTo>
                <a:lnTo>
                  <a:pt x="479862" y="100938"/>
                </a:lnTo>
                <a:lnTo>
                  <a:pt x="433779" y="110256"/>
                </a:lnTo>
                <a:lnTo>
                  <a:pt x="396136" y="135660"/>
                </a:lnTo>
                <a:lnTo>
                  <a:pt x="370750" y="173324"/>
                </a:lnTo>
                <a:lnTo>
                  <a:pt x="361440" y="219425"/>
                </a:lnTo>
                <a:lnTo>
                  <a:pt x="361440" y="308041"/>
                </a:lnTo>
                <a:lnTo>
                  <a:pt x="272392" y="308041"/>
                </a:lnTo>
                <a:lnTo>
                  <a:pt x="272392" y="414679"/>
                </a:lnTo>
                <a:lnTo>
                  <a:pt x="361440" y="414679"/>
                </a:lnTo>
                <a:lnTo>
                  <a:pt x="361440" y="681475"/>
                </a:lnTo>
                <a:lnTo>
                  <a:pt x="0" y="681475"/>
                </a:lnTo>
                <a:lnTo>
                  <a:pt x="0" y="0"/>
                </a:lnTo>
                <a:lnTo>
                  <a:pt x="681181" y="0"/>
                </a:lnTo>
                <a:lnTo>
                  <a:pt x="681181" y="68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3600" y="7813153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40" y="681475"/>
                </a:moveTo>
                <a:lnTo>
                  <a:pt x="0" y="681475"/>
                </a:lnTo>
                <a:lnTo>
                  <a:pt x="0" y="0"/>
                </a:lnTo>
                <a:lnTo>
                  <a:pt x="674940" y="0"/>
                </a:lnTo>
                <a:lnTo>
                  <a:pt x="674940" y="142184"/>
                </a:lnTo>
                <a:lnTo>
                  <a:pt x="432429" y="142184"/>
                </a:lnTo>
                <a:lnTo>
                  <a:pt x="394089" y="150515"/>
                </a:lnTo>
                <a:lnTo>
                  <a:pt x="372413" y="165856"/>
                </a:lnTo>
                <a:lnTo>
                  <a:pt x="124554" y="165856"/>
                </a:lnTo>
                <a:lnTo>
                  <a:pt x="118352" y="177103"/>
                </a:lnTo>
                <a:lnTo>
                  <a:pt x="110463" y="206689"/>
                </a:lnTo>
                <a:lnTo>
                  <a:pt x="116962" y="248443"/>
                </a:lnTo>
                <a:lnTo>
                  <a:pt x="144752" y="284343"/>
                </a:lnTo>
                <a:lnTo>
                  <a:pt x="106557" y="284343"/>
                </a:lnTo>
                <a:lnTo>
                  <a:pt x="107054" y="297584"/>
                </a:lnTo>
                <a:lnTo>
                  <a:pt x="114790" y="328063"/>
                </a:lnTo>
                <a:lnTo>
                  <a:pt x="139131" y="361918"/>
                </a:lnTo>
                <a:lnTo>
                  <a:pt x="189444" y="385282"/>
                </a:lnTo>
                <a:lnTo>
                  <a:pt x="186240" y="386173"/>
                </a:lnTo>
                <a:lnTo>
                  <a:pt x="176952" y="388132"/>
                </a:lnTo>
                <a:lnTo>
                  <a:pt x="162069" y="390091"/>
                </a:lnTo>
                <a:lnTo>
                  <a:pt x="142076" y="390982"/>
                </a:lnTo>
                <a:lnTo>
                  <a:pt x="146088" y="401288"/>
                </a:lnTo>
                <a:lnTo>
                  <a:pt x="160667" y="424390"/>
                </a:lnTo>
                <a:lnTo>
                  <a:pt x="189635" y="448561"/>
                </a:lnTo>
                <a:lnTo>
                  <a:pt x="236811" y="462074"/>
                </a:lnTo>
                <a:lnTo>
                  <a:pt x="228152" y="468854"/>
                </a:lnTo>
                <a:lnTo>
                  <a:pt x="203535" y="483771"/>
                </a:lnTo>
                <a:lnTo>
                  <a:pt x="164999" y="498689"/>
                </a:lnTo>
                <a:lnTo>
                  <a:pt x="127220" y="503769"/>
                </a:lnTo>
                <a:lnTo>
                  <a:pt x="89035" y="503769"/>
                </a:lnTo>
                <a:lnTo>
                  <a:pt x="125543" y="523566"/>
                </a:lnTo>
                <a:lnTo>
                  <a:pt x="163692" y="538481"/>
                </a:lnTo>
                <a:lnTo>
                  <a:pt x="202993" y="547889"/>
                </a:lnTo>
                <a:lnTo>
                  <a:pt x="242960" y="551164"/>
                </a:lnTo>
                <a:lnTo>
                  <a:pt x="674940" y="551164"/>
                </a:lnTo>
                <a:lnTo>
                  <a:pt x="674940" y="681475"/>
                </a:lnTo>
                <a:close/>
              </a:path>
              <a:path w="675004" h="681990">
                <a:moveTo>
                  <a:pt x="509142" y="177730"/>
                </a:moveTo>
                <a:lnTo>
                  <a:pt x="493890" y="162179"/>
                </a:lnTo>
                <a:lnTo>
                  <a:pt x="475219" y="151070"/>
                </a:lnTo>
                <a:lnTo>
                  <a:pt x="454332" y="144406"/>
                </a:lnTo>
                <a:lnTo>
                  <a:pt x="432429" y="142184"/>
                </a:lnTo>
                <a:lnTo>
                  <a:pt x="674940" y="142184"/>
                </a:lnTo>
                <a:lnTo>
                  <a:pt x="674940" y="148333"/>
                </a:lnTo>
                <a:lnTo>
                  <a:pt x="574506" y="148333"/>
                </a:lnTo>
                <a:lnTo>
                  <a:pt x="570341" y="150370"/>
                </a:lnTo>
                <a:lnTo>
                  <a:pt x="558940" y="155739"/>
                </a:lnTo>
                <a:lnTo>
                  <a:pt x="541943" y="163329"/>
                </a:lnTo>
                <a:lnTo>
                  <a:pt x="520990" y="172031"/>
                </a:lnTo>
                <a:lnTo>
                  <a:pt x="515316" y="172031"/>
                </a:lnTo>
                <a:lnTo>
                  <a:pt x="509142" y="177730"/>
                </a:lnTo>
                <a:close/>
              </a:path>
              <a:path w="675004" h="681990">
                <a:moveTo>
                  <a:pt x="527139" y="207577"/>
                </a:moveTo>
                <a:lnTo>
                  <a:pt x="536080" y="203319"/>
                </a:lnTo>
                <a:lnTo>
                  <a:pt x="550654" y="191285"/>
                </a:lnTo>
                <a:lnTo>
                  <a:pt x="565313" y="172586"/>
                </a:lnTo>
                <a:lnTo>
                  <a:pt x="574506" y="148333"/>
                </a:lnTo>
                <a:lnTo>
                  <a:pt x="674940" y="148333"/>
                </a:lnTo>
                <a:lnTo>
                  <a:pt x="674940" y="195728"/>
                </a:lnTo>
                <a:lnTo>
                  <a:pt x="586354" y="195728"/>
                </a:lnTo>
                <a:lnTo>
                  <a:pt x="581232" y="197579"/>
                </a:lnTo>
                <a:lnTo>
                  <a:pt x="567761" y="201652"/>
                </a:lnTo>
                <a:lnTo>
                  <a:pt x="548782" y="205725"/>
                </a:lnTo>
                <a:lnTo>
                  <a:pt x="527139" y="207577"/>
                </a:lnTo>
                <a:close/>
              </a:path>
              <a:path w="675004" h="681990">
                <a:moveTo>
                  <a:pt x="331546" y="266820"/>
                </a:moveTo>
                <a:lnTo>
                  <a:pt x="280094" y="258580"/>
                </a:lnTo>
                <a:lnTo>
                  <a:pt x="231581" y="242345"/>
                </a:lnTo>
                <a:lnTo>
                  <a:pt x="177363" y="212756"/>
                </a:lnTo>
                <a:lnTo>
                  <a:pt x="124554" y="165856"/>
                </a:lnTo>
                <a:lnTo>
                  <a:pt x="372413" y="165856"/>
                </a:lnTo>
                <a:lnTo>
                  <a:pt x="361919" y="173284"/>
                </a:lnTo>
                <a:lnTo>
                  <a:pt x="339783" y="207156"/>
                </a:lnTo>
                <a:lnTo>
                  <a:pt x="331616" y="248443"/>
                </a:lnTo>
                <a:lnTo>
                  <a:pt x="331546" y="266820"/>
                </a:lnTo>
                <a:close/>
              </a:path>
              <a:path w="675004" h="681990">
                <a:moveTo>
                  <a:pt x="674940" y="551164"/>
                </a:moveTo>
                <a:lnTo>
                  <a:pt x="242960" y="551164"/>
                </a:lnTo>
                <a:lnTo>
                  <a:pt x="290038" y="547349"/>
                </a:lnTo>
                <a:lnTo>
                  <a:pt x="335043" y="536282"/>
                </a:lnTo>
                <a:lnTo>
                  <a:pt x="377296" y="518533"/>
                </a:lnTo>
                <a:lnTo>
                  <a:pt x="416119" y="494671"/>
                </a:lnTo>
                <a:lnTo>
                  <a:pt x="450833" y="465264"/>
                </a:lnTo>
                <a:lnTo>
                  <a:pt x="480757" y="430881"/>
                </a:lnTo>
                <a:lnTo>
                  <a:pt x="505214" y="392092"/>
                </a:lnTo>
                <a:lnTo>
                  <a:pt x="523524" y="349465"/>
                </a:lnTo>
                <a:lnTo>
                  <a:pt x="535008" y="303568"/>
                </a:lnTo>
                <a:lnTo>
                  <a:pt x="538987" y="254972"/>
                </a:lnTo>
                <a:lnTo>
                  <a:pt x="538987" y="243123"/>
                </a:lnTo>
                <a:lnTo>
                  <a:pt x="545524" y="238185"/>
                </a:lnTo>
                <a:lnTo>
                  <a:pt x="560365" y="226006"/>
                </a:lnTo>
                <a:lnTo>
                  <a:pt x="576359" y="210537"/>
                </a:lnTo>
                <a:lnTo>
                  <a:pt x="586354" y="195728"/>
                </a:lnTo>
                <a:lnTo>
                  <a:pt x="674940" y="195728"/>
                </a:lnTo>
                <a:lnTo>
                  <a:pt x="674940" y="551164"/>
                </a:lnTo>
                <a:close/>
              </a:path>
              <a:path w="675004" h="681990">
                <a:moveTo>
                  <a:pt x="153925" y="296192"/>
                </a:moveTo>
                <a:lnTo>
                  <a:pt x="149856" y="296007"/>
                </a:lnTo>
                <a:lnTo>
                  <a:pt x="139127" y="294711"/>
                </a:lnTo>
                <a:lnTo>
                  <a:pt x="123955" y="291193"/>
                </a:lnTo>
                <a:lnTo>
                  <a:pt x="106557" y="284343"/>
                </a:lnTo>
                <a:lnTo>
                  <a:pt x="144752" y="284343"/>
                </a:lnTo>
                <a:lnTo>
                  <a:pt x="153925" y="296192"/>
                </a:lnTo>
                <a:close/>
              </a:path>
              <a:path w="675004" h="681990">
                <a:moveTo>
                  <a:pt x="114581" y="505469"/>
                </a:moveTo>
                <a:lnTo>
                  <a:pt x="108371" y="505369"/>
                </a:lnTo>
                <a:lnTo>
                  <a:pt x="102042" y="505060"/>
                </a:lnTo>
                <a:lnTo>
                  <a:pt x="95596" y="504530"/>
                </a:lnTo>
                <a:lnTo>
                  <a:pt x="89035" y="503769"/>
                </a:lnTo>
                <a:lnTo>
                  <a:pt x="127220" y="503769"/>
                </a:lnTo>
                <a:lnTo>
                  <a:pt x="114581" y="505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400" y="7813152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5" h="681990">
                <a:moveTo>
                  <a:pt x="681186" y="681500"/>
                </a:moveTo>
                <a:lnTo>
                  <a:pt x="0" y="681500"/>
                </a:lnTo>
                <a:lnTo>
                  <a:pt x="0" y="0"/>
                </a:lnTo>
                <a:lnTo>
                  <a:pt x="681186" y="0"/>
                </a:lnTo>
                <a:lnTo>
                  <a:pt x="681186" y="112812"/>
                </a:lnTo>
                <a:lnTo>
                  <a:pt x="225011" y="112812"/>
                </a:lnTo>
                <a:lnTo>
                  <a:pt x="182488" y="122029"/>
                </a:lnTo>
                <a:lnTo>
                  <a:pt x="146671" y="146749"/>
                </a:lnTo>
                <a:lnTo>
                  <a:pt x="121957" y="182572"/>
                </a:lnTo>
                <a:lnTo>
                  <a:pt x="112741" y="225100"/>
                </a:lnTo>
                <a:lnTo>
                  <a:pt x="112741" y="450225"/>
                </a:lnTo>
                <a:lnTo>
                  <a:pt x="121957" y="496326"/>
                </a:lnTo>
                <a:lnTo>
                  <a:pt x="146671" y="533991"/>
                </a:lnTo>
                <a:lnTo>
                  <a:pt x="182488" y="559394"/>
                </a:lnTo>
                <a:lnTo>
                  <a:pt x="225011" y="568712"/>
                </a:lnTo>
                <a:lnTo>
                  <a:pt x="681186" y="568712"/>
                </a:lnTo>
                <a:lnTo>
                  <a:pt x="681186" y="681500"/>
                </a:lnTo>
                <a:close/>
              </a:path>
              <a:path w="681355" h="681990">
                <a:moveTo>
                  <a:pt x="681186" y="568712"/>
                </a:moveTo>
                <a:lnTo>
                  <a:pt x="450025" y="568712"/>
                </a:lnTo>
                <a:lnTo>
                  <a:pt x="496103" y="559394"/>
                </a:lnTo>
                <a:lnTo>
                  <a:pt x="533746" y="533991"/>
                </a:lnTo>
                <a:lnTo>
                  <a:pt x="559133" y="496326"/>
                </a:lnTo>
                <a:lnTo>
                  <a:pt x="568444" y="450225"/>
                </a:lnTo>
                <a:lnTo>
                  <a:pt x="568444" y="225100"/>
                </a:lnTo>
                <a:lnTo>
                  <a:pt x="559133" y="182572"/>
                </a:lnTo>
                <a:lnTo>
                  <a:pt x="533746" y="146749"/>
                </a:lnTo>
                <a:lnTo>
                  <a:pt x="496103" y="122029"/>
                </a:lnTo>
                <a:lnTo>
                  <a:pt x="450025" y="112812"/>
                </a:lnTo>
                <a:lnTo>
                  <a:pt x="681186" y="112812"/>
                </a:lnTo>
                <a:lnTo>
                  <a:pt x="681186" y="568712"/>
                </a:lnTo>
                <a:close/>
              </a:path>
              <a:path w="681355" h="681990">
                <a:moveTo>
                  <a:pt x="450025" y="515618"/>
                </a:moveTo>
                <a:lnTo>
                  <a:pt x="225011" y="515618"/>
                </a:lnTo>
                <a:lnTo>
                  <a:pt x="199884" y="510399"/>
                </a:lnTo>
                <a:lnTo>
                  <a:pt x="179242" y="496251"/>
                </a:lnTo>
                <a:lnTo>
                  <a:pt x="165261" y="475439"/>
                </a:lnTo>
                <a:lnTo>
                  <a:pt x="160118" y="450225"/>
                </a:lnTo>
                <a:lnTo>
                  <a:pt x="160118" y="225100"/>
                </a:lnTo>
                <a:lnTo>
                  <a:pt x="165261" y="199971"/>
                </a:lnTo>
                <a:lnTo>
                  <a:pt x="179242" y="179320"/>
                </a:lnTo>
                <a:lnTo>
                  <a:pt x="199884" y="165330"/>
                </a:lnTo>
                <a:lnTo>
                  <a:pt x="225011" y="160182"/>
                </a:lnTo>
                <a:lnTo>
                  <a:pt x="450025" y="160182"/>
                </a:lnTo>
                <a:lnTo>
                  <a:pt x="475226" y="165330"/>
                </a:lnTo>
                <a:lnTo>
                  <a:pt x="496029" y="179320"/>
                </a:lnTo>
                <a:lnTo>
                  <a:pt x="503054" y="189579"/>
                </a:lnTo>
                <a:lnTo>
                  <a:pt x="461862" y="189579"/>
                </a:lnTo>
                <a:lnTo>
                  <a:pt x="449879" y="192576"/>
                </a:lnTo>
                <a:lnTo>
                  <a:pt x="440606" y="200059"/>
                </a:lnTo>
                <a:lnTo>
                  <a:pt x="434619" y="209763"/>
                </a:lnTo>
                <a:lnTo>
                  <a:pt x="432495" y="219425"/>
                </a:lnTo>
                <a:lnTo>
                  <a:pt x="433500" y="225100"/>
                </a:lnTo>
                <a:lnTo>
                  <a:pt x="337753" y="225100"/>
                </a:lnTo>
                <a:lnTo>
                  <a:pt x="295155" y="234396"/>
                </a:lnTo>
                <a:lnTo>
                  <a:pt x="259176" y="259290"/>
                </a:lnTo>
                <a:lnTo>
                  <a:pt x="234300" y="295292"/>
                </a:lnTo>
                <a:lnTo>
                  <a:pt x="225011" y="337912"/>
                </a:lnTo>
                <a:lnTo>
                  <a:pt x="234300" y="383809"/>
                </a:lnTo>
                <a:lnTo>
                  <a:pt x="259176" y="421488"/>
                </a:lnTo>
                <a:lnTo>
                  <a:pt x="295155" y="446994"/>
                </a:lnTo>
                <a:lnTo>
                  <a:pt x="337753" y="456374"/>
                </a:lnTo>
                <a:lnTo>
                  <a:pt x="514116" y="456374"/>
                </a:lnTo>
                <a:lnTo>
                  <a:pt x="510171" y="475439"/>
                </a:lnTo>
                <a:lnTo>
                  <a:pt x="496029" y="496251"/>
                </a:lnTo>
                <a:lnTo>
                  <a:pt x="475226" y="510399"/>
                </a:lnTo>
                <a:lnTo>
                  <a:pt x="450025" y="515618"/>
                </a:lnTo>
                <a:close/>
              </a:path>
              <a:path w="681355" h="681990">
                <a:moveTo>
                  <a:pt x="515388" y="248797"/>
                </a:moveTo>
                <a:lnTo>
                  <a:pt x="461862" y="248797"/>
                </a:lnTo>
                <a:lnTo>
                  <a:pt x="470558" y="246676"/>
                </a:lnTo>
                <a:lnTo>
                  <a:pt x="478147" y="240692"/>
                </a:lnTo>
                <a:lnTo>
                  <a:pt x="483515" y="231418"/>
                </a:lnTo>
                <a:lnTo>
                  <a:pt x="485551" y="219425"/>
                </a:lnTo>
                <a:lnTo>
                  <a:pt x="483515" y="209763"/>
                </a:lnTo>
                <a:lnTo>
                  <a:pt x="478147" y="200059"/>
                </a:lnTo>
                <a:lnTo>
                  <a:pt x="470558" y="192576"/>
                </a:lnTo>
                <a:lnTo>
                  <a:pt x="461862" y="189579"/>
                </a:lnTo>
                <a:lnTo>
                  <a:pt x="503054" y="189579"/>
                </a:lnTo>
                <a:lnTo>
                  <a:pt x="510171" y="199971"/>
                </a:lnTo>
                <a:lnTo>
                  <a:pt x="515388" y="225100"/>
                </a:lnTo>
                <a:lnTo>
                  <a:pt x="515388" y="248797"/>
                </a:lnTo>
                <a:close/>
              </a:path>
              <a:path w="681355" h="681990">
                <a:moveTo>
                  <a:pt x="514116" y="456374"/>
                </a:moveTo>
                <a:lnTo>
                  <a:pt x="337753" y="456374"/>
                </a:lnTo>
                <a:lnTo>
                  <a:pt x="383636" y="446994"/>
                </a:lnTo>
                <a:lnTo>
                  <a:pt x="421305" y="421488"/>
                </a:lnTo>
                <a:lnTo>
                  <a:pt x="446806" y="383809"/>
                </a:lnTo>
                <a:lnTo>
                  <a:pt x="456185" y="337912"/>
                </a:lnTo>
                <a:lnTo>
                  <a:pt x="446806" y="295292"/>
                </a:lnTo>
                <a:lnTo>
                  <a:pt x="421305" y="259290"/>
                </a:lnTo>
                <a:lnTo>
                  <a:pt x="383636" y="234396"/>
                </a:lnTo>
                <a:lnTo>
                  <a:pt x="337753" y="225100"/>
                </a:lnTo>
                <a:lnTo>
                  <a:pt x="433500" y="225100"/>
                </a:lnTo>
                <a:lnTo>
                  <a:pt x="434619" y="231418"/>
                </a:lnTo>
                <a:lnTo>
                  <a:pt x="440606" y="240692"/>
                </a:lnTo>
                <a:lnTo>
                  <a:pt x="449879" y="246676"/>
                </a:lnTo>
                <a:lnTo>
                  <a:pt x="461862" y="248797"/>
                </a:lnTo>
                <a:lnTo>
                  <a:pt x="515388" y="248797"/>
                </a:lnTo>
                <a:lnTo>
                  <a:pt x="515388" y="450225"/>
                </a:lnTo>
                <a:lnTo>
                  <a:pt x="514116" y="456374"/>
                </a:lnTo>
                <a:close/>
              </a:path>
              <a:path w="681355" h="681990">
                <a:moveTo>
                  <a:pt x="337753" y="409005"/>
                </a:moveTo>
                <a:lnTo>
                  <a:pt x="312550" y="403693"/>
                </a:lnTo>
                <a:lnTo>
                  <a:pt x="291743" y="388916"/>
                </a:lnTo>
                <a:lnTo>
                  <a:pt x="277596" y="366410"/>
                </a:lnTo>
                <a:lnTo>
                  <a:pt x="272377" y="337912"/>
                </a:lnTo>
                <a:lnTo>
                  <a:pt x="277596" y="312695"/>
                </a:lnTo>
                <a:lnTo>
                  <a:pt x="291743" y="291874"/>
                </a:lnTo>
                <a:lnTo>
                  <a:pt x="312550" y="277717"/>
                </a:lnTo>
                <a:lnTo>
                  <a:pt x="337753" y="272495"/>
                </a:lnTo>
                <a:lnTo>
                  <a:pt x="366244" y="277717"/>
                </a:lnTo>
                <a:lnTo>
                  <a:pt x="388737" y="291874"/>
                </a:lnTo>
                <a:lnTo>
                  <a:pt x="403502" y="312695"/>
                </a:lnTo>
                <a:lnTo>
                  <a:pt x="408809" y="337912"/>
                </a:lnTo>
                <a:lnTo>
                  <a:pt x="403502" y="366410"/>
                </a:lnTo>
                <a:lnTo>
                  <a:pt x="388737" y="388916"/>
                </a:lnTo>
                <a:lnTo>
                  <a:pt x="366244" y="403693"/>
                </a:lnTo>
                <a:lnTo>
                  <a:pt x="337753" y="409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675166"/>
            <a:ext cx="340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2" y="2864746"/>
            <a:ext cx="606806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90" dirty="0">
                <a:latin typeface="Verdana"/>
                <a:cs typeface="Verdana"/>
              </a:rPr>
              <a:t>Welcome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35" dirty="0">
                <a:latin typeface="Verdana"/>
                <a:cs typeface="Verdana"/>
              </a:rPr>
              <a:t>presentation </a:t>
            </a:r>
            <a:r>
              <a:rPr sz="2450" spc="95" dirty="0">
                <a:latin typeface="Verdana"/>
                <a:cs typeface="Verdana"/>
              </a:rPr>
              <a:t>on  Enhancing </a:t>
            </a:r>
            <a:r>
              <a:rPr sz="2450" spc="10" dirty="0">
                <a:latin typeface="Verdana"/>
                <a:cs typeface="Verdana"/>
              </a:rPr>
              <a:t>Air </a:t>
            </a:r>
            <a:r>
              <a:rPr sz="2450" spc="20" dirty="0">
                <a:latin typeface="Verdana"/>
                <a:cs typeface="Verdana"/>
              </a:rPr>
              <a:t>Quality </a:t>
            </a:r>
            <a:r>
              <a:rPr sz="2450" spc="25" dirty="0">
                <a:latin typeface="Verdana"/>
                <a:cs typeface="Verdana"/>
              </a:rPr>
              <a:t>Assessment </a:t>
            </a:r>
            <a:r>
              <a:rPr sz="2450" spc="55" dirty="0">
                <a:latin typeface="Verdana"/>
                <a:cs typeface="Verdana"/>
              </a:rPr>
              <a:t>in  </a:t>
            </a:r>
            <a:r>
              <a:rPr sz="2450" spc="-60" dirty="0">
                <a:latin typeface="Verdana"/>
                <a:cs typeface="Verdana"/>
              </a:rPr>
              <a:t>Tennessee: </a:t>
            </a:r>
            <a:r>
              <a:rPr sz="2450" spc="95" dirty="0">
                <a:latin typeface="Verdana"/>
                <a:cs typeface="Verdana"/>
              </a:rPr>
              <a:t>A </a:t>
            </a:r>
            <a:r>
              <a:rPr sz="2450" spc="35" dirty="0">
                <a:latin typeface="Verdana"/>
                <a:cs typeface="Verdana"/>
              </a:rPr>
              <a:t>Comprehensive</a:t>
            </a:r>
            <a:r>
              <a:rPr sz="2450" spc="-65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Analysis.  </a:t>
            </a:r>
            <a:r>
              <a:rPr sz="2450" spc="-80" dirty="0">
                <a:latin typeface="Verdana"/>
                <a:cs typeface="Verdana"/>
              </a:rPr>
              <a:t>In </a:t>
            </a:r>
            <a:r>
              <a:rPr sz="2450" spc="20" dirty="0">
                <a:latin typeface="Verdana"/>
                <a:cs typeface="Verdana"/>
              </a:rPr>
              <a:t>this </a:t>
            </a:r>
            <a:r>
              <a:rPr sz="2450" spc="5" dirty="0">
                <a:latin typeface="Verdana"/>
                <a:cs typeface="Verdana"/>
              </a:rPr>
              <a:t>presentation, </a:t>
            </a:r>
            <a:r>
              <a:rPr sz="2450" spc="80" dirty="0">
                <a:latin typeface="Verdana"/>
                <a:cs typeface="Verdana"/>
              </a:rPr>
              <a:t>we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dirty="0">
                <a:latin typeface="Verdana"/>
                <a:cs typeface="Verdana"/>
              </a:rPr>
              <a:t>explore 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35" dirty="0">
                <a:latin typeface="Verdana"/>
                <a:cs typeface="Verdana"/>
              </a:rPr>
              <a:t>current </a:t>
            </a:r>
            <a:r>
              <a:rPr sz="2450" spc="-5" dirty="0">
                <a:latin typeface="Verdana"/>
                <a:cs typeface="Verdana"/>
              </a:rPr>
              <a:t>state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25" dirty="0">
                <a:latin typeface="Verdana"/>
                <a:cs typeface="Verdana"/>
              </a:rPr>
              <a:t>air </a:t>
            </a:r>
            <a:r>
              <a:rPr sz="2450" spc="20" dirty="0">
                <a:latin typeface="Verdana"/>
                <a:cs typeface="Verdana"/>
              </a:rPr>
              <a:t>quality </a:t>
            </a:r>
            <a:r>
              <a:rPr sz="2450" spc="55" dirty="0">
                <a:latin typeface="Verdana"/>
                <a:cs typeface="Verdana"/>
              </a:rPr>
              <a:t>in  </a:t>
            </a:r>
            <a:r>
              <a:rPr sz="2450" spc="-35" dirty="0">
                <a:latin typeface="Verdana"/>
                <a:cs typeface="Verdana"/>
              </a:rPr>
              <a:t>Tennessee, </a:t>
            </a:r>
            <a:r>
              <a:rPr sz="2450" spc="25" dirty="0">
                <a:latin typeface="Verdana"/>
                <a:cs typeface="Verdana"/>
              </a:rPr>
              <a:t>discuss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45" dirty="0">
                <a:latin typeface="Verdana"/>
                <a:cs typeface="Verdana"/>
              </a:rPr>
              <a:t>challenges  </a:t>
            </a:r>
            <a:r>
              <a:rPr sz="2450" spc="-25" dirty="0">
                <a:latin typeface="Verdana"/>
                <a:cs typeface="Verdana"/>
              </a:rPr>
              <a:t>faced,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propose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effective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strategies 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improvement.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62207" y="2122178"/>
            <a:ext cx="5542915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5" dirty="0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r>
              <a:rPr sz="250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500" b="1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Air</a:t>
            </a:r>
            <a:r>
              <a:rPr sz="25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500" b="1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rebuchet MS"/>
              <a:cs typeface="Trebuchet MS"/>
            </a:endParaRPr>
          </a:p>
          <a:p>
            <a:pPr marL="12700" marR="146050">
              <a:lnSpc>
                <a:spcPct val="102000"/>
              </a:lnSpc>
            </a:pPr>
            <a:r>
              <a:rPr sz="2450" b="1" spc="-85" dirty="0">
                <a:solidFill>
                  <a:srgbClr val="FFFFFF"/>
                </a:solidFill>
                <a:latin typeface="Verdana"/>
                <a:cs typeface="Verdana"/>
              </a:rPr>
              <a:t>Air </a:t>
            </a:r>
            <a:r>
              <a:rPr sz="2450" b="1" spc="-75" dirty="0">
                <a:solidFill>
                  <a:srgbClr val="FFFFFF"/>
                </a:solidFill>
                <a:latin typeface="Verdana"/>
                <a:cs typeface="Verdana"/>
              </a:rPr>
              <a:t>quality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directly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impacts</a:t>
            </a:r>
            <a:r>
              <a:rPr sz="2450" spc="-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public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health,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environment,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economy.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Accurate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assessment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crucial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understanding the 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extent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pollution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24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effects.</a:t>
            </a:r>
            <a:endParaRPr sz="2450">
              <a:latin typeface="Verdana"/>
              <a:cs typeface="Verdana"/>
            </a:endParaRPr>
          </a:p>
          <a:p>
            <a:pPr marL="12700" marR="227965">
              <a:lnSpc>
                <a:spcPct val="102000"/>
              </a:lnSpc>
            </a:pP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slide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highlight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the  signiﬁcance</a:t>
            </a:r>
            <a:r>
              <a:rPr sz="24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air 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4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assessment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Tennessee.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22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3325"/>
              </a:spcBef>
            </a:pPr>
            <a:r>
              <a:rPr sz="4350" spc="50" dirty="0">
                <a:solidFill>
                  <a:srgbClr val="FFFFFF"/>
                </a:solidFill>
              </a:rPr>
              <a:t>Current</a:t>
            </a:r>
            <a:r>
              <a:rPr sz="4350" spc="-409" dirty="0">
                <a:solidFill>
                  <a:srgbClr val="FFFFFF"/>
                </a:solidFill>
              </a:rPr>
              <a:t> </a:t>
            </a:r>
            <a:r>
              <a:rPr sz="4350" spc="85" dirty="0">
                <a:solidFill>
                  <a:srgbClr val="FFFFFF"/>
                </a:solidFill>
              </a:rPr>
              <a:t>Air</a:t>
            </a:r>
            <a:r>
              <a:rPr sz="4350" spc="-295" dirty="0">
                <a:solidFill>
                  <a:srgbClr val="FFFFFF"/>
                </a:solidFill>
              </a:rPr>
              <a:t> </a:t>
            </a:r>
            <a:r>
              <a:rPr sz="4350" spc="15" dirty="0">
                <a:solidFill>
                  <a:srgbClr val="FFFFFF"/>
                </a:solidFill>
              </a:rPr>
              <a:t>Quality</a:t>
            </a:r>
            <a:r>
              <a:rPr sz="4350" spc="-325" dirty="0">
                <a:solidFill>
                  <a:srgbClr val="FFFFFF"/>
                </a:solidFill>
              </a:rPr>
              <a:t> </a:t>
            </a:r>
            <a:r>
              <a:rPr sz="4350" spc="-135" dirty="0">
                <a:solidFill>
                  <a:srgbClr val="FFFFFF"/>
                </a:solidFill>
              </a:rPr>
              <a:t>Status</a:t>
            </a:r>
            <a:endParaRPr sz="4350"/>
          </a:p>
        </p:txBody>
      </p:sp>
      <p:sp>
        <p:nvSpPr>
          <p:cNvPr id="4" name="object 4"/>
          <p:cNvSpPr txBox="1"/>
          <p:nvPr/>
        </p:nvSpPr>
        <p:spPr>
          <a:xfrm>
            <a:off x="9407513" y="3393165"/>
            <a:ext cx="7550784" cy="2225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provide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overview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current  </a:t>
            </a:r>
            <a:r>
              <a:rPr sz="2450" spc="-25" dirty="0">
                <a:latin typeface="Verdana"/>
                <a:cs typeface="Verdana"/>
              </a:rPr>
              <a:t>air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quality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status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Tennessee.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highlight  </a:t>
            </a:r>
            <a:r>
              <a:rPr sz="2450" spc="-40" dirty="0">
                <a:latin typeface="Verdana"/>
                <a:cs typeface="Verdana"/>
              </a:rPr>
              <a:t>key </a:t>
            </a:r>
            <a:r>
              <a:rPr sz="2450" spc="5" dirty="0">
                <a:latin typeface="Verdana"/>
                <a:cs typeface="Verdana"/>
              </a:rPr>
              <a:t>pollutants, </a:t>
            </a:r>
            <a:r>
              <a:rPr sz="2450" spc="25" dirty="0">
                <a:latin typeface="Verdana"/>
                <a:cs typeface="Verdana"/>
              </a:rPr>
              <a:t>their </a:t>
            </a:r>
            <a:r>
              <a:rPr sz="2450" spc="-35" dirty="0">
                <a:latin typeface="Verdana"/>
                <a:cs typeface="Verdana"/>
              </a:rPr>
              <a:t>sources,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30" dirty="0">
                <a:latin typeface="Verdana"/>
                <a:cs typeface="Verdana"/>
              </a:rPr>
              <a:t>regions  </a:t>
            </a:r>
            <a:r>
              <a:rPr sz="2450" spc="70" dirty="0">
                <a:latin typeface="Verdana"/>
                <a:cs typeface="Verdana"/>
              </a:rPr>
              <a:t>most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affected.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Recent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statistics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  </a:t>
            </a:r>
            <a:r>
              <a:rPr sz="2450" spc="40" dirty="0">
                <a:latin typeface="Verdana"/>
                <a:cs typeface="Verdana"/>
              </a:rPr>
              <a:t>presented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emphasize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need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action.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08" y="1610369"/>
            <a:ext cx="619379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85" dirty="0"/>
              <a:t>Challenges</a:t>
            </a:r>
            <a:r>
              <a:rPr sz="2850" spc="-130" dirty="0"/>
              <a:t> </a:t>
            </a:r>
            <a:r>
              <a:rPr sz="2850" spc="55" dirty="0"/>
              <a:t>in</a:t>
            </a:r>
            <a:r>
              <a:rPr sz="2850" spc="-240" dirty="0"/>
              <a:t> </a:t>
            </a:r>
            <a:r>
              <a:rPr sz="2850" spc="55" dirty="0"/>
              <a:t>Air</a:t>
            </a:r>
            <a:r>
              <a:rPr sz="2850" spc="-190" dirty="0"/>
              <a:t> </a:t>
            </a:r>
            <a:r>
              <a:rPr sz="2850" spc="5" dirty="0"/>
              <a:t>Quality</a:t>
            </a:r>
            <a:r>
              <a:rPr sz="2850" spc="-320" dirty="0"/>
              <a:t> </a:t>
            </a:r>
            <a:r>
              <a:rPr sz="2850" spc="-145" dirty="0"/>
              <a:t>Assessment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481739" y="2884527"/>
            <a:ext cx="6196965" cy="3101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98450" algn="r">
              <a:lnSpc>
                <a:spcPct val="117900"/>
              </a:lnSpc>
              <a:spcBef>
                <a:spcPts val="75"/>
              </a:spcBef>
            </a:pPr>
            <a:r>
              <a:rPr sz="2450" spc="15" dirty="0">
                <a:latin typeface="Verdana"/>
                <a:cs typeface="Verdana"/>
              </a:rPr>
              <a:t>Assessing </a:t>
            </a:r>
            <a:r>
              <a:rPr sz="2450" spc="-25" dirty="0">
                <a:latin typeface="Verdana"/>
                <a:cs typeface="Verdana"/>
              </a:rPr>
              <a:t>air </a:t>
            </a:r>
            <a:r>
              <a:rPr sz="2450" spc="20" dirty="0">
                <a:latin typeface="Verdana"/>
                <a:cs typeface="Verdana"/>
              </a:rPr>
              <a:t>quality</a:t>
            </a:r>
            <a:r>
              <a:rPr sz="2450" spc="-65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accurately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poses 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several </a:t>
            </a:r>
            <a:r>
              <a:rPr sz="2450" spc="10" dirty="0">
                <a:latin typeface="Verdana"/>
                <a:cs typeface="Verdana"/>
              </a:rPr>
              <a:t>challenges.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64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discuss</a:t>
            </a:r>
            <a:r>
              <a:rPr sz="2450" spc="-23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limitations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existing </a:t>
            </a:r>
            <a:r>
              <a:rPr sz="2450" spc="9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monitoring </a:t>
            </a:r>
            <a:r>
              <a:rPr sz="2450" spc="-60" dirty="0">
                <a:latin typeface="Verdana"/>
                <a:cs typeface="Verdana"/>
              </a:rPr>
              <a:t>systems,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65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complexity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pollutant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interactions,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need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advanced </a:t>
            </a:r>
            <a:r>
              <a:rPr sz="2450" spc="50" dirty="0">
                <a:latin typeface="Verdana"/>
                <a:cs typeface="Verdana"/>
              </a:rPr>
              <a:t>technologies</a:t>
            </a:r>
            <a:r>
              <a:rPr sz="2450" spc="-5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65" dirty="0">
                <a:latin typeface="Verdana"/>
                <a:cs typeface="Verdana"/>
              </a:rPr>
              <a:t>gie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3350"/>
              </a:spcBef>
            </a:pPr>
            <a:r>
              <a:rPr sz="3650" spc="-90" dirty="0">
                <a:solidFill>
                  <a:srgbClr val="FFFFFF"/>
                </a:solidFill>
              </a:rPr>
              <a:t>Proposed </a:t>
            </a:r>
            <a:r>
              <a:rPr sz="3650" spc="-75" dirty="0">
                <a:solidFill>
                  <a:srgbClr val="FFFFFF"/>
                </a:solidFill>
              </a:rPr>
              <a:t>Strategies </a:t>
            </a:r>
            <a:r>
              <a:rPr sz="3650" spc="50" dirty="0">
                <a:solidFill>
                  <a:srgbClr val="FFFFFF"/>
                </a:solidFill>
              </a:rPr>
              <a:t>for</a:t>
            </a:r>
            <a:r>
              <a:rPr sz="3650" spc="-409" dirty="0">
                <a:solidFill>
                  <a:srgbClr val="FFFFFF"/>
                </a:solidFill>
              </a:rPr>
              <a:t> </a:t>
            </a:r>
            <a:r>
              <a:rPr sz="3650" dirty="0">
                <a:solidFill>
                  <a:srgbClr val="FFFFFF"/>
                </a:solidFill>
              </a:rPr>
              <a:t>Improvement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31759" y="3393165"/>
            <a:ext cx="770191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sz="2450" spc="-85" dirty="0">
                <a:latin typeface="Verdana"/>
                <a:cs typeface="Verdana"/>
              </a:rPr>
              <a:t>To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enhance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air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quality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assessment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Tennessee,  </a:t>
            </a:r>
            <a:r>
              <a:rPr sz="2450" spc="20" dirty="0">
                <a:latin typeface="Verdana"/>
                <a:cs typeface="Verdana"/>
              </a:rPr>
              <a:t>this slide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30" dirty="0">
                <a:latin typeface="Verdana"/>
                <a:cs typeface="Verdana"/>
              </a:rPr>
              <a:t>present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45" dirty="0">
                <a:latin typeface="Verdana"/>
                <a:cs typeface="Verdana"/>
              </a:rPr>
              <a:t>range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55" dirty="0">
                <a:latin typeface="Verdana"/>
                <a:cs typeface="Verdana"/>
              </a:rPr>
              <a:t>proposed  </a:t>
            </a:r>
            <a:r>
              <a:rPr sz="2450" spc="-30" dirty="0">
                <a:latin typeface="Verdana"/>
                <a:cs typeface="Verdana"/>
              </a:rPr>
              <a:t>strategies. </a:t>
            </a:r>
            <a:r>
              <a:rPr sz="2450" spc="5" dirty="0">
                <a:latin typeface="Verdana"/>
                <a:cs typeface="Verdana"/>
              </a:rPr>
              <a:t>These </a:t>
            </a:r>
            <a:r>
              <a:rPr sz="2450" spc="70" dirty="0">
                <a:latin typeface="Verdana"/>
                <a:cs typeface="Verdana"/>
              </a:rPr>
              <a:t>include </a:t>
            </a:r>
            <a:r>
              <a:rPr sz="2450" spc="25" dirty="0">
                <a:latin typeface="Verdana"/>
                <a:cs typeface="Verdana"/>
              </a:rPr>
              <a:t>increased </a:t>
            </a:r>
            <a:r>
              <a:rPr sz="2450" spc="65" dirty="0">
                <a:latin typeface="Verdana"/>
                <a:cs typeface="Verdana"/>
              </a:rPr>
              <a:t>monitoring  </a:t>
            </a:r>
            <a:r>
              <a:rPr sz="2450" spc="45" dirty="0">
                <a:latin typeface="Verdana"/>
                <a:cs typeface="Verdana"/>
              </a:rPr>
              <a:t>network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coverage,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implementation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advanced  </a:t>
            </a:r>
            <a:r>
              <a:rPr sz="2450" spc="95" dirty="0">
                <a:latin typeface="Verdana"/>
                <a:cs typeface="Verdana"/>
              </a:rPr>
              <a:t>modeling </a:t>
            </a:r>
            <a:r>
              <a:rPr sz="2450" spc="20" dirty="0">
                <a:latin typeface="Verdana"/>
                <a:cs typeface="Verdana"/>
              </a:rPr>
              <a:t>techniques,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35" dirty="0">
                <a:latin typeface="Verdana"/>
                <a:cs typeface="Verdana"/>
              </a:rPr>
              <a:t>collaboration </a:t>
            </a:r>
            <a:r>
              <a:rPr sz="2450" spc="80" dirty="0">
                <a:latin typeface="Verdana"/>
                <a:cs typeface="Verdana"/>
              </a:rPr>
              <a:t>with  </a:t>
            </a:r>
            <a:r>
              <a:rPr sz="2450" spc="15" dirty="0">
                <a:latin typeface="Verdana"/>
                <a:cs typeface="Verdana"/>
              </a:rPr>
              <a:t>stakeholders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effective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policy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implementation.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350"/>
              </a:spcBef>
            </a:pPr>
            <a:r>
              <a:rPr sz="3050" spc="-75" dirty="0">
                <a:solidFill>
                  <a:srgbClr val="FFFFFF"/>
                </a:solidFill>
              </a:rPr>
              <a:t>Beneﬁts</a:t>
            </a:r>
            <a:r>
              <a:rPr sz="3050" spc="-135" dirty="0">
                <a:solidFill>
                  <a:srgbClr val="FFFFFF"/>
                </a:solidFill>
              </a:rPr>
              <a:t> </a:t>
            </a:r>
            <a:r>
              <a:rPr sz="3050" spc="-30" dirty="0">
                <a:solidFill>
                  <a:srgbClr val="FFFFFF"/>
                </a:solidFill>
              </a:rPr>
              <a:t>of</a:t>
            </a:r>
            <a:r>
              <a:rPr sz="3050" spc="-135" dirty="0">
                <a:solidFill>
                  <a:srgbClr val="FFFFFF"/>
                </a:solidFill>
              </a:rPr>
              <a:t> </a:t>
            </a:r>
            <a:r>
              <a:rPr sz="3050" spc="-60" dirty="0">
                <a:solidFill>
                  <a:srgbClr val="FFFFFF"/>
                </a:solidFill>
              </a:rPr>
              <a:t>Enhanced</a:t>
            </a:r>
            <a:r>
              <a:rPr sz="3050" spc="-254" dirty="0">
                <a:solidFill>
                  <a:srgbClr val="FFFFFF"/>
                </a:solidFill>
              </a:rPr>
              <a:t> </a:t>
            </a:r>
            <a:r>
              <a:rPr sz="3050" spc="70" dirty="0">
                <a:solidFill>
                  <a:srgbClr val="FFFFFF"/>
                </a:solidFill>
              </a:rPr>
              <a:t>Air</a:t>
            </a:r>
            <a:r>
              <a:rPr sz="3050" spc="-195" dirty="0">
                <a:solidFill>
                  <a:srgbClr val="FFFFFF"/>
                </a:solidFill>
              </a:rPr>
              <a:t> </a:t>
            </a:r>
            <a:r>
              <a:rPr sz="3050" spc="20" dirty="0">
                <a:solidFill>
                  <a:srgbClr val="FFFFFF"/>
                </a:solidFill>
              </a:rPr>
              <a:t>Quality</a:t>
            </a:r>
            <a:r>
              <a:rPr sz="3050" spc="-340" dirty="0">
                <a:solidFill>
                  <a:srgbClr val="FFFFFF"/>
                </a:solidFill>
              </a:rPr>
              <a:t> </a:t>
            </a:r>
            <a:r>
              <a:rPr sz="3050" spc="-145" dirty="0">
                <a:solidFill>
                  <a:srgbClr val="FFFFFF"/>
                </a:solidFill>
              </a:rPr>
              <a:t>Assessment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9366734" y="3393165"/>
            <a:ext cx="763206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80"/>
              </a:spcBef>
            </a:pPr>
            <a:r>
              <a:rPr sz="2450" spc="25" dirty="0">
                <a:latin typeface="Verdana"/>
                <a:cs typeface="Verdana"/>
              </a:rPr>
              <a:t>Improving </a:t>
            </a:r>
            <a:r>
              <a:rPr sz="2450" spc="-25" dirty="0">
                <a:latin typeface="Verdana"/>
                <a:cs typeface="Verdana"/>
              </a:rPr>
              <a:t>air </a:t>
            </a:r>
            <a:r>
              <a:rPr sz="2450" spc="20" dirty="0">
                <a:latin typeface="Verdana"/>
                <a:cs typeface="Verdana"/>
              </a:rPr>
              <a:t>quality assessment </a:t>
            </a:r>
            <a:r>
              <a:rPr sz="2450" spc="-20" dirty="0">
                <a:latin typeface="Verdana"/>
                <a:cs typeface="Verdana"/>
              </a:rPr>
              <a:t>offers  </a:t>
            </a:r>
            <a:r>
              <a:rPr sz="2450" spc="65" dirty="0">
                <a:latin typeface="Verdana"/>
                <a:cs typeface="Verdana"/>
              </a:rPr>
              <a:t>numerous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beneﬁts.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highlight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5" dirty="0">
                <a:latin typeface="Verdana"/>
                <a:cs typeface="Verdana"/>
              </a:rPr>
              <a:t>positive </a:t>
            </a:r>
            <a:r>
              <a:rPr sz="2450" spc="65" dirty="0">
                <a:latin typeface="Verdana"/>
                <a:cs typeface="Verdana"/>
              </a:rPr>
              <a:t>impacts </a:t>
            </a:r>
            <a:r>
              <a:rPr sz="2450" spc="95" dirty="0">
                <a:latin typeface="Verdana"/>
                <a:cs typeface="Verdana"/>
              </a:rPr>
              <a:t>on </a:t>
            </a:r>
            <a:r>
              <a:rPr sz="2450" spc="85" dirty="0">
                <a:latin typeface="Verdana"/>
                <a:cs typeface="Verdana"/>
              </a:rPr>
              <a:t>public </a:t>
            </a:r>
            <a:r>
              <a:rPr sz="2450" spc="-15" dirty="0">
                <a:latin typeface="Verdana"/>
                <a:cs typeface="Verdana"/>
              </a:rPr>
              <a:t>health,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15" dirty="0">
                <a:latin typeface="Verdana"/>
                <a:cs typeface="Verdana"/>
              </a:rPr>
              <a:t>environment,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5" dirty="0">
                <a:latin typeface="Verdana"/>
                <a:cs typeface="Verdana"/>
              </a:rPr>
              <a:t>economy. </a:t>
            </a:r>
            <a:r>
              <a:rPr sz="2450" spc="-125" dirty="0">
                <a:latin typeface="Verdana"/>
                <a:cs typeface="Verdana"/>
              </a:rPr>
              <a:t>It </a:t>
            </a:r>
            <a:r>
              <a:rPr sz="2450" spc="35" dirty="0">
                <a:latin typeface="Verdana"/>
                <a:cs typeface="Verdana"/>
              </a:rPr>
              <a:t>will  </a:t>
            </a:r>
            <a:r>
              <a:rPr sz="2450" spc="50" dirty="0">
                <a:latin typeface="Verdana"/>
                <a:cs typeface="Verdana"/>
              </a:rPr>
              <a:t>emphasize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potential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reduction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respiratory  </a:t>
            </a:r>
            <a:r>
              <a:rPr sz="2450" spc="-45" dirty="0">
                <a:latin typeface="Verdana"/>
                <a:cs typeface="Verdana"/>
              </a:rPr>
              <a:t>diseases,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ecosystem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preservation,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attraction 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40" dirty="0">
                <a:latin typeface="Verdana"/>
                <a:cs typeface="Verdana"/>
              </a:rPr>
              <a:t>clean</a:t>
            </a:r>
            <a:r>
              <a:rPr sz="2450" spc="-45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industries.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04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Call </a:t>
            </a:r>
            <a:r>
              <a:rPr spc="-75" dirty="0"/>
              <a:t>to</a:t>
            </a:r>
            <a:r>
              <a:rPr spc="-710" dirty="0"/>
              <a:t> </a:t>
            </a:r>
            <a:r>
              <a:rPr spc="-80" dirty="0"/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2" y="2864746"/>
            <a:ext cx="598932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serve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call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action,  </a:t>
            </a:r>
            <a:r>
              <a:rPr sz="2450" spc="80" dirty="0">
                <a:latin typeface="Verdana"/>
                <a:cs typeface="Verdana"/>
              </a:rPr>
              <a:t>urging </a:t>
            </a:r>
            <a:r>
              <a:rPr sz="2450" spc="15" dirty="0">
                <a:latin typeface="Verdana"/>
                <a:cs typeface="Verdana"/>
              </a:rPr>
              <a:t>stakeholders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5" dirty="0">
                <a:latin typeface="Verdana"/>
                <a:cs typeface="Verdana"/>
              </a:rPr>
              <a:t>prioritize </a:t>
            </a:r>
            <a:r>
              <a:rPr sz="2450" spc="-25" dirty="0">
                <a:latin typeface="Verdana"/>
                <a:cs typeface="Verdana"/>
              </a:rPr>
              <a:t>air  </a:t>
            </a:r>
            <a:r>
              <a:rPr sz="2450" spc="20" dirty="0">
                <a:latin typeface="Verdana"/>
                <a:cs typeface="Verdana"/>
              </a:rPr>
              <a:t>quality assessment </a:t>
            </a:r>
            <a:r>
              <a:rPr sz="2450" spc="85" dirty="0">
                <a:latin typeface="Verdana"/>
                <a:cs typeface="Verdana"/>
              </a:rPr>
              <a:t>enhancement </a:t>
            </a:r>
            <a:r>
              <a:rPr sz="2450" spc="55" dirty="0">
                <a:latin typeface="Verdana"/>
                <a:cs typeface="Verdana"/>
              </a:rPr>
              <a:t>in  </a:t>
            </a:r>
            <a:r>
              <a:rPr sz="2450" spc="-35" dirty="0">
                <a:latin typeface="Verdana"/>
                <a:cs typeface="Verdana"/>
              </a:rPr>
              <a:t>Tennessee. </a:t>
            </a:r>
            <a:r>
              <a:rPr sz="2450" spc="-125" dirty="0">
                <a:latin typeface="Verdana"/>
                <a:cs typeface="Verdana"/>
              </a:rPr>
              <a:t>It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50" dirty="0">
                <a:latin typeface="Verdana"/>
                <a:cs typeface="Verdana"/>
              </a:rPr>
              <a:t>emphasize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70" dirty="0">
                <a:latin typeface="Verdana"/>
                <a:cs typeface="Verdana"/>
              </a:rPr>
              <a:t>importance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5" dirty="0">
                <a:latin typeface="Verdana"/>
                <a:cs typeface="Verdana"/>
              </a:rPr>
              <a:t>collaboration, </a:t>
            </a:r>
            <a:r>
              <a:rPr sz="2450" spc="90" dirty="0">
                <a:latin typeface="Verdana"/>
                <a:cs typeface="Verdana"/>
              </a:rPr>
              <a:t>funding  </a:t>
            </a:r>
            <a:r>
              <a:rPr sz="2450" dirty="0">
                <a:latin typeface="Verdana"/>
                <a:cs typeface="Verdana"/>
              </a:rPr>
              <a:t>allocation,</a:t>
            </a:r>
            <a:r>
              <a:rPr sz="2450" spc="-23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policy</a:t>
            </a:r>
            <a:r>
              <a:rPr sz="2450" spc="-23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implementation 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achieve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tangible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improvements.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30" y="2654250"/>
            <a:ext cx="5955665" cy="1350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650" spc="-45" dirty="0"/>
              <a:t>Conclusion</a:t>
            </a:r>
            <a:endParaRPr sz="8650"/>
          </a:p>
        </p:txBody>
      </p:sp>
      <p:sp>
        <p:nvSpPr>
          <p:cNvPr id="6" name="object 6"/>
          <p:cNvSpPr txBox="1"/>
          <p:nvPr/>
        </p:nvSpPr>
        <p:spPr>
          <a:xfrm>
            <a:off x="4301171" y="4736312"/>
            <a:ext cx="967613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0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conclusion,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enhancing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quality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assessment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Tennessee 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crucial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healthier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sustainable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future.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addressing 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10" dirty="0">
                <a:latin typeface="Verdana"/>
                <a:cs typeface="Verdana"/>
              </a:rPr>
              <a:t>challenges, </a:t>
            </a:r>
            <a:r>
              <a:rPr sz="2450" spc="95" dirty="0">
                <a:latin typeface="Verdana"/>
                <a:cs typeface="Verdana"/>
              </a:rPr>
              <a:t>implementing </a:t>
            </a:r>
            <a:r>
              <a:rPr sz="2450" spc="55" dirty="0">
                <a:latin typeface="Verdana"/>
                <a:cs typeface="Verdana"/>
              </a:rPr>
              <a:t>proposed </a:t>
            </a:r>
            <a:r>
              <a:rPr sz="2450" spc="-30" dirty="0">
                <a:latin typeface="Verdana"/>
                <a:cs typeface="Verdana"/>
              </a:rPr>
              <a:t>strategies, </a:t>
            </a:r>
            <a:r>
              <a:rPr sz="2450" spc="85" dirty="0">
                <a:latin typeface="Verdana"/>
                <a:cs typeface="Verdana"/>
              </a:rPr>
              <a:t>and  </a:t>
            </a:r>
            <a:r>
              <a:rPr sz="2450" spc="20" dirty="0">
                <a:latin typeface="Verdana"/>
                <a:cs typeface="Verdana"/>
              </a:rPr>
              <a:t>fostering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collaboration,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we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make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signiﬁcant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progress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  </a:t>
            </a:r>
            <a:r>
              <a:rPr sz="2450" spc="50" dirty="0">
                <a:latin typeface="Verdana"/>
                <a:cs typeface="Verdana"/>
              </a:rPr>
              <a:t>ensuring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cleaner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Tennesseans.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387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Slide 3</vt:lpstr>
      <vt:lpstr>Current Air Quality Status</vt:lpstr>
      <vt:lpstr>Challenges in Air Quality Assessment</vt:lpstr>
      <vt:lpstr>Proposed Strategies for Improvement</vt:lpstr>
      <vt:lpstr>Beneﬁts of Enhanced Air Quality Assessment</vt:lpstr>
      <vt:lpstr>Call to Action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 LAB</dc:creator>
  <cp:lastModifiedBy>MAD LAB</cp:lastModifiedBy>
  <cp:revision>1</cp:revision>
  <dcterms:created xsi:type="dcterms:W3CDTF">2023-10-03T09:35:59Z</dcterms:created>
  <dcterms:modified xsi:type="dcterms:W3CDTF">2023-10-17T09:01:09Z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2023-10-03T00:00:00Z</vt:filetime>
  </property>
</Properties>
</file>