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9" r:id="rId15"/>
    <p:sldId id="280" r:id="rId16"/>
    <p:sldId id="281" r:id="rId17"/>
    <p:sldId id="282" r:id="rId18"/>
    <p:sldId id="283" r:id="rId19"/>
    <p:sldId id="284" r:id="rId20"/>
    <p:sldId id="286" r:id="rId21"/>
    <p:sldId id="285" r:id="rId22"/>
    <p:sldId id="287" r:id="rId23"/>
    <p:sldId id="273" r:id="rId24"/>
  </p:sldIdLst>
  <p:sldSz cx="7556500" cy="10680700"/>
  <p:notesSz cx="7556500" cy="10680700"/>
  <p:embeddedFontLst>
    <p:embeddedFont>
      <p:font typeface="맑은 고딕" panose="020B0503020000020004" pitchFamily="50" charset="-127"/>
      <p:regular r:id="rId27"/>
      <p:bold r:id="rId28"/>
    </p:embeddedFont>
    <p:embeddedFont>
      <p:font typeface="IHPDMS+NanumGothic" panose="020B0600000101010101" charset="-127"/>
      <p:regular r:id="rId29"/>
    </p:embeddedFont>
    <p:embeddedFont>
      <p:font typeface="EFWDSD+NanumGothicBold" panose="020B0600000101010101" charset="-127"/>
      <p:regular r:id="rId30"/>
    </p:embeddedFont>
    <p:embeddedFont>
      <p:font typeface="맑은 고딕" panose="020B0503020000020004" pitchFamily="50" charset="-127"/>
      <p:regular r:id="rId27"/>
      <p:bold r:id="rId28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LUOGFN+NanumGothic" panose="020B0600000101010101" charset="-127"/>
      <p:regular r:id="rId35"/>
    </p:embeddedFont>
    <p:embeddedFont>
      <p:font typeface="MTTESP+NanumGothicBold" panose="020B0600000101010101" charset="-127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92" autoAdjust="0"/>
  </p:normalViewPr>
  <p:slideViewPr>
    <p:cSldViewPr>
      <p:cViewPr>
        <p:scale>
          <a:sx n="100" d="100"/>
          <a:sy n="100" d="100"/>
        </p:scale>
        <p:origin x="2376" y="-93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ACBAB-5519-4F85-BCCE-56A889AC85AA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27990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E36A1-3C65-42D1-A0E0-3C0B5337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31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06A45-87AC-4313-9440-7377C960127E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5088"/>
            <a:ext cx="2549525" cy="3605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0325"/>
            <a:ext cx="6045200" cy="4205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7990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338F1-A8E0-4F4B-8126-C368A6C7F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0519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411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68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9295-0493-48DA-ADBF-BC7CEB65C5C0}" type="datetime1">
              <a:rPr lang="en-US" altLang="ko-KR" smtClean="0"/>
              <a:t>3/21/2023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6B5B3-A9B3-4F56-BB21-8C66529E5D63}" type="datetime1">
              <a:rPr lang="en-US" altLang="ko-KR" smtClean="0"/>
              <a:t>3/21/2023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123.45.67.89:8080/Kmarket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320" y="3402710"/>
            <a:ext cx="5770752" cy="1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9464" y="2590038"/>
            <a:ext cx="5761608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18842" y="2823210"/>
            <a:ext cx="2874644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6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프로젝트</a:t>
            </a:r>
            <a:r>
              <a:rPr sz="2400" b="1" spc="530" dirty="0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 </a:t>
            </a:r>
            <a:r>
              <a:rPr sz="2400" b="1" dirty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완료보고서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33846" y="3587114"/>
            <a:ext cx="66690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+mn-ea"/>
                <a:cs typeface="MTTESP+NanumGothicBold"/>
              </a:rPr>
              <a:t>Ver 1.2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365627" y="7391273"/>
            <a:ext cx="98389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 smtClean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2022.12.2</a:t>
            </a:r>
            <a:r>
              <a:rPr lang="en-US" sz="1200" dirty="0" smtClean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8</a:t>
            </a:r>
            <a:endParaRPr sz="1200" dirty="0">
              <a:solidFill>
                <a:srgbClr val="000000"/>
              </a:solidFill>
              <a:latin typeface="+mj-ea"/>
              <a:ea typeface="+mj-ea"/>
              <a:cs typeface="LUOGFN+Nanum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6822" y="8591235"/>
            <a:ext cx="277747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6</a:t>
            </a:r>
            <a:r>
              <a:rPr sz="1200" spc="-43" dirty="0" smtClean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 </a:t>
            </a:r>
            <a:r>
              <a:rPr sz="12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팀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666784" y="8881778"/>
            <a:ext cx="23787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IHPDMS+NanumGothic"/>
              </a:rPr>
              <a:t>김철학</a:t>
            </a:r>
            <a:r>
              <a:rPr sz="1200" dirty="0" smtClean="0">
                <a:solidFill>
                  <a:srgbClr val="000000"/>
                </a:solidFill>
                <a:latin typeface="+mn-ea"/>
                <a:cs typeface="LUOGFN+NanumGothic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LUOGFN+NanumGothic"/>
              </a:rPr>
              <a:t>김동근</a:t>
            </a:r>
            <a:r>
              <a:rPr sz="1200" dirty="0" smtClean="0">
                <a:solidFill>
                  <a:srgbClr val="000000"/>
                </a:solidFill>
                <a:latin typeface="+mn-ea"/>
                <a:cs typeface="LUOGFN+NanumGothic"/>
              </a:rPr>
              <a:t>,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LUOGFN+NanumGothic"/>
              </a:rPr>
              <a:t>윤사랑</a:t>
            </a:r>
            <a:r>
              <a:rPr sz="1200" dirty="0" smtClean="0">
                <a:solidFill>
                  <a:srgbClr val="000000"/>
                </a:solidFill>
                <a:latin typeface="+mn-ea"/>
                <a:cs typeface="LUOGFN+NanumGothic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LUOGFN+NanumGothic"/>
              </a:rPr>
              <a:t>임민지</a:t>
            </a:r>
            <a:endParaRPr sz="1200" dirty="0">
              <a:solidFill>
                <a:srgbClr val="000000"/>
              </a:solidFill>
              <a:latin typeface="+mn-ea"/>
              <a:cs typeface="LUOGFN+NanumGothic"/>
            </a:endParaRPr>
          </a:p>
        </p:txBody>
      </p:sp>
      <p:sp>
        <p:nvSpPr>
          <p:cNvPr id="13" name="Google Shape;56;p13"/>
          <p:cNvSpPr/>
          <p:nvPr/>
        </p:nvSpPr>
        <p:spPr>
          <a:xfrm>
            <a:off x="92395" y="110660"/>
            <a:ext cx="7344816" cy="104411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7;p13"/>
          <p:cNvSpPr/>
          <p:nvPr/>
        </p:nvSpPr>
        <p:spPr>
          <a:xfrm rot="5400000">
            <a:off x="136845" y="141663"/>
            <a:ext cx="606300" cy="6063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03" y="3425944"/>
            <a:ext cx="4667250" cy="58674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1167688" y="1768602"/>
            <a:ext cx="5479745" cy="1435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4704" y="1094994"/>
            <a:ext cx="1954133" cy="65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MTTESP+NanumGothicBold"/>
                <a:cs typeface="MTTESP+NanumGothicBold"/>
              </a:rPr>
              <a:t>4.</a:t>
            </a:r>
            <a:r>
              <a:rPr sz="1200" b="1" spc="220" dirty="0">
                <a:solidFill>
                  <a:srgbClr val="000000"/>
                </a:solidFill>
                <a:latin typeface="MTTESP+NanumGothicBold"/>
                <a:cs typeface="MTTESP+NanumGothicBold"/>
              </a:rPr>
              <a:t> </a:t>
            </a:r>
            <a:r>
              <a:rPr sz="12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프로젝트</a:t>
            </a:r>
            <a:r>
              <a:rPr sz="1200" b="1" spc="2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작업</a:t>
            </a:r>
            <a:r>
              <a:rPr sz="1200" b="1" spc="2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내역</a:t>
            </a:r>
          </a:p>
          <a:p>
            <a:pPr marL="126491" marR="0">
              <a:lnSpc>
                <a:spcPts val="1145"/>
              </a:lnSpc>
              <a:spcBef>
                <a:spcPts val="619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1)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프로젝트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기획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정보구조</a:t>
            </a:r>
          </a:p>
          <a:p>
            <a:pPr marL="251459" marR="0">
              <a:lnSpc>
                <a:spcPts val="1145"/>
              </a:lnSpc>
              <a:spcBef>
                <a:spcPts val="644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4.1.1)</a:t>
            </a:r>
            <a:r>
              <a:rPr sz="1000" spc="19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스토리보드</a:t>
            </a:r>
            <a:r>
              <a:rPr sz="1000" spc="2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내역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39850" y="1824989"/>
            <a:ext cx="368046" cy="1361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버전</a:t>
            </a:r>
          </a:p>
          <a:p>
            <a:pPr marL="21336" marR="0">
              <a:lnSpc>
                <a:spcPts val="1034"/>
              </a:lnSpc>
              <a:spcBef>
                <a:spcPts val="887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1.0</a:t>
            </a:r>
          </a:p>
          <a:p>
            <a:pPr marL="21336" marR="0">
              <a:lnSpc>
                <a:spcPts val="1034"/>
              </a:lnSpc>
              <a:spcBef>
                <a:spcPts val="898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1.1</a:t>
            </a:r>
          </a:p>
          <a:p>
            <a:pPr marL="21336" marR="0">
              <a:lnSpc>
                <a:spcPts val="1034"/>
              </a:lnSpc>
              <a:spcBef>
                <a:spcPts val="887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1.2</a:t>
            </a:r>
          </a:p>
          <a:p>
            <a:pPr marL="21336" marR="0">
              <a:lnSpc>
                <a:spcPts val="1034"/>
              </a:lnSpc>
              <a:spcBef>
                <a:spcPts val="836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1.3</a:t>
            </a:r>
          </a:p>
          <a:p>
            <a:pPr marL="21336" marR="0">
              <a:lnSpc>
                <a:spcPts val="1034"/>
              </a:lnSpc>
              <a:spcBef>
                <a:spcPts val="899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1.4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60117" y="1824989"/>
            <a:ext cx="582739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변경일자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41954" y="1824989"/>
            <a:ext cx="415518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page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88128" y="1824989"/>
            <a:ext cx="36804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내용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94221" y="1824989"/>
            <a:ext cx="476250" cy="1361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작성자</a:t>
            </a:r>
          </a:p>
          <a:p>
            <a:pPr marL="0" marR="0">
              <a:lnSpc>
                <a:spcPts val="1034"/>
              </a:lnSpc>
              <a:spcBef>
                <a:spcPts val="887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김철학</a:t>
            </a:r>
          </a:p>
          <a:p>
            <a:pPr marL="0" marR="0">
              <a:lnSpc>
                <a:spcPts val="1034"/>
              </a:lnSpc>
              <a:spcBef>
                <a:spcPts val="898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김철학</a:t>
            </a:r>
          </a:p>
          <a:p>
            <a:pPr marL="0" marR="0">
              <a:lnSpc>
                <a:spcPts val="1034"/>
              </a:lnSpc>
              <a:spcBef>
                <a:spcPts val="887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김철학</a:t>
            </a:r>
          </a:p>
          <a:p>
            <a:pPr marL="0" marR="0">
              <a:lnSpc>
                <a:spcPts val="1034"/>
              </a:lnSpc>
              <a:spcBef>
                <a:spcPts val="836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김철학</a:t>
            </a:r>
          </a:p>
          <a:p>
            <a:pPr marL="0" marR="0">
              <a:lnSpc>
                <a:spcPts val="1034"/>
              </a:lnSpc>
              <a:spcBef>
                <a:spcPts val="899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김철학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56485" y="2062734"/>
            <a:ext cx="789508" cy="1123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2022-12-05</a:t>
            </a:r>
          </a:p>
          <a:p>
            <a:pPr marL="0" marR="0">
              <a:lnSpc>
                <a:spcPts val="1034"/>
              </a:lnSpc>
              <a:spcBef>
                <a:spcPts val="898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2022-12-07</a:t>
            </a:r>
          </a:p>
          <a:p>
            <a:pPr marL="0" marR="0">
              <a:lnSpc>
                <a:spcPts val="1034"/>
              </a:lnSpc>
              <a:spcBef>
                <a:spcPts val="887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2022-12-08</a:t>
            </a:r>
          </a:p>
          <a:p>
            <a:pPr marL="0" marR="0">
              <a:lnSpc>
                <a:spcPts val="1034"/>
              </a:lnSpc>
              <a:spcBef>
                <a:spcPts val="886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2022-12-14</a:t>
            </a:r>
          </a:p>
          <a:p>
            <a:pPr marL="0" marR="0">
              <a:lnSpc>
                <a:spcPts val="1034"/>
              </a:lnSpc>
              <a:spcBef>
                <a:spcPts val="849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2022-12-23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93542" y="2062734"/>
            <a:ext cx="193890" cy="4088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-</a:t>
            </a:r>
          </a:p>
          <a:p>
            <a:pPr marL="0" marR="0">
              <a:lnSpc>
                <a:spcPts val="1034"/>
              </a:lnSpc>
              <a:spcBef>
                <a:spcPts val="898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-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94227" y="2062734"/>
            <a:ext cx="582739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최초작성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594227" y="2302001"/>
            <a:ext cx="2191003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메인</a:t>
            </a: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,</a:t>
            </a:r>
            <a:r>
              <a:rPr sz="900" spc="15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상품</a:t>
            </a: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,</a:t>
            </a:r>
            <a:r>
              <a:rPr sz="900" spc="15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회원</a:t>
            </a: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,</a:t>
            </a:r>
            <a:r>
              <a:rPr sz="900" spc="15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관리자</a:t>
            </a:r>
            <a:r>
              <a:rPr sz="900" spc="20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기능</a:t>
            </a:r>
            <a:r>
              <a:rPr sz="900" spc="1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설명</a:t>
            </a:r>
            <a:r>
              <a:rPr sz="9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추가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693542" y="2539746"/>
            <a:ext cx="834313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No</a:t>
            </a:r>
            <a:r>
              <a:rPr sz="900" spc="-1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4-1 ~</a:t>
            </a:r>
            <a:r>
              <a:rPr sz="900" spc="1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4-9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594227" y="2539746"/>
            <a:ext cx="112115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고객센터</a:t>
            </a:r>
            <a:r>
              <a:rPr sz="9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기능</a:t>
            </a:r>
            <a:r>
              <a:rPr sz="900" spc="20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추가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693542" y="2777489"/>
            <a:ext cx="2692400" cy="408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No</a:t>
            </a:r>
            <a:r>
              <a:rPr sz="900" spc="-1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5-5 ~</a:t>
            </a:r>
            <a:r>
              <a:rPr sz="900" spc="1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5-14</a:t>
            </a:r>
            <a:r>
              <a:rPr sz="900" spc="918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관리자</a:t>
            </a:r>
            <a:r>
              <a:rPr sz="900" spc="1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고객센터</a:t>
            </a:r>
            <a:r>
              <a:rPr sz="900" spc="20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추가</a:t>
            </a:r>
          </a:p>
          <a:p>
            <a:pPr marL="0" marR="0">
              <a:lnSpc>
                <a:spcPts val="1034"/>
              </a:lnSpc>
              <a:spcBef>
                <a:spcPts val="899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No</a:t>
            </a:r>
            <a:r>
              <a:rPr sz="900" spc="-1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5-15</a:t>
            </a:r>
            <a:r>
              <a:rPr sz="900" spc="3427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관리자</a:t>
            </a:r>
            <a:r>
              <a:rPr sz="900" spc="1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문의하기</a:t>
            </a:r>
            <a:r>
              <a:rPr sz="900" spc="1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답변</a:t>
            </a:r>
            <a:r>
              <a:rPr sz="900" spc="20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000000"/>
                </a:solidFill>
                <a:latin typeface="LUOGFN+NanumGothic"/>
                <a:cs typeface="LUOGFN+NanumGothic"/>
              </a:rPr>
              <a:t>view</a:t>
            </a:r>
            <a:r>
              <a:rPr sz="900" spc="174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900" dirty="0">
                <a:solidFill>
                  <a:srgbClr val="000000"/>
                </a:solidFill>
                <a:latin typeface="IHPDMS+NanumGothic"/>
                <a:cs typeface="IHPDMS+NanumGothic"/>
              </a:rPr>
              <a:t>추가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66164" y="3478362"/>
            <a:ext cx="2816878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4.1.2)</a:t>
            </a:r>
            <a:r>
              <a:rPr sz="1000" spc="19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정보구조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(IA</a:t>
            </a:r>
            <a:r>
              <a:rPr sz="1000" spc="-1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: Information Architecture)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943221" y="3586333"/>
            <a:ext cx="212627" cy="294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407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088001" y="3586333"/>
            <a:ext cx="1602105" cy="294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spc="-11" dirty="0">
                <a:solidFill>
                  <a:srgbClr val="FFFFFF"/>
                </a:solidFill>
                <a:latin typeface="Dotum"/>
                <a:cs typeface="Dotum"/>
              </a:rPr>
              <a:t>프로젝트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4" dirty="0">
                <a:solidFill>
                  <a:srgbClr val="FFFFFF"/>
                </a:solidFill>
                <a:latin typeface="Dotum"/>
                <a:cs typeface="Dotum"/>
              </a:rPr>
              <a:t>구조에</a:t>
            </a:r>
            <a:r>
              <a:rPr sz="800" spc="19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맞게</a:t>
            </a:r>
            <a:r>
              <a:rPr sz="800" spc="20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작성하기</a:t>
            </a:r>
          </a:p>
          <a:p>
            <a:pPr marL="0" marR="0">
              <a:lnSpc>
                <a:spcPts val="803"/>
              </a:lnSpc>
              <a:spcBef>
                <a:spcPts val="407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아래</a:t>
            </a:r>
            <a:r>
              <a:rPr sz="800" spc="1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내용</a:t>
            </a:r>
            <a:r>
              <a:rPr sz="800" spc="20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참고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467866" y="3965186"/>
            <a:ext cx="560233" cy="173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b="1" dirty="0">
                <a:solidFill>
                  <a:srgbClr val="FFFFFF"/>
                </a:solidFill>
                <a:latin typeface="Malgun Gothic"/>
                <a:cs typeface="Malgun Gothic"/>
              </a:rPr>
              <a:t>Kmarket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725547" y="3965186"/>
            <a:ext cx="368807" cy="1207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b="1" dirty="0">
                <a:solidFill>
                  <a:srgbClr val="FFFFFF"/>
                </a:solidFill>
                <a:latin typeface="Malgun Gothic"/>
                <a:cs typeface="Malgun Gothic"/>
              </a:rPr>
              <a:t>회원</a:t>
            </a:r>
          </a:p>
          <a:p>
            <a:pPr marL="0" marR="0">
              <a:lnSpc>
                <a:spcPts val="1069"/>
              </a:lnSpc>
              <a:spcBef>
                <a:spcPts val="7016"/>
              </a:spcBef>
              <a:spcAft>
                <a:spcPts val="0"/>
              </a:spcAft>
            </a:pPr>
            <a:r>
              <a:rPr sz="800" b="1" dirty="0">
                <a:solidFill>
                  <a:srgbClr val="FFFFFF"/>
                </a:solidFill>
                <a:latin typeface="Malgun Gothic"/>
                <a:cs typeface="Malgun Gothic"/>
              </a:rPr>
              <a:t>상품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745103" y="3965186"/>
            <a:ext cx="458723" cy="47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로그인</a:t>
            </a:r>
          </a:p>
          <a:p>
            <a:pPr marL="1523" marR="0">
              <a:lnSpc>
                <a:spcPts val="1069"/>
              </a:lnSpc>
              <a:spcBef>
                <a:spcPts val="1256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약관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746627" y="4570214"/>
            <a:ext cx="560832" cy="173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회원가입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739007" y="4998458"/>
            <a:ext cx="565403" cy="1382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상품목록</a:t>
            </a:r>
          </a:p>
          <a:p>
            <a:pPr marL="3047" marR="0">
              <a:lnSpc>
                <a:spcPts val="1069"/>
              </a:lnSpc>
              <a:spcBef>
                <a:spcPts val="1256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상품보기</a:t>
            </a:r>
          </a:p>
          <a:p>
            <a:pPr marL="3047" marR="0">
              <a:lnSpc>
                <a:spcPts val="1069"/>
              </a:lnSpc>
              <a:spcBef>
                <a:spcPts val="1320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장바구니</a:t>
            </a:r>
          </a:p>
          <a:p>
            <a:pPr marL="4571" marR="0">
              <a:lnSpc>
                <a:spcPts val="1069"/>
              </a:lnSpc>
              <a:spcBef>
                <a:spcPts val="1270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주문하기</a:t>
            </a:r>
          </a:p>
          <a:p>
            <a:pPr marL="0" marR="0">
              <a:lnSpc>
                <a:spcPts val="1069"/>
              </a:lnSpc>
              <a:spcBef>
                <a:spcPts val="1342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주문완료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996560" y="6359644"/>
            <a:ext cx="356616" cy="173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목록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623439" y="6632440"/>
            <a:ext cx="560831" cy="173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b="1" dirty="0">
                <a:solidFill>
                  <a:srgbClr val="FFFFFF"/>
                </a:solidFill>
                <a:latin typeface="Malgun Gothic"/>
                <a:cs typeface="Malgun Gothic"/>
              </a:rPr>
              <a:t>고객센터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746627" y="6633964"/>
            <a:ext cx="560832" cy="173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공지사항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996560" y="6632440"/>
            <a:ext cx="356616" cy="173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보기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742054" y="6995152"/>
            <a:ext cx="765048" cy="173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자주묻는질문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988940" y="6996677"/>
            <a:ext cx="356616" cy="468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목록</a:t>
            </a:r>
          </a:p>
          <a:p>
            <a:pPr marL="0" marR="0">
              <a:lnSpc>
                <a:spcPts val="1069"/>
              </a:lnSpc>
              <a:spcBef>
                <a:spcPts val="1246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보기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746627" y="7655045"/>
            <a:ext cx="563879" cy="483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7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문의하기</a:t>
            </a:r>
          </a:p>
          <a:p>
            <a:pPr marL="0" marR="0">
              <a:lnSpc>
                <a:spcPts val="1069"/>
              </a:lnSpc>
              <a:spcBef>
                <a:spcPts val="1319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메인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996560" y="7645640"/>
            <a:ext cx="361188" cy="782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목록</a:t>
            </a:r>
          </a:p>
          <a:p>
            <a:pPr marL="4572" marR="0">
              <a:lnSpc>
                <a:spcPts val="1069"/>
              </a:lnSpc>
              <a:spcBef>
                <a:spcPts val="1345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보기</a:t>
            </a:r>
          </a:p>
          <a:p>
            <a:pPr marL="4572" marR="0">
              <a:lnSpc>
                <a:spcPts val="1069"/>
              </a:lnSpc>
              <a:spcBef>
                <a:spcPts val="1306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쓰기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2723134" y="9119433"/>
            <a:ext cx="356615" cy="173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b="1" dirty="0">
                <a:solidFill>
                  <a:srgbClr val="000000"/>
                </a:solidFill>
                <a:latin typeface="Malgun Gothic"/>
                <a:cs typeface="Malgun Gothic"/>
              </a:rPr>
              <a:t>메인</a:t>
            </a:r>
          </a:p>
        </p:txBody>
      </p:sp>
      <p:sp>
        <p:nvSpPr>
          <p:cNvPr id="37" name="object 26"/>
          <p:cNvSpPr txBox="1"/>
          <p:nvPr/>
        </p:nvSpPr>
        <p:spPr>
          <a:xfrm>
            <a:off x="2682504" y="8608268"/>
            <a:ext cx="560831" cy="128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00" b="1" dirty="0" smtClean="0">
                <a:solidFill>
                  <a:srgbClr val="FFFFFF"/>
                </a:solidFill>
                <a:latin typeface="Malgun Gothic"/>
                <a:cs typeface="Malgun Gothic"/>
              </a:rPr>
              <a:t>관리자</a:t>
            </a:r>
            <a:endParaRPr sz="800" b="1" dirty="0">
              <a:solidFill>
                <a:srgbClr val="FFFFFF"/>
              </a:solidFill>
              <a:latin typeface="Malgun Gothic"/>
              <a:cs typeface="Malgun Gothic"/>
            </a:endParaRPr>
          </a:p>
        </p:txBody>
      </p:sp>
      <p:sp>
        <p:nvSpPr>
          <p:cNvPr id="39" name="object 31"/>
          <p:cNvSpPr txBox="1"/>
          <p:nvPr/>
        </p:nvSpPr>
        <p:spPr>
          <a:xfrm>
            <a:off x="3749470" y="8624692"/>
            <a:ext cx="563879" cy="410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7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00" b="1" dirty="0" smtClean="0">
                <a:solidFill>
                  <a:srgbClr val="000000"/>
                </a:solidFill>
                <a:latin typeface="Malgun Gothic"/>
                <a:cs typeface="Malgun Gothic"/>
              </a:rPr>
              <a:t>상품</a:t>
            </a:r>
            <a:endParaRPr lang="en-US" altLang="ko-KR" sz="800" b="1" dirty="0" smtClean="0">
              <a:solidFill>
                <a:srgbClr val="000000"/>
              </a:solidFill>
              <a:latin typeface="Malgun Gothic"/>
              <a:cs typeface="Malgun Gothic"/>
            </a:endParaRPr>
          </a:p>
          <a:p>
            <a:pPr marL="3047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rgbClr val="000000"/>
              </a:solidFill>
              <a:latin typeface="Malgun Gothic"/>
              <a:cs typeface="Malgun Gothic"/>
            </a:endParaRPr>
          </a:p>
          <a:p>
            <a:pPr marL="3047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sz="800" b="1" dirty="0" err="1" smtClean="0">
                <a:solidFill>
                  <a:srgbClr val="000000"/>
                </a:solidFill>
                <a:latin typeface="Malgun Gothic"/>
                <a:cs typeface="Malgun Gothic"/>
              </a:rPr>
              <a:t>메인</a:t>
            </a:r>
            <a:endParaRPr sz="800" b="1" dirty="0">
              <a:solidFill>
                <a:srgbClr val="000000"/>
              </a:solidFill>
              <a:latin typeface="Malgun Gothic"/>
              <a:cs typeface="Malgun Gothic"/>
            </a:endParaRPr>
          </a:p>
        </p:txBody>
      </p:sp>
      <p:sp>
        <p:nvSpPr>
          <p:cNvPr id="40" name="object 30"/>
          <p:cNvSpPr txBox="1"/>
          <p:nvPr/>
        </p:nvSpPr>
        <p:spPr>
          <a:xfrm>
            <a:off x="5003778" y="8616010"/>
            <a:ext cx="356616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00" b="1" dirty="0" smtClean="0">
                <a:solidFill>
                  <a:srgbClr val="000000"/>
                </a:solidFill>
                <a:latin typeface="Malgun Gothic"/>
                <a:cs typeface="Malgun Gothic"/>
              </a:rPr>
              <a:t>관리</a:t>
            </a:r>
            <a:endParaRPr sz="800" b="1" dirty="0">
              <a:solidFill>
                <a:srgbClr val="000000"/>
              </a:solidFill>
              <a:latin typeface="Malgun Gothic"/>
              <a:cs typeface="Malgun Gothic"/>
            </a:endParaRPr>
          </a:p>
          <a:p>
            <a:pPr marL="0" marR="0">
              <a:lnSpc>
                <a:spcPts val="1069"/>
              </a:lnSpc>
              <a:spcBef>
                <a:spcPts val="1246"/>
              </a:spcBef>
              <a:spcAft>
                <a:spcPts val="0"/>
              </a:spcAft>
            </a:pPr>
            <a:r>
              <a:rPr lang="ko-KR" altLang="en-US" sz="800" b="1" dirty="0" smtClean="0">
                <a:solidFill>
                  <a:srgbClr val="000000"/>
                </a:solidFill>
                <a:latin typeface="Malgun Gothic"/>
                <a:cs typeface="Malgun Gothic"/>
              </a:rPr>
              <a:t>등록</a:t>
            </a:r>
            <a:endParaRPr sz="800" b="1" dirty="0">
              <a:solidFill>
                <a:srgbClr val="000000"/>
              </a:solidFill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41196" y="1091397"/>
            <a:ext cx="1827641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2)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데이터베이스</a:t>
            </a:r>
            <a:r>
              <a:rPr sz="10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구현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설계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6164" y="1310853"/>
            <a:ext cx="785225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4.2.1) ERD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14" y="1811958"/>
            <a:ext cx="6056188" cy="57757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66164" y="1091397"/>
            <a:ext cx="1280032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4.2.2)</a:t>
            </a:r>
            <a:r>
              <a:rPr sz="1000" spc="19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테이블명세서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6164" y="1310853"/>
            <a:ext cx="807699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테이블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목록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853209"/>
              </p:ext>
            </p:extLst>
          </p:nvPr>
        </p:nvGraphicFramePr>
        <p:xfrm>
          <a:off x="897930" y="2171998"/>
          <a:ext cx="5638800" cy="3867150"/>
        </p:xfrm>
        <a:graphic>
          <a:graphicData uri="http://schemas.openxmlformats.org/drawingml/2006/table">
            <a:tbl>
              <a:tblPr/>
              <a:tblGrid>
                <a:gridCol w="444723">
                  <a:extLst>
                    <a:ext uri="{9D8B030D-6E8A-4147-A177-3AD203B41FA5}">
                      <a16:colId xmlns:a16="http://schemas.microsoft.com/office/drawing/2014/main" val="3398946397"/>
                    </a:ext>
                  </a:extLst>
                </a:gridCol>
                <a:gridCol w="1466735">
                  <a:extLst>
                    <a:ext uri="{9D8B030D-6E8A-4147-A177-3AD203B41FA5}">
                      <a16:colId xmlns:a16="http://schemas.microsoft.com/office/drawing/2014/main" val="3893163741"/>
                    </a:ext>
                  </a:extLst>
                </a:gridCol>
                <a:gridCol w="2093046">
                  <a:extLst>
                    <a:ext uri="{9D8B030D-6E8A-4147-A177-3AD203B41FA5}">
                      <a16:colId xmlns:a16="http://schemas.microsoft.com/office/drawing/2014/main" val="3127789149"/>
                    </a:ext>
                  </a:extLst>
                </a:gridCol>
                <a:gridCol w="1634296">
                  <a:extLst>
                    <a:ext uri="{9D8B030D-6E8A-4147-A177-3AD203B41FA5}">
                      <a16:colId xmlns:a16="http://schemas.microsoft.com/office/drawing/2014/main" val="3419335663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01873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km_cs_faq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자주묻는질문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91356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km_cs_notice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공지사항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07695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km_cs_qna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문의하기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6073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km_member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42944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km_member_point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적립포인트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16539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km_member_terms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78242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km_product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29694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km_product_cart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5812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km_product_cate1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 상품 카테고리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98016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km_product_cate2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 상품 카테고리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80608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km_product_order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96323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km_product_order_item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 상세 아이템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2066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km_product_review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리뷰 테이블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76593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6"/>
          <p:cNvSpPr txBox="1"/>
          <p:nvPr/>
        </p:nvSpPr>
        <p:spPr>
          <a:xfrm>
            <a:off x="1166164" y="1310853"/>
            <a:ext cx="80769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0000"/>
                </a:solidFill>
                <a:latin typeface="+mn-ea"/>
                <a:cs typeface="IHPDMS+NanumGothic"/>
              </a:rPr>
              <a:t>km_cs_qna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21891"/>
              </p:ext>
            </p:extLst>
          </p:nvPr>
        </p:nvGraphicFramePr>
        <p:xfrm>
          <a:off x="753914" y="1653927"/>
          <a:ext cx="6057900" cy="2486025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47896382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449397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34004345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9254537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1816744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3563107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169711027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데이터형식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1125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글번호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AUTO_INCREMENT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13911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title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글제목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VARCHAR(255)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3664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content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글내용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5078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uid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회원아이디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12464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regip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ip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VARCHAR(100)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47401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rdate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46126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cate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29002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hit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조회수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584623"/>
                  </a:ext>
                </a:extLst>
              </a:tr>
            </a:tbl>
          </a:graphicData>
        </a:graphic>
      </p:graphicFrame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2663"/>
              </p:ext>
            </p:extLst>
          </p:nvPr>
        </p:nvGraphicFramePr>
        <p:xfrm>
          <a:off x="753914" y="5628382"/>
          <a:ext cx="6057900" cy="276225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1675559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71009346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28266133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4283631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9704894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1378317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56824380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데이터형식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65783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AUTO_INCREMENT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14682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title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글제목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VARCHAR(255)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57997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content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글내용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3711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uid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회원아이디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23905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regip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ip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VARCHAR(100)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70796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rdate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5017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cate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 카테고리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31754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cate2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 카테고리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43494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hit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조회수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532676"/>
                  </a:ext>
                </a:extLst>
              </a:tr>
            </a:tbl>
          </a:graphicData>
        </a:graphic>
      </p:graphicFrame>
      <p:sp>
        <p:nvSpPr>
          <p:cNvPr id="77" name="object 6"/>
          <p:cNvSpPr txBox="1"/>
          <p:nvPr/>
        </p:nvSpPr>
        <p:spPr>
          <a:xfrm>
            <a:off x="1166164" y="5268342"/>
            <a:ext cx="80769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0000"/>
                </a:solidFill>
                <a:latin typeface="+mn-ea"/>
                <a:cs typeface="IHPDMS+NanumGothic"/>
              </a:rPr>
              <a:t>km_cs_faq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6"/>
          <p:cNvSpPr txBox="1"/>
          <p:nvPr/>
        </p:nvSpPr>
        <p:spPr>
          <a:xfrm>
            <a:off x="1166164" y="1310853"/>
            <a:ext cx="80769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0000"/>
                </a:solidFill>
                <a:latin typeface="+mn-ea"/>
                <a:cs typeface="IHPDMS+NanumGothic"/>
              </a:rPr>
              <a:t>km_cs_notice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  <p:sp>
        <p:nvSpPr>
          <p:cNvPr id="77" name="object 6"/>
          <p:cNvSpPr txBox="1"/>
          <p:nvPr/>
        </p:nvSpPr>
        <p:spPr>
          <a:xfrm>
            <a:off x="1166164" y="4385606"/>
            <a:ext cx="80769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0000"/>
                </a:solidFill>
                <a:latin typeface="+mn-ea"/>
                <a:cs typeface="IHPDMS+NanumGothic"/>
              </a:rPr>
              <a:t>Km_member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54733"/>
              </p:ext>
            </p:extLst>
          </p:nvPr>
        </p:nvGraphicFramePr>
        <p:xfrm>
          <a:off x="753914" y="1653927"/>
          <a:ext cx="6057900" cy="2486025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47896382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449397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34004345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9254537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1816744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3563107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169711027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데이터형식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1125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글번호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AUTO_INCREMENT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13911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title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글제목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VARCHAR(255)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3664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content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글내용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5078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uid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회원아이디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12464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regip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ip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VARCHAR(100)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47401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rdate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46126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cate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29002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hit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조회수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58462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206463"/>
              </p:ext>
            </p:extLst>
          </p:nvPr>
        </p:nvGraphicFramePr>
        <p:xfrm>
          <a:off x="753914" y="4705748"/>
          <a:ext cx="6057898" cy="5001975"/>
        </p:xfrm>
        <a:graphic>
          <a:graphicData uri="http://schemas.openxmlformats.org/drawingml/2006/table">
            <a:tbl>
              <a:tblPr/>
              <a:tblGrid>
                <a:gridCol w="677442">
                  <a:extLst>
                    <a:ext uri="{9D8B030D-6E8A-4147-A177-3AD203B41FA5}">
                      <a16:colId xmlns:a16="http://schemas.microsoft.com/office/drawing/2014/main" val="2719247368"/>
                    </a:ext>
                  </a:extLst>
                </a:gridCol>
                <a:gridCol w="836382">
                  <a:extLst>
                    <a:ext uri="{9D8B030D-6E8A-4147-A177-3AD203B41FA5}">
                      <a16:colId xmlns:a16="http://schemas.microsoft.com/office/drawing/2014/main" val="3377962210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745808249"/>
                    </a:ext>
                  </a:extLst>
                </a:gridCol>
                <a:gridCol w="1688395">
                  <a:extLst>
                    <a:ext uri="{9D8B030D-6E8A-4147-A177-3AD203B41FA5}">
                      <a16:colId xmlns:a16="http://schemas.microsoft.com/office/drawing/2014/main" val="113932728"/>
                    </a:ext>
                  </a:extLst>
                </a:gridCol>
                <a:gridCol w="687864">
                  <a:extLst>
                    <a:ext uri="{9D8B030D-6E8A-4147-A177-3AD203B41FA5}">
                      <a16:colId xmlns:a16="http://schemas.microsoft.com/office/drawing/2014/main" val="1907848115"/>
                    </a:ext>
                  </a:extLst>
                </a:gridCol>
                <a:gridCol w="687864">
                  <a:extLst>
                    <a:ext uri="{9D8B030D-6E8A-4147-A177-3AD203B41FA5}">
                      <a16:colId xmlns:a16="http://schemas.microsoft.com/office/drawing/2014/main" val="3909952200"/>
                    </a:ext>
                  </a:extLst>
                </a:gridCol>
                <a:gridCol w="687864">
                  <a:extLst>
                    <a:ext uri="{9D8B030D-6E8A-4147-A177-3AD203B41FA5}">
                      <a16:colId xmlns:a16="http://schemas.microsoft.com/office/drawing/2014/main" val="1481515547"/>
                    </a:ext>
                  </a:extLst>
                </a:gridCol>
              </a:tblGrid>
              <a:tr h="2000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논리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데이터형식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182122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uid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863070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pass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VARCHAR(255)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444152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796438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gender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성별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TINYINT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1: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남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2: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305545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hp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휴대폰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CHAR(13)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489677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email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VARCHAR(100)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936437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TINYINT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1: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일반회원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2: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판매회원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526476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point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포인트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누적 포인트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566645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level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등급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TINYINT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0: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탈퇴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1: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2: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실버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3: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골드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5: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판매자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189118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zip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우편번호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VARCHAR(10)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137978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addr1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기본주소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VARCHAR(255)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09577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addr2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상세주소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VARCHAR(255)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389854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company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회사명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03020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ceo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대표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594436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bizRegNum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사업자등록번호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CHAR(12)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136458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comRegNum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통신판매신고번호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VARCHAR(100)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42997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031375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manager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462388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managerHp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담당자 휴대폰번호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CHAR(13)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331523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fax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팩스번호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992270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regip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 아이피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VARCHAR(100)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188364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wdate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탈퇴일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12370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rdate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회원가입일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622702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provLocation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위치정보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제공동의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0: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미동의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1: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동의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89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318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913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6"/>
          <p:cNvSpPr txBox="1"/>
          <p:nvPr/>
        </p:nvSpPr>
        <p:spPr>
          <a:xfrm>
            <a:off x="1166164" y="1310853"/>
            <a:ext cx="1171926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0000"/>
                </a:solidFill>
                <a:latin typeface="+mn-ea"/>
                <a:cs typeface="IHPDMS+NanumGothic"/>
              </a:rPr>
              <a:t>km_member_point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  <p:sp>
        <p:nvSpPr>
          <p:cNvPr id="77" name="object 6"/>
          <p:cNvSpPr txBox="1"/>
          <p:nvPr/>
        </p:nvSpPr>
        <p:spPr>
          <a:xfrm>
            <a:off x="1166163" y="3678690"/>
            <a:ext cx="1171926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0000"/>
                </a:solidFill>
                <a:latin typeface="+mn-ea"/>
                <a:cs typeface="IHPDMS+NanumGothic"/>
              </a:rPr>
              <a:t>km_member_terms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929230"/>
              </p:ext>
            </p:extLst>
          </p:nvPr>
        </p:nvGraphicFramePr>
        <p:xfrm>
          <a:off x="696764" y="1595934"/>
          <a:ext cx="6172200" cy="1657350"/>
        </p:xfrm>
        <a:graphic>
          <a:graphicData uri="http://schemas.openxmlformats.org/drawingml/2006/table">
            <a:tbl>
              <a:tblPr/>
              <a:tblGrid>
                <a:gridCol w="1206500">
                  <a:extLst>
                    <a:ext uri="{9D8B030D-6E8A-4147-A177-3AD203B41FA5}">
                      <a16:colId xmlns:a16="http://schemas.microsoft.com/office/drawing/2014/main" val="67520025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10145384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2892161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78924949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43161935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95790573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521280982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데이터형식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9494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pointNo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포인트아이디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AUTO_INCREMENT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6473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uid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회원아이디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75894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ordNo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주문번호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95191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적립 포인트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91050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pointDate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적립일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26752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192822"/>
              </p:ext>
            </p:extLst>
          </p:nvPr>
        </p:nvGraphicFramePr>
        <p:xfrm>
          <a:off x="696764" y="3894714"/>
          <a:ext cx="6172198" cy="1664970"/>
        </p:xfrm>
        <a:graphic>
          <a:graphicData uri="http://schemas.openxmlformats.org/drawingml/2006/table">
            <a:tbl>
              <a:tblPr/>
              <a:tblGrid>
                <a:gridCol w="1119006">
                  <a:extLst>
                    <a:ext uri="{9D8B030D-6E8A-4147-A177-3AD203B41FA5}">
                      <a16:colId xmlns:a16="http://schemas.microsoft.com/office/drawing/2014/main" val="4104333873"/>
                    </a:ext>
                  </a:extLst>
                </a:gridCol>
                <a:gridCol w="1166122">
                  <a:extLst>
                    <a:ext uri="{9D8B030D-6E8A-4147-A177-3AD203B41FA5}">
                      <a16:colId xmlns:a16="http://schemas.microsoft.com/office/drawing/2014/main" val="2501859083"/>
                    </a:ext>
                  </a:extLst>
                </a:gridCol>
                <a:gridCol w="777414">
                  <a:extLst>
                    <a:ext uri="{9D8B030D-6E8A-4147-A177-3AD203B41FA5}">
                      <a16:colId xmlns:a16="http://schemas.microsoft.com/office/drawing/2014/main" val="2768791250"/>
                    </a:ext>
                  </a:extLst>
                </a:gridCol>
                <a:gridCol w="777414">
                  <a:extLst>
                    <a:ext uri="{9D8B030D-6E8A-4147-A177-3AD203B41FA5}">
                      <a16:colId xmlns:a16="http://schemas.microsoft.com/office/drawing/2014/main" val="2206295009"/>
                    </a:ext>
                  </a:extLst>
                </a:gridCol>
                <a:gridCol w="777414">
                  <a:extLst>
                    <a:ext uri="{9D8B030D-6E8A-4147-A177-3AD203B41FA5}">
                      <a16:colId xmlns:a16="http://schemas.microsoft.com/office/drawing/2014/main" val="971215522"/>
                    </a:ext>
                  </a:extLst>
                </a:gridCol>
                <a:gridCol w="777414">
                  <a:extLst>
                    <a:ext uri="{9D8B030D-6E8A-4147-A177-3AD203B41FA5}">
                      <a16:colId xmlns:a16="http://schemas.microsoft.com/office/drawing/2014/main" val="1575505916"/>
                    </a:ext>
                  </a:extLst>
                </a:gridCol>
                <a:gridCol w="777414">
                  <a:extLst>
                    <a:ext uri="{9D8B030D-6E8A-4147-A177-3AD203B41FA5}">
                      <a16:colId xmlns:a16="http://schemas.microsoft.com/office/drawing/2014/main" val="3020132347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데이터형식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65332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terms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이용약관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22768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privacy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개인정보 취급방침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1674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location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위치정보 이용약관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27452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finance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전자금융거래 이용약관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0531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tax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판매자 세금납부약관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59665"/>
                  </a:ext>
                </a:extLst>
              </a:tr>
            </a:tbl>
          </a:graphicData>
        </a:graphic>
      </p:graphicFrame>
      <p:sp>
        <p:nvSpPr>
          <p:cNvPr id="8" name="object 6"/>
          <p:cNvSpPr txBox="1"/>
          <p:nvPr/>
        </p:nvSpPr>
        <p:spPr>
          <a:xfrm>
            <a:off x="1166165" y="6196826"/>
            <a:ext cx="1171926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km_product_cate1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9732"/>
              </p:ext>
            </p:extLst>
          </p:nvPr>
        </p:nvGraphicFramePr>
        <p:xfrm>
          <a:off x="694110" y="6492478"/>
          <a:ext cx="6174853" cy="828675"/>
        </p:xfrm>
        <a:graphic>
          <a:graphicData uri="http://schemas.openxmlformats.org/drawingml/2006/table">
            <a:tbl>
              <a:tblPr/>
              <a:tblGrid>
                <a:gridCol w="844906">
                  <a:extLst>
                    <a:ext uri="{9D8B030D-6E8A-4147-A177-3AD203B41FA5}">
                      <a16:colId xmlns:a16="http://schemas.microsoft.com/office/drawing/2014/main" val="1134508822"/>
                    </a:ext>
                  </a:extLst>
                </a:gridCol>
                <a:gridCol w="1126542">
                  <a:extLst>
                    <a:ext uri="{9D8B030D-6E8A-4147-A177-3AD203B41FA5}">
                      <a16:colId xmlns:a16="http://schemas.microsoft.com/office/drawing/2014/main" val="1294285954"/>
                    </a:ext>
                  </a:extLst>
                </a:gridCol>
                <a:gridCol w="929396">
                  <a:extLst>
                    <a:ext uri="{9D8B030D-6E8A-4147-A177-3AD203B41FA5}">
                      <a16:colId xmlns:a16="http://schemas.microsoft.com/office/drawing/2014/main" val="1326566726"/>
                    </a:ext>
                  </a:extLst>
                </a:gridCol>
                <a:gridCol w="834344">
                  <a:extLst>
                    <a:ext uri="{9D8B030D-6E8A-4147-A177-3AD203B41FA5}">
                      <a16:colId xmlns:a16="http://schemas.microsoft.com/office/drawing/2014/main" val="3288847581"/>
                    </a:ext>
                  </a:extLst>
                </a:gridCol>
                <a:gridCol w="929396">
                  <a:extLst>
                    <a:ext uri="{9D8B030D-6E8A-4147-A177-3AD203B41FA5}">
                      <a16:colId xmlns:a16="http://schemas.microsoft.com/office/drawing/2014/main" val="3550489821"/>
                    </a:ext>
                  </a:extLst>
                </a:gridCol>
                <a:gridCol w="633679">
                  <a:extLst>
                    <a:ext uri="{9D8B030D-6E8A-4147-A177-3AD203B41FA5}">
                      <a16:colId xmlns:a16="http://schemas.microsoft.com/office/drawing/2014/main" val="2486306354"/>
                    </a:ext>
                  </a:extLst>
                </a:gridCol>
                <a:gridCol w="876590">
                  <a:extLst>
                    <a:ext uri="{9D8B030D-6E8A-4147-A177-3AD203B41FA5}">
                      <a16:colId xmlns:a16="http://schemas.microsoft.com/office/drawing/2014/main" val="3066258478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데이터형식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883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cate1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 카테고리 코드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TINYINT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자리 숫자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64833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c1Name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 카테고리 명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72081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851214"/>
              </p:ext>
            </p:extLst>
          </p:nvPr>
        </p:nvGraphicFramePr>
        <p:xfrm>
          <a:off x="694110" y="8041752"/>
          <a:ext cx="6174852" cy="1093156"/>
        </p:xfrm>
        <a:graphic>
          <a:graphicData uri="http://schemas.openxmlformats.org/drawingml/2006/table">
            <a:tbl>
              <a:tblPr/>
              <a:tblGrid>
                <a:gridCol w="995910">
                  <a:extLst>
                    <a:ext uri="{9D8B030D-6E8A-4147-A177-3AD203B41FA5}">
                      <a16:colId xmlns:a16="http://schemas.microsoft.com/office/drawing/2014/main" val="258033109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160789431"/>
                    </a:ext>
                  </a:extLst>
                </a:gridCol>
                <a:gridCol w="941570">
                  <a:extLst>
                    <a:ext uri="{9D8B030D-6E8A-4147-A177-3AD203B41FA5}">
                      <a16:colId xmlns:a16="http://schemas.microsoft.com/office/drawing/2014/main" val="1246577263"/>
                    </a:ext>
                  </a:extLst>
                </a:gridCol>
                <a:gridCol w="753309">
                  <a:extLst>
                    <a:ext uri="{9D8B030D-6E8A-4147-A177-3AD203B41FA5}">
                      <a16:colId xmlns:a16="http://schemas.microsoft.com/office/drawing/2014/main" val="425057717"/>
                    </a:ext>
                  </a:extLst>
                </a:gridCol>
                <a:gridCol w="753309">
                  <a:extLst>
                    <a:ext uri="{9D8B030D-6E8A-4147-A177-3AD203B41FA5}">
                      <a16:colId xmlns:a16="http://schemas.microsoft.com/office/drawing/2014/main" val="1322616627"/>
                    </a:ext>
                  </a:extLst>
                </a:gridCol>
                <a:gridCol w="753309">
                  <a:extLst>
                    <a:ext uri="{9D8B030D-6E8A-4147-A177-3AD203B41FA5}">
                      <a16:colId xmlns:a16="http://schemas.microsoft.com/office/drawing/2014/main" val="2157157098"/>
                    </a:ext>
                  </a:extLst>
                </a:gridCol>
                <a:gridCol w="753309">
                  <a:extLst>
                    <a:ext uri="{9D8B030D-6E8A-4147-A177-3AD203B41FA5}">
                      <a16:colId xmlns:a16="http://schemas.microsoft.com/office/drawing/2014/main" val="1567344384"/>
                    </a:ext>
                  </a:extLst>
                </a:gridCol>
              </a:tblGrid>
              <a:tr h="2732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논리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데이터형식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969345"/>
                  </a:ext>
                </a:extLst>
              </a:tr>
              <a:tr h="273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cate1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 카테고리 코드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자리 숫자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667228"/>
                  </a:ext>
                </a:extLst>
              </a:tr>
              <a:tr h="273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cate2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 카테고리 코드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자리 숫자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682646"/>
                  </a:ext>
                </a:extLst>
              </a:tr>
              <a:tr h="273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c2Name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 카테고리 이름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4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550265"/>
                  </a:ext>
                </a:extLst>
              </a:tr>
            </a:tbl>
          </a:graphicData>
        </a:graphic>
      </p:graphicFrame>
      <p:sp>
        <p:nvSpPr>
          <p:cNvPr id="12" name="object 6"/>
          <p:cNvSpPr txBox="1"/>
          <p:nvPr/>
        </p:nvSpPr>
        <p:spPr>
          <a:xfrm>
            <a:off x="1166165" y="7681503"/>
            <a:ext cx="1171926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km_product_cate2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3292845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35421"/>
              </p:ext>
            </p:extLst>
          </p:nvPr>
        </p:nvGraphicFramePr>
        <p:xfrm>
          <a:off x="465882" y="1523926"/>
          <a:ext cx="6518140" cy="6179578"/>
        </p:xfrm>
        <a:graphic>
          <a:graphicData uri="http://schemas.openxmlformats.org/drawingml/2006/table">
            <a:tbl>
              <a:tblPr/>
              <a:tblGrid>
                <a:gridCol w="963022">
                  <a:extLst>
                    <a:ext uri="{9D8B030D-6E8A-4147-A177-3AD203B41FA5}">
                      <a16:colId xmlns:a16="http://schemas.microsoft.com/office/drawing/2014/main" val="2765849692"/>
                    </a:ext>
                  </a:extLst>
                </a:gridCol>
                <a:gridCol w="881926">
                  <a:extLst>
                    <a:ext uri="{9D8B030D-6E8A-4147-A177-3AD203B41FA5}">
                      <a16:colId xmlns:a16="http://schemas.microsoft.com/office/drawing/2014/main" val="27841738"/>
                    </a:ext>
                  </a:extLst>
                </a:gridCol>
                <a:gridCol w="740007">
                  <a:extLst>
                    <a:ext uri="{9D8B030D-6E8A-4147-A177-3AD203B41FA5}">
                      <a16:colId xmlns:a16="http://schemas.microsoft.com/office/drawing/2014/main" val="3314453645"/>
                    </a:ext>
                  </a:extLst>
                </a:gridCol>
                <a:gridCol w="831240">
                  <a:extLst>
                    <a:ext uri="{9D8B030D-6E8A-4147-A177-3AD203B41FA5}">
                      <a16:colId xmlns:a16="http://schemas.microsoft.com/office/drawing/2014/main" val="2900524853"/>
                    </a:ext>
                  </a:extLst>
                </a:gridCol>
                <a:gridCol w="1763851">
                  <a:extLst>
                    <a:ext uri="{9D8B030D-6E8A-4147-A177-3AD203B41FA5}">
                      <a16:colId xmlns:a16="http://schemas.microsoft.com/office/drawing/2014/main" val="2833576476"/>
                    </a:ext>
                  </a:extLst>
                </a:gridCol>
                <a:gridCol w="669047">
                  <a:extLst>
                    <a:ext uri="{9D8B030D-6E8A-4147-A177-3AD203B41FA5}">
                      <a16:colId xmlns:a16="http://schemas.microsoft.com/office/drawing/2014/main" val="1938647902"/>
                    </a:ext>
                  </a:extLst>
                </a:gridCol>
                <a:gridCol w="669047">
                  <a:extLst>
                    <a:ext uri="{9D8B030D-6E8A-4147-A177-3AD203B41FA5}">
                      <a16:colId xmlns:a16="http://schemas.microsoft.com/office/drawing/2014/main" val="618361061"/>
                    </a:ext>
                  </a:extLst>
                </a:gridCol>
              </a:tblGrid>
              <a:tr h="2204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논리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데이터형식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492477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prodNo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상품번호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INT(10)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AUTO_INCREMENT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077078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prodCate1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 카테고리 코드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TINYINT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436427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prodCate2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 카테고리 코드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TINYINT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704577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prodName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상품명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VARCHAR(100)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55112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기본설명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VARCHAR(100)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981830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company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제조회사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VARCHAR(100)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171438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seller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판매자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719952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판매가격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51433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discount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할인율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TINYINT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383878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point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포인트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502505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stock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재고수량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706722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sold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판매갯수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775137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delivery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배송비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87990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hit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조회수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40733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score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리뷰평점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TINYINT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428984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review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리뷰갯수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62774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thumb1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썸네일 이미지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VARCHAR(255)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이미지 경로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518944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thumb2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썸네일 이미지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VARCHAR(255)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이미지 경로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458448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thumb3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썸네일 이미지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VARCHAR(255)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이미지 경로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241093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detail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상세페이지 이미지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VARCHAR(255)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이미지 경로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60660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status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상품상태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새상품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303381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duty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부가세 면세여부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과세상품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469923"/>
                  </a:ext>
                </a:extLst>
              </a:tr>
              <a:tr h="2265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receipt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영수증 발행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발행가능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신용카드 전표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온라인 현금영수증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154042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bizType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사업자구분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사업자 판매자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221702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origin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원산지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상세설명참고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461362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ip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등록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IP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689580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rdate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등록일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6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236166"/>
                  </a:ext>
                </a:extLst>
              </a:tr>
            </a:tbl>
          </a:graphicData>
        </a:graphic>
      </p:graphicFrame>
      <p:sp>
        <p:nvSpPr>
          <p:cNvPr id="73" name="object 6"/>
          <p:cNvSpPr txBox="1"/>
          <p:nvPr/>
        </p:nvSpPr>
        <p:spPr>
          <a:xfrm>
            <a:off x="1166164" y="1310853"/>
            <a:ext cx="1171926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0000"/>
                </a:solidFill>
                <a:latin typeface="+mn-ea"/>
                <a:cs typeface="IHPDMS+NanumGothic"/>
              </a:rPr>
              <a:t>km_product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4037616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6"/>
          <p:cNvSpPr txBox="1"/>
          <p:nvPr/>
        </p:nvSpPr>
        <p:spPr>
          <a:xfrm>
            <a:off x="1166164" y="1094829"/>
            <a:ext cx="1171926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0000"/>
                </a:solidFill>
                <a:latin typeface="+mn-ea"/>
                <a:cs typeface="IHPDMS+NanumGothic"/>
              </a:rPr>
              <a:t>km_product_cart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865781"/>
              </p:ext>
            </p:extLst>
          </p:nvPr>
        </p:nvGraphicFramePr>
        <p:xfrm>
          <a:off x="393874" y="1379910"/>
          <a:ext cx="6797673" cy="2914162"/>
        </p:xfrm>
        <a:graphic>
          <a:graphicData uri="http://schemas.openxmlformats.org/drawingml/2006/table">
            <a:tbl>
              <a:tblPr/>
              <a:tblGrid>
                <a:gridCol w="1608702">
                  <a:extLst>
                    <a:ext uri="{9D8B030D-6E8A-4147-A177-3AD203B41FA5}">
                      <a16:colId xmlns:a16="http://schemas.microsoft.com/office/drawing/2014/main" val="2296858046"/>
                    </a:ext>
                  </a:extLst>
                </a:gridCol>
                <a:gridCol w="798303">
                  <a:extLst>
                    <a:ext uri="{9D8B030D-6E8A-4147-A177-3AD203B41FA5}">
                      <a16:colId xmlns:a16="http://schemas.microsoft.com/office/drawing/2014/main" val="2196954898"/>
                    </a:ext>
                  </a:extLst>
                </a:gridCol>
                <a:gridCol w="798303">
                  <a:extLst>
                    <a:ext uri="{9D8B030D-6E8A-4147-A177-3AD203B41FA5}">
                      <a16:colId xmlns:a16="http://schemas.microsoft.com/office/drawing/2014/main" val="169104550"/>
                    </a:ext>
                  </a:extLst>
                </a:gridCol>
                <a:gridCol w="798303">
                  <a:extLst>
                    <a:ext uri="{9D8B030D-6E8A-4147-A177-3AD203B41FA5}">
                      <a16:colId xmlns:a16="http://schemas.microsoft.com/office/drawing/2014/main" val="3831994355"/>
                    </a:ext>
                  </a:extLst>
                </a:gridCol>
                <a:gridCol w="1161169">
                  <a:extLst>
                    <a:ext uri="{9D8B030D-6E8A-4147-A177-3AD203B41FA5}">
                      <a16:colId xmlns:a16="http://schemas.microsoft.com/office/drawing/2014/main" val="1440406818"/>
                    </a:ext>
                  </a:extLst>
                </a:gridCol>
                <a:gridCol w="834590">
                  <a:extLst>
                    <a:ext uri="{9D8B030D-6E8A-4147-A177-3AD203B41FA5}">
                      <a16:colId xmlns:a16="http://schemas.microsoft.com/office/drawing/2014/main" val="518835319"/>
                    </a:ext>
                  </a:extLst>
                </a:gridCol>
                <a:gridCol w="798303">
                  <a:extLst>
                    <a:ext uri="{9D8B030D-6E8A-4147-A177-3AD203B41FA5}">
                      <a16:colId xmlns:a16="http://schemas.microsoft.com/office/drawing/2014/main" val="3464957634"/>
                    </a:ext>
                  </a:extLst>
                </a:gridCol>
              </a:tblGrid>
              <a:tr h="2630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논리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데이터형식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700784"/>
                  </a:ext>
                </a:extLst>
              </a:tr>
              <a:tr h="2630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cartNo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장바구니번호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AUTO_INCREMENT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86757"/>
                  </a:ext>
                </a:extLst>
              </a:tr>
              <a:tr h="2630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uid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회원아이디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161624"/>
                  </a:ext>
                </a:extLst>
              </a:tr>
              <a:tr h="2630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prodNo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상품번호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315907"/>
                  </a:ext>
                </a:extLst>
              </a:tr>
              <a:tr h="2630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count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수량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682175"/>
                  </a:ext>
                </a:extLst>
              </a:tr>
              <a:tr h="2630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가격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098459"/>
                  </a:ext>
                </a:extLst>
              </a:tr>
              <a:tr h="2630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discount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할인금액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766592"/>
                  </a:ext>
                </a:extLst>
              </a:tr>
              <a:tr h="2630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point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포인트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006274"/>
                  </a:ext>
                </a:extLst>
              </a:tr>
              <a:tr h="2630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delivery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배송료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073228"/>
                  </a:ext>
                </a:extLst>
              </a:tr>
              <a:tr h="2630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total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전체주문금액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847759"/>
                  </a:ext>
                </a:extLst>
              </a:tr>
              <a:tr h="2630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0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94775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366874"/>
              </p:ext>
            </p:extLst>
          </p:nvPr>
        </p:nvGraphicFramePr>
        <p:xfrm>
          <a:off x="393874" y="5124326"/>
          <a:ext cx="6797673" cy="4620294"/>
        </p:xfrm>
        <a:graphic>
          <a:graphicData uri="http://schemas.openxmlformats.org/drawingml/2006/table">
            <a:tbl>
              <a:tblPr/>
              <a:tblGrid>
                <a:gridCol w="1121144">
                  <a:extLst>
                    <a:ext uri="{9D8B030D-6E8A-4147-A177-3AD203B41FA5}">
                      <a16:colId xmlns:a16="http://schemas.microsoft.com/office/drawing/2014/main" val="3530464823"/>
                    </a:ext>
                  </a:extLst>
                </a:gridCol>
                <a:gridCol w="873312">
                  <a:extLst>
                    <a:ext uri="{9D8B030D-6E8A-4147-A177-3AD203B41FA5}">
                      <a16:colId xmlns:a16="http://schemas.microsoft.com/office/drawing/2014/main" val="3915036517"/>
                    </a:ext>
                  </a:extLst>
                </a:gridCol>
                <a:gridCol w="896915">
                  <a:extLst>
                    <a:ext uri="{9D8B030D-6E8A-4147-A177-3AD203B41FA5}">
                      <a16:colId xmlns:a16="http://schemas.microsoft.com/office/drawing/2014/main" val="2475988935"/>
                    </a:ext>
                  </a:extLst>
                </a:gridCol>
                <a:gridCol w="1215556">
                  <a:extLst>
                    <a:ext uri="{9D8B030D-6E8A-4147-A177-3AD203B41FA5}">
                      <a16:colId xmlns:a16="http://schemas.microsoft.com/office/drawing/2014/main" val="2940604001"/>
                    </a:ext>
                  </a:extLst>
                </a:gridCol>
                <a:gridCol w="1132946">
                  <a:extLst>
                    <a:ext uri="{9D8B030D-6E8A-4147-A177-3AD203B41FA5}">
                      <a16:colId xmlns:a16="http://schemas.microsoft.com/office/drawing/2014/main" val="381683921"/>
                    </a:ext>
                  </a:extLst>
                </a:gridCol>
                <a:gridCol w="778900">
                  <a:extLst>
                    <a:ext uri="{9D8B030D-6E8A-4147-A177-3AD203B41FA5}">
                      <a16:colId xmlns:a16="http://schemas.microsoft.com/office/drawing/2014/main" val="2601783475"/>
                    </a:ext>
                  </a:extLst>
                </a:gridCol>
                <a:gridCol w="778900">
                  <a:extLst>
                    <a:ext uri="{9D8B030D-6E8A-4147-A177-3AD203B41FA5}">
                      <a16:colId xmlns:a16="http://schemas.microsoft.com/office/drawing/2014/main" val="2682182103"/>
                    </a:ext>
                  </a:extLst>
                </a:gridCol>
              </a:tblGrid>
              <a:tr h="2566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논리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데이터형식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578909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ordNo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주문번호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AUTO_INCREMENT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083305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uid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 회원 아이디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266245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ordCount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수량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077144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ordPrice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가격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990543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ordDiscount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 금액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682388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ordDelivery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배송료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23320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savePoint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적립 포인트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959673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usedPoint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 포인트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082144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ordTotPrice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전체결제금액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894168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recipName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수령인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407304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recipHp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수령인 휴대폰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CHAR(13)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893227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recipZip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수령인 우편번호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CHAR(5)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961065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recipAddr1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주문자 주소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VARCHAR(255)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95969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recipAddr2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주문자 주소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VARCHAR(255)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494022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ordPayment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결제방법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TINYINT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하단참조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804018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ordComplete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결제완료여부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TINYINT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947328"/>
                  </a:ext>
                </a:extLst>
              </a:tr>
              <a:tr h="25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 날짜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88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63366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66164" y="4764286"/>
            <a:ext cx="1171926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0000"/>
                </a:solidFill>
                <a:latin typeface="+mn-ea"/>
                <a:cs typeface="IHPDMS+NanumGothic"/>
              </a:rPr>
              <a:t>km_product_order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391269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6"/>
          <p:cNvSpPr txBox="1"/>
          <p:nvPr/>
        </p:nvSpPr>
        <p:spPr>
          <a:xfrm>
            <a:off x="1166164" y="1094829"/>
            <a:ext cx="174799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0000"/>
                </a:solidFill>
                <a:latin typeface="+mn-ea"/>
                <a:cs typeface="IHPDMS+NanumGothic"/>
              </a:rPr>
              <a:t>km_product_order_item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4196" y="4908302"/>
            <a:ext cx="1171926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0000"/>
                </a:solidFill>
                <a:latin typeface="+mn-ea"/>
                <a:cs typeface="IHPDMS+NanumGothic"/>
              </a:rPr>
              <a:t>km_product_review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203350"/>
              </p:ext>
            </p:extLst>
          </p:nvPr>
        </p:nvGraphicFramePr>
        <p:xfrm>
          <a:off x="609897" y="1454869"/>
          <a:ext cx="6264695" cy="2486025"/>
        </p:xfrm>
        <a:graphic>
          <a:graphicData uri="http://schemas.openxmlformats.org/drawingml/2006/table">
            <a:tbl>
              <a:tblPr/>
              <a:tblGrid>
                <a:gridCol w="152375">
                  <a:extLst>
                    <a:ext uri="{9D8B030D-6E8A-4147-A177-3AD203B41FA5}">
                      <a16:colId xmlns:a16="http://schemas.microsoft.com/office/drawing/2014/main" val="1134878534"/>
                    </a:ext>
                  </a:extLst>
                </a:gridCol>
                <a:gridCol w="844989">
                  <a:extLst>
                    <a:ext uri="{9D8B030D-6E8A-4147-A177-3AD203B41FA5}">
                      <a16:colId xmlns:a16="http://schemas.microsoft.com/office/drawing/2014/main" val="1930610275"/>
                    </a:ext>
                  </a:extLst>
                </a:gridCol>
                <a:gridCol w="914251">
                  <a:extLst>
                    <a:ext uri="{9D8B030D-6E8A-4147-A177-3AD203B41FA5}">
                      <a16:colId xmlns:a16="http://schemas.microsoft.com/office/drawing/2014/main" val="1794099124"/>
                    </a:ext>
                  </a:extLst>
                </a:gridCol>
                <a:gridCol w="696076">
                  <a:extLst>
                    <a:ext uri="{9D8B030D-6E8A-4147-A177-3AD203B41FA5}">
                      <a16:colId xmlns:a16="http://schemas.microsoft.com/office/drawing/2014/main" val="3318680780"/>
                    </a:ext>
                  </a:extLst>
                </a:gridCol>
                <a:gridCol w="914251">
                  <a:extLst>
                    <a:ext uri="{9D8B030D-6E8A-4147-A177-3AD203B41FA5}">
                      <a16:colId xmlns:a16="http://schemas.microsoft.com/office/drawing/2014/main" val="4270423940"/>
                    </a:ext>
                  </a:extLst>
                </a:gridCol>
                <a:gridCol w="914251">
                  <a:extLst>
                    <a:ext uri="{9D8B030D-6E8A-4147-A177-3AD203B41FA5}">
                      <a16:colId xmlns:a16="http://schemas.microsoft.com/office/drawing/2014/main" val="874699353"/>
                    </a:ext>
                  </a:extLst>
                </a:gridCol>
                <a:gridCol w="914251">
                  <a:extLst>
                    <a:ext uri="{9D8B030D-6E8A-4147-A177-3AD203B41FA5}">
                      <a16:colId xmlns:a16="http://schemas.microsoft.com/office/drawing/2014/main" val="4081841670"/>
                    </a:ext>
                  </a:extLst>
                </a:gridCol>
                <a:gridCol w="914251">
                  <a:extLst>
                    <a:ext uri="{9D8B030D-6E8A-4147-A177-3AD203B41FA5}">
                      <a16:colId xmlns:a16="http://schemas.microsoft.com/office/drawing/2014/main" val="1650128433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데이터형식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04998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ordNo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주문번호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726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prodNo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상품번호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09383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count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상품수량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3371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상품가격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96224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discount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할인율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TINYINT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00271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포인트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56207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delivery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배송비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70227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total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소계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31326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47000"/>
              </p:ext>
            </p:extLst>
          </p:nvPr>
        </p:nvGraphicFramePr>
        <p:xfrm>
          <a:off x="825921" y="5196334"/>
          <a:ext cx="6048671" cy="2209800"/>
        </p:xfrm>
        <a:graphic>
          <a:graphicData uri="http://schemas.openxmlformats.org/drawingml/2006/table">
            <a:tbl>
              <a:tblPr/>
              <a:tblGrid>
                <a:gridCol w="519906">
                  <a:extLst>
                    <a:ext uri="{9D8B030D-6E8A-4147-A177-3AD203B41FA5}">
                      <a16:colId xmlns:a16="http://schemas.microsoft.com/office/drawing/2014/main" val="1631185758"/>
                    </a:ext>
                  </a:extLst>
                </a:gridCol>
                <a:gridCol w="836923">
                  <a:extLst>
                    <a:ext uri="{9D8B030D-6E8A-4147-A177-3AD203B41FA5}">
                      <a16:colId xmlns:a16="http://schemas.microsoft.com/office/drawing/2014/main" val="304814882"/>
                    </a:ext>
                  </a:extLst>
                </a:gridCol>
                <a:gridCol w="963730">
                  <a:extLst>
                    <a:ext uri="{9D8B030D-6E8A-4147-A177-3AD203B41FA5}">
                      <a16:colId xmlns:a16="http://schemas.microsoft.com/office/drawing/2014/main" val="1785901171"/>
                    </a:ext>
                  </a:extLst>
                </a:gridCol>
                <a:gridCol w="836923">
                  <a:extLst>
                    <a:ext uri="{9D8B030D-6E8A-4147-A177-3AD203B41FA5}">
                      <a16:colId xmlns:a16="http://schemas.microsoft.com/office/drawing/2014/main" val="1996350930"/>
                    </a:ext>
                  </a:extLst>
                </a:gridCol>
                <a:gridCol w="1217343">
                  <a:extLst>
                    <a:ext uri="{9D8B030D-6E8A-4147-A177-3AD203B41FA5}">
                      <a16:colId xmlns:a16="http://schemas.microsoft.com/office/drawing/2014/main" val="1900166337"/>
                    </a:ext>
                  </a:extLst>
                </a:gridCol>
                <a:gridCol w="836923">
                  <a:extLst>
                    <a:ext uri="{9D8B030D-6E8A-4147-A177-3AD203B41FA5}">
                      <a16:colId xmlns:a16="http://schemas.microsoft.com/office/drawing/2014/main" val="1167947294"/>
                    </a:ext>
                  </a:extLst>
                </a:gridCol>
                <a:gridCol w="836923">
                  <a:extLst>
                    <a:ext uri="{9D8B030D-6E8A-4147-A177-3AD203B41FA5}">
                      <a16:colId xmlns:a16="http://schemas.microsoft.com/office/drawing/2014/main" val="1453349917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데이터형식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16534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revNo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리뷰번호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AUTO_INCREMENT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4076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prodNo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상품번호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2605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content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리뷰내용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VARCHAR(255)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3967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uid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회원아이디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99229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rating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평가등급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TINYINT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59061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regip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ip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VARCHAR(100)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73357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 NULL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397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3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66164" y="1091397"/>
            <a:ext cx="1280032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4.</a:t>
            </a:r>
            <a:r>
              <a:rPr lang="en-US"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3</a:t>
            </a:r>
            <a:r>
              <a:rPr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.</a:t>
            </a:r>
            <a:r>
              <a:rPr lang="en-US"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1</a:t>
            </a:r>
            <a:r>
              <a:rPr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)</a:t>
            </a:r>
            <a:r>
              <a:rPr sz="1000" spc="199" dirty="0" smtClean="0">
                <a:solidFill>
                  <a:srgbClr val="000000"/>
                </a:solidFill>
                <a:latin typeface="+mn-ea"/>
                <a:cs typeface="LUOGFN+NanumGothic"/>
              </a:rPr>
              <a:t> </a:t>
            </a:r>
            <a:r>
              <a:rPr lang="ko-KR" altLang="en-US" sz="1000" spc="199" dirty="0" smtClean="0">
                <a:solidFill>
                  <a:srgbClr val="000000"/>
                </a:solidFill>
                <a:latin typeface="+mn-ea"/>
                <a:cs typeface="LUOGFN+NanumGothic"/>
              </a:rPr>
              <a:t>클래스 목록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375802"/>
              </p:ext>
            </p:extLst>
          </p:nvPr>
        </p:nvGraphicFramePr>
        <p:xfrm>
          <a:off x="825922" y="1379910"/>
          <a:ext cx="5930900" cy="66675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1358375598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3037404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206953606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Package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555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화면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565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controller.admin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IindexController.java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메인 화면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2152"/>
                  </a:ext>
                </a:extLst>
              </a:tr>
              <a:tr h="190500">
                <a:tc rowSpan="14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controller.admin.cs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FaqDeleteController.java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삭제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62868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FaqListController.java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목록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11744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FaqModifyController.java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수정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92851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FaqViewController.java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보기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08754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FaqWriteController.java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쓰기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17641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NoticeDeleteController.java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삭제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74791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NoticeListController.java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목록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15474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NoticeModifyController.java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수정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25559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NoticeViewController.java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보기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51496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NoticeWriteController.java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쓰기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38110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QnaDeleteController.java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문의하기 삭제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27845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QnaListController.java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문의하기 목록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93255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QnaReplyController.java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문의하기 답변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38331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QnaViewController.java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문의하기 보기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372957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controller.admin.product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상품관리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79466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상품등록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566649"/>
                  </a:ext>
                </a:extLst>
              </a:tr>
              <a:tr h="190500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controller.cs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FaqListController.java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자주묻는질문 목록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24474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FaqViewController.java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자주묻는질문 보기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74535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메인 화면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56032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NoticeListController.java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 목록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59293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NoticeViewController.java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 보기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94454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QnaListController.java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문의하기 목록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64992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QnaViewController.java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문의하기 보기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72910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QnaWriteController.java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문의하기 쓰기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925025"/>
                  </a:ext>
                </a:extLst>
              </a:tr>
              <a:tr h="190500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controller.member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CheckUidController.java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계정 확인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07130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EmailAuthController.java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이메일 인증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01711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JoinController.java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유형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53302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LoginController.java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06534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LogoutController.java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로그아웃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64231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일반회원 가입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65033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RegisterSellerController.java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판매회원 가입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5830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SignupController.java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약관동의 컨트롤러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433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07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3791711" y="1483360"/>
            <a:ext cx="12700" cy="7972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8316" y="1068831"/>
            <a:ext cx="2787726" cy="294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11672" y="624566"/>
            <a:ext cx="212627" cy="446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95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408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4704" y="1129497"/>
            <a:ext cx="399323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b="1" spc="68" dirty="0">
                <a:solidFill>
                  <a:srgbClr val="FFFFFF"/>
                </a:solidFill>
                <a:latin typeface="EFWDSD+NanumGothicBold"/>
                <a:cs typeface="EFWDSD+NanumGothicBold"/>
              </a:rPr>
              <a:t>목차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70654" y="1534881"/>
            <a:ext cx="1341236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MTTESP+NanumGothicBold"/>
                <a:cs typeface="MTTESP+NanumGothicBold"/>
              </a:rPr>
              <a:t>5.</a:t>
            </a:r>
            <a:r>
              <a:rPr sz="1000" b="1" spc="194" dirty="0">
                <a:solidFill>
                  <a:srgbClr val="000000"/>
                </a:solidFill>
                <a:latin typeface="MTTESP+NanumGothicBold"/>
                <a:cs typeface="MTTESP+NanumGothicBold"/>
              </a:rPr>
              <a:t> </a:t>
            </a: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프로젝트</a:t>
            </a:r>
            <a:r>
              <a:rPr sz="1000" b="1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품질관리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4704" y="1603461"/>
            <a:ext cx="1101831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MTTESP+NanumGothicBold"/>
                <a:cs typeface="MTTESP+NanumGothicBold"/>
              </a:rPr>
              <a:t>1.</a:t>
            </a:r>
            <a:r>
              <a:rPr sz="1000" b="1" spc="191" dirty="0">
                <a:solidFill>
                  <a:srgbClr val="000000"/>
                </a:solidFill>
                <a:latin typeface="MTTESP+NanumGothicBold"/>
                <a:cs typeface="MTTESP+NanumGothicBold"/>
              </a:rPr>
              <a:t> </a:t>
            </a: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프로젝트</a:t>
            </a:r>
            <a:r>
              <a:rPr sz="1000" b="1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개요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089527" y="1752813"/>
            <a:ext cx="2707712" cy="620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1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1)</a:t>
            </a:r>
            <a:r>
              <a:rPr sz="1000" spc="191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정보기술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조직체계</a:t>
            </a:r>
            <a:r>
              <a:rPr sz="1000" spc="-1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..............................18</a:t>
            </a:r>
          </a:p>
          <a:p>
            <a:pPr marL="0" marR="0">
              <a:lnSpc>
                <a:spcPts val="1145"/>
              </a:lnSpc>
              <a:spcBef>
                <a:spcPts val="63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2)</a:t>
            </a:r>
            <a:r>
              <a:rPr sz="1000" spc="194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기술이전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.............................................18</a:t>
            </a:r>
          </a:p>
          <a:p>
            <a:pPr marL="0" marR="0">
              <a:lnSpc>
                <a:spcPts val="1145"/>
              </a:lnSpc>
              <a:spcBef>
                <a:spcPts val="57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3)</a:t>
            </a:r>
            <a:r>
              <a:rPr sz="1000" spc="188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모니터링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유지보수</a:t>
            </a:r>
            <a:r>
              <a:rPr sz="1000" spc="-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..........................19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51864" y="1822917"/>
            <a:ext cx="2689120" cy="1276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1)</a:t>
            </a:r>
            <a:r>
              <a:rPr sz="1000" spc="191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프로젝트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spc="37" dirty="0">
                <a:solidFill>
                  <a:srgbClr val="000000"/>
                </a:solidFill>
                <a:latin typeface="IHPDMS+NanumGothic"/>
                <a:cs typeface="IHPDMS+NanumGothic"/>
              </a:rPr>
              <a:t>요약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.......................................2</a:t>
            </a:r>
          </a:p>
          <a:p>
            <a:pPr marL="0" marR="0">
              <a:lnSpc>
                <a:spcPts val="1145"/>
              </a:lnSpc>
              <a:spcBef>
                <a:spcPts val="62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2)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배경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목표</a:t>
            </a:r>
            <a:r>
              <a:rPr sz="1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........................................2</a:t>
            </a:r>
          </a:p>
          <a:p>
            <a:pPr marL="0" marR="0">
              <a:lnSpc>
                <a:spcPts val="1145"/>
              </a:lnSpc>
              <a:spcBef>
                <a:spcPts val="58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3)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기대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효과</a:t>
            </a:r>
            <a:r>
              <a:rPr sz="1000" spc="-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.............................................2</a:t>
            </a:r>
          </a:p>
          <a:p>
            <a:pPr marL="0" marR="0">
              <a:lnSpc>
                <a:spcPts val="1145"/>
              </a:lnSpc>
              <a:spcBef>
                <a:spcPts val="57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주요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기능</a:t>
            </a:r>
            <a:r>
              <a:rPr sz="1000" spc="-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.............................................2</a:t>
            </a:r>
          </a:p>
          <a:p>
            <a:pPr marL="0" marR="0">
              <a:lnSpc>
                <a:spcPts val="1145"/>
              </a:lnSpc>
              <a:spcBef>
                <a:spcPts val="57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5)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서비스</a:t>
            </a:r>
            <a:r>
              <a:rPr sz="1000" spc="2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채널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..........................................2</a:t>
            </a:r>
          </a:p>
          <a:p>
            <a:pPr marL="0" marR="0">
              <a:lnSpc>
                <a:spcPts val="1145"/>
              </a:lnSpc>
              <a:spcBef>
                <a:spcPts val="58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6)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방식</a:t>
            </a:r>
            <a:r>
              <a:rPr sz="1000" spc="-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.............................................2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70654" y="2627589"/>
            <a:ext cx="565693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MTTESP+NanumGothicBold"/>
                <a:cs typeface="MTTESP+NanumGothicBold"/>
              </a:rPr>
              <a:t>6.</a:t>
            </a:r>
            <a:r>
              <a:rPr sz="1000" b="1" spc="192" dirty="0">
                <a:solidFill>
                  <a:srgbClr val="000000"/>
                </a:solidFill>
                <a:latin typeface="MTTESP+NanumGothicBold"/>
                <a:cs typeface="MTTESP+NanumGothicBold"/>
              </a:rPr>
              <a:t> </a:t>
            </a: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결론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108069" y="2845520"/>
            <a:ext cx="2689171" cy="403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1)</a:t>
            </a:r>
            <a:r>
              <a:rPr sz="1000" spc="191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솔루션의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기능과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spc="40" dirty="0">
                <a:solidFill>
                  <a:srgbClr val="000000"/>
                </a:solidFill>
                <a:latin typeface="IHPDMS+NanumGothic"/>
                <a:cs typeface="IHPDMS+NanumGothic"/>
              </a:rPr>
              <a:t>효과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..................20</a:t>
            </a:r>
          </a:p>
          <a:p>
            <a:pPr marL="0" marR="0">
              <a:lnSpc>
                <a:spcPts val="1145"/>
              </a:lnSpc>
              <a:spcBef>
                <a:spcPts val="63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2)</a:t>
            </a:r>
            <a:r>
              <a:rPr sz="1000" spc="191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소감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향후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계획</a:t>
            </a:r>
            <a:r>
              <a:rPr sz="1000" spc="-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..............................20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4704" y="3351870"/>
            <a:ext cx="743742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MTTESP+NanumGothicBold"/>
                <a:cs typeface="MTTESP+NanumGothicBold"/>
              </a:rPr>
              <a:t>2.</a:t>
            </a:r>
            <a:r>
              <a:rPr sz="1000" b="1" spc="191" dirty="0">
                <a:solidFill>
                  <a:srgbClr val="000000"/>
                </a:solidFill>
                <a:latin typeface="MTTESP+NanumGothicBold"/>
                <a:cs typeface="MTTESP+NanumGothicBold"/>
              </a:rPr>
              <a:t> </a:t>
            </a: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팀</a:t>
            </a:r>
            <a:r>
              <a:rPr sz="1000" b="1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구성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970654" y="3460074"/>
            <a:ext cx="628009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참고문헌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51864" y="3571326"/>
            <a:ext cx="2689120" cy="40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1)</a:t>
            </a:r>
            <a:r>
              <a:rPr sz="1000" spc="191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팀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조직도</a:t>
            </a:r>
            <a:r>
              <a:rPr sz="1000" spc="-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.............................................3</a:t>
            </a:r>
          </a:p>
          <a:p>
            <a:pPr marL="0" marR="0">
              <a:lnSpc>
                <a:spcPts val="1145"/>
              </a:lnSpc>
              <a:spcBef>
                <a:spcPts val="62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2)</a:t>
            </a:r>
            <a:r>
              <a:rPr sz="1000" spc="191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팀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구성원</a:t>
            </a:r>
            <a:r>
              <a:rPr sz="1000" spc="-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.............................................3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4704" y="4226646"/>
            <a:ext cx="1639635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MTTESP+NanumGothicBold"/>
                <a:cs typeface="MTTESP+NanumGothicBold"/>
              </a:rPr>
              <a:t>3.</a:t>
            </a:r>
            <a:r>
              <a:rPr sz="1000" b="1" spc="190" dirty="0">
                <a:solidFill>
                  <a:srgbClr val="000000"/>
                </a:solidFill>
                <a:latin typeface="MTTESP+NanumGothicBold"/>
                <a:cs typeface="MTTESP+NanumGothicBold"/>
              </a:rPr>
              <a:t> </a:t>
            </a: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프로젝트</a:t>
            </a:r>
            <a:r>
              <a:rPr sz="1000" b="1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개발</a:t>
            </a:r>
            <a:r>
              <a:rPr sz="1000" b="1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계획수립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51864" y="4444578"/>
            <a:ext cx="2689120" cy="1058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1)</a:t>
            </a:r>
            <a:r>
              <a:rPr sz="1000" spc="191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환경</a:t>
            </a:r>
            <a:r>
              <a:rPr sz="1000" spc="-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.............................................4</a:t>
            </a:r>
          </a:p>
          <a:p>
            <a:pPr marL="0" marR="0">
              <a:lnSpc>
                <a:spcPts val="1145"/>
              </a:lnSpc>
              <a:spcBef>
                <a:spcPts val="63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2)</a:t>
            </a:r>
            <a:r>
              <a:rPr sz="1000" spc="191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요구사항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spc="37" dirty="0">
                <a:solidFill>
                  <a:srgbClr val="000000"/>
                </a:solidFill>
                <a:latin typeface="IHPDMS+NanumGothic"/>
                <a:cs typeface="IHPDMS+NanumGothic"/>
              </a:rPr>
              <a:t>분석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.......................................5</a:t>
            </a:r>
          </a:p>
          <a:p>
            <a:pPr marL="118872" marR="0">
              <a:lnSpc>
                <a:spcPts val="1145"/>
              </a:lnSpc>
              <a:spcBef>
                <a:spcPts val="57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3.2.1)</a:t>
            </a:r>
            <a:r>
              <a:rPr sz="1000" spc="19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요구사항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정의서</a:t>
            </a:r>
            <a:r>
              <a:rPr sz="1000" spc="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..........................5</a:t>
            </a:r>
          </a:p>
          <a:p>
            <a:pPr marL="0" marR="0">
              <a:lnSpc>
                <a:spcPts val="1145"/>
              </a:lnSpc>
              <a:spcBef>
                <a:spcPts val="57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3)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작업분류체계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(WBS)...............................6</a:t>
            </a:r>
          </a:p>
          <a:p>
            <a:pPr marL="0" marR="0">
              <a:lnSpc>
                <a:spcPts val="1145"/>
              </a:lnSpc>
              <a:spcBef>
                <a:spcPts val="58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작업일정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(Gantt Chart)..........................8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14704" y="5755472"/>
            <a:ext cx="1400535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MTTESP+NanumGothicBold"/>
                <a:cs typeface="MTTESP+NanumGothicBold"/>
              </a:rPr>
              <a:t>4.</a:t>
            </a:r>
            <a:r>
              <a:rPr sz="1000" b="1" spc="190" dirty="0">
                <a:solidFill>
                  <a:srgbClr val="000000"/>
                </a:solidFill>
                <a:latin typeface="MTTESP+NanumGothicBold"/>
                <a:cs typeface="MTTESP+NanumGothicBold"/>
              </a:rPr>
              <a:t> </a:t>
            </a: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프로젝트</a:t>
            </a:r>
            <a:r>
              <a:rPr sz="1000" b="1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작업</a:t>
            </a:r>
            <a:r>
              <a:rPr sz="1000" b="1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내역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051864" y="5974928"/>
            <a:ext cx="2689120" cy="3242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1)</a:t>
            </a:r>
            <a:r>
              <a:rPr sz="1000" spc="191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프로젝트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기획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구조설계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....................9</a:t>
            </a:r>
          </a:p>
          <a:p>
            <a:pPr marL="118872" marR="0">
              <a:lnSpc>
                <a:spcPts val="1145"/>
              </a:lnSpc>
              <a:spcBef>
                <a:spcPts val="62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4.1.1)</a:t>
            </a:r>
            <a:r>
              <a:rPr sz="1000" spc="19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스토리보드</a:t>
            </a:r>
            <a:r>
              <a:rPr sz="1000" spc="2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내역</a:t>
            </a:r>
            <a:r>
              <a:rPr sz="10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..........................9</a:t>
            </a:r>
          </a:p>
          <a:p>
            <a:pPr marL="118872" marR="0">
              <a:lnSpc>
                <a:spcPts val="1145"/>
              </a:lnSpc>
              <a:spcBef>
                <a:spcPts val="58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4.1.2)</a:t>
            </a:r>
            <a:r>
              <a:rPr sz="1000" spc="19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정보구조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(IA)................................9</a:t>
            </a:r>
          </a:p>
          <a:p>
            <a:pPr marL="0" marR="0">
              <a:lnSpc>
                <a:spcPts val="1145"/>
              </a:lnSpc>
              <a:spcBef>
                <a:spcPts val="57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2)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데이터베이스</a:t>
            </a:r>
            <a:r>
              <a:rPr sz="10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구현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설계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..................12</a:t>
            </a:r>
          </a:p>
          <a:p>
            <a:pPr marL="118872" marR="0">
              <a:lnSpc>
                <a:spcPts val="1145"/>
              </a:lnSpc>
              <a:spcBef>
                <a:spcPts val="57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4.2.1) ERD</a:t>
            </a:r>
            <a:r>
              <a:rPr sz="1000" spc="-82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..........................................12</a:t>
            </a:r>
          </a:p>
          <a:p>
            <a:pPr marL="118872" marR="0">
              <a:lnSpc>
                <a:spcPts val="1145"/>
              </a:lnSpc>
              <a:spcBef>
                <a:spcPts val="58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4.2.2)</a:t>
            </a:r>
            <a:r>
              <a:rPr sz="1000" spc="19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테이블명세서</a:t>
            </a:r>
            <a:r>
              <a:rPr sz="10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.............................13</a:t>
            </a:r>
          </a:p>
          <a:p>
            <a:pPr marL="0" marR="0">
              <a:lnSpc>
                <a:spcPts val="1145"/>
              </a:lnSpc>
              <a:spcBef>
                <a:spcPts val="62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3)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프로젝트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spc="37" dirty="0">
                <a:solidFill>
                  <a:srgbClr val="000000"/>
                </a:solidFill>
                <a:latin typeface="IHPDMS+NanumGothic"/>
                <a:cs typeface="IHPDMS+NanumGothic"/>
              </a:rPr>
              <a:t>구조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.....................................15</a:t>
            </a:r>
          </a:p>
          <a:p>
            <a:pPr marL="118872" marR="0">
              <a:lnSpc>
                <a:spcPts val="1145"/>
              </a:lnSpc>
              <a:spcBef>
                <a:spcPts val="57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4.3.1)</a:t>
            </a:r>
            <a:r>
              <a:rPr sz="1000" spc="19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클랙스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spc="31" dirty="0">
                <a:solidFill>
                  <a:srgbClr val="000000"/>
                </a:solidFill>
                <a:latin typeface="IHPDMS+NanumGothic"/>
                <a:cs typeface="IHPDMS+NanumGothic"/>
              </a:rPr>
              <a:t>목록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...............................12</a:t>
            </a:r>
          </a:p>
          <a:p>
            <a:pPr marL="118872" marR="0">
              <a:lnSpc>
                <a:spcPts val="1145"/>
              </a:lnSpc>
              <a:spcBef>
                <a:spcPts val="58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4.3.2) View</a:t>
            </a:r>
            <a:r>
              <a:rPr sz="1000" spc="18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목록</a:t>
            </a:r>
            <a:r>
              <a:rPr sz="1000" spc="-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.................................13</a:t>
            </a:r>
          </a:p>
          <a:p>
            <a:pPr marL="0" marR="0">
              <a:lnSpc>
                <a:spcPts val="1145"/>
              </a:lnSpc>
              <a:spcBef>
                <a:spcPts val="573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기능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구현</a:t>
            </a:r>
            <a:r>
              <a:rPr sz="1000" spc="-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...........................................16</a:t>
            </a:r>
          </a:p>
          <a:p>
            <a:pPr marL="118872" marR="0">
              <a:lnSpc>
                <a:spcPts val="1145"/>
              </a:lnSpc>
              <a:spcBef>
                <a:spcPts val="57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4.4.1) API</a:t>
            </a:r>
            <a:r>
              <a:rPr sz="1000" spc="201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spc="14" dirty="0">
                <a:solidFill>
                  <a:srgbClr val="000000"/>
                </a:solidFill>
                <a:latin typeface="IHPDMS+NanumGothic"/>
                <a:cs typeface="IHPDMS+NanumGothic"/>
              </a:rPr>
              <a:t>목록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....................................12</a:t>
            </a:r>
          </a:p>
          <a:p>
            <a:pPr marL="118872" marR="0">
              <a:lnSpc>
                <a:spcPts val="1145"/>
              </a:lnSpc>
              <a:spcBef>
                <a:spcPts val="63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4.4.2)</a:t>
            </a:r>
            <a:r>
              <a:rPr sz="1000" spc="19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주요기능</a:t>
            </a:r>
            <a:r>
              <a:rPr sz="1000" spc="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...................................13</a:t>
            </a:r>
          </a:p>
          <a:p>
            <a:pPr marL="0" marR="0">
              <a:lnSpc>
                <a:spcPts val="1145"/>
              </a:lnSpc>
              <a:spcBef>
                <a:spcPts val="57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5)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배포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테스트</a:t>
            </a:r>
            <a:r>
              <a:rPr sz="10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...................................17</a:t>
            </a:r>
          </a:p>
          <a:p>
            <a:pPr marL="118872" marR="0">
              <a:lnSpc>
                <a:spcPts val="1145"/>
              </a:lnSpc>
              <a:spcBef>
                <a:spcPts val="58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4.5.1)</a:t>
            </a:r>
            <a:r>
              <a:rPr sz="1000" spc="19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배포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환경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..................................17</a:t>
            </a:r>
          </a:p>
          <a:p>
            <a:pPr marL="118872" marR="0">
              <a:lnSpc>
                <a:spcPts val="1145"/>
              </a:lnSpc>
              <a:spcBef>
                <a:spcPts val="57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4.5.2)</a:t>
            </a:r>
            <a:r>
              <a:rPr sz="1000" spc="199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테스트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.......................................17</a:t>
            </a:r>
          </a:p>
        </p:txBody>
      </p:sp>
      <p:sp>
        <p:nvSpPr>
          <p:cNvPr id="22" name="object 3"/>
          <p:cNvSpPr/>
          <p:nvPr/>
        </p:nvSpPr>
        <p:spPr>
          <a:xfrm>
            <a:off x="3970654" y="1075357"/>
            <a:ext cx="2787726" cy="294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66164" y="1091397"/>
            <a:ext cx="1280032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4.</a:t>
            </a:r>
            <a:r>
              <a:rPr lang="en-US"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3</a:t>
            </a:r>
            <a:r>
              <a:rPr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.</a:t>
            </a:r>
            <a:r>
              <a:rPr lang="en-US"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1</a:t>
            </a:r>
            <a:r>
              <a:rPr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)</a:t>
            </a:r>
            <a:r>
              <a:rPr sz="1000" spc="199" dirty="0" smtClean="0">
                <a:solidFill>
                  <a:srgbClr val="000000"/>
                </a:solidFill>
                <a:latin typeface="+mn-ea"/>
                <a:cs typeface="LUOGFN+NanumGothic"/>
              </a:rPr>
              <a:t> </a:t>
            </a:r>
            <a:r>
              <a:rPr lang="ko-KR" altLang="en-US" sz="1000" spc="199" dirty="0" smtClean="0">
                <a:solidFill>
                  <a:srgbClr val="000000"/>
                </a:solidFill>
                <a:latin typeface="+mn-ea"/>
                <a:cs typeface="LUOGFN+NanumGothic"/>
              </a:rPr>
              <a:t>클래스 목록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278052"/>
              </p:ext>
            </p:extLst>
          </p:nvPr>
        </p:nvGraphicFramePr>
        <p:xfrm>
          <a:off x="825922" y="1307916"/>
          <a:ext cx="5930899" cy="5291224"/>
        </p:xfrm>
        <a:graphic>
          <a:graphicData uri="http://schemas.openxmlformats.org/drawingml/2006/table">
            <a:tbl>
              <a:tblPr/>
              <a:tblGrid>
                <a:gridCol w="1625599">
                  <a:extLst>
                    <a:ext uri="{9D8B030D-6E8A-4147-A177-3AD203B41FA5}">
                      <a16:colId xmlns:a16="http://schemas.microsoft.com/office/drawing/2014/main" val="3517956639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3102715498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2503912678"/>
                    </a:ext>
                  </a:extLst>
                </a:gridCol>
              </a:tblGrid>
              <a:tr h="1824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Package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793783"/>
                  </a:ext>
                </a:extLst>
              </a:tr>
              <a:tr h="182456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controller.product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AddCartController.java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추가 컨트롤러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466789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CompleteOrderController.java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주문완료 컨트롤러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111171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DeleteCartController.java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삭제 컨트롤러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415029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ProductCartController.java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목록 컨트롤러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28829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ProductCompleteController.java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주문완료 화면 컨트롤러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401677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ProductListController.java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목록 컨트롤러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928607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ProductOrderController.java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주문 컨트롤러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97997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ProductViewController.java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보기 컨트롤러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517901"/>
                  </a:ext>
                </a:extLst>
              </a:tr>
              <a:tr h="182456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ArticleDAO.java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관련 테이블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549793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MemberDAO.java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관련 테이블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705318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OtherDAO.java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 등 작은 테이블 관련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529673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ProductDAO.java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관련 테이블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503438"/>
                  </a:ext>
                </a:extLst>
              </a:tr>
              <a:tr h="18245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DBHelper.java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접근용 클래스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988647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Sql.java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Sql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문장 클래스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783850"/>
                  </a:ext>
                </a:extLst>
              </a:tr>
              <a:tr h="18245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EncodingFilter.java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UTF-8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인코딩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493155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LoginFilter.java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확인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065224"/>
                  </a:ext>
                </a:extLst>
              </a:tr>
              <a:tr h="182456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ArticleService.java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관련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306311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MemberService.java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관련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75245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OtherService.java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 등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343548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ProductService.java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관련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478985"/>
                  </a:ext>
                </a:extLst>
              </a:tr>
              <a:tr h="182456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CartVO.java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955573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CsArticleVO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416131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MemberVO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169895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NavCateVO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940224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PointVO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포인트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484396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ProductVO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943754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ReviewVO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73997"/>
                  </a:ext>
                </a:extLst>
              </a:tr>
              <a:tr h="182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TermsVO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36000" marR="36000" marT="560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57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71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66164" y="1091397"/>
            <a:ext cx="1280032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4.</a:t>
            </a:r>
            <a:r>
              <a:rPr lang="en-US"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3</a:t>
            </a:r>
            <a:r>
              <a:rPr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.</a:t>
            </a:r>
            <a:r>
              <a:rPr lang="en-US"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2</a:t>
            </a:r>
            <a:r>
              <a:rPr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)</a:t>
            </a:r>
            <a:r>
              <a:rPr sz="1000" spc="199" dirty="0" smtClean="0">
                <a:solidFill>
                  <a:srgbClr val="000000"/>
                </a:solidFill>
                <a:latin typeface="+mn-ea"/>
                <a:cs typeface="LUOGFN+NanumGothic"/>
              </a:rPr>
              <a:t> </a:t>
            </a:r>
            <a:r>
              <a:rPr lang="en-US" sz="1000" spc="199" dirty="0" smtClean="0">
                <a:solidFill>
                  <a:srgbClr val="000000"/>
                </a:solidFill>
                <a:latin typeface="+mn-ea"/>
                <a:cs typeface="LUOGFN+NanumGothic"/>
              </a:rPr>
              <a:t>View</a:t>
            </a:r>
            <a:r>
              <a:rPr lang="ko-KR" altLang="en-US" sz="1000" spc="199" dirty="0" smtClean="0">
                <a:solidFill>
                  <a:srgbClr val="000000"/>
                </a:solidFill>
                <a:latin typeface="+mn-ea"/>
                <a:cs typeface="LUOGFN+NanumGothic"/>
              </a:rPr>
              <a:t> 목록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703245"/>
              </p:ext>
            </p:extLst>
          </p:nvPr>
        </p:nvGraphicFramePr>
        <p:xfrm>
          <a:off x="1041844" y="1523926"/>
          <a:ext cx="5144389" cy="7101435"/>
        </p:xfrm>
        <a:graphic>
          <a:graphicData uri="http://schemas.openxmlformats.org/drawingml/2006/table">
            <a:tbl>
              <a:tblPr/>
              <a:tblGrid>
                <a:gridCol w="524208">
                  <a:extLst>
                    <a:ext uri="{9D8B030D-6E8A-4147-A177-3AD203B41FA5}">
                      <a16:colId xmlns:a16="http://schemas.microsoft.com/office/drawing/2014/main" val="2466862043"/>
                    </a:ext>
                  </a:extLst>
                </a:gridCol>
                <a:gridCol w="536122">
                  <a:extLst>
                    <a:ext uri="{9D8B030D-6E8A-4147-A177-3AD203B41FA5}">
                      <a16:colId xmlns:a16="http://schemas.microsoft.com/office/drawing/2014/main" val="4185404094"/>
                    </a:ext>
                  </a:extLst>
                </a:gridCol>
                <a:gridCol w="1050799">
                  <a:extLst>
                    <a:ext uri="{9D8B030D-6E8A-4147-A177-3AD203B41FA5}">
                      <a16:colId xmlns:a16="http://schemas.microsoft.com/office/drawing/2014/main" val="368759396"/>
                    </a:ext>
                  </a:extLst>
                </a:gridCol>
                <a:gridCol w="481260">
                  <a:extLst>
                    <a:ext uri="{9D8B030D-6E8A-4147-A177-3AD203B41FA5}">
                      <a16:colId xmlns:a16="http://schemas.microsoft.com/office/drawing/2014/main" val="17522005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46254490"/>
                    </a:ext>
                  </a:extLst>
                </a:gridCol>
                <a:gridCol w="1759912">
                  <a:extLst>
                    <a:ext uri="{9D8B030D-6E8A-4147-A177-3AD203B41FA5}">
                      <a16:colId xmlns:a16="http://schemas.microsoft.com/office/drawing/2014/main" val="2430810163"/>
                    </a:ext>
                  </a:extLst>
                </a:gridCol>
              </a:tblGrid>
              <a:tr h="2075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root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1depth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2depth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3depth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4depth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071288"/>
                  </a:ext>
                </a:extLst>
              </a:tr>
              <a:tr h="207589">
                <a:tc rowSpan="3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webapp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admin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faqList.jsp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213709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faqModify.jsp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012679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faqView.jsp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580085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faqWrite.jsp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945931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noticeList.jsp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947705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noticeModify.jsp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039843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noticeView.jsp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43801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noticeWrite.jsp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55666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qnaList.jsp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882437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qnaReply.jsp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답변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31055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qnaView.jsp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717486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 현황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67693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 등록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347229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메인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466460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자주묻는질문 목록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394203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자주묻는질문 보기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656444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공지사항 목록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865313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공지사항 보기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467027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문의하기 목록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59403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문의하기 보기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400879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write.jsp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문의하기 쓰기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210895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메인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779801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join.jsp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490712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login.jsp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481153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일반회원 회원가입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831488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registerSeller.jsp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판매자 회원가입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525574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signup.jsp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약관동의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205943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cart.jsp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126774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complete.jsp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주문완료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713618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상품목록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122838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상품주문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576383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상세보기</a:t>
                      </a: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631797"/>
                  </a:ext>
                </a:extLst>
              </a:tr>
              <a:tr h="207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index.jsp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Kmarket1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메인화면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454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501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66164" y="1091397"/>
            <a:ext cx="1280032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4.</a:t>
            </a:r>
            <a:r>
              <a:rPr lang="en-US"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4.1</a:t>
            </a:r>
            <a:r>
              <a:rPr sz="1000" dirty="0" smtClean="0">
                <a:solidFill>
                  <a:srgbClr val="000000"/>
                </a:solidFill>
                <a:latin typeface="+mn-ea"/>
                <a:cs typeface="LUOGFN+NanumGothic"/>
              </a:rPr>
              <a:t>)</a:t>
            </a:r>
            <a:r>
              <a:rPr sz="1000" spc="199" dirty="0" smtClean="0">
                <a:solidFill>
                  <a:srgbClr val="000000"/>
                </a:solidFill>
                <a:latin typeface="+mn-ea"/>
                <a:cs typeface="LUOGFN+NanumGothic"/>
              </a:rPr>
              <a:t> </a:t>
            </a:r>
            <a:r>
              <a:rPr lang="en-US" sz="1000" spc="199" dirty="0" smtClean="0">
                <a:solidFill>
                  <a:srgbClr val="000000"/>
                </a:solidFill>
                <a:latin typeface="+mn-ea"/>
                <a:cs typeface="LUOGFN+NanumGothic"/>
              </a:rPr>
              <a:t>API </a:t>
            </a:r>
            <a:r>
              <a:rPr lang="ko-KR" altLang="en-US" sz="1000" spc="199" dirty="0" smtClean="0">
                <a:solidFill>
                  <a:srgbClr val="000000"/>
                </a:solidFill>
                <a:latin typeface="+mn-ea"/>
                <a:cs typeface="LUOGFN+NanumGothic"/>
              </a:rPr>
              <a:t>목록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523769"/>
              </p:ext>
            </p:extLst>
          </p:nvPr>
        </p:nvGraphicFramePr>
        <p:xfrm>
          <a:off x="753914" y="1307902"/>
          <a:ext cx="5976664" cy="8458450"/>
        </p:xfrm>
        <a:graphic>
          <a:graphicData uri="http://schemas.openxmlformats.org/drawingml/2006/table">
            <a:tbl>
              <a:tblPr/>
              <a:tblGrid>
                <a:gridCol w="709359">
                  <a:extLst>
                    <a:ext uri="{9D8B030D-6E8A-4147-A177-3AD203B41FA5}">
                      <a16:colId xmlns:a16="http://schemas.microsoft.com/office/drawing/2014/main" val="3433875606"/>
                    </a:ext>
                  </a:extLst>
                </a:gridCol>
                <a:gridCol w="2128078">
                  <a:extLst>
                    <a:ext uri="{9D8B030D-6E8A-4147-A177-3AD203B41FA5}">
                      <a16:colId xmlns:a16="http://schemas.microsoft.com/office/drawing/2014/main" val="1045952860"/>
                    </a:ext>
                  </a:extLst>
                </a:gridCol>
                <a:gridCol w="833809">
                  <a:extLst>
                    <a:ext uri="{9D8B030D-6E8A-4147-A177-3AD203B41FA5}">
                      <a16:colId xmlns:a16="http://schemas.microsoft.com/office/drawing/2014/main" val="364399318"/>
                    </a:ext>
                  </a:extLst>
                </a:gridCol>
                <a:gridCol w="2305418">
                  <a:extLst>
                    <a:ext uri="{9D8B030D-6E8A-4147-A177-3AD203B41FA5}">
                      <a16:colId xmlns:a16="http://schemas.microsoft.com/office/drawing/2014/main" val="1988951918"/>
                    </a:ext>
                  </a:extLst>
                </a:gridCol>
              </a:tblGrid>
              <a:tr h="140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URI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Method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489943"/>
                  </a:ext>
                </a:extLst>
              </a:tr>
              <a:tr h="1138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Kmarket1</a:t>
                      </a:r>
                    </a:p>
                    <a:p>
                      <a:pPr algn="l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/Kmarket1/index.do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쇼핑몰 메인 화면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39254"/>
                  </a:ext>
                </a:extLst>
              </a:tr>
              <a:tr h="1403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/Kmarket1/member/join.do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유형 화면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481873"/>
                  </a:ext>
                </a:extLst>
              </a:tr>
              <a:tr h="1403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/Kmarket1/member/signup.do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약관 화면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71293"/>
                  </a:ext>
                </a:extLst>
              </a:tr>
              <a:tr h="140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유형 처리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859265"/>
                  </a:ext>
                </a:extLst>
              </a:tr>
              <a:tr h="1403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/Kmarket1/member/register.do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 회원가입 화면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721859"/>
                  </a:ext>
                </a:extLst>
              </a:tr>
              <a:tr h="140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 회원가입 처리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986605"/>
                  </a:ext>
                </a:extLst>
              </a:tr>
              <a:tr h="1403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/Kmarket1/member/registerSeller.do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 회원가입 화면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459066"/>
                  </a:ext>
                </a:extLst>
              </a:tr>
              <a:tr h="140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 회원가입 처리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651063"/>
                  </a:ext>
                </a:extLst>
              </a:tr>
              <a:tr h="1403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/Kmarket1/member/login.do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화면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897593"/>
                  </a:ext>
                </a:extLst>
              </a:tr>
              <a:tr h="140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처리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698785"/>
                  </a:ext>
                </a:extLst>
              </a:tr>
              <a:tr h="1403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/Kmarket1/member/logout.do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로그아웃 처리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78767"/>
                  </a:ext>
                </a:extLst>
              </a:tr>
              <a:tr h="1403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/Kmarket1/member/emailAuth.do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이메일 인증 처리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181397"/>
                  </a:ext>
                </a:extLst>
              </a:tr>
              <a:tr h="1403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/Kmarket1/member/CheckUid.do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계정 검증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060924"/>
                  </a:ext>
                </a:extLst>
              </a:tr>
              <a:tr h="2206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Kmarket1/admin</a:t>
                      </a:r>
                    </a:p>
                    <a:p>
                      <a:pPr algn="l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/Kmarket1/admin/index.do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메인 화면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113597"/>
                  </a:ext>
                </a:extLst>
              </a:tr>
              <a:tr h="1403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/Kmarket1/admin/product/register.do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 등록 화면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129929"/>
                  </a:ext>
                </a:extLst>
              </a:tr>
              <a:tr h="140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 등록 처리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483800"/>
                  </a:ext>
                </a:extLst>
              </a:tr>
              <a:tr h="1403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/Kmarket1/admin/product/list.do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 목록 화면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91431"/>
                  </a:ext>
                </a:extLst>
              </a:tr>
              <a:tr h="140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 목록 검색 처리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369269"/>
                  </a:ext>
                </a:extLst>
              </a:tr>
              <a:tr h="1403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/Kmarket1/product/productList.do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목록 화면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76123"/>
                  </a:ext>
                </a:extLst>
              </a:tr>
              <a:tr h="1403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/Kmarket1/product/productView.do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화면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345924"/>
                  </a:ext>
                </a:extLst>
              </a:tr>
              <a:tr h="1403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/Kmarket1/product/addCart.do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추가 처리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682786"/>
                  </a:ext>
                </a:extLst>
              </a:tr>
              <a:tr h="1403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/Kmarket1/product/deleteCart.do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삭제 처리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013533"/>
                  </a:ext>
                </a:extLst>
              </a:tr>
              <a:tr h="1403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/Kmarket1/product/productCart.do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목록 화면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617628"/>
                  </a:ext>
                </a:extLst>
              </a:tr>
              <a:tr h="1403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/Kmarket1/product/productOrder.do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주문 목록 화면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438584"/>
                  </a:ext>
                </a:extLst>
              </a:tr>
              <a:tr h="1403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/Kmarket1/product/completeOrder.do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주문 처리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712992"/>
                  </a:ext>
                </a:extLst>
              </a:tr>
              <a:tr h="2206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/Kmarket1/product/productComplete.do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주문 완료 화면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216885"/>
                  </a:ext>
                </a:extLst>
              </a:tr>
              <a:tr h="1403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/Kmarket1/cs/index.do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메인 화면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585518"/>
                  </a:ext>
                </a:extLst>
              </a:tr>
              <a:tr h="1403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/Kmarket1/cs/notice/list.do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공지사항 목록 화면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866360"/>
                  </a:ext>
                </a:extLst>
              </a:tr>
              <a:tr h="1403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/Kmarket1/cs/notice/view.do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공지사항 화면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200747"/>
                  </a:ext>
                </a:extLst>
              </a:tr>
              <a:tr h="1403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/Kmarket1/cs/faq/list.do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목록 화면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904166"/>
                  </a:ext>
                </a:extLst>
              </a:tr>
              <a:tr h="1403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/Kmarket1/cs/faq/view.do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자주묻는질문 화면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591589"/>
                  </a:ext>
                </a:extLst>
              </a:tr>
              <a:tr h="1403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/Kmarket1/cs/qna/list.do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문의하기 목록 화면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287971"/>
                  </a:ext>
                </a:extLst>
              </a:tr>
              <a:tr h="1403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/Kmarket1/cs/qna/write.do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문의하기 쓰기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873506"/>
                  </a:ext>
                </a:extLst>
              </a:tr>
              <a:tr h="140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문의하기 쓰기 처리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398938"/>
                  </a:ext>
                </a:extLst>
              </a:tr>
              <a:tr h="1403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/Kmarket1/cs/qna/view.do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문의하기 보기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86854"/>
                  </a:ext>
                </a:extLst>
              </a:tr>
              <a:tr h="1403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/Kmarket1/admin/cs/faqDelete.do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자주묻는질문 삭제 처리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502970"/>
                  </a:ext>
                </a:extLst>
              </a:tr>
              <a:tr h="220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자주묻는질문 선택삭제 처리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513617"/>
                  </a:ext>
                </a:extLst>
              </a:tr>
              <a:tr h="1403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/Kmarket1/admin/cs/faqList.do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자주묻는질문 목록 화면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800438"/>
                  </a:ext>
                </a:extLst>
              </a:tr>
              <a:tr h="1403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/Kmarket1/admin/cs/faqModify.do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자주묻는질문 수정 화면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077077"/>
                  </a:ext>
                </a:extLst>
              </a:tr>
              <a:tr h="140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자주묻는질문 수청 처리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16912"/>
                  </a:ext>
                </a:extLst>
              </a:tr>
              <a:tr h="1403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/Kmarket1/admin/cs/faqView.do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보기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78976"/>
                  </a:ext>
                </a:extLst>
              </a:tr>
              <a:tr h="1403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/Kmarket1/admin/cs/faqWrite.do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쓰기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34418"/>
                  </a:ext>
                </a:extLst>
              </a:tr>
              <a:tr h="140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쓰기 처리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19194"/>
                  </a:ext>
                </a:extLst>
              </a:tr>
              <a:tr h="1403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34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/Kmarket1/admin/cs/noticeDelete.do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공지사항 삭제 처리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106475"/>
                  </a:ext>
                </a:extLst>
              </a:tr>
              <a:tr h="140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공지사항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선택삭제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처리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288765"/>
                  </a:ext>
                </a:extLst>
              </a:tr>
              <a:tr h="1403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/Kmarket1/admin/cs/noticeList.do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공지사항 목록 화면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339548"/>
                  </a:ext>
                </a:extLst>
              </a:tr>
              <a:tr h="1403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/Kmarket1/admin/cs/noticeModify.do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공지사항 수정 화면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13860"/>
                  </a:ext>
                </a:extLst>
              </a:tr>
              <a:tr h="140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공지사항 수정 처리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37260"/>
                  </a:ext>
                </a:extLst>
              </a:tr>
              <a:tr h="1403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37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/Kmarket1/admin/cs/noticeView.do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공지사항 보기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70579"/>
                  </a:ext>
                </a:extLst>
              </a:tr>
              <a:tr h="1403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38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/Kmarket1/admin/cs/noticeWrite.do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공지사항 쓰기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925547"/>
                  </a:ext>
                </a:extLst>
              </a:tr>
              <a:tr h="140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공지사항 쓰기 처리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502581"/>
                  </a:ext>
                </a:extLst>
              </a:tr>
              <a:tr h="1403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39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/Kmarket1/admin/cs/qnaDelete.do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문의하기 삭제 처리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738609"/>
                  </a:ext>
                </a:extLst>
              </a:tr>
              <a:tr h="140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문의하기 선택삭제 처리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022014"/>
                  </a:ext>
                </a:extLst>
              </a:tr>
              <a:tr h="1403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/Kmarket1/admin/cs/qnaList.do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문의하기 목록 화면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200433"/>
                  </a:ext>
                </a:extLst>
              </a:tr>
              <a:tr h="1403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41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/Kmarket1/admin/cs/qnaReply.do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문의하기 답변 쓰기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383721"/>
                  </a:ext>
                </a:extLst>
              </a:tr>
              <a:tr h="140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문의하기 답변 쓰기 처리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494795"/>
                  </a:ext>
                </a:extLst>
              </a:tr>
              <a:tr h="1403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42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/Kmarket1/admin/cs/qnaView.do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문의하기 보기</a:t>
                      </a:r>
                    </a:p>
                  </a:txBody>
                  <a:tcPr marL="36000" marR="36000" marT="60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847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61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77560" y="674858"/>
            <a:ext cx="212627" cy="44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22340" y="674858"/>
            <a:ext cx="1608178" cy="44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위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7" dirty="0">
                <a:solidFill>
                  <a:srgbClr val="FFFFFF"/>
                </a:solidFill>
                <a:latin typeface="Dotum"/>
                <a:cs typeface="Dotum"/>
              </a:rPr>
              <a:t>모든</a:t>
            </a:r>
            <a:r>
              <a:rPr sz="800" spc="19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API</a:t>
            </a:r>
            <a:r>
              <a:rPr sz="800" spc="13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출력화면</a:t>
            </a:r>
            <a:r>
              <a:rPr sz="800" spc="19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첨부하기</a:t>
            </a:r>
          </a:p>
          <a:p>
            <a:pPr marL="0" marR="0">
              <a:lnSpc>
                <a:spcPts val="803"/>
              </a:lnSpc>
              <a:spcBef>
                <a:spcPts val="396"/>
              </a:spcBef>
              <a:spcAft>
                <a:spcPts val="0"/>
              </a:spcAft>
            </a:pPr>
            <a:r>
              <a:rPr sz="800" spc="-11" dirty="0">
                <a:solidFill>
                  <a:srgbClr val="FFFFFF"/>
                </a:solidFill>
                <a:latin typeface="Dotum"/>
                <a:cs typeface="Dotum"/>
              </a:rPr>
              <a:t>주요기능</a:t>
            </a:r>
            <a:r>
              <a:rPr sz="800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4" dirty="0">
                <a:solidFill>
                  <a:srgbClr val="FFFFFF"/>
                </a:solidFill>
                <a:latin typeface="Dotum"/>
                <a:cs typeface="Dotum"/>
              </a:rPr>
              <a:t>간략히</a:t>
            </a:r>
            <a:r>
              <a:rPr sz="800" spc="1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작성하기</a:t>
            </a:r>
          </a:p>
          <a:p>
            <a:pPr marL="0" marR="0">
              <a:lnSpc>
                <a:spcPts val="803"/>
              </a:lnSpc>
              <a:spcBef>
                <a:spcPts val="384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아래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내용</a:t>
            </a:r>
            <a:r>
              <a:rPr sz="800" spc="20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참고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457932"/>
              </p:ext>
            </p:extLst>
          </p:nvPr>
        </p:nvGraphicFramePr>
        <p:xfrm>
          <a:off x="825922" y="1595934"/>
          <a:ext cx="5689635" cy="7058024"/>
        </p:xfrm>
        <a:graphic>
          <a:graphicData uri="http://schemas.openxmlformats.org/drawingml/2006/table">
            <a:tbl>
              <a:tblPr firstRow="1" firstCol="1" bandRow="1"/>
              <a:tblGrid>
                <a:gridCol w="981298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4708337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1620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메인 화면 </a:t>
                      </a: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1620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http://43.201.35.110:8080/Kmarket1/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1620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카테고리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베스트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히트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할인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인기상품 출력</a:t>
                      </a: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6571856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57" y="1524489"/>
            <a:ext cx="5457825" cy="1219200"/>
          </a:xfrm>
          <a:prstGeom prst="rect">
            <a:avLst/>
          </a:prstGeom>
        </p:spPr>
      </p:pic>
      <p:sp>
        <p:nvSpPr>
          <p:cNvPr id="5" name="object 1"/>
          <p:cNvSpPr/>
          <p:nvPr/>
        </p:nvSpPr>
        <p:spPr>
          <a:xfrm>
            <a:off x="1408175" y="7803388"/>
            <a:ext cx="2438400" cy="1441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980688" y="7844535"/>
            <a:ext cx="2161032" cy="1441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4704" y="1094994"/>
            <a:ext cx="1293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MTTESP+NanumGothicBold"/>
                <a:cs typeface="MTTESP+NanumGothicBold"/>
              </a:rPr>
              <a:t>1.</a:t>
            </a:r>
            <a:r>
              <a:rPr sz="1200" b="1" spc="222" dirty="0">
                <a:solidFill>
                  <a:srgbClr val="000000"/>
                </a:solidFill>
                <a:latin typeface="MTTESP+NanumGothicBold"/>
                <a:cs typeface="MTTESP+NanumGothicBold"/>
              </a:rPr>
              <a:t> </a:t>
            </a:r>
            <a:r>
              <a:rPr sz="12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프로젝트</a:t>
            </a:r>
            <a:r>
              <a:rPr sz="1200" b="1" spc="2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개요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41196" y="1348953"/>
            <a:ext cx="1109451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1)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프로젝트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요약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49984" y="1624797"/>
            <a:ext cx="926571" cy="773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프로젝트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구분</a:t>
            </a:r>
          </a:p>
          <a:p>
            <a:pPr marL="0" marR="0">
              <a:lnSpc>
                <a:spcPts val="1145"/>
              </a:lnSpc>
              <a:spcBef>
                <a:spcPts val="123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프로젝트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이름</a:t>
            </a:r>
          </a:p>
          <a:p>
            <a:pPr marL="0" marR="0">
              <a:lnSpc>
                <a:spcPts val="1145"/>
              </a:lnSpc>
              <a:spcBef>
                <a:spcPts val="117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배포주소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23414" y="1624797"/>
            <a:ext cx="1166199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전자상거래</a:t>
            </a:r>
            <a:r>
              <a:rPr sz="1000" spc="21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플랫폼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23414" y="1920453"/>
            <a:ext cx="2300547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Kmarket</a:t>
            </a:r>
            <a:r>
              <a:rPr sz="1000" spc="187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종합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온라인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쇼핑몰</a:t>
            </a:r>
          </a:p>
          <a:p>
            <a:pPr>
              <a:lnSpc>
                <a:spcPts val="1150"/>
              </a:lnSpc>
              <a:spcBef>
                <a:spcPts val="1166"/>
              </a:spcBef>
            </a:pPr>
            <a:r>
              <a:rPr lang="en-US" sz="1000" u="sng" dirty="0" smtClean="0">
                <a:solidFill>
                  <a:srgbClr val="0563C1"/>
                </a:solidFill>
                <a:latin typeface="LUOGFN+NanumGothic"/>
                <a:cs typeface="LUOGFN+NanumGothic"/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http://43.201.35.110:8080/Kmarket1</a:t>
            </a:r>
            <a:endParaRPr sz="1000" u="sng" dirty="0">
              <a:solidFill>
                <a:srgbClr val="0563C1"/>
              </a:solidFill>
              <a:latin typeface="LUOGFN+NanumGothic"/>
              <a:cs typeface="LUOGFN+NanumGothic"/>
              <a:hlinkClick r:id="rId6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marL="0" marR="0">
              <a:lnSpc>
                <a:spcPts val="1145"/>
              </a:lnSpc>
              <a:spcBef>
                <a:spcPts val="1174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2022.12.05 ~ </a:t>
            </a:r>
            <a:r>
              <a:rPr sz="1000" dirty="0" smtClean="0">
                <a:solidFill>
                  <a:srgbClr val="000000"/>
                </a:solidFill>
                <a:latin typeface="LUOGFN+NanumGothic"/>
                <a:cs typeface="LUOGFN+NanumGothic"/>
              </a:rPr>
              <a:t>2022.12.2</a:t>
            </a:r>
            <a:r>
              <a:rPr lang="en-US" sz="1000" dirty="0" smtClean="0">
                <a:solidFill>
                  <a:srgbClr val="000000"/>
                </a:solidFill>
                <a:latin typeface="LUOGFN+NanumGothic"/>
                <a:cs typeface="LUOGFN+NanumGothic"/>
              </a:rPr>
              <a:t>3</a:t>
            </a:r>
            <a:r>
              <a:rPr sz="1000" dirty="0" smtClean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(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총</a:t>
            </a:r>
            <a:r>
              <a:rPr sz="1000" spc="2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18</a:t>
            </a:r>
            <a:r>
              <a:rPr sz="1000" spc="-4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일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49984" y="2508717"/>
            <a:ext cx="628009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개발기간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41196" y="3005541"/>
            <a:ext cx="1050015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2)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배경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목적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66164" y="3226520"/>
            <a:ext cx="536548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기존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전자상거래</a:t>
            </a:r>
            <a:r>
              <a:rPr sz="10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플랫폼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(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이하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 err="1">
                <a:solidFill>
                  <a:srgbClr val="000000"/>
                </a:solidFill>
                <a:latin typeface="IHPDMS+NanumGothic"/>
                <a:cs typeface="IHPDMS+NanumGothic"/>
              </a:rPr>
              <a:t>온라인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 err="1" smtClean="0">
                <a:solidFill>
                  <a:srgbClr val="000000"/>
                </a:solidFill>
                <a:latin typeface="IHPDMS+NanumGothic"/>
                <a:cs typeface="IHPDMS+NanumGothic"/>
              </a:rPr>
              <a:t>쇼핑몰</a:t>
            </a:r>
            <a:r>
              <a:rPr sz="1000" dirty="0" smtClean="0">
                <a:solidFill>
                  <a:srgbClr val="000000"/>
                </a:solidFill>
                <a:latin typeface="LUOGFN+NanumGothic"/>
                <a:cs typeface="LUOGFN+NanumGothic"/>
              </a:rPr>
              <a:t>)</a:t>
            </a:r>
            <a:r>
              <a:rPr lang="ko-KR" altLang="en-US" sz="1000" dirty="0">
                <a:solidFill>
                  <a:srgbClr val="000000"/>
                </a:solidFill>
                <a:latin typeface="IHPDMS+NanumGothic"/>
                <a:cs typeface="LUOGFN+NanumGothic"/>
              </a:rPr>
              <a:t>이</a:t>
            </a:r>
            <a:r>
              <a:rPr sz="1000" spc="22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가지고</a:t>
            </a:r>
            <a:r>
              <a:rPr sz="1000" spc="2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있는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불편한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접근성과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복잡성을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개선</a:t>
            </a:r>
          </a:p>
          <a:p>
            <a:pPr marL="0" marR="0">
              <a:lnSpc>
                <a:spcPts val="1145"/>
              </a:lnSpc>
              <a:spcBef>
                <a:spcPts val="647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판매자와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사용자에</a:t>
            </a:r>
            <a:r>
              <a:rPr sz="1000" spc="2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친화적인</a:t>
            </a:r>
            <a:r>
              <a:rPr sz="1000" spc="2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쇼핑몰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개발에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방점을</a:t>
            </a:r>
            <a:r>
              <a:rPr sz="1000" spc="2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둠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66164" y="3667338"/>
            <a:ext cx="2348849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보다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편리한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온라인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쇼핑</a:t>
            </a:r>
            <a:r>
              <a:rPr sz="1000" spc="2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환경에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기여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41196" y="4109298"/>
            <a:ext cx="810757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3)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기대효과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49400" y="4328754"/>
            <a:ext cx="2050099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판매자의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소득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증대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및</a:t>
            </a:r>
            <a:r>
              <a:rPr sz="1000" spc="2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수익창출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49400" y="4549734"/>
            <a:ext cx="4078838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소비자의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빠르고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편리한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상품구매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접근성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확보와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합리적인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상품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구매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41196" y="4990170"/>
            <a:ext cx="810757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주요기능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49400" y="5211150"/>
            <a:ext cx="1261779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회원가입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/</a:t>
            </a:r>
            <a:r>
              <a:rPr sz="1000" spc="185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로그인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149400" y="5430606"/>
            <a:ext cx="3316416" cy="4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상품등록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/</a:t>
            </a:r>
            <a:r>
              <a:rPr sz="1000" spc="185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상품목록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/</a:t>
            </a:r>
            <a:r>
              <a:rPr sz="1000" spc="187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상품보기</a:t>
            </a:r>
            <a:r>
              <a:rPr sz="1000" spc="2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/</a:t>
            </a:r>
            <a:r>
              <a:rPr sz="1000" spc="197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장바구니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/</a:t>
            </a:r>
            <a:r>
              <a:rPr sz="1000" spc="197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주문하기</a:t>
            </a:r>
          </a:p>
          <a:p>
            <a:pPr marL="0" marR="0">
              <a:lnSpc>
                <a:spcPts val="1145"/>
              </a:lnSpc>
              <a:spcBef>
                <a:spcPts val="646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고객센터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공지사항</a:t>
            </a:r>
            <a:r>
              <a:rPr sz="1000" spc="2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/</a:t>
            </a:r>
            <a:r>
              <a:rPr sz="1000" spc="197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자주묻는질문</a:t>
            </a:r>
            <a:r>
              <a:rPr sz="10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/</a:t>
            </a:r>
            <a:r>
              <a:rPr sz="1000" spc="197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문의하기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041196" y="6092276"/>
            <a:ext cx="990584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5)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서비스</a:t>
            </a:r>
            <a:r>
              <a:rPr sz="1000" spc="2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채널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149400" y="6313256"/>
            <a:ext cx="597387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PC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웹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149400" y="6534236"/>
            <a:ext cx="2403713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모바일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웹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/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앱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(Android, iOS)</a:t>
            </a:r>
            <a:r>
              <a:rPr sz="1000" spc="204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예정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041196" y="6974671"/>
            <a:ext cx="810757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6)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개발방식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149400" y="7195652"/>
            <a:ext cx="5508731" cy="372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사용자의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요구사항이</a:t>
            </a:r>
            <a:r>
              <a:rPr sz="1000" spc="2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빈번하게</a:t>
            </a:r>
            <a:r>
              <a:rPr sz="1000" spc="21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변경됨에</a:t>
            </a:r>
            <a:r>
              <a:rPr sz="1000" spc="2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따라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요구사항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,</a:t>
            </a:r>
            <a:r>
              <a:rPr sz="1000" spc="197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설계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,</a:t>
            </a:r>
            <a:r>
              <a:rPr sz="1000" spc="197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,</a:t>
            </a:r>
            <a:r>
              <a:rPr sz="1000" spc="197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시험의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단계를</a:t>
            </a:r>
            <a:r>
              <a:rPr sz="1000" spc="2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반복적으로</a:t>
            </a:r>
          </a:p>
          <a:p>
            <a:pPr marL="108204" marR="0">
              <a:lnSpc>
                <a:spcPts val="1145"/>
              </a:lnSpc>
              <a:spcBef>
                <a:spcPts val="39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수행하여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개발을</a:t>
            </a:r>
            <a:r>
              <a:rPr sz="1000" spc="2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진행하는</a:t>
            </a:r>
            <a:r>
              <a:rPr sz="1000" spc="2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Agile</a:t>
            </a:r>
            <a:r>
              <a:rPr sz="1000" spc="186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개발방법론</a:t>
            </a:r>
            <a:r>
              <a:rPr sz="10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채택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914704" y="1094994"/>
            <a:ext cx="864057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MTTESP+NanumGothicBold"/>
                <a:cs typeface="MTTESP+NanumGothicBold"/>
              </a:rPr>
              <a:t>2.</a:t>
            </a:r>
            <a:r>
              <a:rPr sz="1200" b="1" spc="220" dirty="0">
                <a:solidFill>
                  <a:srgbClr val="000000"/>
                </a:solidFill>
                <a:latin typeface="MTTESP+NanumGothicBold"/>
                <a:cs typeface="MTTESP+NanumGothicBold"/>
              </a:rPr>
              <a:t> </a:t>
            </a:r>
            <a:r>
              <a:rPr sz="12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팀</a:t>
            </a:r>
            <a:r>
              <a:rPr sz="1200" b="1" spc="2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구성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41196" y="1348953"/>
            <a:ext cx="870183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1)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팀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조직도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66164" y="1627201"/>
            <a:ext cx="4025498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전통적인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개발과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운영을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위한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DevOps</a:t>
            </a:r>
            <a:r>
              <a:rPr sz="1000" spc="-4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를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위해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중앙</a:t>
            </a:r>
            <a:r>
              <a:rPr sz="10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집중식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팀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구성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66164" y="1916133"/>
            <a:ext cx="5333471" cy="372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소규모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프로젝트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개발에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적합한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의사결정이</a:t>
            </a:r>
            <a:r>
              <a:rPr sz="10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빠른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조직</a:t>
            </a:r>
            <a:r>
              <a:rPr sz="1000" spc="2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구조로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신입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개발자가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빠르게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실무를</a:t>
            </a:r>
          </a:p>
          <a:p>
            <a:pPr marL="108153" marR="0">
              <a:lnSpc>
                <a:spcPts val="1145"/>
              </a:lnSpc>
              <a:spcBef>
                <a:spcPts val="39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경험하기에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적합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1685544" y="3056837"/>
            <a:ext cx="3962400" cy="1543812"/>
            <a:chOff x="1685544" y="2376423"/>
            <a:chExt cx="3962400" cy="1543812"/>
          </a:xfrm>
        </p:grpSpPr>
        <p:sp>
          <p:nvSpPr>
            <p:cNvPr id="2" name="object 2"/>
            <p:cNvSpPr/>
            <p:nvPr/>
          </p:nvSpPr>
          <p:spPr>
            <a:xfrm>
              <a:off x="4172711" y="3633723"/>
              <a:ext cx="467867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2676144" y="3624580"/>
              <a:ext cx="467867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28644" y="2871723"/>
              <a:ext cx="76200" cy="4667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91711" y="2871723"/>
              <a:ext cx="669925" cy="469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04744" y="2871723"/>
              <a:ext cx="627760" cy="4554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91255" y="2376423"/>
              <a:ext cx="952500" cy="4678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95444" y="3434080"/>
              <a:ext cx="952500" cy="4663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91255" y="3434080"/>
              <a:ext cx="952500" cy="4663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5544" y="3453891"/>
              <a:ext cx="952500" cy="4663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3550030" y="2521458"/>
              <a:ext cx="388467" cy="2133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FFFFFF"/>
                  </a:solidFill>
                  <a:latin typeface="MTTESP+NanumGothicBold"/>
                  <a:cs typeface="MTTESP+NanumGothicBold"/>
                </a:rPr>
                <a:t>PM</a:t>
              </a: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3489071" y="3592662"/>
              <a:ext cx="509107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 dirty="0">
                  <a:solidFill>
                    <a:srgbClr val="FFFFFF"/>
                  </a:solidFill>
                  <a:latin typeface="EFWDSD+NanumGothicBold"/>
                  <a:cs typeface="EFWDSD+NanumGothicBold"/>
                </a:rPr>
                <a:t>개발자</a:t>
              </a: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4993513" y="3592662"/>
              <a:ext cx="509107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 dirty="0">
                  <a:solidFill>
                    <a:srgbClr val="FFFFFF"/>
                  </a:solidFill>
                  <a:latin typeface="EFWDSD+NanumGothicBold"/>
                  <a:cs typeface="EFWDSD+NanumGothicBold"/>
                </a:rPr>
                <a:t>개발자</a:t>
              </a: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1833626" y="3613998"/>
              <a:ext cx="807750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 dirty="0">
                  <a:solidFill>
                    <a:srgbClr val="FFFFFF"/>
                  </a:solidFill>
                  <a:latin typeface="EFWDSD+NanumGothicBold"/>
                  <a:cs typeface="EFWDSD+NanumGothicBold"/>
                </a:rPr>
                <a:t>책임</a:t>
              </a:r>
              <a:r>
                <a:rPr sz="1000" b="1" spc="218" dirty="0">
                  <a:solidFill>
                    <a:srgbClr val="FFFFFF"/>
                  </a:solidFill>
                  <a:latin typeface="Times New Roman"/>
                  <a:cs typeface="Times New Roman"/>
                </a:rPr>
                <a:t> </a:t>
              </a:r>
              <a:r>
                <a:rPr sz="1000" b="1" dirty="0">
                  <a:solidFill>
                    <a:srgbClr val="FFFFFF"/>
                  </a:solidFill>
                  <a:latin typeface="EFWDSD+NanumGothicBold"/>
                  <a:cs typeface="EFWDSD+NanumGothicBold"/>
                </a:rPr>
                <a:t>개발자</a:t>
              </a:r>
            </a:p>
          </p:txBody>
        </p:sp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6153" y="5865866"/>
            <a:ext cx="5467350" cy="274320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989918" y="5537569"/>
            <a:ext cx="95400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2)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팀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 err="1" smtClean="0">
                <a:solidFill>
                  <a:srgbClr val="000000"/>
                </a:solidFill>
                <a:latin typeface="IHPDMS+NanumGothic"/>
                <a:cs typeface="IHPDMS+NanumGothic"/>
              </a:rPr>
              <a:t>구성원</a:t>
            </a:r>
            <a:endParaRPr lang="en-US" sz="1000" dirty="0" smtClean="0">
              <a:solidFill>
                <a:srgbClr val="000000"/>
              </a:solidFill>
              <a:latin typeface="IHPDMS+NanumGothic"/>
              <a:cs typeface="IHPDMS+NanumGothic"/>
            </a:endParaRPr>
          </a:p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endParaRPr sz="1000" dirty="0">
              <a:solidFill>
                <a:srgbClr val="000000"/>
              </a:solidFill>
              <a:latin typeface="IHPDMS+NanumGothic"/>
              <a:cs typeface="IHPDMS+NanumGothic"/>
            </a:endParaRPr>
          </a:p>
          <a:p>
            <a:pPr marL="563829" marR="0">
              <a:lnSpc>
                <a:spcPts val="1145"/>
              </a:lnSpc>
              <a:spcBef>
                <a:spcPts val="920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이름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877001" y="5931735"/>
            <a:ext cx="390204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역할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946847" y="5931735"/>
            <a:ext cx="628009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업무내용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875221" y="6189291"/>
            <a:ext cx="1810796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+mn-ea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+mn-ea"/>
                <a:cs typeface="IHPDMS+NanumGothic"/>
              </a:rPr>
              <a:t>프로젝트</a:t>
            </a:r>
            <a:r>
              <a:rPr sz="1000" spc="231" dirty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+mn-ea"/>
                <a:cs typeface="IHPDMS+NanumGothic"/>
              </a:rPr>
              <a:t>기획</a:t>
            </a:r>
            <a:r>
              <a:rPr sz="1000" spc="229" dirty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+mn-ea"/>
                <a:cs typeface="IHPDMS+NanumGothic"/>
              </a:rPr>
              <a:t>및</a:t>
            </a:r>
            <a:r>
              <a:rPr sz="1000" spc="214" dirty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+mn-ea"/>
                <a:cs typeface="IHPDMS+NanumGothic"/>
              </a:rPr>
              <a:t>계획</a:t>
            </a:r>
            <a:r>
              <a:rPr sz="1000" spc="205" dirty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+mn-ea"/>
                <a:cs typeface="IHPDMS+NanumGothic"/>
              </a:rPr>
              <a:t>수립</a:t>
            </a:r>
          </a:p>
          <a:p>
            <a:pPr marL="0" marR="0">
              <a:lnSpc>
                <a:spcPts val="1145"/>
              </a:lnSpc>
              <a:spcBef>
                <a:spcPts val="644"/>
              </a:spcBef>
              <a:spcAft>
                <a:spcPts val="0"/>
              </a:spcAft>
            </a:pPr>
            <a:r>
              <a:rPr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·</a:t>
            </a:r>
            <a:r>
              <a:rPr sz="1000" spc="311" dirty="0" smtClean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sz="1000" dirty="0" err="1" smtClean="0">
                <a:solidFill>
                  <a:srgbClr val="000000"/>
                </a:solidFill>
                <a:latin typeface="+mn-ea"/>
                <a:cs typeface="IHPDMS+NanumGothic"/>
              </a:rPr>
              <a:t>프로젝트</a:t>
            </a:r>
            <a:r>
              <a:rPr sz="1000" spc="231" dirty="0" smtClean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+mn-ea"/>
                <a:cs typeface="IHPDMS+NanumGothic"/>
              </a:rPr>
              <a:t>및</a:t>
            </a:r>
            <a:r>
              <a:rPr sz="1000" spc="214" dirty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+mn-ea"/>
                <a:cs typeface="IHPDMS+NanumGothic"/>
              </a:rPr>
              <a:t>일정</a:t>
            </a:r>
            <a:r>
              <a:rPr sz="1000" spc="205" dirty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+mn-ea"/>
                <a:cs typeface="IHPDMS+NanumGothic"/>
              </a:rPr>
              <a:t>관리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466920" y="6370647"/>
            <a:ext cx="509107" cy="2026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김철학</a:t>
            </a:r>
          </a:p>
          <a:p>
            <a:pPr marL="28956" marR="0">
              <a:lnSpc>
                <a:spcPts val="1145"/>
              </a:lnSpc>
              <a:spcBef>
                <a:spcPts val="3778"/>
              </a:spcBef>
              <a:spcAft>
                <a:spcPts val="0"/>
              </a:spcAft>
            </a:pPr>
            <a:r>
              <a:rPr lang="ko-KR" altLang="en-US" sz="1000" dirty="0" smtClean="0">
                <a:solidFill>
                  <a:srgbClr val="000000"/>
                </a:solidFill>
                <a:latin typeface="LUOGFN+NanumGothic"/>
                <a:cs typeface="LUOGFN+NanumGothic"/>
              </a:rPr>
              <a:t>김동근</a:t>
            </a:r>
            <a:endParaRPr sz="1000" dirty="0">
              <a:solidFill>
                <a:srgbClr val="000000"/>
              </a:solidFill>
              <a:latin typeface="LUOGFN+NanumGothic"/>
              <a:cs typeface="LUOGFN+NanumGothic"/>
            </a:endParaRPr>
          </a:p>
          <a:p>
            <a:pPr marL="28956" marR="0">
              <a:lnSpc>
                <a:spcPts val="1145"/>
              </a:lnSpc>
              <a:spcBef>
                <a:spcPts val="3764"/>
              </a:spcBef>
              <a:spcAft>
                <a:spcPts val="0"/>
              </a:spcAft>
            </a:pPr>
            <a:r>
              <a:rPr lang="ko-KR" altLang="en-US" sz="1000" dirty="0" err="1" smtClean="0">
                <a:solidFill>
                  <a:srgbClr val="000000"/>
                </a:solidFill>
                <a:latin typeface="LUOGFN+NanumGothic"/>
                <a:cs typeface="LUOGFN+NanumGothic"/>
              </a:rPr>
              <a:t>윤사랑</a:t>
            </a:r>
            <a:endParaRPr sz="1000" dirty="0">
              <a:solidFill>
                <a:srgbClr val="000000"/>
              </a:solidFill>
              <a:latin typeface="LUOGFN+NanumGothic"/>
              <a:cs typeface="LUOGFN+NanumGothic"/>
            </a:endParaRPr>
          </a:p>
          <a:p>
            <a:pPr marL="28956" marR="0">
              <a:lnSpc>
                <a:spcPts val="1145"/>
              </a:lnSpc>
              <a:spcBef>
                <a:spcPts val="3776"/>
              </a:spcBef>
              <a:spcAft>
                <a:spcPts val="0"/>
              </a:spcAft>
            </a:pPr>
            <a:r>
              <a:rPr lang="ko-KR" altLang="en-US" sz="1000" dirty="0" smtClean="0">
                <a:solidFill>
                  <a:srgbClr val="000000"/>
                </a:solidFill>
                <a:latin typeface="LUOGFN+NanumGothic"/>
                <a:cs typeface="LUOGFN+NanumGothic"/>
              </a:rPr>
              <a:t>임민지</a:t>
            </a:r>
            <a:endParaRPr sz="1000" dirty="0">
              <a:solidFill>
                <a:srgbClr val="000000"/>
              </a:solidFill>
              <a:latin typeface="LUOGFN+NanumGothic"/>
              <a:cs typeface="LUOGFN+Nanum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54829" y="6370647"/>
            <a:ext cx="1413101" cy="1419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PM(Project Manager)</a:t>
            </a:r>
          </a:p>
          <a:p>
            <a:pPr marL="0" marR="0">
              <a:lnSpc>
                <a:spcPts val="1145"/>
              </a:lnSpc>
              <a:spcBef>
                <a:spcPts val="3778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책임</a:t>
            </a:r>
            <a:r>
              <a:rPr sz="1000" spc="2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개발자</a:t>
            </a:r>
          </a:p>
          <a:p>
            <a:pPr marL="0" marR="0">
              <a:lnSpc>
                <a:spcPts val="1145"/>
              </a:lnSpc>
              <a:spcBef>
                <a:spcPts val="3764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개발자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875221" y="6878393"/>
            <a:ext cx="2632672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5"/>
              </a:lnSpc>
            </a:pPr>
            <a:r>
              <a:rPr sz="1000" dirty="0" smtClean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lang="ko-KR" altLang="en-US" sz="1000" spc="311" dirty="0" smtClean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IHPDMS+NanumGothic"/>
                <a:cs typeface="IHPDMS+NanumGothic"/>
              </a:rPr>
              <a:t>프로젝트 업무 분담 및 관리</a:t>
            </a:r>
            <a:endParaRPr sz="1000" dirty="0">
              <a:solidFill>
                <a:srgbClr val="000000"/>
              </a:solidFill>
              <a:latin typeface="IHPDMS+NanumGothic"/>
              <a:cs typeface="IHPDMS+NanumGothic"/>
            </a:endParaRPr>
          </a:p>
          <a:p>
            <a:pPr>
              <a:lnSpc>
                <a:spcPts val="1145"/>
              </a:lnSpc>
              <a:spcBef>
                <a:spcPts val="644"/>
              </a:spcBef>
            </a:pPr>
            <a:r>
              <a:rPr sz="1000" dirty="0" smtClean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lang="ko-KR" altLang="en-US" sz="1000" spc="311" dirty="0" smtClean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프로젝트 개발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( Product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및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IHPDMS+NanumGothic"/>
              </a:rPr>
              <a:t>M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ain)</a:t>
            </a:r>
            <a:endParaRPr sz="1000" dirty="0">
              <a:solidFill>
                <a:srgbClr val="000000"/>
              </a:solidFill>
              <a:latin typeface="IHPDMS+NanumGothic"/>
              <a:cs typeface="IHPDMS+Nanum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54829" y="8225609"/>
            <a:ext cx="509107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개발자</a:t>
            </a:r>
          </a:p>
        </p:txBody>
      </p:sp>
      <p:sp>
        <p:nvSpPr>
          <p:cNvPr id="40" name="object 29"/>
          <p:cNvSpPr txBox="1"/>
          <p:nvPr/>
        </p:nvSpPr>
        <p:spPr>
          <a:xfrm>
            <a:off x="3889728" y="7649366"/>
            <a:ext cx="2632672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5"/>
              </a:lnSpc>
              <a:spcBef>
                <a:spcPts val="644"/>
              </a:spcBef>
            </a:pPr>
            <a:r>
              <a:rPr sz="1000" dirty="0" smtClean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lang="ko-KR" altLang="en-US" sz="1000" spc="311" dirty="0" smtClean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프로젝트 개발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( CS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및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Admin)</a:t>
            </a:r>
            <a:endParaRPr sz="1000" dirty="0">
              <a:solidFill>
                <a:srgbClr val="000000"/>
              </a:solidFill>
              <a:latin typeface="IHPDMS+NanumGothic"/>
              <a:cs typeface="IHPDMS+NanumGothic"/>
            </a:endParaRPr>
          </a:p>
        </p:txBody>
      </p:sp>
      <p:sp>
        <p:nvSpPr>
          <p:cNvPr id="41" name="object 29"/>
          <p:cNvSpPr txBox="1"/>
          <p:nvPr/>
        </p:nvSpPr>
        <p:spPr>
          <a:xfrm>
            <a:off x="3892612" y="8246859"/>
            <a:ext cx="2632672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5"/>
              </a:lnSpc>
            </a:pPr>
            <a:r>
              <a:rPr sz="1000" dirty="0" smtClean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lang="ko-KR" altLang="en-US" sz="1000" spc="311" dirty="0" smtClean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프로젝트 개발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( Admin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및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IHPDMS+NanumGothic"/>
              </a:rPr>
              <a:t>Product)</a:t>
            </a:r>
            <a:endParaRPr sz="1000" dirty="0">
              <a:solidFill>
                <a:srgbClr val="000000"/>
              </a:solidFill>
              <a:latin typeface="IHPDMS+NanumGothic"/>
              <a:cs typeface="IHPDMS+Nanum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14704" y="1094994"/>
            <a:ext cx="1938477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MTTESP+NanumGothicBold"/>
                <a:cs typeface="MTTESP+NanumGothicBold"/>
              </a:rPr>
              <a:t>3.</a:t>
            </a:r>
            <a:r>
              <a:rPr sz="1200" b="1" spc="220" dirty="0">
                <a:solidFill>
                  <a:srgbClr val="000000"/>
                </a:solidFill>
                <a:latin typeface="MTTESP+NanumGothicBold"/>
                <a:cs typeface="MTTESP+NanumGothicBold"/>
              </a:rPr>
              <a:t> </a:t>
            </a:r>
            <a:r>
              <a:rPr sz="12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프로젝트</a:t>
            </a:r>
            <a:r>
              <a:rPr sz="1200" b="1" spc="2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개발</a:t>
            </a:r>
            <a:r>
              <a:rPr sz="1200" b="1" spc="2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계획수립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41196" y="1375827"/>
            <a:ext cx="870183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1)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환경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1140837" y="1739950"/>
            <a:ext cx="5486400" cy="7086600"/>
            <a:chOff x="1140837" y="1532518"/>
            <a:chExt cx="5486400" cy="7086600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0837" y="1532518"/>
              <a:ext cx="5486400" cy="7086600"/>
            </a:xfrm>
            <a:prstGeom prst="rect">
              <a:avLst/>
            </a:prstGeom>
          </p:spPr>
        </p:pic>
        <p:sp>
          <p:nvSpPr>
            <p:cNvPr id="7" name="object 7"/>
            <p:cNvSpPr txBox="1"/>
            <p:nvPr/>
          </p:nvSpPr>
          <p:spPr>
            <a:xfrm>
              <a:off x="1327658" y="1624797"/>
              <a:ext cx="390204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 dirty="0">
                  <a:solidFill>
                    <a:srgbClr val="000000"/>
                  </a:solidFill>
                  <a:latin typeface="EFWDSD+NanumGothicBold"/>
                  <a:cs typeface="EFWDSD+NanumGothicBold"/>
                </a:rPr>
                <a:t>유형</a:t>
              </a: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048510" y="1624797"/>
              <a:ext cx="390204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 dirty="0">
                  <a:solidFill>
                    <a:srgbClr val="000000"/>
                  </a:solidFill>
                  <a:latin typeface="EFWDSD+NanumGothicBold"/>
                  <a:cs typeface="EFWDSD+NanumGothicBold"/>
                </a:rPr>
                <a:t>구분</a:t>
              </a: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514978" y="1624797"/>
              <a:ext cx="628009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 dirty="0">
                  <a:solidFill>
                    <a:srgbClr val="000000"/>
                  </a:solidFill>
                  <a:latin typeface="EFWDSD+NanumGothicBold"/>
                  <a:cs typeface="EFWDSD+NanumGothicBold"/>
                </a:rPr>
                <a:t>개발환경</a:t>
              </a: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952365" y="1624797"/>
              <a:ext cx="1340268" cy="73096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483107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 dirty="0">
                  <a:solidFill>
                    <a:srgbClr val="000000"/>
                  </a:solidFill>
                  <a:latin typeface="EFWDSD+NanumGothicBold"/>
                  <a:cs typeface="EFWDSD+NanumGothicBold"/>
                </a:rPr>
                <a:t>서비스</a:t>
              </a:r>
              <a:r>
                <a:rPr sz="1000" b="1" spc="232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1000" b="1" dirty="0">
                  <a:solidFill>
                    <a:srgbClr val="000000"/>
                  </a:solidFill>
                  <a:latin typeface="EFWDSD+NanumGothicBold"/>
                  <a:cs typeface="EFWDSD+NanumGothicBold"/>
                </a:rPr>
                <a:t>환경</a:t>
              </a:r>
            </a:p>
            <a:p>
              <a:pPr marL="0" marR="0">
                <a:lnSpc>
                  <a:spcPts val="1145"/>
                </a:lnSpc>
                <a:spcBef>
                  <a:spcPts val="1232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AWS EC2</a:t>
              </a:r>
              <a:r>
                <a:rPr sz="1000" spc="-14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Kernel </a:t>
              </a:r>
              <a:r>
                <a:rPr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5.</a:t>
              </a:r>
              <a:r>
                <a:rPr lang="en-US"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10</a:t>
              </a:r>
              <a:endParaRPr sz="10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  <a:p>
              <a:pPr marL="0" marR="0">
                <a:lnSpc>
                  <a:spcPts val="1145"/>
                </a:lnSpc>
                <a:spcBef>
                  <a:spcPts val="117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N/A</a:t>
              </a: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781810" y="1920453"/>
              <a:ext cx="320887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OS</a:t>
              </a: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2692019" y="1920453"/>
              <a:ext cx="805125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Window10</a:t>
              </a: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781810" y="2214584"/>
              <a:ext cx="628302" cy="4776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Browser</a:t>
              </a:r>
            </a:p>
            <a:p>
              <a:pPr marL="0" marR="0">
                <a:lnSpc>
                  <a:spcPts val="1145"/>
                </a:lnSpc>
                <a:spcBef>
                  <a:spcPts val="122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WAS</a:t>
              </a: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692019" y="2214584"/>
              <a:ext cx="1698186" cy="1410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Chrome </a:t>
              </a:r>
              <a:r>
                <a:rPr lang="en-US"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108.0.5359.125</a:t>
              </a:r>
              <a:endParaRPr sz="10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2692019" y="2508717"/>
              <a:ext cx="1399485" cy="42319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Apache Tomcat </a:t>
              </a:r>
              <a:r>
                <a:rPr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9.</a:t>
              </a:r>
              <a:r>
                <a:rPr lang="en-US"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0</a:t>
              </a:r>
              <a:endParaRPr sz="10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  <a:p>
              <a:pPr marL="812291" marR="0">
                <a:lnSpc>
                  <a:spcPts val="1145"/>
                </a:lnSpc>
                <a:spcBef>
                  <a:spcPts val="1088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Java 11</a:t>
              </a: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4952365" y="2508717"/>
              <a:ext cx="1390785" cy="1410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Apache Tomcat</a:t>
              </a:r>
              <a:r>
                <a:rPr sz="1000" spc="1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9.</a:t>
              </a:r>
              <a:r>
                <a:rPr lang="en-US"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0</a:t>
              </a:r>
              <a:endParaRPr sz="10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2692019" y="3005541"/>
              <a:ext cx="512396" cy="9931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Server</a:t>
              </a:r>
            </a:p>
            <a:p>
              <a:pPr marL="0" marR="0">
                <a:lnSpc>
                  <a:spcPts val="1145"/>
                </a:lnSpc>
                <a:spcBef>
                  <a:spcPts val="5279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Client</a:t>
              </a: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3504310" y="3005541"/>
              <a:ext cx="759454" cy="1410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Servlet </a:t>
              </a:r>
              <a:r>
                <a:rPr lang="en-US"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4.0</a:t>
              </a:r>
              <a:endParaRPr sz="10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3504310" y="3226520"/>
              <a:ext cx="555238" cy="1410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JSP</a:t>
              </a:r>
              <a:r>
                <a:rPr sz="1000" spc="1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2.</a:t>
              </a:r>
              <a:r>
                <a:rPr lang="en-US"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3</a:t>
              </a:r>
              <a:endParaRPr sz="10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1781810" y="3466170"/>
              <a:ext cx="728318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Language</a:t>
              </a: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3504310" y="3484458"/>
              <a:ext cx="574756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HTML5</a:t>
              </a: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4952365" y="3466170"/>
              <a:ext cx="1047023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IHPDMS+NanumGothic"/>
                  <a:cs typeface="IHPDMS+NanumGothic"/>
                </a:rPr>
                <a:t>개발환경과</a:t>
              </a:r>
              <a:r>
                <a:rPr sz="1000" spc="216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1000" dirty="0">
                  <a:solidFill>
                    <a:srgbClr val="000000"/>
                  </a:solidFill>
                  <a:latin typeface="IHPDMS+NanumGothic"/>
                  <a:cs typeface="IHPDMS+NanumGothic"/>
                </a:rPr>
                <a:t>동일</a:t>
              </a: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3504310" y="3703914"/>
              <a:ext cx="451933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CSS3</a:t>
              </a: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3504310" y="3924894"/>
              <a:ext cx="1038972" cy="4045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JavaScript(ES6)</a:t>
              </a:r>
            </a:p>
            <a:p>
              <a:pPr marL="0" marR="0">
                <a:lnSpc>
                  <a:spcPts val="1145"/>
                </a:lnSpc>
                <a:spcBef>
                  <a:spcPts val="644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jQuery</a:t>
              </a:r>
              <a:r>
                <a:rPr sz="1000" spc="15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3.1</a:t>
              </a: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2692019" y="4526874"/>
              <a:ext cx="1269009" cy="57708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activation-1.</a:t>
              </a:r>
              <a:r>
                <a:rPr lang="en-US"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1</a:t>
              </a:r>
              <a:r>
                <a:rPr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.</a:t>
              </a:r>
              <a:r>
                <a:rPr lang="en-US"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1</a:t>
              </a:r>
              <a:r>
                <a:rPr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.jar</a:t>
              </a:r>
              <a:endParaRPr sz="10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  <a:p>
              <a:pPr marL="0" marR="0">
                <a:lnSpc>
                  <a:spcPts val="1145"/>
                </a:lnSpc>
                <a:spcBef>
                  <a:spcPts val="632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cos-05Nov2002.jar</a:t>
              </a:r>
            </a:p>
            <a:p>
              <a:pPr marL="0" marR="0">
                <a:lnSpc>
                  <a:spcPts val="1145"/>
                </a:lnSpc>
                <a:spcBef>
                  <a:spcPts val="594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gson-2.9.1.jar</a:t>
              </a: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1347469" y="5165430"/>
              <a:ext cx="351498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SW</a:t>
              </a: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2692019" y="5188290"/>
              <a:ext cx="1499278" cy="62425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javax.mail-1.6.2.jar</a:t>
              </a:r>
            </a:p>
            <a:p>
              <a:pPr marL="0" marR="0">
                <a:lnSpc>
                  <a:spcPts val="1145"/>
                </a:lnSpc>
                <a:spcBef>
                  <a:spcPts val="632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javax.mail-api-1.6.2.jar</a:t>
              </a:r>
            </a:p>
            <a:p>
              <a:pPr marL="0" marR="0">
                <a:lnSpc>
                  <a:spcPts val="1145"/>
                </a:lnSpc>
                <a:spcBef>
                  <a:spcPts val="596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jstl-1.2.jar</a:t>
              </a: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1781810" y="5518998"/>
              <a:ext cx="540350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Library</a:t>
              </a: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4952365" y="5518998"/>
              <a:ext cx="1047023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IHPDMS+NanumGothic"/>
                  <a:cs typeface="IHPDMS+NanumGothic"/>
                </a:rPr>
                <a:t>개발환경과</a:t>
              </a:r>
              <a:r>
                <a:rPr sz="1000" spc="216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1000" dirty="0">
                  <a:solidFill>
                    <a:srgbClr val="000000"/>
                  </a:solidFill>
                  <a:latin typeface="IHPDMS+NanumGothic"/>
                  <a:cs typeface="IHPDMS+NanumGothic"/>
                </a:rPr>
                <a:t>동일</a:t>
              </a: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2692019" y="5849960"/>
              <a:ext cx="2023735" cy="84498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logback-classic-1.4.4.jar</a:t>
              </a:r>
            </a:p>
            <a:p>
              <a:pPr marL="0" marR="0">
                <a:lnSpc>
                  <a:spcPts val="1145"/>
                </a:lnSpc>
                <a:spcBef>
                  <a:spcPts val="632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logback-core-1.4.4.jar</a:t>
              </a:r>
            </a:p>
            <a:p>
              <a:pPr marL="0" marR="0">
                <a:lnSpc>
                  <a:spcPts val="1145"/>
                </a:lnSpc>
                <a:spcBef>
                  <a:spcPts val="594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mysql-connector-java-8.0.29.jar</a:t>
              </a:r>
            </a:p>
            <a:p>
              <a:pPr marL="0" marR="0">
                <a:lnSpc>
                  <a:spcPts val="1145"/>
                </a:lnSpc>
                <a:spcBef>
                  <a:spcPts val="644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slf4j-api-2.0.3.jar</a:t>
              </a: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1781810" y="6941143"/>
              <a:ext cx="512522" cy="108158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DBMS</a:t>
              </a:r>
            </a:p>
            <a:p>
              <a:pPr marL="0" marR="0">
                <a:lnSpc>
                  <a:spcPts val="1145"/>
                </a:lnSpc>
                <a:spcBef>
                  <a:spcPts val="5975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Tool</a:t>
              </a: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2692019" y="6941143"/>
              <a:ext cx="791585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MySQL 8.0</a:t>
              </a: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4952365" y="6941143"/>
              <a:ext cx="1079100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MariaDB 5.5.68</a:t>
              </a: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2692019" y="7398344"/>
              <a:ext cx="1698186" cy="57708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Eclipse</a:t>
              </a:r>
              <a:r>
                <a:rPr sz="1000" spc="-1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IDE </a:t>
              </a:r>
              <a:r>
                <a:rPr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2022-06(4.</a:t>
              </a:r>
              <a:r>
                <a:rPr lang="en-US"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24</a:t>
              </a:r>
              <a:r>
                <a:rPr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.</a:t>
              </a:r>
              <a:r>
                <a:rPr lang="en-US"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0</a:t>
              </a:r>
              <a:r>
                <a:rPr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)</a:t>
              </a:r>
              <a:endParaRPr sz="10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  <a:p>
              <a:pPr marL="0" marR="0">
                <a:lnSpc>
                  <a:spcPts val="1145"/>
                </a:lnSpc>
                <a:spcBef>
                  <a:spcPts val="632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MySQL Workbench </a:t>
              </a:r>
              <a:r>
                <a:rPr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8.</a:t>
              </a:r>
              <a:r>
                <a:rPr lang="en-US"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0</a:t>
              </a:r>
              <a:r>
                <a:rPr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.</a:t>
              </a:r>
              <a:r>
                <a:rPr lang="en-US"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30</a:t>
              </a:r>
              <a:endParaRPr sz="10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  <a:p>
              <a:pPr marL="0" marR="0">
                <a:lnSpc>
                  <a:spcPts val="1145"/>
                </a:lnSpc>
                <a:spcBef>
                  <a:spcPts val="597"/>
                </a:spcBef>
                <a:spcAft>
                  <a:spcPts val="0"/>
                </a:spcAft>
              </a:pPr>
              <a:r>
                <a:rPr sz="1000" dirty="0" err="1">
                  <a:solidFill>
                    <a:srgbClr val="000000"/>
                  </a:solidFill>
                  <a:latin typeface="LUOGFN+NanumGothic"/>
                  <a:cs typeface="LUOGFN+NanumGothic"/>
                </a:rPr>
                <a:t>HeidSQL</a:t>
              </a: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12.</a:t>
              </a:r>
              <a:r>
                <a:rPr lang="en-US"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1.0.6537</a:t>
              </a:r>
              <a:endParaRPr sz="10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4952365" y="7839161"/>
              <a:ext cx="383753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N/A</a:t>
              </a: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2692019" y="8060141"/>
              <a:ext cx="648202" cy="1410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 err="1">
                  <a:solidFill>
                    <a:srgbClr val="000000"/>
                  </a:solidFill>
                  <a:latin typeface="LUOGFN+NanumGothic"/>
                  <a:cs typeface="LUOGFN+NanumGothic"/>
                </a:rPr>
                <a:t>Git</a:t>
              </a:r>
              <a:r>
                <a:rPr sz="1000" spc="1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2.</a:t>
              </a:r>
              <a:r>
                <a:rPr lang="en-US"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37</a:t>
              </a:r>
              <a:r>
                <a:rPr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.</a:t>
              </a:r>
              <a:r>
                <a:rPr lang="en-US" sz="1000" dirty="0" smtClean="0">
                  <a:solidFill>
                    <a:srgbClr val="000000"/>
                  </a:solidFill>
                  <a:latin typeface="LUOGFN+NanumGothic"/>
                  <a:cs typeface="LUOGFN+NanumGothic"/>
                </a:rPr>
                <a:t>2</a:t>
              </a:r>
              <a:endParaRPr sz="10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2692019" y="8279596"/>
              <a:ext cx="559704" cy="1835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Github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1196" y="1091397"/>
            <a:ext cx="1109451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2)</a:t>
            </a:r>
            <a:r>
              <a:rPr sz="1000" spc="19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요구사항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분석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9400" y="1310853"/>
            <a:ext cx="5528543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요구사항들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간</a:t>
            </a:r>
            <a:r>
              <a:rPr sz="10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상충되는</a:t>
            </a:r>
            <a:r>
              <a:rPr sz="1000" spc="21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것을</a:t>
            </a:r>
            <a:r>
              <a:rPr sz="1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해결하고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,</a:t>
            </a:r>
            <a:r>
              <a:rPr sz="1000" spc="197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개발</a:t>
            </a:r>
            <a:r>
              <a:rPr sz="1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범위를</a:t>
            </a:r>
            <a:r>
              <a:rPr sz="1000" spc="2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파악하며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,</a:t>
            </a:r>
            <a:r>
              <a:rPr sz="1000" spc="185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소프트웨어</a:t>
            </a:r>
            <a:r>
              <a:rPr sz="1000" spc="2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환경과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어떻게</a:t>
            </a:r>
            <a:r>
              <a:rPr sz="1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상호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7604" y="1501353"/>
            <a:ext cx="1046972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작용하는지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이해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93969" y="1699240"/>
            <a:ext cx="212627" cy="140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8748" y="1699240"/>
            <a:ext cx="1352146" cy="140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spc="-10" dirty="0">
                <a:solidFill>
                  <a:srgbClr val="FFFFFF"/>
                </a:solidFill>
                <a:latin typeface="Dotum"/>
                <a:cs typeface="Dotum"/>
              </a:rPr>
              <a:t>요구사항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4" dirty="0">
                <a:solidFill>
                  <a:srgbClr val="FFFFFF"/>
                </a:solidFill>
                <a:latin typeface="Dotum"/>
                <a:cs typeface="Dotum"/>
              </a:rPr>
              <a:t>정의서</a:t>
            </a:r>
            <a:r>
              <a:rPr sz="800" spc="1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작성하기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9400" y="1722333"/>
            <a:ext cx="3423523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·</a:t>
            </a:r>
            <a:r>
              <a:rPr sz="10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시스템</a:t>
            </a:r>
            <a:r>
              <a:rPr sz="1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요구사항을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정제하여</a:t>
            </a:r>
            <a:r>
              <a:rPr sz="1000" spc="2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소프트웨어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요구사항을</a:t>
            </a:r>
            <a:r>
              <a:rPr sz="1000" spc="2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도출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93969" y="1850116"/>
            <a:ext cx="1746884" cy="140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  <a:r>
              <a:rPr sz="800" spc="401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Github</a:t>
            </a:r>
            <a:r>
              <a:rPr sz="800" spc="122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Dotum"/>
                <a:cs typeface="Dotum"/>
              </a:rPr>
              <a:t>작업일정</a:t>
            </a:r>
            <a:r>
              <a:rPr sz="800" spc="19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1" dirty="0">
                <a:solidFill>
                  <a:srgbClr val="FFFFFF"/>
                </a:solidFill>
                <a:latin typeface="Dotum"/>
                <a:cs typeface="Dotum"/>
              </a:rPr>
              <a:t>칸반보드</a:t>
            </a:r>
            <a:r>
              <a:rPr sz="800" spc="18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참고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9400" y="1941789"/>
            <a:ext cx="1459899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3.2.1)</a:t>
            </a:r>
            <a:r>
              <a:rPr sz="1000" spc="200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요구사항</a:t>
            </a:r>
            <a:r>
              <a:rPr sz="10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정의서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593969" y="2002516"/>
            <a:ext cx="212627" cy="140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-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738748" y="2002516"/>
            <a:ext cx="853821" cy="140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FFFF"/>
                </a:solidFill>
                <a:latin typeface="Dotum"/>
                <a:cs typeface="Dotum"/>
              </a:rPr>
              <a:t>아래</a:t>
            </a:r>
            <a:r>
              <a:rPr sz="800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내용</a:t>
            </a:r>
            <a:r>
              <a:rPr sz="800" spc="20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otum"/>
                <a:cs typeface="Dotum"/>
              </a:rPr>
              <a:t>참고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06865"/>
              </p:ext>
            </p:extLst>
          </p:nvPr>
        </p:nvGraphicFramePr>
        <p:xfrm>
          <a:off x="765715" y="2435496"/>
          <a:ext cx="5912228" cy="6120686"/>
        </p:xfrm>
        <a:graphic>
          <a:graphicData uri="http://schemas.openxmlformats.org/drawingml/2006/table">
            <a:tbl>
              <a:tblPr/>
              <a:tblGrid>
                <a:gridCol w="334973">
                  <a:extLst>
                    <a:ext uri="{9D8B030D-6E8A-4147-A177-3AD203B41FA5}">
                      <a16:colId xmlns:a16="http://schemas.microsoft.com/office/drawing/2014/main" val="3807390978"/>
                    </a:ext>
                  </a:extLst>
                </a:gridCol>
                <a:gridCol w="721762">
                  <a:extLst>
                    <a:ext uri="{9D8B030D-6E8A-4147-A177-3AD203B41FA5}">
                      <a16:colId xmlns:a16="http://schemas.microsoft.com/office/drawing/2014/main" val="212413187"/>
                    </a:ext>
                  </a:extLst>
                </a:gridCol>
                <a:gridCol w="3175175">
                  <a:extLst>
                    <a:ext uri="{9D8B030D-6E8A-4147-A177-3AD203B41FA5}">
                      <a16:colId xmlns:a16="http://schemas.microsoft.com/office/drawing/2014/main" val="839293947"/>
                    </a:ext>
                  </a:extLst>
                </a:gridCol>
                <a:gridCol w="560106">
                  <a:extLst>
                    <a:ext uri="{9D8B030D-6E8A-4147-A177-3AD203B41FA5}">
                      <a16:colId xmlns:a16="http://schemas.microsoft.com/office/drawing/2014/main" val="2488318632"/>
                    </a:ext>
                  </a:extLst>
                </a:gridCol>
                <a:gridCol w="560106">
                  <a:extLst>
                    <a:ext uri="{9D8B030D-6E8A-4147-A177-3AD203B41FA5}">
                      <a16:colId xmlns:a16="http://schemas.microsoft.com/office/drawing/2014/main" val="1004771825"/>
                    </a:ext>
                  </a:extLst>
                </a:gridCol>
                <a:gridCol w="560106">
                  <a:extLst>
                    <a:ext uri="{9D8B030D-6E8A-4147-A177-3AD203B41FA5}">
                      <a16:colId xmlns:a16="http://schemas.microsoft.com/office/drawing/2014/main" val="2955013575"/>
                    </a:ext>
                  </a:extLst>
                </a:gridCol>
              </a:tblGrid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요구사항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규모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수용여부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309764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A-001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프로젝트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075758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A-002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API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863303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B-001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메인기능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725831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C-001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822016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C-002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Tiny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525315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C-003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기능 구현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20678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C-004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회원가입 기능 구현 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115935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C-005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회원가입 기능 구현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832258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D-001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299698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D-002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29715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D-003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178115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D-004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주문하기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X-Large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192776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D-005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주문완료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501278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E-001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기능 구현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353254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E-002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상품현황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263881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E-003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838912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E-004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7463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E-004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039859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E-005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64267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E-006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수정기능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796995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E-007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598416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E-008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목록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199545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F-001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422816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F-002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보기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311562"/>
                  </a:ext>
                </a:extLst>
              </a:tr>
              <a:tr h="23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F-003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질문보기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944" marR="8944" marT="8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27718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9898" y="1235894"/>
            <a:ext cx="1419294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3)</a:t>
            </a:r>
            <a:r>
              <a:rPr sz="1000" spc="192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작업분류체계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(WBS)</a:t>
            </a: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131220"/>
              </p:ext>
            </p:extLst>
          </p:nvPr>
        </p:nvGraphicFramePr>
        <p:xfrm>
          <a:off x="465882" y="1811958"/>
          <a:ext cx="6424760" cy="7628724"/>
        </p:xfrm>
        <a:graphic>
          <a:graphicData uri="http://schemas.openxmlformats.org/drawingml/2006/table">
            <a:tbl>
              <a:tblPr/>
              <a:tblGrid>
                <a:gridCol w="497223">
                  <a:extLst>
                    <a:ext uri="{9D8B030D-6E8A-4147-A177-3AD203B41FA5}">
                      <a16:colId xmlns:a16="http://schemas.microsoft.com/office/drawing/2014/main" val="3188063661"/>
                    </a:ext>
                  </a:extLst>
                </a:gridCol>
                <a:gridCol w="2136216">
                  <a:extLst>
                    <a:ext uri="{9D8B030D-6E8A-4147-A177-3AD203B41FA5}">
                      <a16:colId xmlns:a16="http://schemas.microsoft.com/office/drawing/2014/main" val="4192447673"/>
                    </a:ext>
                  </a:extLst>
                </a:gridCol>
                <a:gridCol w="738928">
                  <a:extLst>
                    <a:ext uri="{9D8B030D-6E8A-4147-A177-3AD203B41FA5}">
                      <a16:colId xmlns:a16="http://schemas.microsoft.com/office/drawing/2014/main" val="708007425"/>
                    </a:ext>
                  </a:extLst>
                </a:gridCol>
                <a:gridCol w="656057">
                  <a:extLst>
                    <a:ext uri="{9D8B030D-6E8A-4147-A177-3AD203B41FA5}">
                      <a16:colId xmlns:a16="http://schemas.microsoft.com/office/drawing/2014/main" val="907727757"/>
                    </a:ext>
                  </a:extLst>
                </a:gridCol>
                <a:gridCol w="683681">
                  <a:extLst>
                    <a:ext uri="{9D8B030D-6E8A-4147-A177-3AD203B41FA5}">
                      <a16:colId xmlns:a16="http://schemas.microsoft.com/office/drawing/2014/main" val="1225337792"/>
                    </a:ext>
                  </a:extLst>
                </a:gridCol>
                <a:gridCol w="662963">
                  <a:extLst>
                    <a:ext uri="{9D8B030D-6E8A-4147-A177-3AD203B41FA5}">
                      <a16:colId xmlns:a16="http://schemas.microsoft.com/office/drawing/2014/main" val="3325180508"/>
                    </a:ext>
                  </a:extLst>
                </a:gridCol>
                <a:gridCol w="1049692">
                  <a:extLst>
                    <a:ext uri="{9D8B030D-6E8A-4147-A177-3AD203B41FA5}">
                      <a16:colId xmlns:a16="http://schemas.microsoft.com/office/drawing/2014/main" val="172549150"/>
                    </a:ext>
                  </a:extLst>
                </a:gridCol>
              </a:tblGrid>
              <a:tr h="211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시작일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971777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기획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9525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 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요구사항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70AD4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2022-12-01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2022-12-01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요구사항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정의서 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56800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 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프로젝트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아키텍처 분석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2022-12-02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2022-12-02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461634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844420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DB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및 구현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70AD4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2022-12-07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ERD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명세서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241406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프로젝트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아키텍처 설계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70AD4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2022-12-09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스토리보드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v1.0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278575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84054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메인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김동근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2022-12-09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HTML/CSS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035248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김동근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2022-12-09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HTML/CSS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823710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김동근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2022-12-09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HTML/CSS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457819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2022-12-09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HTML/CSS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263633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임민지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2022-12-09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HTML/CSS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074373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263116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메인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김동근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394472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4.2.1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김동근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2022-12-13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395753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4.2.2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김동근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26705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4.2.3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김동근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559636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4.2.4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회원가입 기능 구현 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김동근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326721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4.2.5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회원가입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김동근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293989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4.3.1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김동근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219495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4.3.2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김동근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2022-12-16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49416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4.3.3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김동근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172352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4.3.4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주문하기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김동근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480914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4.3.5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주문완료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김동근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962738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4.4.1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임민지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291893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4.4.2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상품현황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김동근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532038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4.4.3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김동근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410262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4.4.4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공지사항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014718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4.4.5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문의하기 기능 구현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208181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4.4.6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목록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132073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4.4.7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공지사항 수정기능구현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163077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4.4.8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보기기능구현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036700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4.4.9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등록기능구현 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454460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4.4.10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문의하기 목록기능구현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567421"/>
                  </a:ext>
                </a:extLst>
              </a:tr>
              <a:tr h="2119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4.4.11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답변기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Java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JSP</a:t>
                      </a: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74121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385609"/>
              </p:ext>
            </p:extLst>
          </p:nvPr>
        </p:nvGraphicFramePr>
        <p:xfrm>
          <a:off x="576238" y="1811958"/>
          <a:ext cx="6336704" cy="3092104"/>
        </p:xfrm>
        <a:graphic>
          <a:graphicData uri="http://schemas.openxmlformats.org/drawingml/2006/table">
            <a:tbl>
              <a:tblPr/>
              <a:tblGrid>
                <a:gridCol w="490408">
                  <a:extLst>
                    <a:ext uri="{9D8B030D-6E8A-4147-A177-3AD203B41FA5}">
                      <a16:colId xmlns:a16="http://schemas.microsoft.com/office/drawing/2014/main" val="1428841638"/>
                    </a:ext>
                  </a:extLst>
                </a:gridCol>
                <a:gridCol w="2106938">
                  <a:extLst>
                    <a:ext uri="{9D8B030D-6E8A-4147-A177-3AD203B41FA5}">
                      <a16:colId xmlns:a16="http://schemas.microsoft.com/office/drawing/2014/main" val="4215368625"/>
                    </a:ext>
                  </a:extLst>
                </a:gridCol>
                <a:gridCol w="728801">
                  <a:extLst>
                    <a:ext uri="{9D8B030D-6E8A-4147-A177-3AD203B41FA5}">
                      <a16:colId xmlns:a16="http://schemas.microsoft.com/office/drawing/2014/main" val="2528775936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521444497"/>
                    </a:ext>
                  </a:extLst>
                </a:gridCol>
                <a:gridCol w="674310">
                  <a:extLst>
                    <a:ext uri="{9D8B030D-6E8A-4147-A177-3AD203B41FA5}">
                      <a16:colId xmlns:a16="http://schemas.microsoft.com/office/drawing/2014/main" val="745489469"/>
                    </a:ext>
                  </a:extLst>
                </a:gridCol>
                <a:gridCol w="653877">
                  <a:extLst>
                    <a:ext uri="{9D8B030D-6E8A-4147-A177-3AD203B41FA5}">
                      <a16:colId xmlns:a16="http://schemas.microsoft.com/office/drawing/2014/main" val="2204711888"/>
                    </a:ext>
                  </a:extLst>
                </a:gridCol>
                <a:gridCol w="1035305">
                  <a:extLst>
                    <a:ext uri="{9D8B030D-6E8A-4147-A177-3AD203B41FA5}">
                      <a16:colId xmlns:a16="http://schemas.microsoft.com/office/drawing/2014/main" val="3336018565"/>
                    </a:ext>
                  </a:extLst>
                </a:gridCol>
              </a:tblGrid>
              <a:tr h="173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시작일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종료일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477119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55395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4.5.1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공지사항 목록기능구현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2022-12-17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2022-12-18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873525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4.5.2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공지사항 보기기능구현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2022-12-18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2022-12-18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408340"/>
                  </a:ext>
                </a:extLst>
              </a:tr>
              <a:tr h="1694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4.5.3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질문목록기능구현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387734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4.5.4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질문보기기능구현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225933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4.5.5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문의하기 목록기능구현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116238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4.5.6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문의하기 쓰기목록기능구현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363985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4.5.7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메인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2022-12-13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063885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835307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 전원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altLang="ko-KR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계획서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875224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 전원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altLang="ko-KR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491410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피드백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 전원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altLang="ko-KR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176471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91163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실서버 이관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김동근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700" b="1" i="0" u="none" strike="noStrike" dirty="0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2022-12-23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956770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테스트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김동근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700" b="1" i="0" u="none" strike="noStrike" dirty="0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2022-12-23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04539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대응 준비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659980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교육훈련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705191"/>
                  </a:ext>
                </a:extLst>
              </a:tr>
            </a:tbl>
          </a:graphicData>
        </a:graphic>
      </p:graphicFrame>
      <p:sp>
        <p:nvSpPr>
          <p:cNvPr id="19" name="object 8"/>
          <p:cNvSpPr txBox="1"/>
          <p:nvPr/>
        </p:nvSpPr>
        <p:spPr>
          <a:xfrm>
            <a:off x="609898" y="1235894"/>
            <a:ext cx="1419294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3)</a:t>
            </a:r>
            <a:r>
              <a:rPr sz="1000" spc="192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작업분류체계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(WBS)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40891" y="1099017"/>
            <a:ext cx="1602174" cy="1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4)</a:t>
            </a:r>
            <a:r>
              <a:rPr sz="1000" spc="192" dirty="0">
                <a:solidFill>
                  <a:srgbClr val="000000"/>
                </a:solidFill>
                <a:latin typeface="LUOGFN+NanumGothic"/>
                <a:cs typeface="LUOGFN+NanumGothic"/>
              </a:rPr>
              <a:t> </a:t>
            </a:r>
            <a:r>
              <a:rPr sz="1000" dirty="0">
                <a:solidFill>
                  <a:srgbClr val="000000"/>
                </a:solidFill>
                <a:latin typeface="IHPDMS+NanumGothic"/>
                <a:cs typeface="IHPDMS+NanumGothic"/>
              </a:rPr>
              <a:t>작업일정</a:t>
            </a:r>
            <a:r>
              <a:rPr sz="1000" dirty="0">
                <a:solidFill>
                  <a:srgbClr val="000000"/>
                </a:solidFill>
                <a:latin typeface="LUOGFN+NanumGothic"/>
                <a:cs typeface="LUOGFN+NanumGothic"/>
              </a:rPr>
              <a:t>(Gantt Chart)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776528"/>
              </p:ext>
            </p:extLst>
          </p:nvPr>
        </p:nvGraphicFramePr>
        <p:xfrm>
          <a:off x="393874" y="1523926"/>
          <a:ext cx="6797674" cy="7781558"/>
        </p:xfrm>
        <a:graphic>
          <a:graphicData uri="http://schemas.openxmlformats.org/drawingml/2006/table">
            <a:tbl>
              <a:tblPr/>
              <a:tblGrid>
                <a:gridCol w="374853">
                  <a:extLst>
                    <a:ext uri="{9D8B030D-6E8A-4147-A177-3AD203B41FA5}">
                      <a16:colId xmlns:a16="http://schemas.microsoft.com/office/drawing/2014/main" val="3291424557"/>
                    </a:ext>
                  </a:extLst>
                </a:gridCol>
                <a:gridCol w="1603538">
                  <a:extLst>
                    <a:ext uri="{9D8B030D-6E8A-4147-A177-3AD203B41FA5}">
                      <a16:colId xmlns:a16="http://schemas.microsoft.com/office/drawing/2014/main" val="3988570694"/>
                    </a:ext>
                  </a:extLst>
                </a:gridCol>
                <a:gridCol w="555338">
                  <a:extLst>
                    <a:ext uri="{9D8B030D-6E8A-4147-A177-3AD203B41FA5}">
                      <a16:colId xmlns:a16="http://schemas.microsoft.com/office/drawing/2014/main" val="1809562331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3050092919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3062105779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3101225433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1073664652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1934563140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3474268472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1247253416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553919577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2913817954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269564338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3628396371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3207264719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3269777372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1399123654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4041976990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3980609058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3848249586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527406387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2367264281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1931256421"/>
                    </a:ext>
                  </a:extLst>
                </a:gridCol>
                <a:gridCol w="203045">
                  <a:extLst>
                    <a:ext uri="{9D8B030D-6E8A-4147-A177-3AD203B41FA5}">
                      <a16:colId xmlns:a16="http://schemas.microsoft.com/office/drawing/2014/main" val="3254201105"/>
                    </a:ext>
                  </a:extLst>
                </a:gridCol>
              </a:tblGrid>
              <a:tr h="1490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702692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62726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분석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382514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아키텍처 분석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737164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469968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및 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426854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아키텍처 설계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90068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19819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89909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764424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화면구현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027156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화면구현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010873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038351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196133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기능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340133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4.2.1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로그인 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425316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4.2.2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구분 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80856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4.2.3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약관 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978082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4.2.4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일반 회원가입 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671896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4.2.5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판매자 회원가입 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18601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4.3.1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목록 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005670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4.3.2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보기 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86857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4.3.3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장바구니 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401248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4.3.4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주문하기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351588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4.3.5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주문완료 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09939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4.4.1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메인 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744525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4.4.2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상품현황 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07880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4.4.3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상품등록 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651150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4.4.4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공지사항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582301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4.4.5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문의하기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346587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4.4.6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목록 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819669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4.4.7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공지사항 수정기능구현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640578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4.4.8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자주묻는질문 보기기능구현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303630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4.4.9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자주묻는질문 등록기능구현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484864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4.4.10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문의하기 목록기능구현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865571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4.4.11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문의하기 답변기능구현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029271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공지사항 목록기능구현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117524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공지사항 보기기능구현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584894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4.5.3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질문목록기능구현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902791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질문보기기능구현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625192"/>
                  </a:ext>
                </a:extLst>
              </a:tr>
              <a:tr h="17801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목록기능구현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133606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4.5.6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문의하기쓰기 목록기능구현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515625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메인 기능구현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248190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98191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81231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556944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피드백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484984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620657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실서버 이관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837917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테스트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7528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대응 준비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459862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교육훈련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36000" marT="52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41787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3859</Words>
  <Application>Microsoft Office PowerPoint</Application>
  <PresentationFormat>사용자 지정</PresentationFormat>
  <Paragraphs>3537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Dotum</vt:lpstr>
      <vt:lpstr>맑은 고딕</vt:lpstr>
      <vt:lpstr>IHPDMS+NanumGothic</vt:lpstr>
      <vt:lpstr>EFWDSD+NanumGothicBold</vt:lpstr>
      <vt:lpstr>맑은 고딕</vt:lpstr>
      <vt:lpstr>Calibri</vt:lpstr>
      <vt:lpstr>LUOGFN+NanumGothic</vt:lpstr>
      <vt:lpstr>Times New Roman</vt:lpstr>
      <vt:lpstr>MTTESP+NanumGothicBold</vt:lpstr>
      <vt:lpstr>Theme 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java1</cp:lastModifiedBy>
  <cp:revision>79</cp:revision>
  <dcterms:modified xsi:type="dcterms:W3CDTF">2023-03-21T03:07:24Z</dcterms:modified>
</cp:coreProperties>
</file>