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256" r:id="rId2"/>
    <p:sldId id="311" r:id="rId3"/>
    <p:sldId id="259" r:id="rId4"/>
    <p:sldId id="260" r:id="rId5"/>
    <p:sldId id="314" r:id="rId6"/>
    <p:sldId id="315" r:id="rId7"/>
    <p:sldId id="312" r:id="rId8"/>
    <p:sldId id="313" r:id="rId9"/>
    <p:sldId id="316" r:id="rId10"/>
    <p:sldId id="287" r:id="rId11"/>
    <p:sldId id="310" r:id="rId12"/>
    <p:sldId id="288" r:id="rId13"/>
    <p:sldId id="289" r:id="rId14"/>
    <p:sldId id="290" r:id="rId15"/>
    <p:sldId id="291" r:id="rId16"/>
    <p:sldId id="298" r:id="rId17"/>
    <p:sldId id="299" r:id="rId18"/>
    <p:sldId id="292" r:id="rId19"/>
    <p:sldId id="293" r:id="rId20"/>
    <p:sldId id="294" r:id="rId21"/>
    <p:sldId id="295" r:id="rId22"/>
    <p:sldId id="296" r:id="rId23"/>
    <p:sldId id="297" r:id="rId24"/>
    <p:sldId id="300" r:id="rId25"/>
    <p:sldId id="301" r:id="rId26"/>
    <p:sldId id="303" r:id="rId27"/>
    <p:sldId id="304" r:id="rId28"/>
    <p:sldId id="305" r:id="rId29"/>
    <p:sldId id="306" r:id="rId30"/>
    <p:sldId id="273" r:id="rId31"/>
    <p:sldId id="307" r:id="rId32"/>
    <p:sldId id="308" r:id="rId33"/>
    <p:sldId id="309" r:id="rId34"/>
  </p:sldIdLst>
  <p:sldSz cx="7556500" cy="10680700"/>
  <p:notesSz cx="7556500" cy="106807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68">
          <p15:clr>
            <a:srgbClr val="A4A3A4"/>
          </p15:clr>
        </p15:guide>
        <p15:guide id="2" pos="2448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im DongGeun" initials="KD" lastIdx="1" clrIdx="0">
    <p:extLst>
      <p:ext uri="{19B8F6BF-5375-455C-9EA6-DF929625EA0E}">
        <p15:presenceInfo xmlns:p15="http://schemas.microsoft.com/office/powerpoint/2012/main" userId="4ad96e2f079c3b7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529" autoAdjust="0"/>
  </p:normalViewPr>
  <p:slideViewPr>
    <p:cSldViewPr>
      <p:cViewPr>
        <p:scale>
          <a:sx n="75" d="100"/>
          <a:sy n="75" d="100"/>
        </p:scale>
        <p:origin x="2238" y="54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5013" cy="534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4279900" y="0"/>
            <a:ext cx="3275013" cy="534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2ACBAB-5519-4F85-BCCE-56A889AC85AA}" type="datetimeFigureOut">
              <a:rPr lang="ko-KR" altLang="en-US" smtClean="0"/>
              <a:t>2023-03-24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10145713"/>
            <a:ext cx="3275013" cy="534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4279900" y="10145713"/>
            <a:ext cx="3275013" cy="534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9E36A1-3C65-42D1-A0E0-3C0B5337DF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97319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5013" cy="534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279900" y="0"/>
            <a:ext cx="3275013" cy="534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806A45-87AC-4313-9440-7377C960127E}" type="datetimeFigureOut">
              <a:rPr lang="ko-KR" altLang="en-US" smtClean="0"/>
              <a:t>2023-03-24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503488" y="1335088"/>
            <a:ext cx="2549525" cy="36052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55650" y="5140325"/>
            <a:ext cx="6045200" cy="42052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0145713"/>
            <a:ext cx="3275013" cy="534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279900" y="10145713"/>
            <a:ext cx="3275013" cy="534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E338F1-A8E0-4F4B-8126-C368A6C7F7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105198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E338F1-A8E0-4F4B-8126-C368A6C7F77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6500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E338F1-A8E0-4F4B-8126-C368A6C7F77F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0563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E338F1-A8E0-4F4B-8126-C368A6C7F77F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16752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E338F1-A8E0-4F4B-8126-C368A6C7F77F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5666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E338F1-A8E0-4F4B-8126-C368A6C7F77F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8688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E338F1-A8E0-4F4B-8126-C368A6C7F77F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89477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D9295-0493-48DA-ADBF-BC7CEB65C5C0}" type="datetime1">
              <a:rPr lang="en-US" altLang="ko-KR" smtClean="0"/>
              <a:t>3/24/2023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6B5B3-A9B3-4F56-BB21-8C66529E5D63}" type="datetime1">
              <a:rPr lang="en-US" altLang="ko-KR" smtClean="0"/>
              <a:t>3/24/2023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2270454" y="2823210"/>
            <a:ext cx="3015592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760"/>
              </a:lnSpc>
              <a:spcBef>
                <a:spcPts val="0"/>
              </a:spcBef>
              <a:spcAft>
                <a:spcPts val="0"/>
              </a:spcAft>
            </a:pPr>
            <a:r>
              <a:rPr sz="2400" b="1" dirty="0">
                <a:solidFill>
                  <a:srgbClr val="000000"/>
                </a:solidFill>
                <a:latin typeface="+mj-ea"/>
                <a:ea typeface="+mj-ea"/>
                <a:cs typeface="EFWDSD+NanumGothicBold"/>
              </a:rPr>
              <a:t>프로젝트</a:t>
            </a:r>
            <a:r>
              <a:rPr sz="2400" b="1" spc="530" dirty="0">
                <a:solidFill>
                  <a:srgbClr val="000000"/>
                </a:solidFill>
                <a:latin typeface="+mj-ea"/>
                <a:ea typeface="+mj-ea"/>
                <a:cs typeface="Times New Roman"/>
              </a:rPr>
              <a:t> </a:t>
            </a:r>
            <a:r>
              <a:rPr sz="2400" b="1" dirty="0">
                <a:solidFill>
                  <a:srgbClr val="000000"/>
                </a:solidFill>
                <a:latin typeface="+mj-ea"/>
                <a:ea typeface="+mj-ea"/>
                <a:cs typeface="EFWDSD+NanumGothicBold"/>
              </a:rPr>
              <a:t>완료보고서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133846" y="3587114"/>
            <a:ext cx="666901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80"/>
              </a:lnSpc>
              <a:spcBef>
                <a:spcPts val="0"/>
              </a:spcBef>
              <a:spcAft>
                <a:spcPts val="0"/>
              </a:spcAft>
            </a:pPr>
            <a:r>
              <a:rPr sz="1200" b="1" dirty="0" err="1">
                <a:solidFill>
                  <a:srgbClr val="000000"/>
                </a:solidFill>
                <a:latin typeface="+mj-ea"/>
                <a:ea typeface="+mj-ea"/>
                <a:cs typeface="MTTESP+NanumGothicBold"/>
              </a:rPr>
              <a:t>Ver</a:t>
            </a:r>
            <a:r>
              <a:rPr sz="1200" b="1" dirty="0">
                <a:solidFill>
                  <a:srgbClr val="000000"/>
                </a:solidFill>
                <a:latin typeface="+mj-ea"/>
                <a:ea typeface="+mj-ea"/>
                <a:cs typeface="MTTESP+NanumGothicBold"/>
              </a:rPr>
              <a:t> 1.</a:t>
            </a:r>
            <a:r>
              <a:rPr lang="en-US" sz="1200" b="1" dirty="0">
                <a:solidFill>
                  <a:srgbClr val="000000"/>
                </a:solidFill>
                <a:latin typeface="+mj-ea"/>
                <a:ea typeface="+mj-ea"/>
                <a:cs typeface="MTTESP+NanumGothicBold"/>
              </a:rPr>
              <a:t>0</a:t>
            </a:r>
            <a:endParaRPr sz="1200" b="1" dirty="0">
              <a:solidFill>
                <a:srgbClr val="000000"/>
              </a:solidFill>
              <a:latin typeface="+mj-ea"/>
              <a:ea typeface="+mj-ea"/>
              <a:cs typeface="MTTESP+NanumGothicBold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286303" y="7391273"/>
            <a:ext cx="983894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8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+mj-ea"/>
                <a:ea typeface="+mj-ea"/>
                <a:cs typeface="LUOGFN+NanumGothic"/>
              </a:rPr>
              <a:t>2023-03-22</a:t>
            </a:r>
            <a:endParaRPr sz="1200" dirty="0">
              <a:solidFill>
                <a:srgbClr val="000000"/>
              </a:solidFill>
              <a:latin typeface="+mj-ea"/>
              <a:ea typeface="+mj-ea"/>
              <a:cs typeface="LUOGFN+NanumGothic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717291" y="8591235"/>
            <a:ext cx="277747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8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+mj-ea"/>
                <a:ea typeface="+mj-ea"/>
                <a:cs typeface="LUOGFN+NanumGothic"/>
              </a:rPr>
              <a:t>6</a:t>
            </a:r>
            <a:r>
              <a:rPr sz="1200" spc="-43" dirty="0">
                <a:solidFill>
                  <a:srgbClr val="000000"/>
                </a:solidFill>
                <a:latin typeface="+mj-ea"/>
                <a:ea typeface="+mj-ea"/>
                <a:cs typeface="LUOGFN+NanumGothic"/>
              </a:rPr>
              <a:t> </a:t>
            </a:r>
            <a:r>
              <a:rPr sz="1200" dirty="0">
                <a:solidFill>
                  <a:srgbClr val="000000"/>
                </a:solidFill>
                <a:latin typeface="+mj-ea"/>
                <a:ea typeface="+mj-ea"/>
                <a:cs typeface="IHPDMS+NanumGothic"/>
              </a:rPr>
              <a:t>팀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2394425" y="8881778"/>
            <a:ext cx="276765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8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 err="1">
                <a:solidFill>
                  <a:srgbClr val="000000"/>
                </a:solidFill>
                <a:latin typeface="+mj-ea"/>
                <a:ea typeface="+mj-ea"/>
                <a:cs typeface="LUOGFN+NanumGothic"/>
              </a:rPr>
              <a:t>박진휘</a:t>
            </a:r>
            <a:r>
              <a:rPr lang="en-US" altLang="ko-KR" sz="1200" dirty="0">
                <a:solidFill>
                  <a:srgbClr val="000000"/>
                </a:solidFill>
                <a:latin typeface="+mj-ea"/>
                <a:ea typeface="+mj-ea"/>
                <a:cs typeface="LUOGFN+NanumGothic"/>
              </a:rPr>
              <a:t>, </a:t>
            </a:r>
            <a:r>
              <a:rPr lang="ko-KR" altLang="en-US" sz="1200" dirty="0" err="1">
                <a:solidFill>
                  <a:srgbClr val="000000"/>
                </a:solidFill>
                <a:latin typeface="+mj-ea"/>
                <a:ea typeface="+mj-ea"/>
                <a:cs typeface="LUOGFN+NanumGothic"/>
              </a:rPr>
              <a:t>강중현</a:t>
            </a:r>
            <a:r>
              <a:rPr lang="en-US" altLang="ko-KR" sz="1200" dirty="0">
                <a:solidFill>
                  <a:srgbClr val="000000"/>
                </a:solidFill>
                <a:latin typeface="+mj-ea"/>
                <a:ea typeface="+mj-ea"/>
                <a:cs typeface="LUOGFN+NanumGothic"/>
              </a:rPr>
              <a:t>, </a:t>
            </a:r>
            <a:r>
              <a:rPr lang="ko-KR" altLang="en-US" sz="1200" dirty="0" err="1">
                <a:solidFill>
                  <a:srgbClr val="000000"/>
                </a:solidFill>
                <a:latin typeface="+mj-ea"/>
                <a:ea typeface="+mj-ea"/>
                <a:cs typeface="LUOGFN+NanumGothic"/>
              </a:rPr>
              <a:t>윤사랑</a:t>
            </a:r>
            <a:r>
              <a:rPr lang="en-US" altLang="ko-KR" sz="1200" dirty="0">
                <a:solidFill>
                  <a:srgbClr val="000000"/>
                </a:solidFill>
                <a:latin typeface="+mj-ea"/>
                <a:ea typeface="+mj-ea"/>
                <a:cs typeface="LUOGFN+NanumGothic"/>
              </a:rPr>
              <a:t>, </a:t>
            </a:r>
            <a:r>
              <a:rPr lang="ko-KR" altLang="en-US" sz="1200" dirty="0">
                <a:solidFill>
                  <a:srgbClr val="000000"/>
                </a:solidFill>
                <a:latin typeface="+mj-ea"/>
                <a:ea typeface="+mj-ea"/>
                <a:cs typeface="LUOGFN+NanumGothic"/>
              </a:rPr>
              <a:t>김보성</a:t>
            </a:r>
            <a:r>
              <a:rPr lang="en-US" altLang="ko-KR" sz="1200" dirty="0">
                <a:solidFill>
                  <a:srgbClr val="000000"/>
                </a:solidFill>
                <a:latin typeface="+mj-ea"/>
                <a:ea typeface="+mj-ea"/>
                <a:cs typeface="LUOGFN+NanumGothic"/>
              </a:rPr>
              <a:t>, </a:t>
            </a:r>
            <a:r>
              <a:rPr lang="ko-KR" altLang="en-US" sz="1200" dirty="0">
                <a:solidFill>
                  <a:srgbClr val="000000"/>
                </a:solidFill>
                <a:latin typeface="+mj-ea"/>
                <a:ea typeface="+mj-ea"/>
                <a:cs typeface="LUOGFN+NanumGothic"/>
              </a:rPr>
              <a:t>김동근</a:t>
            </a:r>
            <a:endParaRPr sz="1200" dirty="0">
              <a:solidFill>
                <a:srgbClr val="000000"/>
              </a:solidFill>
              <a:latin typeface="+mj-ea"/>
              <a:ea typeface="+mj-ea"/>
              <a:cs typeface="LUOGFN+NanumGothic"/>
            </a:endParaRPr>
          </a:p>
        </p:txBody>
      </p:sp>
      <p:sp>
        <p:nvSpPr>
          <p:cNvPr id="13" name="Google Shape;56;p13"/>
          <p:cNvSpPr/>
          <p:nvPr/>
        </p:nvSpPr>
        <p:spPr>
          <a:xfrm>
            <a:off x="92395" y="110660"/>
            <a:ext cx="7344816" cy="1044116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+mj-ea"/>
              <a:ea typeface="+mj-ea"/>
            </a:endParaRPr>
          </a:p>
        </p:txBody>
      </p:sp>
      <p:sp>
        <p:nvSpPr>
          <p:cNvPr id="14" name="Google Shape;57;p13"/>
          <p:cNvSpPr/>
          <p:nvPr/>
        </p:nvSpPr>
        <p:spPr>
          <a:xfrm rot="5400000">
            <a:off x="136845" y="149283"/>
            <a:ext cx="606300" cy="606300"/>
          </a:xfrm>
          <a:prstGeom prst="rtTriangl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+mj-ea"/>
              <a:ea typeface="+mj-ea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899464" y="2604046"/>
            <a:ext cx="5761608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899464" y="3396134"/>
            <a:ext cx="5761608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644848" y="587822"/>
            <a:ext cx="1280032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45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+mn-ea"/>
                <a:cs typeface="LUOGFN+NanumGothic"/>
              </a:rPr>
              <a:t>4.</a:t>
            </a:r>
            <a:r>
              <a:rPr lang="en-US" sz="1000" dirty="0">
                <a:solidFill>
                  <a:srgbClr val="000000"/>
                </a:solidFill>
                <a:latin typeface="+mn-ea"/>
                <a:cs typeface="LUOGFN+NanumGothic"/>
              </a:rPr>
              <a:t>4.1</a:t>
            </a:r>
            <a:r>
              <a:rPr sz="1000" dirty="0">
                <a:solidFill>
                  <a:srgbClr val="000000"/>
                </a:solidFill>
                <a:latin typeface="+mn-ea"/>
                <a:cs typeface="LUOGFN+NanumGothic"/>
              </a:rPr>
              <a:t>)</a:t>
            </a:r>
            <a:r>
              <a:rPr sz="1000" spc="199" dirty="0">
                <a:solidFill>
                  <a:srgbClr val="000000"/>
                </a:solidFill>
                <a:latin typeface="+mn-ea"/>
                <a:cs typeface="LUOGFN+NanumGothic"/>
              </a:rPr>
              <a:t> </a:t>
            </a:r>
            <a:r>
              <a:rPr lang="ko-KR" altLang="en-US" sz="1000" spc="199" dirty="0">
                <a:solidFill>
                  <a:srgbClr val="000000"/>
                </a:solidFill>
                <a:latin typeface="+mn-ea"/>
                <a:cs typeface="LUOGFN+NanumGothic"/>
              </a:rPr>
              <a:t>템플릿</a:t>
            </a:r>
            <a:r>
              <a:rPr lang="en-US" sz="1000" spc="199" dirty="0">
                <a:solidFill>
                  <a:srgbClr val="000000"/>
                </a:solidFill>
                <a:latin typeface="+mn-ea"/>
                <a:cs typeface="LUOGFN+NanumGothic"/>
              </a:rPr>
              <a:t> </a:t>
            </a:r>
            <a:r>
              <a:rPr lang="ko-KR" altLang="en-US" sz="1000" spc="199" dirty="0">
                <a:solidFill>
                  <a:srgbClr val="000000"/>
                </a:solidFill>
                <a:latin typeface="+mn-ea"/>
                <a:cs typeface="LUOGFN+NanumGothic"/>
              </a:rPr>
              <a:t>목록</a:t>
            </a:r>
            <a:endParaRPr sz="1000" dirty="0">
              <a:solidFill>
                <a:srgbClr val="000000"/>
              </a:solidFill>
              <a:latin typeface="+mn-ea"/>
              <a:cs typeface="IHPDMS+NanumGothic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E82349F-1AF3-6501-14B0-8C566EB748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7988489"/>
              </p:ext>
            </p:extLst>
          </p:nvPr>
        </p:nvGraphicFramePr>
        <p:xfrm>
          <a:off x="538250" y="1020356"/>
          <a:ext cx="6480000" cy="863998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35704">
                  <a:extLst>
                    <a:ext uri="{9D8B030D-6E8A-4147-A177-3AD203B41FA5}">
                      <a16:colId xmlns:a16="http://schemas.microsoft.com/office/drawing/2014/main" val="1020630776"/>
                    </a:ext>
                  </a:extLst>
                </a:gridCol>
                <a:gridCol w="1265479">
                  <a:extLst>
                    <a:ext uri="{9D8B030D-6E8A-4147-A177-3AD203B41FA5}">
                      <a16:colId xmlns:a16="http://schemas.microsoft.com/office/drawing/2014/main" val="3797566914"/>
                    </a:ext>
                  </a:extLst>
                </a:gridCol>
                <a:gridCol w="1578128">
                  <a:extLst>
                    <a:ext uri="{9D8B030D-6E8A-4147-A177-3AD203B41FA5}">
                      <a16:colId xmlns:a16="http://schemas.microsoft.com/office/drawing/2014/main" val="1522987850"/>
                    </a:ext>
                  </a:extLst>
                </a:gridCol>
                <a:gridCol w="2400689">
                  <a:extLst>
                    <a:ext uri="{9D8B030D-6E8A-4147-A177-3AD203B41FA5}">
                      <a16:colId xmlns:a16="http://schemas.microsoft.com/office/drawing/2014/main" val="454969851"/>
                    </a:ext>
                  </a:extLst>
                </a:gridCol>
              </a:tblGrid>
              <a:tr h="30857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+mj-ea"/>
                          <a:ea typeface="+mj-ea"/>
                        </a:rPr>
                        <a:t>root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+mj-ea"/>
                          <a:ea typeface="+mj-ea"/>
                        </a:rPr>
                        <a:t>1depth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+mj-ea"/>
                          <a:ea typeface="+mj-ea"/>
                        </a:rPr>
                        <a:t>2depth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+mj-ea"/>
                          <a:ea typeface="+mj-ea"/>
                        </a:rPr>
                        <a:t>설명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1212954"/>
                  </a:ext>
                </a:extLst>
              </a:tr>
              <a:tr h="308571">
                <a:tc rowSpan="27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+mj-ea"/>
                          <a:ea typeface="+mj-ea"/>
                        </a:rPr>
                        <a:t>Templates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effectLst/>
                          <a:latin typeface="+mj-ea"/>
                          <a:ea typeface="+mj-ea"/>
                        </a:rPr>
                        <a:t>admin.product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+mj-ea"/>
                          <a:ea typeface="+mj-ea"/>
                        </a:rPr>
                        <a:t>list.html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  <a:latin typeface="+mj-ea"/>
                          <a:ea typeface="+mj-ea"/>
                        </a:rPr>
                        <a:t>관리자 </a:t>
                      </a:r>
                      <a:r>
                        <a:rPr lang="en-US" altLang="ko-KR" sz="1100" u="none" strike="noStrike" dirty="0">
                          <a:effectLst/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1100" u="none" strike="noStrike" dirty="0">
                          <a:effectLst/>
                          <a:latin typeface="+mj-ea"/>
                          <a:ea typeface="+mj-ea"/>
                        </a:rPr>
                        <a:t>상품목록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8959431"/>
                  </a:ext>
                </a:extLst>
              </a:tr>
              <a:tr h="308571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+mj-ea"/>
                          <a:ea typeface="+mj-ea"/>
                        </a:rPr>
                        <a:t>register.html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  <a:latin typeface="+mj-ea"/>
                          <a:ea typeface="+mj-ea"/>
                        </a:rPr>
                        <a:t>관리자 </a:t>
                      </a:r>
                      <a:r>
                        <a:rPr lang="en-US" altLang="ko-KR" sz="1100" u="none" strike="noStrike">
                          <a:effectLst/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1100" u="none" strike="noStrike">
                          <a:effectLst/>
                          <a:latin typeface="+mj-ea"/>
                          <a:ea typeface="+mj-ea"/>
                        </a:rPr>
                        <a:t>상품등록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1707217"/>
                  </a:ext>
                </a:extLst>
              </a:tr>
              <a:tr h="308571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+mj-ea"/>
                          <a:ea typeface="+mj-ea"/>
                        </a:rPr>
                        <a:t>search.html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  <a:latin typeface="+mj-ea"/>
                          <a:ea typeface="+mj-ea"/>
                        </a:rPr>
                        <a:t>관리자 </a:t>
                      </a:r>
                      <a:r>
                        <a:rPr lang="en-US" altLang="ko-KR" sz="1100" u="none" strike="noStrike">
                          <a:effectLst/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1100" u="none" strike="noStrike">
                          <a:effectLst/>
                          <a:latin typeface="+mj-ea"/>
                          <a:ea typeface="+mj-ea"/>
                        </a:rPr>
                        <a:t>상품검색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4113055"/>
                  </a:ext>
                </a:extLst>
              </a:tr>
              <a:tr h="308571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+mj-ea"/>
                          <a:ea typeface="+mj-ea"/>
                        </a:rPr>
                        <a:t>community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+mj-ea"/>
                          <a:ea typeface="+mj-ea"/>
                        </a:rPr>
                        <a:t>event.html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  <a:latin typeface="+mj-ea"/>
                          <a:ea typeface="+mj-ea"/>
                        </a:rPr>
                        <a:t>고객센터 </a:t>
                      </a:r>
                      <a:r>
                        <a:rPr lang="en-US" altLang="ko-KR" sz="1100" u="none" strike="noStrike" dirty="0">
                          <a:effectLst/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1100" u="none" strike="noStrike" dirty="0">
                          <a:effectLst/>
                          <a:latin typeface="+mj-ea"/>
                          <a:ea typeface="+mj-ea"/>
                        </a:rPr>
                        <a:t>이벤트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9212282"/>
                  </a:ext>
                </a:extLst>
              </a:tr>
              <a:tr h="308571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+mj-ea"/>
                          <a:ea typeface="+mj-ea"/>
                        </a:rPr>
                        <a:t>notice.html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  <a:latin typeface="+mj-ea"/>
                          <a:ea typeface="+mj-ea"/>
                        </a:rPr>
                        <a:t>고객센터 </a:t>
                      </a:r>
                      <a:r>
                        <a:rPr lang="en-US" altLang="ko-KR" sz="1100" u="none" strike="noStrike">
                          <a:effectLst/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1100" u="none" strike="noStrike">
                          <a:effectLst/>
                          <a:latin typeface="+mj-ea"/>
                          <a:ea typeface="+mj-ea"/>
                        </a:rPr>
                        <a:t>공지사항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0853088"/>
                  </a:ext>
                </a:extLst>
              </a:tr>
              <a:tr h="308571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+mj-ea"/>
                          <a:ea typeface="+mj-ea"/>
                        </a:rPr>
                        <a:t>qna.html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  <a:latin typeface="+mj-ea"/>
                          <a:ea typeface="+mj-ea"/>
                        </a:rPr>
                        <a:t>고객센터 </a:t>
                      </a:r>
                      <a:r>
                        <a:rPr lang="en-US" altLang="ko-KR" sz="1100" u="none" strike="noStrike">
                          <a:effectLst/>
                          <a:latin typeface="+mj-ea"/>
                          <a:ea typeface="+mj-ea"/>
                        </a:rPr>
                        <a:t>- 1:1</a:t>
                      </a:r>
                      <a:r>
                        <a:rPr lang="ko-KR" altLang="en-US" sz="1100" u="none" strike="noStrike">
                          <a:effectLst/>
                          <a:latin typeface="+mj-ea"/>
                          <a:ea typeface="+mj-ea"/>
                        </a:rPr>
                        <a:t>문의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3404925"/>
                  </a:ext>
                </a:extLst>
              </a:tr>
              <a:tr h="308571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+mj-ea"/>
                          <a:ea typeface="+mj-ea"/>
                        </a:rPr>
                        <a:t>review.html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  <a:latin typeface="+mj-ea"/>
                          <a:ea typeface="+mj-ea"/>
                        </a:rPr>
                        <a:t>고객센터 </a:t>
                      </a:r>
                      <a:r>
                        <a:rPr lang="en-US" altLang="ko-KR" sz="1100" u="none" strike="noStrike">
                          <a:effectLst/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1100" u="none" strike="noStrike">
                          <a:effectLst/>
                          <a:latin typeface="+mj-ea"/>
                          <a:ea typeface="+mj-ea"/>
                        </a:rPr>
                        <a:t>리뷰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0642220"/>
                  </a:ext>
                </a:extLst>
              </a:tr>
              <a:tr h="308571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+mj-ea"/>
                          <a:ea typeface="+mj-ea"/>
                        </a:rPr>
                        <a:t>error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+mj-ea"/>
                          <a:ea typeface="+mj-ea"/>
                        </a:rPr>
                        <a:t>errorCart.html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  <a:latin typeface="+mj-ea"/>
                          <a:ea typeface="+mj-ea"/>
                        </a:rPr>
                        <a:t>에러 발생시 안내 페이지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6723902"/>
                  </a:ext>
                </a:extLst>
              </a:tr>
              <a:tr h="308571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+mj-ea"/>
                          <a:ea typeface="+mj-ea"/>
                        </a:rPr>
                        <a:t>member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+mj-ea"/>
                          <a:ea typeface="+mj-ea"/>
                        </a:rPr>
                        <a:t>find.html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  <a:latin typeface="+mj-ea"/>
                          <a:ea typeface="+mj-ea"/>
                        </a:rPr>
                        <a:t>아이디</a:t>
                      </a:r>
                      <a:r>
                        <a:rPr lang="en-US" altLang="ko-KR" sz="1100" u="none" strike="noStrike">
                          <a:effectLst/>
                          <a:latin typeface="+mj-ea"/>
                          <a:ea typeface="+mj-ea"/>
                        </a:rPr>
                        <a:t>/</a:t>
                      </a:r>
                      <a:r>
                        <a:rPr lang="ko-KR" altLang="en-US" sz="1100" u="none" strike="noStrike">
                          <a:effectLst/>
                          <a:latin typeface="+mj-ea"/>
                          <a:ea typeface="+mj-ea"/>
                        </a:rPr>
                        <a:t>비밀번호 찾기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2962674"/>
                  </a:ext>
                </a:extLst>
              </a:tr>
              <a:tr h="308571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+mj-ea"/>
                          <a:ea typeface="+mj-ea"/>
                        </a:rPr>
                        <a:t>findIdResult.html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  <a:latin typeface="+mj-ea"/>
                          <a:ea typeface="+mj-ea"/>
                        </a:rPr>
                        <a:t>아이디 찾기 결과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4290539"/>
                  </a:ext>
                </a:extLst>
              </a:tr>
              <a:tr h="308571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+mj-ea"/>
                          <a:ea typeface="+mj-ea"/>
                        </a:rPr>
                        <a:t>findPwResult.html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  <a:latin typeface="+mj-ea"/>
                          <a:ea typeface="+mj-ea"/>
                        </a:rPr>
                        <a:t>비밀번호 찾기 결과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824440"/>
                  </a:ext>
                </a:extLst>
              </a:tr>
              <a:tr h="308571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+mj-ea"/>
                          <a:ea typeface="+mj-ea"/>
                        </a:rPr>
                        <a:t>login.html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  <a:latin typeface="+mj-ea"/>
                          <a:ea typeface="+mj-ea"/>
                        </a:rPr>
                        <a:t>로그인 화면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2629783"/>
                  </a:ext>
                </a:extLst>
              </a:tr>
              <a:tr h="308571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+mj-ea"/>
                          <a:ea typeface="+mj-ea"/>
                        </a:rPr>
                        <a:t>register.html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  <a:latin typeface="+mj-ea"/>
                          <a:ea typeface="+mj-ea"/>
                        </a:rPr>
                        <a:t>회원가입 화면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705368"/>
                  </a:ext>
                </a:extLst>
              </a:tr>
              <a:tr h="308571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effectLst/>
                          <a:latin typeface="+mj-ea"/>
                          <a:ea typeface="+mj-ea"/>
                        </a:rPr>
                        <a:t>myshop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+mj-ea"/>
                          <a:ea typeface="+mj-ea"/>
                        </a:rPr>
                        <a:t>myhome.html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  <a:latin typeface="+mj-ea"/>
                          <a:ea typeface="+mj-ea"/>
                        </a:rPr>
                        <a:t>마이페이지 </a:t>
                      </a:r>
                      <a:r>
                        <a:rPr lang="en-US" altLang="ko-KR" sz="1100" u="none" strike="noStrike" dirty="0">
                          <a:effectLst/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1100" u="none" strike="noStrike" dirty="0">
                          <a:effectLst/>
                          <a:latin typeface="+mj-ea"/>
                          <a:ea typeface="+mj-ea"/>
                        </a:rPr>
                        <a:t>메인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4148334"/>
                  </a:ext>
                </a:extLst>
              </a:tr>
              <a:tr h="308571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+mj-ea"/>
                          <a:ea typeface="+mj-ea"/>
                        </a:rPr>
                        <a:t>myorder.html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  <a:latin typeface="+mj-ea"/>
                          <a:ea typeface="+mj-ea"/>
                        </a:rPr>
                        <a:t>마이페이지 </a:t>
                      </a:r>
                      <a:r>
                        <a:rPr lang="en-US" altLang="ko-KR" sz="1100" u="none" strike="noStrike">
                          <a:effectLst/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1100" u="none" strike="noStrike">
                          <a:effectLst/>
                          <a:latin typeface="+mj-ea"/>
                          <a:ea typeface="+mj-ea"/>
                        </a:rPr>
                        <a:t>주문</a:t>
                      </a:r>
                      <a:r>
                        <a:rPr lang="en-US" altLang="ko-KR" sz="1100" u="none" strike="noStrike">
                          <a:effectLst/>
                          <a:latin typeface="+mj-ea"/>
                          <a:ea typeface="+mj-ea"/>
                        </a:rPr>
                        <a:t>/</a:t>
                      </a:r>
                      <a:r>
                        <a:rPr lang="ko-KR" altLang="en-US" sz="1100" u="none" strike="noStrike">
                          <a:effectLst/>
                          <a:latin typeface="+mj-ea"/>
                          <a:ea typeface="+mj-ea"/>
                        </a:rPr>
                        <a:t>배송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404787"/>
                  </a:ext>
                </a:extLst>
              </a:tr>
              <a:tr h="308571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+mj-ea"/>
                          <a:ea typeface="+mj-ea"/>
                        </a:rPr>
                        <a:t>potin.html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  <a:latin typeface="+mj-ea"/>
                          <a:ea typeface="+mj-ea"/>
                        </a:rPr>
                        <a:t>마이페이지 </a:t>
                      </a:r>
                      <a:r>
                        <a:rPr lang="en-US" altLang="ko-KR" sz="1100" u="none" strike="noStrike" dirty="0">
                          <a:effectLst/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1100" u="none" strike="noStrike" dirty="0">
                          <a:effectLst/>
                          <a:latin typeface="+mj-ea"/>
                          <a:ea typeface="+mj-ea"/>
                        </a:rPr>
                        <a:t>적립금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2657423"/>
                  </a:ext>
                </a:extLst>
              </a:tr>
              <a:tr h="308571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+mj-ea"/>
                          <a:ea typeface="+mj-ea"/>
                        </a:rPr>
                        <a:t>profile.html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  <a:latin typeface="+mj-ea"/>
                          <a:ea typeface="+mj-ea"/>
                        </a:rPr>
                        <a:t>마이페이지 </a:t>
                      </a:r>
                      <a:r>
                        <a:rPr lang="en-US" altLang="ko-KR" sz="1100" u="none" strike="noStrike" dirty="0">
                          <a:effectLst/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1100" u="none" strike="noStrike" dirty="0">
                          <a:effectLst/>
                          <a:latin typeface="+mj-ea"/>
                          <a:ea typeface="+mj-ea"/>
                        </a:rPr>
                        <a:t>내 정보 수정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7930738"/>
                  </a:ext>
                </a:extLst>
              </a:tr>
              <a:tr h="308571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+mj-ea"/>
                          <a:ea typeface="+mj-ea"/>
                        </a:rPr>
                        <a:t>track.html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  <a:latin typeface="+mj-ea"/>
                          <a:ea typeface="+mj-ea"/>
                        </a:rPr>
                        <a:t>마이페이지 </a:t>
                      </a:r>
                      <a:r>
                        <a:rPr lang="en-US" altLang="ko-KR" sz="1100" u="none" strike="noStrike" dirty="0">
                          <a:effectLst/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1100" u="none" strike="noStrike" dirty="0">
                          <a:effectLst/>
                          <a:latin typeface="+mj-ea"/>
                          <a:ea typeface="+mj-ea"/>
                        </a:rPr>
                        <a:t>주문</a:t>
                      </a:r>
                      <a:r>
                        <a:rPr lang="en-US" altLang="ko-KR" sz="1100" u="none" strike="noStrike" dirty="0">
                          <a:effectLst/>
                          <a:latin typeface="+mj-ea"/>
                          <a:ea typeface="+mj-ea"/>
                        </a:rPr>
                        <a:t>/</a:t>
                      </a:r>
                      <a:r>
                        <a:rPr lang="ko-KR" altLang="en-US" sz="1100" u="none" strike="noStrike" dirty="0">
                          <a:effectLst/>
                          <a:latin typeface="+mj-ea"/>
                          <a:ea typeface="+mj-ea"/>
                        </a:rPr>
                        <a:t>배송 </a:t>
                      </a:r>
                      <a:r>
                        <a:rPr lang="en-US" altLang="ko-KR" sz="1100" u="none" strike="noStrike" dirty="0">
                          <a:effectLst/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1100" u="none" strike="noStrike" dirty="0">
                          <a:effectLst/>
                          <a:latin typeface="+mj-ea"/>
                          <a:ea typeface="+mj-ea"/>
                        </a:rPr>
                        <a:t>배송조회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3389106"/>
                  </a:ext>
                </a:extLst>
              </a:tr>
              <a:tr h="308571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+mj-ea"/>
                          <a:ea typeface="+mj-ea"/>
                        </a:rPr>
                        <a:t>wishlist.html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  <a:latin typeface="+mj-ea"/>
                          <a:ea typeface="+mj-ea"/>
                        </a:rPr>
                        <a:t>마이페이지</a:t>
                      </a:r>
                      <a:r>
                        <a:rPr lang="en-US" altLang="ko-KR" sz="1100" u="none" strike="noStrike" dirty="0">
                          <a:effectLst/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1100" u="none" strike="noStrike" dirty="0">
                          <a:effectLst/>
                          <a:latin typeface="+mj-ea"/>
                          <a:ea typeface="+mj-ea"/>
                        </a:rPr>
                        <a:t>위시리스트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25416"/>
                  </a:ext>
                </a:extLst>
              </a:tr>
              <a:tr h="308571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+mj-ea"/>
                          <a:ea typeface="+mj-ea"/>
                        </a:rPr>
                        <a:t>order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+mj-ea"/>
                          <a:ea typeface="+mj-ea"/>
                        </a:rPr>
                        <a:t>cart.html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  <a:latin typeface="+mj-ea"/>
                          <a:ea typeface="+mj-ea"/>
                        </a:rPr>
                        <a:t>주문 </a:t>
                      </a:r>
                      <a:r>
                        <a:rPr lang="en-US" altLang="ko-KR" sz="1100" u="none" strike="noStrike" dirty="0">
                          <a:effectLst/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1100" u="none" strike="noStrike" dirty="0">
                          <a:effectLst/>
                          <a:latin typeface="+mj-ea"/>
                          <a:ea typeface="+mj-ea"/>
                        </a:rPr>
                        <a:t>장바구니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6094610"/>
                  </a:ext>
                </a:extLst>
              </a:tr>
              <a:tr h="308571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+mj-ea"/>
                          <a:ea typeface="+mj-ea"/>
                        </a:rPr>
                        <a:t>non-orderform.html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  <a:latin typeface="+mj-ea"/>
                          <a:ea typeface="+mj-ea"/>
                        </a:rPr>
                        <a:t>주문 </a:t>
                      </a:r>
                      <a:r>
                        <a:rPr lang="en-US" altLang="ko-KR" sz="1100" u="none" strike="noStrike" dirty="0">
                          <a:effectLst/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1100" u="none" strike="noStrike" dirty="0">
                          <a:effectLst/>
                          <a:latin typeface="+mj-ea"/>
                          <a:ea typeface="+mj-ea"/>
                        </a:rPr>
                        <a:t>비회원 주문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2921086"/>
                  </a:ext>
                </a:extLst>
              </a:tr>
              <a:tr h="308571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+mj-ea"/>
                          <a:ea typeface="+mj-ea"/>
                        </a:rPr>
                        <a:t>orderform.html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  <a:latin typeface="+mj-ea"/>
                          <a:ea typeface="+mj-ea"/>
                        </a:rPr>
                        <a:t>주문 </a:t>
                      </a:r>
                      <a:r>
                        <a:rPr lang="en-US" altLang="ko-KR" sz="1100" u="none" strike="noStrike" dirty="0">
                          <a:effectLst/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1100" u="none" strike="noStrike" dirty="0">
                          <a:effectLst/>
                          <a:latin typeface="+mj-ea"/>
                          <a:ea typeface="+mj-ea"/>
                        </a:rPr>
                        <a:t>회원 주문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1005658"/>
                  </a:ext>
                </a:extLst>
              </a:tr>
              <a:tr h="308571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+mj-ea"/>
                          <a:ea typeface="+mj-ea"/>
                        </a:rPr>
                        <a:t>ordercomplete.html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  <a:latin typeface="+mj-ea"/>
                          <a:ea typeface="+mj-ea"/>
                        </a:rPr>
                        <a:t>주문 </a:t>
                      </a:r>
                      <a:r>
                        <a:rPr lang="en-US" altLang="ko-KR" sz="1100" u="none" strike="noStrike" dirty="0">
                          <a:effectLst/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1100" u="none" strike="noStrike" dirty="0">
                          <a:effectLst/>
                          <a:latin typeface="+mj-ea"/>
                          <a:ea typeface="+mj-ea"/>
                        </a:rPr>
                        <a:t>주문 완료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0654103"/>
                  </a:ext>
                </a:extLst>
              </a:tr>
              <a:tr h="308571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+mj-ea"/>
                          <a:ea typeface="+mj-ea"/>
                        </a:rPr>
                        <a:t>product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+mj-ea"/>
                          <a:ea typeface="+mj-ea"/>
                        </a:rPr>
                        <a:t>list.html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  <a:latin typeface="+mj-ea"/>
                          <a:ea typeface="+mj-ea"/>
                        </a:rPr>
                        <a:t>상품 목록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2279033"/>
                  </a:ext>
                </a:extLst>
              </a:tr>
              <a:tr h="308571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+mj-ea"/>
                          <a:ea typeface="+mj-ea"/>
                        </a:rPr>
                        <a:t>view.html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  <a:latin typeface="+mj-ea"/>
                          <a:ea typeface="+mj-ea"/>
                        </a:rPr>
                        <a:t>상품 정보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059817"/>
                  </a:ext>
                </a:extLst>
              </a:tr>
              <a:tr h="308571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+mj-ea"/>
                          <a:ea typeface="+mj-ea"/>
                        </a:rPr>
                        <a:t>viewDetail.html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  <a:latin typeface="+mj-ea"/>
                          <a:ea typeface="+mj-ea"/>
                        </a:rPr>
                        <a:t>상품 정보 아래 </a:t>
                      </a:r>
                      <a:r>
                        <a:rPr lang="ko-KR" altLang="en-US" sz="1100" u="none" strike="noStrike" dirty="0" err="1">
                          <a:effectLst/>
                          <a:latin typeface="+mj-ea"/>
                          <a:ea typeface="+mj-ea"/>
                        </a:rPr>
                        <a:t>더보기</a:t>
                      </a:r>
                      <a:r>
                        <a:rPr lang="ko-KR" altLang="en-US" sz="1100" u="none" strike="noStrike" dirty="0">
                          <a:effectLst/>
                          <a:latin typeface="+mj-ea"/>
                          <a:ea typeface="+mj-ea"/>
                        </a:rPr>
                        <a:t> 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5016953"/>
                  </a:ext>
                </a:extLst>
              </a:tr>
              <a:tr h="308571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+mj-ea"/>
                          <a:ea typeface="+mj-ea"/>
                        </a:rPr>
                        <a:t>index.html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  <a:latin typeface="+mj-ea"/>
                          <a:ea typeface="+mj-ea"/>
                        </a:rPr>
                        <a:t>메인 페이지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08000" marR="108000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79421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7613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644848" y="587822"/>
            <a:ext cx="1280032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45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+mj-ea"/>
                <a:ea typeface="+mj-ea"/>
                <a:cs typeface="LUOGFN+NanumGothic"/>
              </a:rPr>
              <a:t>4.</a:t>
            </a:r>
            <a:r>
              <a:rPr lang="en-US" sz="1000" dirty="0">
                <a:solidFill>
                  <a:srgbClr val="000000"/>
                </a:solidFill>
                <a:latin typeface="+mj-ea"/>
                <a:ea typeface="+mj-ea"/>
                <a:cs typeface="LUOGFN+NanumGothic"/>
              </a:rPr>
              <a:t>4.1</a:t>
            </a:r>
            <a:r>
              <a:rPr sz="1000" dirty="0">
                <a:solidFill>
                  <a:srgbClr val="000000"/>
                </a:solidFill>
                <a:latin typeface="+mj-ea"/>
                <a:ea typeface="+mj-ea"/>
                <a:cs typeface="LUOGFN+NanumGothic"/>
              </a:rPr>
              <a:t>)</a:t>
            </a:r>
            <a:r>
              <a:rPr sz="1000" spc="199" dirty="0">
                <a:solidFill>
                  <a:srgbClr val="000000"/>
                </a:solidFill>
                <a:latin typeface="+mj-ea"/>
                <a:ea typeface="+mj-ea"/>
                <a:cs typeface="LUOGFN+NanumGothic"/>
              </a:rPr>
              <a:t> </a:t>
            </a:r>
            <a:r>
              <a:rPr lang="en-US" sz="1000" spc="199" dirty="0">
                <a:solidFill>
                  <a:srgbClr val="000000"/>
                </a:solidFill>
                <a:latin typeface="+mj-ea"/>
                <a:ea typeface="+mj-ea"/>
                <a:cs typeface="LUOGFN+NanumGothic"/>
              </a:rPr>
              <a:t>API </a:t>
            </a:r>
            <a:r>
              <a:rPr lang="ko-KR" altLang="en-US" sz="1000" spc="199" dirty="0">
                <a:solidFill>
                  <a:srgbClr val="000000"/>
                </a:solidFill>
                <a:latin typeface="+mj-ea"/>
                <a:ea typeface="+mj-ea"/>
                <a:cs typeface="LUOGFN+NanumGothic"/>
              </a:rPr>
              <a:t>목록</a:t>
            </a:r>
            <a:endParaRPr sz="1000" dirty="0">
              <a:solidFill>
                <a:srgbClr val="000000"/>
              </a:solidFill>
              <a:latin typeface="+mj-ea"/>
              <a:ea typeface="+mj-ea"/>
              <a:cs typeface="IHPDMS+NanumGothic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618487"/>
              </p:ext>
            </p:extLst>
          </p:nvPr>
        </p:nvGraphicFramePr>
        <p:xfrm>
          <a:off x="538250" y="1020124"/>
          <a:ext cx="6480000" cy="864045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06054">
                  <a:extLst>
                    <a:ext uri="{9D8B030D-6E8A-4147-A177-3AD203B41FA5}">
                      <a16:colId xmlns:a16="http://schemas.microsoft.com/office/drawing/2014/main" val="426724285"/>
                    </a:ext>
                  </a:extLst>
                </a:gridCol>
                <a:gridCol w="2557593">
                  <a:extLst>
                    <a:ext uri="{9D8B030D-6E8A-4147-A177-3AD203B41FA5}">
                      <a16:colId xmlns:a16="http://schemas.microsoft.com/office/drawing/2014/main" val="651308815"/>
                    </a:ext>
                  </a:extLst>
                </a:gridCol>
                <a:gridCol w="825769">
                  <a:extLst>
                    <a:ext uri="{9D8B030D-6E8A-4147-A177-3AD203B41FA5}">
                      <a16:colId xmlns:a16="http://schemas.microsoft.com/office/drawing/2014/main" val="2100743323"/>
                    </a:ext>
                  </a:extLst>
                </a:gridCol>
                <a:gridCol w="2190584">
                  <a:extLst>
                    <a:ext uri="{9D8B030D-6E8A-4147-A177-3AD203B41FA5}">
                      <a16:colId xmlns:a16="http://schemas.microsoft.com/office/drawing/2014/main" val="2043221826"/>
                    </a:ext>
                  </a:extLst>
                </a:gridCol>
              </a:tblGrid>
              <a:tr h="26708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  <a:latin typeface="+mj-ea"/>
                          <a:ea typeface="+mj-ea"/>
                        </a:rPr>
                        <a:t>No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909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  <a:latin typeface="+mj-ea"/>
                          <a:ea typeface="+mj-ea"/>
                        </a:rPr>
                        <a:t>URI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909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  <a:latin typeface="+mj-ea"/>
                          <a:ea typeface="+mj-ea"/>
                        </a:rPr>
                        <a:t>Method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909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  <a:latin typeface="+mj-ea"/>
                          <a:ea typeface="+mj-ea"/>
                        </a:rPr>
                        <a:t>설명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909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1834238"/>
                  </a:ext>
                </a:extLst>
              </a:tr>
              <a:tr h="26708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 dirty="0">
                          <a:effectLst/>
                          <a:latin typeface="+mj-ea"/>
                          <a:ea typeface="+mj-ea"/>
                        </a:rPr>
                        <a:t>1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909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+mj-ea"/>
                          <a:ea typeface="+mj-ea"/>
                        </a:rPr>
                        <a:t>메인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909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909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909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0745018"/>
                  </a:ext>
                </a:extLst>
              </a:tr>
              <a:tr h="31366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1-1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909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  <a:latin typeface="+mj-ea"/>
                          <a:ea typeface="+mj-ea"/>
                        </a:rPr>
                        <a:t>/Beauty/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  <a:p>
                      <a:pPr algn="l" fontAlgn="ctr"/>
                      <a:r>
                        <a:rPr lang="en-US" sz="1000" u="none" strike="noStrike" dirty="0">
                          <a:effectLst/>
                          <a:latin typeface="+mj-ea"/>
                          <a:ea typeface="+mj-ea"/>
                        </a:rPr>
                        <a:t>/Beauty/index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909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  <a:latin typeface="+mj-ea"/>
                          <a:ea typeface="+mj-ea"/>
                        </a:rPr>
                        <a:t>GET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909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+mj-ea"/>
                          <a:ea typeface="+mj-ea"/>
                        </a:rPr>
                        <a:t>메인 화면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909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6838239"/>
                  </a:ext>
                </a:extLst>
              </a:tr>
              <a:tr h="26708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1-2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909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  <a:latin typeface="+mj-ea"/>
                          <a:ea typeface="+mj-ea"/>
                        </a:rPr>
                        <a:t>/Beauty/</a:t>
                      </a:r>
                      <a:r>
                        <a:rPr lang="en-US" sz="1000" u="none" strike="noStrike" dirty="0" err="1">
                          <a:effectLst/>
                          <a:latin typeface="+mj-ea"/>
                          <a:ea typeface="+mj-ea"/>
                        </a:rPr>
                        <a:t>setCookie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909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  <a:latin typeface="+mj-ea"/>
                          <a:ea typeface="+mj-ea"/>
                        </a:rPr>
                        <a:t>POST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909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+mj-ea"/>
                          <a:ea typeface="+mj-ea"/>
                        </a:rPr>
                        <a:t>비회원 쿠키 설정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909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2286052"/>
                  </a:ext>
                </a:extLst>
              </a:tr>
              <a:tr h="26708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 dirty="0">
                          <a:effectLst/>
                          <a:latin typeface="+mj-ea"/>
                          <a:ea typeface="+mj-ea"/>
                        </a:rPr>
                        <a:t>2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909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+mj-ea"/>
                          <a:ea typeface="+mj-ea"/>
                        </a:rPr>
                        <a:t>멤버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909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909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909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3534066"/>
                  </a:ext>
                </a:extLst>
              </a:tr>
              <a:tr h="26708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2-1</a:t>
                      </a:r>
                    </a:p>
                  </a:txBody>
                  <a:tcPr marL="72000" marR="72000" marT="909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  <a:latin typeface="+mj-ea"/>
                          <a:ea typeface="+mj-ea"/>
                        </a:rPr>
                        <a:t>/Beauty/member/register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909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  <a:latin typeface="+mj-ea"/>
                          <a:ea typeface="+mj-ea"/>
                        </a:rPr>
                        <a:t>POST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909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+mj-ea"/>
                          <a:ea typeface="+mj-ea"/>
                        </a:rPr>
                        <a:t>회원가입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909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4345679"/>
                  </a:ext>
                </a:extLst>
              </a:tr>
              <a:tr h="26708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2-2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909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  <a:latin typeface="+mj-ea"/>
                          <a:ea typeface="+mj-ea"/>
                        </a:rPr>
                        <a:t>/Beauty/member/login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909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  <a:latin typeface="+mj-ea"/>
                          <a:ea typeface="+mj-ea"/>
                        </a:rPr>
                        <a:t>GET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909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+mj-ea"/>
                          <a:ea typeface="+mj-ea"/>
                        </a:rPr>
                        <a:t>로그인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909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4296794"/>
                  </a:ext>
                </a:extLst>
              </a:tr>
              <a:tr h="26708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2-3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909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  <a:latin typeface="+mj-ea"/>
                          <a:ea typeface="+mj-ea"/>
                        </a:rPr>
                        <a:t>/Beauty/member/</a:t>
                      </a:r>
                      <a:r>
                        <a:rPr lang="en-US" sz="1000" u="none" strike="noStrike" dirty="0" err="1">
                          <a:effectLst/>
                          <a:latin typeface="+mj-ea"/>
                          <a:ea typeface="+mj-ea"/>
                        </a:rPr>
                        <a:t>find?type</a:t>
                      </a:r>
                      <a:r>
                        <a:rPr lang="en-US" sz="1000" u="none" strike="noStrike" dirty="0">
                          <a:effectLst/>
                          <a:latin typeface="+mj-ea"/>
                          <a:ea typeface="+mj-ea"/>
                        </a:rPr>
                        <a:t>=1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909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  <a:latin typeface="+mj-ea"/>
                          <a:ea typeface="+mj-ea"/>
                        </a:rPr>
                        <a:t>POST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909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  <a:latin typeface="+mj-ea"/>
                          <a:ea typeface="+mj-ea"/>
                        </a:rPr>
                        <a:t>아이디 찾기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909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3245448"/>
                  </a:ext>
                </a:extLst>
              </a:tr>
              <a:tr h="26708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2-4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909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  <a:latin typeface="+mj-ea"/>
                          <a:ea typeface="+mj-ea"/>
                        </a:rPr>
                        <a:t>/Beauty/member/</a:t>
                      </a:r>
                      <a:r>
                        <a:rPr lang="en-US" sz="1000" u="none" strike="noStrike" dirty="0" err="1">
                          <a:effectLst/>
                          <a:latin typeface="+mj-ea"/>
                          <a:ea typeface="+mj-ea"/>
                        </a:rPr>
                        <a:t>find?type</a:t>
                      </a:r>
                      <a:r>
                        <a:rPr lang="en-US" sz="1000" u="none" strike="noStrike" dirty="0">
                          <a:effectLst/>
                          <a:latin typeface="+mj-ea"/>
                          <a:ea typeface="+mj-ea"/>
                        </a:rPr>
                        <a:t>=2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909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  <a:latin typeface="+mj-ea"/>
                          <a:ea typeface="+mj-ea"/>
                        </a:rPr>
                        <a:t>POST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909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  <a:latin typeface="+mj-ea"/>
                          <a:ea typeface="+mj-ea"/>
                        </a:rPr>
                        <a:t>비밀번호 찾기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909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7538231"/>
                  </a:ext>
                </a:extLst>
              </a:tr>
              <a:tr h="26708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2-5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909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  <a:latin typeface="+mj-ea"/>
                          <a:ea typeface="+mj-ea"/>
                        </a:rPr>
                        <a:t>/Beauty/member/</a:t>
                      </a:r>
                      <a:r>
                        <a:rPr lang="en-US" sz="1000" u="none" strike="noStrike" dirty="0" err="1">
                          <a:effectLst/>
                          <a:latin typeface="+mj-ea"/>
                          <a:ea typeface="+mj-ea"/>
                        </a:rPr>
                        <a:t>findIdResult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909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  <a:latin typeface="+mj-ea"/>
                          <a:ea typeface="+mj-ea"/>
                        </a:rPr>
                        <a:t>GET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909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  <a:latin typeface="+mj-ea"/>
                          <a:ea typeface="+mj-ea"/>
                        </a:rPr>
                        <a:t>아이디 찾기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909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4347122"/>
                  </a:ext>
                </a:extLst>
              </a:tr>
              <a:tr h="26708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2-6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909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  <a:latin typeface="+mj-ea"/>
                          <a:ea typeface="+mj-ea"/>
                        </a:rPr>
                        <a:t>/Beauty/member/</a:t>
                      </a:r>
                      <a:r>
                        <a:rPr lang="en-US" sz="1000" u="none" strike="noStrike" dirty="0" err="1">
                          <a:effectLst/>
                          <a:latin typeface="+mj-ea"/>
                          <a:ea typeface="+mj-ea"/>
                        </a:rPr>
                        <a:t>findPwResult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909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  <a:latin typeface="+mj-ea"/>
                          <a:ea typeface="+mj-ea"/>
                        </a:rPr>
                        <a:t>POST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909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+mj-ea"/>
                          <a:ea typeface="+mj-ea"/>
                        </a:rPr>
                        <a:t>비밀번호 변경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909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3528797"/>
                  </a:ext>
                </a:extLst>
              </a:tr>
              <a:tr h="26708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 dirty="0">
                          <a:effectLst/>
                          <a:latin typeface="+mj-ea"/>
                          <a:ea typeface="+mj-ea"/>
                        </a:rPr>
                        <a:t>3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909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 err="1">
                          <a:effectLst/>
                          <a:latin typeface="+mj-ea"/>
                          <a:ea typeface="+mj-ea"/>
                        </a:rPr>
                        <a:t>마이페이지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909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909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909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656172"/>
                  </a:ext>
                </a:extLst>
              </a:tr>
              <a:tr h="31366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3-1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909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  <a:latin typeface="+mj-ea"/>
                          <a:ea typeface="+mj-ea"/>
                        </a:rPr>
                        <a:t>/Beauty/</a:t>
                      </a:r>
                      <a:r>
                        <a:rPr lang="en-US" sz="1000" u="none" strike="noStrike" dirty="0" err="1">
                          <a:effectLst/>
                          <a:latin typeface="+mj-ea"/>
                          <a:ea typeface="+mj-ea"/>
                        </a:rPr>
                        <a:t>myshop</a:t>
                      </a:r>
                      <a:r>
                        <a:rPr lang="en-US" sz="1000" u="none" strike="noStrike" dirty="0">
                          <a:effectLst/>
                          <a:latin typeface="+mj-ea"/>
                          <a:ea typeface="+mj-ea"/>
                        </a:rPr>
                        <a:t>/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  <a:p>
                      <a:pPr algn="l" fontAlgn="ctr"/>
                      <a:r>
                        <a:rPr lang="en-US" sz="1000" u="none" strike="noStrike" dirty="0">
                          <a:effectLst/>
                          <a:latin typeface="+mj-ea"/>
                          <a:ea typeface="+mj-ea"/>
                        </a:rPr>
                        <a:t>/Beauty/</a:t>
                      </a:r>
                      <a:r>
                        <a:rPr lang="en-US" sz="1000" u="none" strike="noStrike" dirty="0" err="1">
                          <a:effectLst/>
                          <a:latin typeface="+mj-ea"/>
                          <a:ea typeface="+mj-ea"/>
                        </a:rPr>
                        <a:t>myshop</a:t>
                      </a:r>
                      <a:r>
                        <a:rPr lang="en-US" sz="1000" u="none" strike="noStrike" dirty="0">
                          <a:effectLst/>
                          <a:latin typeface="+mj-ea"/>
                          <a:ea typeface="+mj-ea"/>
                        </a:rPr>
                        <a:t>/index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909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  <a:latin typeface="+mj-ea"/>
                          <a:ea typeface="+mj-ea"/>
                        </a:rPr>
                        <a:t>GET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909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 err="1">
                          <a:effectLst/>
                          <a:latin typeface="+mj-ea"/>
                          <a:ea typeface="+mj-ea"/>
                        </a:rPr>
                        <a:t>마이페이지</a:t>
                      </a:r>
                      <a:r>
                        <a:rPr lang="ko-KR" altLang="en-US" sz="1000" u="none" strike="noStrike" dirty="0">
                          <a:effectLst/>
                          <a:latin typeface="+mj-ea"/>
                          <a:ea typeface="+mj-ea"/>
                        </a:rPr>
                        <a:t> 메인 화면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909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175908"/>
                  </a:ext>
                </a:extLst>
              </a:tr>
              <a:tr h="26708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3-2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909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  <a:latin typeface="+mj-ea"/>
                          <a:ea typeface="+mj-ea"/>
                        </a:rPr>
                        <a:t>/Beauty/</a:t>
                      </a:r>
                      <a:r>
                        <a:rPr lang="en-US" sz="1000" u="none" strike="noStrike" dirty="0" err="1">
                          <a:effectLst/>
                          <a:latin typeface="+mj-ea"/>
                          <a:ea typeface="+mj-ea"/>
                        </a:rPr>
                        <a:t>myshop</a:t>
                      </a:r>
                      <a:r>
                        <a:rPr lang="en-US" sz="1000" u="none" strike="noStrike" dirty="0">
                          <a:effectLst/>
                          <a:latin typeface="+mj-ea"/>
                          <a:ea typeface="+mj-ea"/>
                        </a:rPr>
                        <a:t>/</a:t>
                      </a:r>
                      <a:r>
                        <a:rPr lang="en-US" sz="1000" u="none" strike="noStrike" dirty="0" err="1">
                          <a:effectLst/>
                          <a:latin typeface="+mj-ea"/>
                          <a:ea typeface="+mj-ea"/>
                        </a:rPr>
                        <a:t>myorder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909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  <a:latin typeface="+mj-ea"/>
                          <a:ea typeface="+mj-ea"/>
                        </a:rPr>
                        <a:t>GET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909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+mj-ea"/>
                          <a:ea typeface="+mj-ea"/>
                        </a:rPr>
                        <a:t>주문내역 화면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909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6254875"/>
                  </a:ext>
                </a:extLst>
              </a:tr>
              <a:tr h="26708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3-3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909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  <a:latin typeface="+mj-ea"/>
                          <a:ea typeface="+mj-ea"/>
                        </a:rPr>
                        <a:t>/Beauty/</a:t>
                      </a:r>
                      <a:r>
                        <a:rPr lang="en-US" sz="1000" u="none" strike="noStrike" dirty="0" err="1">
                          <a:effectLst/>
                          <a:latin typeface="+mj-ea"/>
                          <a:ea typeface="+mj-ea"/>
                        </a:rPr>
                        <a:t>myshop</a:t>
                      </a:r>
                      <a:r>
                        <a:rPr lang="en-US" sz="1000" u="none" strike="noStrike" dirty="0">
                          <a:effectLst/>
                          <a:latin typeface="+mj-ea"/>
                          <a:ea typeface="+mj-ea"/>
                        </a:rPr>
                        <a:t>/</a:t>
                      </a:r>
                      <a:r>
                        <a:rPr lang="en-US" sz="1000" u="none" strike="noStrike" dirty="0" err="1">
                          <a:effectLst/>
                          <a:latin typeface="+mj-ea"/>
                          <a:ea typeface="+mj-ea"/>
                        </a:rPr>
                        <a:t>myorderSearchDate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909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  <a:latin typeface="+mj-ea"/>
                          <a:ea typeface="+mj-ea"/>
                        </a:rPr>
                        <a:t>POST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909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  <a:latin typeface="+mj-ea"/>
                          <a:ea typeface="+mj-ea"/>
                        </a:rPr>
                        <a:t>주문내역 기간별 조회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909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898224"/>
                  </a:ext>
                </a:extLst>
              </a:tr>
              <a:tr h="26708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3-4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909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  <a:latin typeface="+mj-ea"/>
                          <a:ea typeface="+mj-ea"/>
                        </a:rPr>
                        <a:t>/Beauty/</a:t>
                      </a:r>
                      <a:r>
                        <a:rPr lang="en-US" sz="1000" u="none" strike="noStrike" dirty="0" err="1">
                          <a:effectLst/>
                          <a:latin typeface="+mj-ea"/>
                          <a:ea typeface="+mj-ea"/>
                        </a:rPr>
                        <a:t>myshop</a:t>
                      </a:r>
                      <a:r>
                        <a:rPr lang="en-US" sz="1000" u="none" strike="noStrike" dirty="0">
                          <a:effectLst/>
                          <a:latin typeface="+mj-ea"/>
                          <a:ea typeface="+mj-ea"/>
                        </a:rPr>
                        <a:t>/</a:t>
                      </a:r>
                      <a:r>
                        <a:rPr lang="en-US" sz="1000" u="none" strike="noStrike" dirty="0" err="1">
                          <a:effectLst/>
                          <a:latin typeface="+mj-ea"/>
                          <a:ea typeface="+mj-ea"/>
                        </a:rPr>
                        <a:t>countOrderList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909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  <a:latin typeface="+mj-ea"/>
                          <a:ea typeface="+mj-ea"/>
                        </a:rPr>
                        <a:t>POST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909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  <a:latin typeface="+mj-ea"/>
                          <a:ea typeface="+mj-ea"/>
                        </a:rPr>
                        <a:t>주문내역 개수 조회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909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055956"/>
                  </a:ext>
                </a:extLst>
              </a:tr>
              <a:tr h="26708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3-5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909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  <a:latin typeface="+mj-ea"/>
                          <a:ea typeface="+mj-ea"/>
                        </a:rPr>
                        <a:t>/Beauty/</a:t>
                      </a:r>
                      <a:r>
                        <a:rPr lang="en-US" sz="1000" u="none" strike="noStrike" dirty="0" err="1">
                          <a:effectLst/>
                          <a:latin typeface="+mj-ea"/>
                          <a:ea typeface="+mj-ea"/>
                        </a:rPr>
                        <a:t>myshop</a:t>
                      </a:r>
                      <a:r>
                        <a:rPr lang="en-US" sz="1000" u="none" strike="noStrike" dirty="0">
                          <a:effectLst/>
                          <a:latin typeface="+mj-ea"/>
                          <a:ea typeface="+mj-ea"/>
                        </a:rPr>
                        <a:t>/track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909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  <a:latin typeface="+mj-ea"/>
                          <a:ea typeface="+mj-ea"/>
                        </a:rPr>
                        <a:t>GET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909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+mj-ea"/>
                          <a:ea typeface="+mj-ea"/>
                        </a:rPr>
                        <a:t>배송조회 화면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909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3196537"/>
                  </a:ext>
                </a:extLst>
              </a:tr>
              <a:tr h="26708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3-6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909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  <a:latin typeface="+mj-ea"/>
                          <a:ea typeface="+mj-ea"/>
                        </a:rPr>
                        <a:t>/Beauty/</a:t>
                      </a:r>
                      <a:r>
                        <a:rPr lang="en-US" sz="1000" u="none" strike="noStrike" dirty="0" err="1">
                          <a:effectLst/>
                          <a:latin typeface="+mj-ea"/>
                          <a:ea typeface="+mj-ea"/>
                        </a:rPr>
                        <a:t>myshop</a:t>
                      </a:r>
                      <a:r>
                        <a:rPr lang="en-US" sz="1000" u="none" strike="noStrike" dirty="0">
                          <a:effectLst/>
                          <a:latin typeface="+mj-ea"/>
                          <a:ea typeface="+mj-ea"/>
                        </a:rPr>
                        <a:t>/point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909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  <a:latin typeface="+mj-ea"/>
                          <a:ea typeface="+mj-ea"/>
                        </a:rPr>
                        <a:t>GET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909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+mj-ea"/>
                          <a:ea typeface="+mj-ea"/>
                        </a:rPr>
                        <a:t>적립금 화면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909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3291113"/>
                  </a:ext>
                </a:extLst>
              </a:tr>
              <a:tr h="26708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3-7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909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  <a:latin typeface="+mj-ea"/>
                          <a:ea typeface="+mj-ea"/>
                        </a:rPr>
                        <a:t>/Beauty/</a:t>
                      </a:r>
                      <a:r>
                        <a:rPr lang="en-US" sz="1000" u="none" strike="noStrike" dirty="0" err="1">
                          <a:effectLst/>
                          <a:latin typeface="+mj-ea"/>
                          <a:ea typeface="+mj-ea"/>
                        </a:rPr>
                        <a:t>myshop</a:t>
                      </a:r>
                      <a:r>
                        <a:rPr lang="en-US" sz="1000" u="none" strike="noStrike" dirty="0">
                          <a:effectLst/>
                          <a:latin typeface="+mj-ea"/>
                          <a:ea typeface="+mj-ea"/>
                        </a:rPr>
                        <a:t>/</a:t>
                      </a:r>
                      <a:r>
                        <a:rPr lang="en-US" sz="1000" u="none" strike="noStrike" dirty="0" err="1">
                          <a:effectLst/>
                          <a:latin typeface="+mj-ea"/>
                          <a:ea typeface="+mj-ea"/>
                        </a:rPr>
                        <a:t>wishlist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909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  <a:latin typeface="+mj-ea"/>
                          <a:ea typeface="+mj-ea"/>
                        </a:rPr>
                        <a:t>GET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909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+mj-ea"/>
                          <a:ea typeface="+mj-ea"/>
                        </a:rPr>
                        <a:t>위시리스트 화면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909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3138718"/>
                  </a:ext>
                </a:extLst>
              </a:tr>
              <a:tr h="26708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3-8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909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  <a:latin typeface="+mj-ea"/>
                          <a:ea typeface="+mj-ea"/>
                        </a:rPr>
                        <a:t>/Beauty/myshop/deleteAllWish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909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  <a:latin typeface="+mj-ea"/>
                          <a:ea typeface="+mj-ea"/>
                        </a:rPr>
                        <a:t>POST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909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+mj-ea"/>
                          <a:ea typeface="+mj-ea"/>
                        </a:rPr>
                        <a:t>위시리스트 전체 삭제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909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5496741"/>
                  </a:ext>
                </a:extLst>
              </a:tr>
              <a:tr h="26708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3-9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909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  <a:latin typeface="+mj-ea"/>
                          <a:ea typeface="+mj-ea"/>
                        </a:rPr>
                        <a:t>/Beauty/</a:t>
                      </a:r>
                      <a:r>
                        <a:rPr lang="en-US" sz="1000" u="none" strike="noStrike" dirty="0" err="1">
                          <a:effectLst/>
                          <a:latin typeface="+mj-ea"/>
                          <a:ea typeface="+mj-ea"/>
                        </a:rPr>
                        <a:t>myshop</a:t>
                      </a:r>
                      <a:r>
                        <a:rPr lang="en-US" sz="1000" u="none" strike="noStrike" dirty="0">
                          <a:effectLst/>
                          <a:latin typeface="+mj-ea"/>
                          <a:ea typeface="+mj-ea"/>
                        </a:rPr>
                        <a:t>/</a:t>
                      </a:r>
                      <a:r>
                        <a:rPr lang="en-US" sz="1000" u="none" strike="noStrike" dirty="0" err="1">
                          <a:effectLst/>
                          <a:latin typeface="+mj-ea"/>
                          <a:ea typeface="+mj-ea"/>
                        </a:rPr>
                        <a:t>deleteSelectedWish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909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  <a:latin typeface="+mj-ea"/>
                          <a:ea typeface="+mj-ea"/>
                        </a:rPr>
                        <a:t>GET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909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+mj-ea"/>
                          <a:ea typeface="+mj-ea"/>
                        </a:rPr>
                        <a:t>위시리스트 선택 삭제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909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4942883"/>
                  </a:ext>
                </a:extLst>
              </a:tr>
              <a:tr h="26708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3-10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909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  <a:latin typeface="+mj-ea"/>
                          <a:ea typeface="+mj-ea"/>
                        </a:rPr>
                        <a:t>/Beauty/</a:t>
                      </a:r>
                      <a:r>
                        <a:rPr lang="en-US" sz="1000" u="none" strike="noStrike" dirty="0" err="1">
                          <a:effectLst/>
                          <a:latin typeface="+mj-ea"/>
                          <a:ea typeface="+mj-ea"/>
                        </a:rPr>
                        <a:t>myshop</a:t>
                      </a:r>
                      <a:r>
                        <a:rPr lang="en-US" sz="1000" u="none" strike="noStrike" dirty="0">
                          <a:effectLst/>
                          <a:latin typeface="+mj-ea"/>
                          <a:ea typeface="+mj-ea"/>
                        </a:rPr>
                        <a:t>/profile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909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  <a:latin typeface="+mj-ea"/>
                          <a:ea typeface="+mj-ea"/>
                        </a:rPr>
                        <a:t>GET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909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  <a:latin typeface="+mj-ea"/>
                          <a:ea typeface="+mj-ea"/>
                        </a:rPr>
                        <a:t>내 정보 화면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909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3951455"/>
                  </a:ext>
                </a:extLst>
              </a:tr>
              <a:tr h="26708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3-11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909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  <a:latin typeface="+mj-ea"/>
                          <a:ea typeface="+mj-ea"/>
                        </a:rPr>
                        <a:t>/Beauty/</a:t>
                      </a:r>
                      <a:r>
                        <a:rPr lang="en-US" sz="1000" u="none" strike="noStrike" dirty="0" err="1">
                          <a:effectLst/>
                          <a:latin typeface="+mj-ea"/>
                          <a:ea typeface="+mj-ea"/>
                        </a:rPr>
                        <a:t>myshop</a:t>
                      </a:r>
                      <a:r>
                        <a:rPr lang="en-US" sz="1000" u="none" strike="noStrike" dirty="0">
                          <a:effectLst/>
                          <a:latin typeface="+mj-ea"/>
                          <a:ea typeface="+mj-ea"/>
                        </a:rPr>
                        <a:t>/</a:t>
                      </a:r>
                      <a:r>
                        <a:rPr lang="en-US" sz="1000" u="none" strike="noStrike" dirty="0" err="1">
                          <a:effectLst/>
                          <a:latin typeface="+mj-ea"/>
                          <a:ea typeface="+mj-ea"/>
                        </a:rPr>
                        <a:t>checkPW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909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  <a:latin typeface="+mj-ea"/>
                          <a:ea typeface="+mj-ea"/>
                        </a:rPr>
                        <a:t>POST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909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  <a:latin typeface="+mj-ea"/>
                          <a:ea typeface="+mj-ea"/>
                        </a:rPr>
                        <a:t>내 정보 비밀번호 확인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909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8216067"/>
                  </a:ext>
                </a:extLst>
              </a:tr>
              <a:tr h="26708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3-12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909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  <a:latin typeface="+mj-ea"/>
                          <a:ea typeface="+mj-ea"/>
                        </a:rPr>
                        <a:t>/Beauty/</a:t>
                      </a:r>
                      <a:r>
                        <a:rPr lang="en-US" sz="1000" u="none" strike="noStrike" dirty="0" err="1">
                          <a:effectLst/>
                          <a:latin typeface="+mj-ea"/>
                          <a:ea typeface="+mj-ea"/>
                        </a:rPr>
                        <a:t>myshop</a:t>
                      </a:r>
                      <a:r>
                        <a:rPr lang="en-US" sz="1000" u="none" strike="noStrike" dirty="0">
                          <a:effectLst/>
                          <a:latin typeface="+mj-ea"/>
                          <a:ea typeface="+mj-ea"/>
                        </a:rPr>
                        <a:t>/</a:t>
                      </a:r>
                      <a:r>
                        <a:rPr lang="en-US" sz="1000" u="none" strike="noStrike" dirty="0" err="1">
                          <a:effectLst/>
                          <a:latin typeface="+mj-ea"/>
                          <a:ea typeface="+mj-ea"/>
                        </a:rPr>
                        <a:t>savePassword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909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  <a:latin typeface="+mj-ea"/>
                          <a:ea typeface="+mj-ea"/>
                        </a:rPr>
                        <a:t>POST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909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+mj-ea"/>
                          <a:ea typeface="+mj-ea"/>
                        </a:rPr>
                        <a:t>내 정보 비밀번호 수정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909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2799631"/>
                  </a:ext>
                </a:extLst>
              </a:tr>
              <a:tr h="26708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3-13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909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  <a:latin typeface="+mj-ea"/>
                          <a:ea typeface="+mj-ea"/>
                        </a:rPr>
                        <a:t>/Beauty/</a:t>
                      </a:r>
                      <a:r>
                        <a:rPr lang="en-US" sz="1000" u="none" strike="noStrike" dirty="0" err="1">
                          <a:effectLst/>
                          <a:latin typeface="+mj-ea"/>
                          <a:ea typeface="+mj-ea"/>
                        </a:rPr>
                        <a:t>myshop</a:t>
                      </a:r>
                      <a:r>
                        <a:rPr lang="en-US" sz="1000" u="none" strike="noStrike" dirty="0">
                          <a:effectLst/>
                          <a:latin typeface="+mj-ea"/>
                          <a:ea typeface="+mj-ea"/>
                        </a:rPr>
                        <a:t>/</a:t>
                      </a:r>
                      <a:r>
                        <a:rPr lang="en-US" sz="1000" u="none" strike="noStrike" dirty="0" err="1">
                          <a:effectLst/>
                          <a:latin typeface="+mj-ea"/>
                          <a:ea typeface="+mj-ea"/>
                        </a:rPr>
                        <a:t>updateMember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909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  <a:latin typeface="+mj-ea"/>
                          <a:ea typeface="+mj-ea"/>
                        </a:rPr>
                        <a:t>POST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909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+mj-ea"/>
                          <a:ea typeface="+mj-ea"/>
                        </a:rPr>
                        <a:t>내 정보 수정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909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7419369"/>
                  </a:ext>
                </a:extLst>
              </a:tr>
              <a:tr h="26708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3-14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909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  <a:latin typeface="+mj-ea"/>
                          <a:ea typeface="+mj-ea"/>
                        </a:rPr>
                        <a:t>/Beauty/myshop/deleteMember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909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  <a:latin typeface="+mj-ea"/>
                          <a:ea typeface="+mj-ea"/>
                        </a:rPr>
                        <a:t>POST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909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+mj-ea"/>
                          <a:ea typeface="+mj-ea"/>
                        </a:rPr>
                        <a:t>회원탈퇴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909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7311581"/>
                  </a:ext>
                </a:extLst>
              </a:tr>
              <a:tr h="26708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u="none" strike="noStrike" dirty="0">
                          <a:effectLst/>
                          <a:latin typeface="+mj-ea"/>
                          <a:ea typeface="+mj-ea"/>
                        </a:rPr>
                        <a:t>4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909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+mj-ea"/>
                          <a:ea typeface="+mj-ea"/>
                        </a:rPr>
                        <a:t>상품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909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909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909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4474166"/>
                  </a:ext>
                </a:extLst>
              </a:tr>
              <a:tr h="26708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4-1</a:t>
                      </a:r>
                    </a:p>
                  </a:txBody>
                  <a:tcPr marL="72000" marR="72000" marT="909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  <a:latin typeface="+mj-ea"/>
                          <a:ea typeface="+mj-ea"/>
                        </a:rPr>
                        <a:t>/Beauty/shop/list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909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  <a:latin typeface="+mj-ea"/>
                          <a:ea typeface="+mj-ea"/>
                        </a:rPr>
                        <a:t>GET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909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+mj-ea"/>
                          <a:ea typeface="+mj-ea"/>
                        </a:rPr>
                        <a:t>상품 목록 화면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909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2486463"/>
                  </a:ext>
                </a:extLst>
              </a:tr>
              <a:tr h="26708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4-2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909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  <a:latin typeface="+mj-ea"/>
                          <a:ea typeface="+mj-ea"/>
                        </a:rPr>
                        <a:t>/Beauty/shop/view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909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  <a:latin typeface="+mj-ea"/>
                          <a:ea typeface="+mj-ea"/>
                        </a:rPr>
                        <a:t>GET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909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  <a:latin typeface="+mj-ea"/>
                          <a:ea typeface="+mj-ea"/>
                        </a:rPr>
                        <a:t>상품 화면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909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552865"/>
                  </a:ext>
                </a:extLst>
              </a:tr>
              <a:tr h="26708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4-3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909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  <a:latin typeface="+mj-ea"/>
                          <a:ea typeface="+mj-ea"/>
                        </a:rPr>
                        <a:t>/Beauty/</a:t>
                      </a:r>
                      <a:r>
                        <a:rPr lang="en-US" sz="1000" u="none" strike="noStrike" dirty="0" err="1">
                          <a:effectLst/>
                          <a:latin typeface="+mj-ea"/>
                          <a:ea typeface="+mj-ea"/>
                        </a:rPr>
                        <a:t>addWish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909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  <a:latin typeface="+mj-ea"/>
                          <a:ea typeface="+mj-ea"/>
                        </a:rPr>
                        <a:t>POST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909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+mj-ea"/>
                          <a:ea typeface="+mj-ea"/>
                        </a:rPr>
                        <a:t>위시리스트 추가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909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815350"/>
                  </a:ext>
                </a:extLst>
              </a:tr>
              <a:tr h="26708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4-4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909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  <a:latin typeface="+mj-ea"/>
                          <a:ea typeface="+mj-ea"/>
                        </a:rPr>
                        <a:t>/Beauty/</a:t>
                      </a:r>
                      <a:r>
                        <a:rPr lang="en-US" sz="1000" u="none" strike="noStrike" dirty="0" err="1">
                          <a:effectLst/>
                          <a:latin typeface="+mj-ea"/>
                          <a:ea typeface="+mj-ea"/>
                        </a:rPr>
                        <a:t>addCart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909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  <a:latin typeface="+mj-ea"/>
                          <a:ea typeface="+mj-ea"/>
                        </a:rPr>
                        <a:t>POST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909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+mj-ea"/>
                          <a:ea typeface="+mj-ea"/>
                        </a:rPr>
                        <a:t>장바구니 추가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909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5745105"/>
                  </a:ext>
                </a:extLst>
              </a:tr>
              <a:tr h="26708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4-5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909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  <a:latin typeface="+mj-ea"/>
                          <a:ea typeface="+mj-ea"/>
                        </a:rPr>
                        <a:t>/Beauty/</a:t>
                      </a:r>
                      <a:r>
                        <a:rPr lang="en-US" sz="1000" u="none" strike="noStrike" dirty="0" err="1">
                          <a:effectLst/>
                          <a:latin typeface="+mj-ea"/>
                          <a:ea typeface="+mj-ea"/>
                        </a:rPr>
                        <a:t>addOrder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909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  <a:latin typeface="+mj-ea"/>
                          <a:ea typeface="+mj-ea"/>
                        </a:rPr>
                        <a:t>POST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909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+mj-ea"/>
                          <a:ea typeface="+mj-ea"/>
                        </a:rPr>
                        <a:t>주문하기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9091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79115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8988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538250" y="1020350"/>
          <a:ext cx="6480000" cy="8640001"/>
        </p:xfrm>
        <a:graphic>
          <a:graphicData uri="http://schemas.openxmlformats.org/drawingml/2006/table">
            <a:tbl>
              <a:tblPr firstRow="1" firstCol="1" bandRow="1"/>
              <a:tblGrid>
                <a:gridCol w="1117614">
                  <a:extLst>
                    <a:ext uri="{9D8B030D-6E8A-4147-A177-3AD203B41FA5}">
                      <a16:colId xmlns:a16="http://schemas.microsoft.com/office/drawing/2014/main" val="242920238"/>
                    </a:ext>
                  </a:extLst>
                </a:gridCol>
                <a:gridCol w="5362386">
                  <a:extLst>
                    <a:ext uri="{9D8B030D-6E8A-4147-A177-3AD203B41FA5}">
                      <a16:colId xmlns:a16="http://schemas.microsoft.com/office/drawing/2014/main" val="714753322"/>
                    </a:ext>
                  </a:extLst>
                </a:gridCol>
              </a:tblGrid>
              <a:tr h="294226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구분</a:t>
                      </a:r>
                    </a:p>
                  </a:txBody>
                  <a:tcPr marL="68154" marR="681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5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메인 화면</a:t>
                      </a:r>
                    </a:p>
                  </a:txBody>
                  <a:tcPr marL="68154" marR="681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1458515"/>
                  </a:ext>
                </a:extLst>
              </a:tr>
              <a:tr h="294226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API</a:t>
                      </a:r>
                      <a:endParaRPr lang="ko-KR" sz="11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154" marR="681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5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Local</a:t>
                      </a:r>
                      <a:r>
                        <a:rPr lang="en-US" altLang="ko-KR" sz="1050" kern="100" baseline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/Beauty/index</a:t>
                      </a:r>
                      <a:endParaRPr lang="ko-KR" sz="105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154" marR="681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3974836"/>
                  </a:ext>
                </a:extLst>
              </a:tr>
              <a:tr h="294226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주요기능</a:t>
                      </a:r>
                    </a:p>
                  </a:txBody>
                  <a:tcPr marL="68154" marR="681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5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메인 화면</a:t>
                      </a:r>
                      <a:r>
                        <a:rPr lang="en-US" altLang="ko-KR" sz="105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altLang="en-US" sz="105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인기상품</a:t>
                      </a:r>
                      <a:r>
                        <a:rPr lang="en-US" altLang="ko-KR" sz="105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altLang="en-US" sz="105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신상품 표시</a:t>
                      </a:r>
                      <a:r>
                        <a:rPr lang="en-US" altLang="ko-KR" sz="105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altLang="en-US" sz="105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쿠키 확인</a:t>
                      </a:r>
                      <a:endParaRPr lang="ko-KR" sz="105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154" marR="681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9706401"/>
                  </a:ext>
                </a:extLst>
              </a:tr>
              <a:tr h="7757323"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154" marR="681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558676"/>
                  </a:ext>
                </a:extLst>
              </a:tr>
            </a:tbl>
          </a:graphicData>
        </a:graphic>
      </p:graphicFrame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749" y="1955974"/>
            <a:ext cx="6429002" cy="7704377"/>
          </a:xfrm>
          <a:prstGeom prst="rect">
            <a:avLst/>
          </a:prstGeom>
        </p:spPr>
      </p:pic>
      <p:sp>
        <p:nvSpPr>
          <p:cNvPr id="2" name="object 5">
            <a:extLst>
              <a:ext uri="{FF2B5EF4-FFF2-40B4-BE49-F238E27FC236}">
                <a16:creationId xmlns:a16="http://schemas.microsoft.com/office/drawing/2014/main" id="{C51FA24E-5961-DA30-0FB0-C5A1D7FD941C}"/>
              </a:ext>
            </a:extLst>
          </p:cNvPr>
          <p:cNvSpPr txBox="1"/>
          <p:nvPr/>
        </p:nvSpPr>
        <p:spPr>
          <a:xfrm>
            <a:off x="644848" y="587822"/>
            <a:ext cx="1280032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45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+mn-ea"/>
                <a:cs typeface="LUOGFN+NanumGothic"/>
              </a:rPr>
              <a:t>4.</a:t>
            </a:r>
            <a:r>
              <a:rPr lang="en-US" sz="1000" dirty="0">
                <a:solidFill>
                  <a:srgbClr val="000000"/>
                </a:solidFill>
                <a:latin typeface="+mn-ea"/>
                <a:cs typeface="LUOGFN+NanumGothic"/>
              </a:rPr>
              <a:t>4.2</a:t>
            </a:r>
            <a:r>
              <a:rPr sz="1000" dirty="0">
                <a:solidFill>
                  <a:srgbClr val="000000"/>
                </a:solidFill>
                <a:latin typeface="+mn-ea"/>
                <a:cs typeface="LUOGFN+NanumGothic"/>
              </a:rPr>
              <a:t>)</a:t>
            </a:r>
            <a:r>
              <a:rPr sz="1000" spc="199" dirty="0">
                <a:solidFill>
                  <a:srgbClr val="000000"/>
                </a:solidFill>
                <a:latin typeface="+mn-ea"/>
                <a:cs typeface="LUOGFN+NanumGothic"/>
              </a:rPr>
              <a:t> </a:t>
            </a:r>
            <a:r>
              <a:rPr lang="ko-KR" altLang="en-US" sz="1000" spc="199" dirty="0">
                <a:solidFill>
                  <a:srgbClr val="000000"/>
                </a:solidFill>
                <a:latin typeface="+mn-ea"/>
                <a:cs typeface="LUOGFN+NanumGothic"/>
              </a:rPr>
              <a:t>주요기능</a:t>
            </a:r>
            <a:endParaRPr sz="1000" dirty="0">
              <a:solidFill>
                <a:srgbClr val="000000"/>
              </a:solidFill>
              <a:latin typeface="+mn-ea"/>
              <a:cs typeface="IHPDMS+NanumGothic"/>
            </a:endParaRPr>
          </a:p>
        </p:txBody>
      </p:sp>
    </p:spTree>
    <p:extLst>
      <p:ext uri="{BB962C8B-B14F-4D97-AF65-F5344CB8AC3E}">
        <p14:creationId xmlns:p14="http://schemas.microsoft.com/office/powerpoint/2010/main" val="3298126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538250" y="1020350"/>
          <a:ext cx="6480000" cy="8640001"/>
        </p:xfrm>
        <a:graphic>
          <a:graphicData uri="http://schemas.openxmlformats.org/drawingml/2006/table">
            <a:tbl>
              <a:tblPr firstRow="1" firstCol="1" bandRow="1"/>
              <a:tblGrid>
                <a:gridCol w="1117614">
                  <a:extLst>
                    <a:ext uri="{9D8B030D-6E8A-4147-A177-3AD203B41FA5}">
                      <a16:colId xmlns:a16="http://schemas.microsoft.com/office/drawing/2014/main" val="242920238"/>
                    </a:ext>
                  </a:extLst>
                </a:gridCol>
                <a:gridCol w="5362386">
                  <a:extLst>
                    <a:ext uri="{9D8B030D-6E8A-4147-A177-3AD203B41FA5}">
                      <a16:colId xmlns:a16="http://schemas.microsoft.com/office/drawing/2014/main" val="714753322"/>
                    </a:ext>
                  </a:extLst>
                </a:gridCol>
              </a:tblGrid>
              <a:tr h="294226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구분</a:t>
                      </a:r>
                    </a:p>
                  </a:txBody>
                  <a:tcPr marL="68154" marR="681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5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메인 화면</a:t>
                      </a:r>
                    </a:p>
                  </a:txBody>
                  <a:tcPr marL="68154" marR="681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1458515"/>
                  </a:ext>
                </a:extLst>
              </a:tr>
              <a:tr h="294226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API</a:t>
                      </a:r>
                      <a:endParaRPr lang="ko-KR" sz="11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154" marR="681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5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Local</a:t>
                      </a:r>
                      <a:r>
                        <a:rPr lang="en-US" altLang="ko-KR" sz="1050" kern="100" baseline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/Beauty/index</a:t>
                      </a:r>
                      <a:endParaRPr lang="ko-KR" sz="105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154" marR="681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3974836"/>
                  </a:ext>
                </a:extLst>
              </a:tr>
              <a:tr h="294226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주요기능</a:t>
                      </a:r>
                    </a:p>
                  </a:txBody>
                  <a:tcPr marL="68154" marR="681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5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메인 화면</a:t>
                      </a:r>
                      <a:r>
                        <a:rPr lang="en-US" altLang="ko-KR" sz="105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altLang="en-US" sz="105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인기상품</a:t>
                      </a:r>
                      <a:r>
                        <a:rPr lang="en-US" altLang="ko-KR" sz="105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altLang="en-US" sz="105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신상품 표시</a:t>
                      </a:r>
                      <a:r>
                        <a:rPr lang="en-US" altLang="ko-KR" sz="105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altLang="en-US" sz="105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쿠키 확인</a:t>
                      </a:r>
                      <a:endParaRPr lang="ko-KR" sz="105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154" marR="681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9706401"/>
                  </a:ext>
                </a:extLst>
              </a:tr>
              <a:tr h="7757323"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154" marR="681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558676"/>
                  </a:ext>
                </a:extLst>
              </a:tr>
            </a:tbl>
          </a:graphicData>
        </a:graphic>
      </p:graphicFrame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196" y="1930573"/>
            <a:ext cx="6399954" cy="770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050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1328562"/>
              </p:ext>
            </p:extLst>
          </p:nvPr>
        </p:nvGraphicFramePr>
        <p:xfrm>
          <a:off x="538250" y="1020350"/>
          <a:ext cx="6480000" cy="8640001"/>
        </p:xfrm>
        <a:graphic>
          <a:graphicData uri="http://schemas.openxmlformats.org/drawingml/2006/table">
            <a:tbl>
              <a:tblPr firstRow="1" firstCol="1" bandRow="1"/>
              <a:tblGrid>
                <a:gridCol w="1117614">
                  <a:extLst>
                    <a:ext uri="{9D8B030D-6E8A-4147-A177-3AD203B41FA5}">
                      <a16:colId xmlns:a16="http://schemas.microsoft.com/office/drawing/2014/main" val="242920238"/>
                    </a:ext>
                  </a:extLst>
                </a:gridCol>
                <a:gridCol w="5362386">
                  <a:extLst>
                    <a:ext uri="{9D8B030D-6E8A-4147-A177-3AD203B41FA5}">
                      <a16:colId xmlns:a16="http://schemas.microsoft.com/office/drawing/2014/main" val="714753322"/>
                    </a:ext>
                  </a:extLst>
                </a:gridCol>
              </a:tblGrid>
              <a:tr h="294226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구분</a:t>
                      </a:r>
                    </a:p>
                  </a:txBody>
                  <a:tcPr marL="68154" marR="681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5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마이 페이지 메인 화면</a:t>
                      </a:r>
                      <a:endParaRPr lang="ko-KR" sz="105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154" marR="681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1458515"/>
                  </a:ext>
                </a:extLst>
              </a:tr>
              <a:tr h="294226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API</a:t>
                      </a:r>
                      <a:endParaRPr lang="ko-KR" sz="11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154" marR="681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5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Local</a:t>
                      </a:r>
                      <a:r>
                        <a:rPr lang="en-US" altLang="ko-KR" sz="1050" kern="100" baseline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/Beauty/</a:t>
                      </a:r>
                      <a:r>
                        <a:rPr lang="en-US" altLang="ko-KR" sz="1050" kern="100" baseline="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myshop</a:t>
                      </a:r>
                      <a:r>
                        <a:rPr lang="en-US" altLang="ko-KR" sz="1050" kern="100" baseline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/index</a:t>
                      </a:r>
                      <a:endParaRPr lang="ko-KR" sz="105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154" marR="681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3974836"/>
                  </a:ext>
                </a:extLst>
              </a:tr>
              <a:tr h="294226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주요기능</a:t>
                      </a:r>
                    </a:p>
                  </a:txBody>
                  <a:tcPr marL="68154" marR="681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5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유저 정보</a:t>
                      </a:r>
                      <a:r>
                        <a:rPr lang="en-US" altLang="ko-KR" sz="105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altLang="en-US" sz="105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등급별 혜택 알림</a:t>
                      </a:r>
                      <a:endParaRPr lang="ko-KR" sz="105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154" marR="681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9706401"/>
                  </a:ext>
                </a:extLst>
              </a:tr>
              <a:tr h="7757323"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154" marR="681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558676"/>
                  </a:ext>
                </a:extLst>
              </a:tr>
            </a:tbl>
          </a:graphicData>
        </a:graphic>
      </p:graphicFrame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650" y="1942323"/>
            <a:ext cx="6441900" cy="771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745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6479225"/>
              </p:ext>
            </p:extLst>
          </p:nvPr>
        </p:nvGraphicFramePr>
        <p:xfrm>
          <a:off x="538250" y="1020350"/>
          <a:ext cx="6480000" cy="8640001"/>
        </p:xfrm>
        <a:graphic>
          <a:graphicData uri="http://schemas.openxmlformats.org/drawingml/2006/table">
            <a:tbl>
              <a:tblPr firstRow="1" firstCol="1" bandRow="1"/>
              <a:tblGrid>
                <a:gridCol w="1117614">
                  <a:extLst>
                    <a:ext uri="{9D8B030D-6E8A-4147-A177-3AD203B41FA5}">
                      <a16:colId xmlns:a16="http://schemas.microsoft.com/office/drawing/2014/main" val="242920238"/>
                    </a:ext>
                  </a:extLst>
                </a:gridCol>
                <a:gridCol w="5362386">
                  <a:extLst>
                    <a:ext uri="{9D8B030D-6E8A-4147-A177-3AD203B41FA5}">
                      <a16:colId xmlns:a16="http://schemas.microsoft.com/office/drawing/2014/main" val="714753322"/>
                    </a:ext>
                  </a:extLst>
                </a:gridCol>
              </a:tblGrid>
              <a:tr h="294226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구분</a:t>
                      </a:r>
                    </a:p>
                  </a:txBody>
                  <a:tcPr marL="68154" marR="681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5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마이 페이지</a:t>
                      </a:r>
                      <a:r>
                        <a:rPr lang="ko-KR" altLang="en-US" sz="1050" kern="100" baseline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ko-KR" sz="1050" kern="100" baseline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– </a:t>
                      </a:r>
                      <a:r>
                        <a:rPr lang="ko-KR" altLang="en-US" sz="1050" kern="100" baseline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주문</a:t>
                      </a:r>
                      <a:r>
                        <a:rPr lang="en-US" altLang="ko-KR" sz="1050" kern="100" baseline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ko-KR" altLang="en-US" sz="1050" kern="100" baseline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배송</a:t>
                      </a:r>
                      <a:endParaRPr lang="ko-KR" sz="105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154" marR="681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1458515"/>
                  </a:ext>
                </a:extLst>
              </a:tr>
              <a:tr h="294226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API</a:t>
                      </a:r>
                      <a:endParaRPr lang="ko-KR" sz="11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154" marR="681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5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Local</a:t>
                      </a:r>
                      <a:r>
                        <a:rPr lang="en-US" altLang="ko-KR" sz="1050" kern="100" baseline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/Beauty/</a:t>
                      </a:r>
                      <a:r>
                        <a:rPr lang="en-US" altLang="ko-KR" sz="1050" kern="100" baseline="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myshop</a:t>
                      </a:r>
                      <a:r>
                        <a:rPr lang="en-US" altLang="ko-KR" sz="1050" kern="100" baseline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altLang="ko-KR" sz="1050" kern="100" baseline="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myorder</a:t>
                      </a:r>
                      <a:endParaRPr lang="ko-KR" sz="105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154" marR="681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3974836"/>
                  </a:ext>
                </a:extLst>
              </a:tr>
              <a:tr h="294226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주요기능</a:t>
                      </a:r>
                    </a:p>
                  </a:txBody>
                  <a:tcPr marL="68154" marR="681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5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주문내역 확인</a:t>
                      </a:r>
                      <a:r>
                        <a:rPr lang="en-US" altLang="ko-KR" sz="105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altLang="en-US" sz="105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기간별 조회 </a:t>
                      </a:r>
                      <a:r>
                        <a:rPr lang="en-US" altLang="ko-KR" sz="105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ko-KR" altLang="en-US" sz="105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동적</a:t>
                      </a:r>
                      <a:r>
                        <a:rPr lang="ko-KR" altLang="en-US" sz="1050" kern="100" baseline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변경</a:t>
                      </a:r>
                      <a:r>
                        <a:rPr lang="en-US" altLang="ko-KR" sz="105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), </a:t>
                      </a:r>
                      <a:r>
                        <a:rPr lang="ko-KR" altLang="en-US" sz="105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페이지</a:t>
                      </a:r>
                      <a:r>
                        <a:rPr lang="en-US" altLang="ko-KR" sz="105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ko-KR" altLang="en-US" sz="105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동적 변경</a:t>
                      </a:r>
                      <a:r>
                        <a:rPr lang="en-US" altLang="ko-KR" sz="105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)</a:t>
                      </a:r>
                      <a:endParaRPr lang="ko-KR" sz="105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154" marR="681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9706401"/>
                  </a:ext>
                </a:extLst>
              </a:tr>
              <a:tr h="7757323"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154" marR="681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558676"/>
                  </a:ext>
                </a:extLst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162" y="1955974"/>
            <a:ext cx="6082432" cy="7688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231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1668304"/>
              </p:ext>
            </p:extLst>
          </p:nvPr>
        </p:nvGraphicFramePr>
        <p:xfrm>
          <a:off x="538250" y="1020350"/>
          <a:ext cx="6480000" cy="8640001"/>
        </p:xfrm>
        <a:graphic>
          <a:graphicData uri="http://schemas.openxmlformats.org/drawingml/2006/table">
            <a:tbl>
              <a:tblPr firstRow="1" firstCol="1" bandRow="1"/>
              <a:tblGrid>
                <a:gridCol w="1117614">
                  <a:extLst>
                    <a:ext uri="{9D8B030D-6E8A-4147-A177-3AD203B41FA5}">
                      <a16:colId xmlns:a16="http://schemas.microsoft.com/office/drawing/2014/main" val="242920238"/>
                    </a:ext>
                  </a:extLst>
                </a:gridCol>
                <a:gridCol w="5362386">
                  <a:extLst>
                    <a:ext uri="{9D8B030D-6E8A-4147-A177-3AD203B41FA5}">
                      <a16:colId xmlns:a16="http://schemas.microsoft.com/office/drawing/2014/main" val="714753322"/>
                    </a:ext>
                  </a:extLst>
                </a:gridCol>
              </a:tblGrid>
              <a:tr h="294226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  <a:latin typeface="+mj-ea"/>
                          <a:ea typeface="+mj-ea"/>
                          <a:cs typeface="Times New Roman" panose="02020603050405020304" pitchFamily="18" charset="0"/>
                        </a:rPr>
                        <a:t>구분</a:t>
                      </a:r>
                    </a:p>
                  </a:txBody>
                  <a:tcPr marL="68154" marR="681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kern="100" dirty="0">
                          <a:effectLst/>
                          <a:latin typeface="+mj-ea"/>
                          <a:ea typeface="+mj-ea"/>
                          <a:cs typeface="Times New Roman" panose="02020603050405020304" pitchFamily="18" charset="0"/>
                        </a:rPr>
                        <a:t>마이 페이지</a:t>
                      </a:r>
                      <a:r>
                        <a:rPr lang="ko-KR" altLang="en-US" sz="1050" kern="100" baseline="0" dirty="0">
                          <a:effectLst/>
                          <a:latin typeface="+mj-ea"/>
                          <a:ea typeface="+mj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ko-KR" sz="1050" kern="100" baseline="0" dirty="0">
                          <a:effectLst/>
                          <a:latin typeface="+mj-ea"/>
                          <a:ea typeface="+mj-ea"/>
                          <a:cs typeface="Times New Roman" panose="02020603050405020304" pitchFamily="18" charset="0"/>
                        </a:rPr>
                        <a:t>– </a:t>
                      </a:r>
                      <a:r>
                        <a:rPr lang="ko-KR" altLang="en-US" sz="1050" kern="100" baseline="0" dirty="0">
                          <a:effectLst/>
                          <a:latin typeface="+mj-ea"/>
                          <a:ea typeface="+mj-ea"/>
                          <a:cs typeface="Times New Roman" panose="02020603050405020304" pitchFamily="18" charset="0"/>
                        </a:rPr>
                        <a:t>주문</a:t>
                      </a:r>
                      <a:r>
                        <a:rPr lang="en-US" altLang="ko-KR" sz="1050" kern="100" baseline="0" dirty="0">
                          <a:effectLst/>
                          <a:latin typeface="+mj-ea"/>
                          <a:ea typeface="+mj-ea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ko-KR" altLang="en-US" sz="1050" kern="100" baseline="0" dirty="0">
                          <a:effectLst/>
                          <a:latin typeface="+mj-ea"/>
                          <a:ea typeface="+mj-ea"/>
                          <a:cs typeface="Times New Roman" panose="02020603050405020304" pitchFamily="18" charset="0"/>
                        </a:rPr>
                        <a:t>배송</a:t>
                      </a:r>
                      <a:endParaRPr lang="ko-KR" altLang="ko-KR" sz="1050" kern="100" dirty="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154" marR="681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1458515"/>
                  </a:ext>
                </a:extLst>
              </a:tr>
              <a:tr h="294226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+mj-ea"/>
                          <a:ea typeface="+mj-ea"/>
                          <a:cs typeface="Times New Roman" panose="02020603050405020304" pitchFamily="18" charset="0"/>
                        </a:rPr>
                        <a:t>API</a:t>
                      </a:r>
                      <a:endParaRPr lang="ko-KR" sz="1100" b="1" kern="100" dirty="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154" marR="681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50" kern="100" dirty="0">
                          <a:effectLst/>
                          <a:latin typeface="+mj-ea"/>
                          <a:ea typeface="+mj-ea"/>
                          <a:cs typeface="Times New Roman" panose="02020603050405020304" pitchFamily="18" charset="0"/>
                        </a:rPr>
                        <a:t>Local</a:t>
                      </a:r>
                      <a:r>
                        <a:rPr lang="en-US" altLang="ko-KR" sz="1050" kern="100" baseline="0" dirty="0">
                          <a:effectLst/>
                          <a:latin typeface="+mj-ea"/>
                          <a:ea typeface="+mj-ea"/>
                          <a:cs typeface="Times New Roman" panose="02020603050405020304" pitchFamily="18" charset="0"/>
                        </a:rPr>
                        <a:t>/Beauty/</a:t>
                      </a:r>
                      <a:r>
                        <a:rPr lang="en-US" altLang="ko-KR" sz="1050" kern="100" baseline="0" dirty="0" err="1">
                          <a:effectLst/>
                          <a:latin typeface="+mj-ea"/>
                          <a:ea typeface="+mj-ea"/>
                          <a:cs typeface="Times New Roman" panose="02020603050405020304" pitchFamily="18" charset="0"/>
                        </a:rPr>
                        <a:t>myshop</a:t>
                      </a:r>
                      <a:r>
                        <a:rPr lang="en-US" altLang="ko-KR" sz="1050" kern="100" baseline="0" dirty="0">
                          <a:effectLst/>
                          <a:latin typeface="+mj-ea"/>
                          <a:ea typeface="+mj-ea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altLang="ko-KR" sz="1050" kern="100" baseline="0" dirty="0" err="1">
                          <a:effectLst/>
                          <a:latin typeface="+mj-ea"/>
                          <a:ea typeface="+mj-ea"/>
                          <a:cs typeface="Times New Roman" panose="02020603050405020304" pitchFamily="18" charset="0"/>
                        </a:rPr>
                        <a:t>myorder</a:t>
                      </a:r>
                      <a:endParaRPr lang="ko-KR" sz="1050" kern="100" dirty="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154" marR="681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3974836"/>
                  </a:ext>
                </a:extLst>
              </a:tr>
              <a:tr h="294226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  <a:latin typeface="+mj-ea"/>
                          <a:ea typeface="+mj-ea"/>
                          <a:cs typeface="Times New Roman" panose="02020603050405020304" pitchFamily="18" charset="0"/>
                        </a:rPr>
                        <a:t>주요기능</a:t>
                      </a:r>
                    </a:p>
                  </a:txBody>
                  <a:tcPr marL="68154" marR="681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50" kern="100" dirty="0">
                          <a:effectLst/>
                          <a:latin typeface="+mj-ea"/>
                          <a:ea typeface="+mj-ea"/>
                          <a:cs typeface="Times New Roman" panose="02020603050405020304" pitchFamily="18" charset="0"/>
                        </a:rPr>
                        <a:t>주문내역 확인</a:t>
                      </a:r>
                      <a:r>
                        <a:rPr lang="en-US" altLang="ko-KR" sz="1050" kern="100" dirty="0">
                          <a:effectLst/>
                          <a:latin typeface="+mj-ea"/>
                          <a:ea typeface="+mj-ea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altLang="en-US" sz="1050" kern="100" dirty="0">
                          <a:effectLst/>
                          <a:latin typeface="+mj-ea"/>
                          <a:ea typeface="+mj-ea"/>
                          <a:cs typeface="Times New Roman" panose="02020603050405020304" pitchFamily="18" charset="0"/>
                        </a:rPr>
                        <a:t>기간별 조회 </a:t>
                      </a:r>
                      <a:r>
                        <a:rPr lang="en-US" altLang="ko-KR" sz="1050" kern="100" dirty="0">
                          <a:effectLst/>
                          <a:latin typeface="+mj-ea"/>
                          <a:ea typeface="+mj-ea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ko-KR" altLang="en-US" sz="1050" kern="100" dirty="0">
                          <a:effectLst/>
                          <a:latin typeface="+mj-ea"/>
                          <a:ea typeface="+mj-ea"/>
                          <a:cs typeface="Times New Roman" panose="02020603050405020304" pitchFamily="18" charset="0"/>
                        </a:rPr>
                        <a:t>동적</a:t>
                      </a:r>
                      <a:r>
                        <a:rPr lang="ko-KR" altLang="en-US" sz="1050" kern="100" baseline="0" dirty="0">
                          <a:effectLst/>
                          <a:latin typeface="+mj-ea"/>
                          <a:ea typeface="+mj-ea"/>
                          <a:cs typeface="Times New Roman" panose="02020603050405020304" pitchFamily="18" charset="0"/>
                        </a:rPr>
                        <a:t> 변경</a:t>
                      </a:r>
                      <a:r>
                        <a:rPr lang="en-US" altLang="ko-KR" sz="1050" kern="100" dirty="0">
                          <a:effectLst/>
                          <a:latin typeface="+mj-ea"/>
                          <a:ea typeface="+mj-ea"/>
                          <a:cs typeface="Times New Roman" panose="02020603050405020304" pitchFamily="18" charset="0"/>
                        </a:rPr>
                        <a:t>), </a:t>
                      </a:r>
                      <a:r>
                        <a:rPr lang="ko-KR" altLang="en-US" sz="1050" kern="100" dirty="0">
                          <a:effectLst/>
                          <a:latin typeface="+mj-ea"/>
                          <a:ea typeface="+mj-ea"/>
                          <a:cs typeface="Times New Roman" panose="02020603050405020304" pitchFamily="18" charset="0"/>
                        </a:rPr>
                        <a:t>페이지</a:t>
                      </a:r>
                      <a:r>
                        <a:rPr lang="en-US" altLang="ko-KR" sz="1050" kern="100" dirty="0">
                          <a:effectLst/>
                          <a:latin typeface="+mj-ea"/>
                          <a:ea typeface="+mj-ea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ko-KR" altLang="en-US" sz="1050" kern="100" dirty="0">
                          <a:effectLst/>
                          <a:latin typeface="+mj-ea"/>
                          <a:ea typeface="+mj-ea"/>
                          <a:cs typeface="Times New Roman" panose="02020603050405020304" pitchFamily="18" charset="0"/>
                        </a:rPr>
                        <a:t>동적 변경</a:t>
                      </a:r>
                      <a:r>
                        <a:rPr lang="en-US" altLang="ko-KR" sz="1050" kern="100" dirty="0">
                          <a:effectLst/>
                          <a:latin typeface="+mj-ea"/>
                          <a:ea typeface="+mj-ea"/>
                          <a:cs typeface="Times New Roman" panose="02020603050405020304" pitchFamily="18" charset="0"/>
                        </a:rPr>
                        <a:t>)</a:t>
                      </a:r>
                      <a:endParaRPr lang="ko-KR" sz="1050" kern="100" dirty="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154" marR="681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9706401"/>
                  </a:ext>
                </a:extLst>
              </a:tr>
              <a:tr h="7757323"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000" kern="100" dirty="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154" marR="681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558676"/>
                  </a:ext>
                </a:extLst>
              </a:tr>
            </a:tbl>
          </a:graphicData>
        </a:graphic>
      </p:graphicFrame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410" y="1955974"/>
            <a:ext cx="6449140" cy="7625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0269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0584229"/>
              </p:ext>
            </p:extLst>
          </p:nvPr>
        </p:nvGraphicFramePr>
        <p:xfrm>
          <a:off x="538250" y="1020350"/>
          <a:ext cx="6480000" cy="8640001"/>
        </p:xfrm>
        <a:graphic>
          <a:graphicData uri="http://schemas.openxmlformats.org/drawingml/2006/table">
            <a:tbl>
              <a:tblPr firstRow="1" firstCol="1" bandRow="1"/>
              <a:tblGrid>
                <a:gridCol w="1117614">
                  <a:extLst>
                    <a:ext uri="{9D8B030D-6E8A-4147-A177-3AD203B41FA5}">
                      <a16:colId xmlns:a16="http://schemas.microsoft.com/office/drawing/2014/main" val="242920238"/>
                    </a:ext>
                  </a:extLst>
                </a:gridCol>
                <a:gridCol w="5362386">
                  <a:extLst>
                    <a:ext uri="{9D8B030D-6E8A-4147-A177-3AD203B41FA5}">
                      <a16:colId xmlns:a16="http://schemas.microsoft.com/office/drawing/2014/main" val="714753322"/>
                    </a:ext>
                  </a:extLst>
                </a:gridCol>
              </a:tblGrid>
              <a:tr h="294226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  <a:latin typeface="+mj-ea"/>
                          <a:ea typeface="+mj-ea"/>
                          <a:cs typeface="Times New Roman" panose="02020603050405020304" pitchFamily="18" charset="0"/>
                        </a:rPr>
                        <a:t>구분</a:t>
                      </a:r>
                    </a:p>
                  </a:txBody>
                  <a:tcPr marL="68154" marR="681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kern="100" dirty="0">
                          <a:effectLst/>
                          <a:latin typeface="+mj-ea"/>
                          <a:ea typeface="+mj-ea"/>
                          <a:cs typeface="Times New Roman" panose="02020603050405020304" pitchFamily="18" charset="0"/>
                        </a:rPr>
                        <a:t>마이 페이지</a:t>
                      </a:r>
                      <a:r>
                        <a:rPr lang="ko-KR" altLang="en-US" sz="1050" kern="100" baseline="0" dirty="0">
                          <a:effectLst/>
                          <a:latin typeface="+mj-ea"/>
                          <a:ea typeface="+mj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ko-KR" sz="1050" kern="100" baseline="0" dirty="0">
                          <a:effectLst/>
                          <a:latin typeface="+mj-ea"/>
                          <a:ea typeface="+mj-ea"/>
                          <a:cs typeface="Times New Roman" panose="02020603050405020304" pitchFamily="18" charset="0"/>
                        </a:rPr>
                        <a:t>– </a:t>
                      </a:r>
                      <a:r>
                        <a:rPr lang="ko-KR" altLang="en-US" sz="1050" kern="100" baseline="0" dirty="0">
                          <a:effectLst/>
                          <a:latin typeface="+mj-ea"/>
                          <a:ea typeface="+mj-ea"/>
                          <a:cs typeface="Times New Roman" panose="02020603050405020304" pitchFamily="18" charset="0"/>
                        </a:rPr>
                        <a:t>주문</a:t>
                      </a:r>
                      <a:r>
                        <a:rPr lang="en-US" altLang="ko-KR" sz="1050" kern="100" baseline="0" dirty="0">
                          <a:effectLst/>
                          <a:latin typeface="+mj-ea"/>
                          <a:ea typeface="+mj-ea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ko-KR" altLang="en-US" sz="1050" kern="100" baseline="0" dirty="0">
                          <a:effectLst/>
                          <a:latin typeface="+mj-ea"/>
                          <a:ea typeface="+mj-ea"/>
                          <a:cs typeface="Times New Roman" panose="02020603050405020304" pitchFamily="18" charset="0"/>
                        </a:rPr>
                        <a:t>배송 </a:t>
                      </a:r>
                      <a:r>
                        <a:rPr lang="en-US" altLang="ko-KR" sz="1050" kern="100" baseline="0" dirty="0">
                          <a:effectLst/>
                          <a:latin typeface="+mj-ea"/>
                          <a:ea typeface="+mj-ea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ko-KR" altLang="en-US" sz="1050" kern="100" baseline="0" dirty="0">
                          <a:effectLst/>
                          <a:latin typeface="+mj-ea"/>
                          <a:ea typeface="+mj-ea"/>
                          <a:cs typeface="Times New Roman" panose="02020603050405020304" pitchFamily="18" charset="0"/>
                        </a:rPr>
                        <a:t>배송조회</a:t>
                      </a:r>
                      <a:endParaRPr lang="ko-KR" altLang="ko-KR" sz="1050" kern="100" dirty="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154" marR="681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1458515"/>
                  </a:ext>
                </a:extLst>
              </a:tr>
              <a:tr h="294226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+mj-ea"/>
                          <a:ea typeface="+mj-ea"/>
                          <a:cs typeface="Times New Roman" panose="02020603050405020304" pitchFamily="18" charset="0"/>
                        </a:rPr>
                        <a:t>API</a:t>
                      </a:r>
                      <a:endParaRPr lang="ko-KR" sz="1100" b="1" kern="100" dirty="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154" marR="681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50" kern="100" dirty="0">
                          <a:effectLst/>
                          <a:latin typeface="+mj-ea"/>
                          <a:ea typeface="+mj-ea"/>
                          <a:cs typeface="Times New Roman" panose="02020603050405020304" pitchFamily="18" charset="0"/>
                        </a:rPr>
                        <a:t>Local</a:t>
                      </a:r>
                      <a:r>
                        <a:rPr lang="en-US" altLang="ko-KR" sz="1050" kern="100" baseline="0" dirty="0">
                          <a:effectLst/>
                          <a:latin typeface="+mj-ea"/>
                          <a:ea typeface="+mj-ea"/>
                          <a:cs typeface="Times New Roman" panose="02020603050405020304" pitchFamily="18" charset="0"/>
                        </a:rPr>
                        <a:t>/Beauty/</a:t>
                      </a:r>
                      <a:r>
                        <a:rPr lang="en-US" altLang="ko-KR" sz="1050" kern="100" baseline="0" dirty="0" err="1">
                          <a:effectLst/>
                          <a:latin typeface="+mj-ea"/>
                          <a:ea typeface="+mj-ea"/>
                          <a:cs typeface="Times New Roman" panose="02020603050405020304" pitchFamily="18" charset="0"/>
                        </a:rPr>
                        <a:t>myshop</a:t>
                      </a:r>
                      <a:r>
                        <a:rPr lang="en-US" altLang="ko-KR" sz="1050" kern="100" baseline="0" dirty="0">
                          <a:effectLst/>
                          <a:latin typeface="+mj-ea"/>
                          <a:ea typeface="+mj-ea"/>
                          <a:cs typeface="Times New Roman" panose="02020603050405020304" pitchFamily="18" charset="0"/>
                        </a:rPr>
                        <a:t>/track</a:t>
                      </a:r>
                      <a:endParaRPr lang="ko-KR" sz="1050" kern="100" dirty="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154" marR="681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3974836"/>
                  </a:ext>
                </a:extLst>
              </a:tr>
              <a:tr h="294226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  <a:latin typeface="+mj-ea"/>
                          <a:ea typeface="+mj-ea"/>
                          <a:cs typeface="Times New Roman" panose="02020603050405020304" pitchFamily="18" charset="0"/>
                        </a:rPr>
                        <a:t>주요기능</a:t>
                      </a:r>
                    </a:p>
                  </a:txBody>
                  <a:tcPr marL="68154" marR="681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50" kern="100" dirty="0" err="1">
                          <a:effectLst/>
                          <a:latin typeface="+mj-ea"/>
                          <a:ea typeface="+mj-ea"/>
                          <a:cs typeface="Times New Roman" panose="02020603050405020304" pitchFamily="18" charset="0"/>
                        </a:rPr>
                        <a:t>모달</a:t>
                      </a:r>
                      <a:r>
                        <a:rPr lang="ko-KR" altLang="en-US" sz="1050" kern="100" baseline="0" dirty="0">
                          <a:effectLst/>
                          <a:latin typeface="+mj-ea"/>
                          <a:ea typeface="+mj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ko-KR" sz="1050" kern="100" baseline="0" dirty="0">
                          <a:effectLst/>
                          <a:latin typeface="+mj-ea"/>
                          <a:ea typeface="+mj-ea"/>
                          <a:cs typeface="Times New Roman" panose="02020603050405020304" pitchFamily="18" charset="0"/>
                        </a:rPr>
                        <a:t>-&gt; </a:t>
                      </a:r>
                      <a:r>
                        <a:rPr lang="ko-KR" altLang="en-US" sz="1050" kern="100" baseline="0" dirty="0">
                          <a:effectLst/>
                          <a:latin typeface="+mj-ea"/>
                          <a:ea typeface="+mj-ea"/>
                          <a:cs typeface="Times New Roman" panose="02020603050405020304" pitchFamily="18" charset="0"/>
                        </a:rPr>
                        <a:t>배송조회 </a:t>
                      </a:r>
                      <a:r>
                        <a:rPr lang="en-US" altLang="ko-KR" sz="1050" kern="100" baseline="0" dirty="0">
                          <a:effectLst/>
                          <a:latin typeface="+mj-ea"/>
                          <a:ea typeface="+mj-ea"/>
                          <a:cs typeface="Times New Roman" panose="02020603050405020304" pitchFamily="18" charset="0"/>
                        </a:rPr>
                        <a:t>API </a:t>
                      </a:r>
                      <a:r>
                        <a:rPr lang="ko-KR" altLang="en-US" sz="1050" kern="100" baseline="0" dirty="0">
                          <a:effectLst/>
                          <a:latin typeface="+mj-ea"/>
                          <a:ea typeface="+mj-ea"/>
                          <a:cs typeface="Times New Roman" panose="02020603050405020304" pitchFamily="18" charset="0"/>
                        </a:rPr>
                        <a:t>연결</a:t>
                      </a:r>
                      <a:endParaRPr lang="ko-KR" sz="1050" kern="100" dirty="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154" marR="681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9706401"/>
                  </a:ext>
                </a:extLst>
              </a:tr>
              <a:tr h="7757323"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000" kern="100" dirty="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154" marR="681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558676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297" y="2460030"/>
            <a:ext cx="3239999" cy="513067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1138" y="2460030"/>
            <a:ext cx="3216421" cy="5130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8972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973996"/>
              </p:ext>
            </p:extLst>
          </p:nvPr>
        </p:nvGraphicFramePr>
        <p:xfrm>
          <a:off x="538250" y="1020350"/>
          <a:ext cx="6480000" cy="8640001"/>
        </p:xfrm>
        <a:graphic>
          <a:graphicData uri="http://schemas.openxmlformats.org/drawingml/2006/table">
            <a:tbl>
              <a:tblPr firstRow="1" firstCol="1" bandRow="1"/>
              <a:tblGrid>
                <a:gridCol w="1117614">
                  <a:extLst>
                    <a:ext uri="{9D8B030D-6E8A-4147-A177-3AD203B41FA5}">
                      <a16:colId xmlns:a16="http://schemas.microsoft.com/office/drawing/2014/main" val="242920238"/>
                    </a:ext>
                  </a:extLst>
                </a:gridCol>
                <a:gridCol w="5362386">
                  <a:extLst>
                    <a:ext uri="{9D8B030D-6E8A-4147-A177-3AD203B41FA5}">
                      <a16:colId xmlns:a16="http://schemas.microsoft.com/office/drawing/2014/main" val="714753322"/>
                    </a:ext>
                  </a:extLst>
                </a:gridCol>
              </a:tblGrid>
              <a:tr h="294226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  <a:latin typeface="+mj-ea"/>
                          <a:ea typeface="+mj-ea"/>
                          <a:cs typeface="Times New Roman" panose="02020603050405020304" pitchFamily="18" charset="0"/>
                        </a:rPr>
                        <a:t>구분</a:t>
                      </a:r>
                    </a:p>
                  </a:txBody>
                  <a:tcPr marL="68154" marR="681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50" kern="100" dirty="0">
                          <a:effectLst/>
                          <a:latin typeface="+mj-ea"/>
                          <a:ea typeface="+mj-ea"/>
                          <a:cs typeface="Times New Roman" panose="02020603050405020304" pitchFamily="18" charset="0"/>
                        </a:rPr>
                        <a:t>마이 페이지 </a:t>
                      </a:r>
                      <a:r>
                        <a:rPr lang="en-US" altLang="ko-KR" sz="1050" kern="100" dirty="0">
                          <a:effectLst/>
                          <a:latin typeface="+mj-ea"/>
                          <a:ea typeface="+mj-ea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altLang="ko-KR" sz="1050" kern="100" baseline="0" dirty="0">
                          <a:effectLst/>
                          <a:latin typeface="+mj-ea"/>
                          <a:ea typeface="+mj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altLang="en-US" sz="1050" kern="100" baseline="0" dirty="0">
                          <a:effectLst/>
                          <a:latin typeface="+mj-ea"/>
                          <a:ea typeface="+mj-ea"/>
                          <a:cs typeface="Times New Roman" panose="02020603050405020304" pitchFamily="18" charset="0"/>
                        </a:rPr>
                        <a:t>적립금</a:t>
                      </a:r>
                      <a:endParaRPr lang="ko-KR" sz="1050" kern="100" dirty="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154" marR="681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1458515"/>
                  </a:ext>
                </a:extLst>
              </a:tr>
              <a:tr h="294226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+mj-ea"/>
                          <a:ea typeface="+mj-ea"/>
                          <a:cs typeface="Times New Roman" panose="02020603050405020304" pitchFamily="18" charset="0"/>
                        </a:rPr>
                        <a:t>API</a:t>
                      </a:r>
                      <a:endParaRPr lang="ko-KR" sz="1100" b="1" kern="100" dirty="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154" marR="681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50" kern="100" dirty="0">
                          <a:effectLst/>
                          <a:latin typeface="+mj-ea"/>
                          <a:ea typeface="+mj-ea"/>
                          <a:cs typeface="Times New Roman" panose="02020603050405020304" pitchFamily="18" charset="0"/>
                        </a:rPr>
                        <a:t>Local</a:t>
                      </a:r>
                      <a:r>
                        <a:rPr lang="en-US" altLang="ko-KR" sz="1050" kern="100" baseline="0" dirty="0">
                          <a:effectLst/>
                          <a:latin typeface="+mj-ea"/>
                          <a:ea typeface="+mj-ea"/>
                          <a:cs typeface="Times New Roman" panose="02020603050405020304" pitchFamily="18" charset="0"/>
                        </a:rPr>
                        <a:t>/Beauty/</a:t>
                      </a:r>
                      <a:r>
                        <a:rPr lang="en-US" altLang="ko-KR" sz="1050" kern="100" baseline="0" dirty="0" err="1">
                          <a:effectLst/>
                          <a:latin typeface="+mj-ea"/>
                          <a:ea typeface="+mj-ea"/>
                          <a:cs typeface="Times New Roman" panose="02020603050405020304" pitchFamily="18" charset="0"/>
                        </a:rPr>
                        <a:t>myshop</a:t>
                      </a:r>
                      <a:r>
                        <a:rPr lang="en-US" altLang="ko-KR" sz="1050" kern="100" baseline="0" dirty="0">
                          <a:effectLst/>
                          <a:latin typeface="+mj-ea"/>
                          <a:ea typeface="+mj-ea"/>
                          <a:cs typeface="Times New Roman" panose="02020603050405020304" pitchFamily="18" charset="0"/>
                        </a:rPr>
                        <a:t>/point</a:t>
                      </a:r>
                      <a:endParaRPr lang="ko-KR" sz="1050" kern="100" dirty="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154" marR="681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3974836"/>
                  </a:ext>
                </a:extLst>
              </a:tr>
              <a:tr h="294226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  <a:latin typeface="+mj-ea"/>
                          <a:ea typeface="+mj-ea"/>
                          <a:cs typeface="Times New Roman" panose="02020603050405020304" pitchFamily="18" charset="0"/>
                        </a:rPr>
                        <a:t>주요기능</a:t>
                      </a:r>
                    </a:p>
                  </a:txBody>
                  <a:tcPr marL="68154" marR="681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50" kern="100" dirty="0" err="1">
                          <a:effectLst/>
                          <a:latin typeface="+mj-ea"/>
                          <a:ea typeface="+mj-ea"/>
                          <a:cs typeface="Times New Roman" panose="02020603050405020304" pitchFamily="18" charset="0"/>
                        </a:rPr>
                        <a:t>적립내역</a:t>
                      </a:r>
                      <a:r>
                        <a:rPr lang="ko-KR" altLang="en-US" sz="1050" kern="100" dirty="0">
                          <a:effectLst/>
                          <a:latin typeface="+mj-ea"/>
                          <a:ea typeface="+mj-ea"/>
                          <a:cs typeface="Times New Roman" panose="02020603050405020304" pitchFamily="18" charset="0"/>
                        </a:rPr>
                        <a:t> 확인</a:t>
                      </a:r>
                      <a:r>
                        <a:rPr lang="en-US" altLang="ko-KR" sz="1050" kern="100" dirty="0">
                          <a:effectLst/>
                          <a:latin typeface="+mj-ea"/>
                          <a:ea typeface="+mj-ea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altLang="en-US" sz="1050" kern="100" dirty="0">
                          <a:effectLst/>
                          <a:latin typeface="+mj-ea"/>
                          <a:ea typeface="+mj-ea"/>
                          <a:cs typeface="Times New Roman" panose="02020603050405020304" pitchFamily="18" charset="0"/>
                        </a:rPr>
                        <a:t>기간별 조회 </a:t>
                      </a:r>
                      <a:r>
                        <a:rPr lang="en-US" altLang="ko-KR" sz="1050" kern="100" dirty="0">
                          <a:effectLst/>
                          <a:latin typeface="+mj-ea"/>
                          <a:ea typeface="+mj-ea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ko-KR" altLang="en-US" sz="1050" kern="100" dirty="0">
                          <a:effectLst/>
                          <a:latin typeface="+mj-ea"/>
                          <a:ea typeface="+mj-ea"/>
                          <a:cs typeface="Times New Roman" panose="02020603050405020304" pitchFamily="18" charset="0"/>
                        </a:rPr>
                        <a:t>동적</a:t>
                      </a:r>
                      <a:r>
                        <a:rPr lang="ko-KR" altLang="en-US" sz="1050" kern="100" baseline="0" dirty="0">
                          <a:effectLst/>
                          <a:latin typeface="+mj-ea"/>
                          <a:ea typeface="+mj-ea"/>
                          <a:cs typeface="Times New Roman" panose="02020603050405020304" pitchFamily="18" charset="0"/>
                        </a:rPr>
                        <a:t> 변경</a:t>
                      </a:r>
                      <a:r>
                        <a:rPr lang="en-US" altLang="ko-KR" sz="1050" kern="100" dirty="0">
                          <a:effectLst/>
                          <a:latin typeface="+mj-ea"/>
                          <a:ea typeface="+mj-ea"/>
                          <a:cs typeface="Times New Roman" panose="02020603050405020304" pitchFamily="18" charset="0"/>
                        </a:rPr>
                        <a:t>), </a:t>
                      </a:r>
                      <a:r>
                        <a:rPr lang="ko-KR" altLang="en-US" sz="1050" kern="100" dirty="0">
                          <a:effectLst/>
                          <a:latin typeface="+mj-ea"/>
                          <a:ea typeface="+mj-ea"/>
                          <a:cs typeface="Times New Roman" panose="02020603050405020304" pitchFamily="18" charset="0"/>
                        </a:rPr>
                        <a:t>페이지</a:t>
                      </a:r>
                      <a:r>
                        <a:rPr lang="en-US" altLang="ko-KR" sz="1050" kern="100" dirty="0">
                          <a:effectLst/>
                          <a:latin typeface="+mj-ea"/>
                          <a:ea typeface="+mj-ea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ko-KR" altLang="en-US" sz="1050" kern="100" dirty="0">
                          <a:effectLst/>
                          <a:latin typeface="+mj-ea"/>
                          <a:ea typeface="+mj-ea"/>
                          <a:cs typeface="Times New Roman" panose="02020603050405020304" pitchFamily="18" charset="0"/>
                        </a:rPr>
                        <a:t>동적 변경</a:t>
                      </a:r>
                      <a:r>
                        <a:rPr lang="en-US" altLang="ko-KR" sz="1050" kern="100" dirty="0">
                          <a:effectLst/>
                          <a:latin typeface="+mj-ea"/>
                          <a:ea typeface="+mj-ea"/>
                          <a:cs typeface="Times New Roman" panose="02020603050405020304" pitchFamily="18" charset="0"/>
                        </a:rPr>
                        <a:t>)</a:t>
                      </a:r>
                      <a:endParaRPr lang="ko-KR" altLang="ko-KR" sz="1050" kern="100" dirty="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154" marR="681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9706401"/>
                  </a:ext>
                </a:extLst>
              </a:tr>
              <a:tr h="7757323"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000" kern="100" dirty="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154" marR="681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558676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637" y="2224353"/>
            <a:ext cx="6399226" cy="7344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6947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6075947"/>
              </p:ext>
            </p:extLst>
          </p:nvPr>
        </p:nvGraphicFramePr>
        <p:xfrm>
          <a:off x="538250" y="1020350"/>
          <a:ext cx="6480000" cy="8640001"/>
        </p:xfrm>
        <a:graphic>
          <a:graphicData uri="http://schemas.openxmlformats.org/drawingml/2006/table">
            <a:tbl>
              <a:tblPr firstRow="1" firstCol="1" bandRow="1"/>
              <a:tblGrid>
                <a:gridCol w="1117614">
                  <a:extLst>
                    <a:ext uri="{9D8B030D-6E8A-4147-A177-3AD203B41FA5}">
                      <a16:colId xmlns:a16="http://schemas.microsoft.com/office/drawing/2014/main" val="242920238"/>
                    </a:ext>
                  </a:extLst>
                </a:gridCol>
                <a:gridCol w="5362386">
                  <a:extLst>
                    <a:ext uri="{9D8B030D-6E8A-4147-A177-3AD203B41FA5}">
                      <a16:colId xmlns:a16="http://schemas.microsoft.com/office/drawing/2014/main" val="714753322"/>
                    </a:ext>
                  </a:extLst>
                </a:gridCol>
              </a:tblGrid>
              <a:tr h="294226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구분</a:t>
                      </a:r>
                    </a:p>
                  </a:txBody>
                  <a:tcPr marL="68154" marR="681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5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마이 페이지 </a:t>
                      </a:r>
                      <a:r>
                        <a:rPr lang="en-US" altLang="ko-KR" sz="105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–</a:t>
                      </a:r>
                      <a:r>
                        <a:rPr lang="en-US" altLang="ko-KR" sz="1050" kern="100" baseline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altLang="en-US" sz="1050" kern="100" baseline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위시 리스트</a:t>
                      </a:r>
                      <a:endParaRPr lang="ko-KR" sz="105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154" marR="681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1458515"/>
                  </a:ext>
                </a:extLst>
              </a:tr>
              <a:tr h="294226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API</a:t>
                      </a:r>
                      <a:endParaRPr lang="ko-KR" sz="11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154" marR="681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5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Local</a:t>
                      </a:r>
                      <a:r>
                        <a:rPr lang="en-US" altLang="ko-KR" sz="1050" kern="100" baseline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/Beauty/</a:t>
                      </a:r>
                      <a:r>
                        <a:rPr lang="en-US" altLang="ko-KR" sz="1050" kern="100" baseline="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myshop</a:t>
                      </a:r>
                      <a:r>
                        <a:rPr lang="en-US" altLang="ko-KR" sz="1050" kern="100" baseline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altLang="ko-KR" sz="1050" kern="100" baseline="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wishlist</a:t>
                      </a:r>
                      <a:endParaRPr lang="ko-KR" sz="105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154" marR="681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3974836"/>
                  </a:ext>
                </a:extLst>
              </a:tr>
              <a:tr h="294226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주요기능</a:t>
                      </a:r>
                    </a:p>
                  </a:txBody>
                  <a:tcPr marL="68154" marR="681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5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위시 리스트 목록</a:t>
                      </a:r>
                      <a:r>
                        <a:rPr lang="en-US" altLang="ko-KR" sz="105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altLang="en-US" sz="105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마우스오버시</a:t>
                      </a:r>
                      <a:r>
                        <a:rPr lang="ko-KR" altLang="en-US" sz="1050" kern="100" baseline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삭제 버튼</a:t>
                      </a:r>
                      <a:r>
                        <a:rPr lang="en-US" altLang="ko-KR" sz="105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altLang="en-US" sz="1050" kern="100" baseline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목록 삭제</a:t>
                      </a:r>
                      <a:r>
                        <a:rPr lang="en-US" altLang="ko-KR" sz="1050" kern="100" baseline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ko-KR" altLang="en-US" sz="1050" kern="100" baseline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동적 변경</a:t>
                      </a:r>
                      <a:r>
                        <a:rPr lang="en-US" altLang="ko-KR" sz="1050" kern="100" baseline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)</a:t>
                      </a:r>
                      <a:endParaRPr lang="ko-KR" sz="105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154" marR="681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9706401"/>
                  </a:ext>
                </a:extLst>
              </a:tr>
              <a:tr h="7757323"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154" marR="681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558676"/>
                  </a:ext>
                </a:extLst>
              </a:tr>
            </a:tbl>
          </a:graphicData>
        </a:graphic>
      </p:graphicFrame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116" y="2244006"/>
            <a:ext cx="6410485" cy="7283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834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bject 1">
            <a:extLst>
              <a:ext uri="{FF2B5EF4-FFF2-40B4-BE49-F238E27FC236}">
                <a16:creationId xmlns:a16="http://schemas.microsoft.com/office/drawing/2014/main" id="{1AA3B533-F1CE-FD68-7608-EE6628DA334B}"/>
              </a:ext>
            </a:extLst>
          </p:cNvPr>
          <p:cNvSpPr/>
          <p:nvPr/>
        </p:nvSpPr>
        <p:spPr>
          <a:xfrm>
            <a:off x="1408175" y="7803388"/>
            <a:ext cx="2438400" cy="14417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6" name="object 2">
            <a:extLst>
              <a:ext uri="{FF2B5EF4-FFF2-40B4-BE49-F238E27FC236}">
                <a16:creationId xmlns:a16="http://schemas.microsoft.com/office/drawing/2014/main" id="{89875001-D65A-2F9E-3D04-4B79DF7BE4EC}"/>
              </a:ext>
            </a:extLst>
          </p:cNvPr>
          <p:cNvSpPr/>
          <p:nvPr/>
        </p:nvSpPr>
        <p:spPr>
          <a:xfrm>
            <a:off x="3980688" y="7844535"/>
            <a:ext cx="2161032" cy="14417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7" name="object 8">
            <a:extLst>
              <a:ext uri="{FF2B5EF4-FFF2-40B4-BE49-F238E27FC236}">
                <a16:creationId xmlns:a16="http://schemas.microsoft.com/office/drawing/2014/main" id="{F040B3C9-EDB9-A7D6-71AD-4A076E19894F}"/>
              </a:ext>
            </a:extLst>
          </p:cNvPr>
          <p:cNvSpPr txBox="1"/>
          <p:nvPr/>
        </p:nvSpPr>
        <p:spPr>
          <a:xfrm>
            <a:off x="1081852" y="947862"/>
            <a:ext cx="129382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80"/>
              </a:lnSpc>
              <a:spcBef>
                <a:spcPts val="0"/>
              </a:spcBef>
              <a:spcAft>
                <a:spcPts val="0"/>
              </a:spcAft>
            </a:pPr>
            <a:r>
              <a:rPr sz="1200" b="1" dirty="0">
                <a:solidFill>
                  <a:srgbClr val="000000"/>
                </a:solidFill>
                <a:latin typeface="+mj-ea"/>
                <a:ea typeface="+mj-ea"/>
                <a:cs typeface="MTTESP+NanumGothicBold"/>
              </a:rPr>
              <a:t>1.</a:t>
            </a:r>
            <a:r>
              <a:rPr sz="1200" b="1" spc="222" dirty="0">
                <a:solidFill>
                  <a:srgbClr val="000000"/>
                </a:solidFill>
                <a:latin typeface="+mj-ea"/>
                <a:ea typeface="+mj-ea"/>
                <a:cs typeface="MTTESP+NanumGothicBold"/>
              </a:rPr>
              <a:t> </a:t>
            </a:r>
            <a:r>
              <a:rPr sz="1200" b="1" dirty="0">
                <a:solidFill>
                  <a:srgbClr val="000000"/>
                </a:solidFill>
                <a:latin typeface="+mj-ea"/>
                <a:ea typeface="+mj-ea"/>
                <a:cs typeface="EFWDSD+NanumGothicBold"/>
              </a:rPr>
              <a:t>프로젝트</a:t>
            </a:r>
            <a:r>
              <a:rPr sz="1200" b="1" spc="264" dirty="0">
                <a:solidFill>
                  <a:srgbClr val="000000"/>
                </a:solidFill>
                <a:latin typeface="+mj-ea"/>
                <a:ea typeface="+mj-ea"/>
                <a:cs typeface="Times New Roman"/>
              </a:rPr>
              <a:t> </a:t>
            </a:r>
            <a:r>
              <a:rPr sz="1200" b="1" dirty="0">
                <a:solidFill>
                  <a:srgbClr val="000000"/>
                </a:solidFill>
                <a:latin typeface="+mj-ea"/>
                <a:ea typeface="+mj-ea"/>
                <a:cs typeface="EFWDSD+NanumGothicBold"/>
              </a:rPr>
              <a:t>개요</a:t>
            </a:r>
          </a:p>
        </p:txBody>
      </p:sp>
      <p:sp>
        <p:nvSpPr>
          <p:cNvPr id="38" name="object 9">
            <a:extLst>
              <a:ext uri="{FF2B5EF4-FFF2-40B4-BE49-F238E27FC236}">
                <a16:creationId xmlns:a16="http://schemas.microsoft.com/office/drawing/2014/main" id="{077B3DE1-00B5-C0DF-2B76-81F45779FEC1}"/>
              </a:ext>
            </a:extLst>
          </p:cNvPr>
          <p:cNvSpPr txBox="1"/>
          <p:nvPr/>
        </p:nvSpPr>
        <p:spPr>
          <a:xfrm>
            <a:off x="1208344" y="1201821"/>
            <a:ext cx="1109451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4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latin typeface="+mj-ea"/>
                <a:ea typeface="+mj-ea"/>
                <a:cs typeface="LUOGFN+NanumGothic"/>
              </a:rPr>
              <a:t>1) </a:t>
            </a:r>
            <a:r>
              <a:rPr lang="ko-KR" altLang="en-US" sz="1100" dirty="0">
                <a:solidFill>
                  <a:srgbClr val="000000"/>
                </a:solidFill>
                <a:latin typeface="+mj-ea"/>
                <a:ea typeface="+mj-ea"/>
                <a:cs typeface="LUOGFN+NanumGothic"/>
              </a:rPr>
              <a:t>프로젝트 요약</a:t>
            </a:r>
            <a:endParaRPr sz="1100" dirty="0">
              <a:solidFill>
                <a:srgbClr val="000000"/>
              </a:solidFill>
              <a:latin typeface="+mj-ea"/>
              <a:ea typeface="+mj-ea"/>
              <a:cs typeface="IHPDMS+NanumGothic"/>
            </a:endParaRPr>
          </a:p>
        </p:txBody>
      </p:sp>
      <p:graphicFrame>
        <p:nvGraphicFramePr>
          <p:cNvPr id="57" name="표 57">
            <a:extLst>
              <a:ext uri="{FF2B5EF4-FFF2-40B4-BE49-F238E27FC236}">
                <a16:creationId xmlns:a16="http://schemas.microsoft.com/office/drawing/2014/main" id="{6402B42F-5137-8CF7-5208-943BCCC0C7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1475814"/>
              </p:ext>
            </p:extLst>
          </p:nvPr>
        </p:nvGraphicFramePr>
        <p:xfrm>
          <a:off x="1081852" y="1469284"/>
          <a:ext cx="5037668" cy="11838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6860">
                  <a:extLst>
                    <a:ext uri="{9D8B030D-6E8A-4147-A177-3AD203B41FA5}">
                      <a16:colId xmlns:a16="http://schemas.microsoft.com/office/drawing/2014/main" val="1819623207"/>
                    </a:ext>
                  </a:extLst>
                </a:gridCol>
                <a:gridCol w="3680808">
                  <a:extLst>
                    <a:ext uri="{9D8B030D-6E8A-4147-A177-3AD203B41FA5}">
                      <a16:colId xmlns:a16="http://schemas.microsoft.com/office/drawing/2014/main" val="2185936644"/>
                    </a:ext>
                  </a:extLst>
                </a:gridCol>
              </a:tblGrid>
              <a:tr h="2959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프로젝트 구분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전자 상거래 플랫폼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8819660"/>
                  </a:ext>
                </a:extLst>
              </a:tr>
              <a:tr h="2959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프로젝트 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Beauty(2~30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대 여성 쇼핑몰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)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7470578"/>
                  </a:ext>
                </a:extLst>
              </a:tr>
              <a:tr h="2959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배포주소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224137"/>
                  </a:ext>
                </a:extLst>
              </a:tr>
              <a:tr h="2959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개발기간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2023-03-01 ~ 2023-03-24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1820231"/>
                  </a:ext>
                </a:extLst>
              </a:tr>
            </a:tbl>
          </a:graphicData>
        </a:graphic>
      </p:graphicFrame>
      <p:sp>
        <p:nvSpPr>
          <p:cNvPr id="58" name="object 14">
            <a:extLst>
              <a:ext uri="{FF2B5EF4-FFF2-40B4-BE49-F238E27FC236}">
                <a16:creationId xmlns:a16="http://schemas.microsoft.com/office/drawing/2014/main" id="{35DA52F3-48F0-B480-0E2D-FA6D0B129E50}"/>
              </a:ext>
            </a:extLst>
          </p:cNvPr>
          <p:cNvSpPr txBox="1"/>
          <p:nvPr/>
        </p:nvSpPr>
        <p:spPr>
          <a:xfrm>
            <a:off x="1208344" y="2858409"/>
            <a:ext cx="1050015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45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+mj-ea"/>
                <a:ea typeface="+mj-ea"/>
                <a:cs typeface="LUOGFN+NanumGothic"/>
              </a:rPr>
              <a:t>2)</a:t>
            </a:r>
            <a:r>
              <a:rPr lang="ko-KR" altLang="en-US" sz="1100" spc="190" dirty="0">
                <a:solidFill>
                  <a:srgbClr val="000000"/>
                </a:solidFill>
                <a:latin typeface="+mj-ea"/>
                <a:ea typeface="+mj-ea"/>
                <a:cs typeface="LUOGFN+NanumGothic"/>
              </a:rPr>
              <a:t> </a:t>
            </a:r>
            <a:r>
              <a:rPr lang="ko-KR" altLang="en-US" sz="1100" dirty="0">
                <a:solidFill>
                  <a:srgbClr val="000000"/>
                </a:solidFill>
                <a:latin typeface="+mj-ea"/>
                <a:ea typeface="+mj-ea"/>
                <a:cs typeface="IHPDMS+NanumGothic"/>
              </a:rPr>
              <a:t>배경</a:t>
            </a:r>
            <a:r>
              <a:rPr lang="ko-KR" altLang="en-US" sz="1100" spc="205" dirty="0">
                <a:solidFill>
                  <a:srgbClr val="000000"/>
                </a:solidFill>
                <a:latin typeface="+mj-ea"/>
                <a:ea typeface="+mj-ea"/>
                <a:cs typeface="Times New Roman"/>
              </a:rPr>
              <a:t> </a:t>
            </a:r>
            <a:r>
              <a:rPr lang="ko-KR" altLang="en-US" sz="1100" dirty="0">
                <a:solidFill>
                  <a:srgbClr val="000000"/>
                </a:solidFill>
                <a:latin typeface="+mj-ea"/>
                <a:ea typeface="+mj-ea"/>
                <a:cs typeface="IHPDMS+NanumGothic"/>
              </a:rPr>
              <a:t>및</a:t>
            </a:r>
            <a:r>
              <a:rPr lang="ko-KR" altLang="en-US" sz="1100" spc="225" dirty="0">
                <a:solidFill>
                  <a:srgbClr val="000000"/>
                </a:solidFill>
                <a:latin typeface="+mj-ea"/>
                <a:ea typeface="+mj-ea"/>
                <a:cs typeface="Times New Roman"/>
              </a:rPr>
              <a:t> </a:t>
            </a:r>
            <a:r>
              <a:rPr lang="ko-KR" altLang="en-US" sz="1100" dirty="0">
                <a:solidFill>
                  <a:srgbClr val="000000"/>
                </a:solidFill>
                <a:latin typeface="+mj-ea"/>
                <a:ea typeface="+mj-ea"/>
                <a:cs typeface="IHPDMS+NanumGothic"/>
              </a:rPr>
              <a:t>목적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83233B5-AE29-4C77-54D4-42DFB59A9207}"/>
              </a:ext>
            </a:extLst>
          </p:cNvPr>
          <p:cNvSpPr txBox="1"/>
          <p:nvPr/>
        </p:nvSpPr>
        <p:spPr>
          <a:xfrm>
            <a:off x="1291186" y="3024190"/>
            <a:ext cx="4525598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+mj-ea"/>
                <a:ea typeface="+mj-ea"/>
              </a:rPr>
              <a:t>기존 전자 상거래 플랫폼이 가지고 있는 불편한 접근성과 복잡성을 개선</a:t>
            </a:r>
            <a:endParaRPr lang="en-US" altLang="ko-KR" sz="1000" dirty="0">
              <a:latin typeface="+mj-ea"/>
              <a:ea typeface="+mj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+mj-ea"/>
                <a:ea typeface="+mj-ea"/>
              </a:rPr>
              <a:t>2~30</a:t>
            </a:r>
            <a:r>
              <a:rPr lang="ko-KR" altLang="en-US" sz="1000" dirty="0">
                <a:latin typeface="+mj-ea"/>
                <a:ea typeface="+mj-ea"/>
              </a:rPr>
              <a:t>대 여성을 노린 화려하고 사용자 친화적인 쇼핑몰 개발에 방점을 둠</a:t>
            </a:r>
            <a:endParaRPr lang="en-US" altLang="ko-KR" sz="1000" dirty="0">
              <a:latin typeface="+mj-ea"/>
              <a:ea typeface="+mj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+mj-ea"/>
                <a:ea typeface="+mj-ea"/>
              </a:rPr>
              <a:t>보다 편리한 온라인 쇼핑 환경에 기여</a:t>
            </a:r>
            <a:endParaRPr lang="en-US" altLang="ko-KR" sz="1000" dirty="0">
              <a:latin typeface="+mj-ea"/>
              <a:ea typeface="+mj-ea"/>
            </a:endParaRPr>
          </a:p>
        </p:txBody>
      </p:sp>
      <p:sp>
        <p:nvSpPr>
          <p:cNvPr id="62" name="object 14">
            <a:extLst>
              <a:ext uri="{FF2B5EF4-FFF2-40B4-BE49-F238E27FC236}">
                <a16:creationId xmlns:a16="http://schemas.microsoft.com/office/drawing/2014/main" id="{B6CD4579-43DF-DFCC-7EB7-8E05C4966E53}"/>
              </a:ext>
            </a:extLst>
          </p:cNvPr>
          <p:cNvSpPr txBox="1"/>
          <p:nvPr/>
        </p:nvSpPr>
        <p:spPr>
          <a:xfrm>
            <a:off x="1208344" y="4067957"/>
            <a:ext cx="1050015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45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+mj-ea"/>
                <a:ea typeface="+mj-ea"/>
                <a:cs typeface="LUOGFN+NanumGothic"/>
              </a:rPr>
              <a:t>3)</a:t>
            </a:r>
            <a:r>
              <a:rPr lang="ko-KR" altLang="en-US" sz="1100" spc="190" dirty="0">
                <a:solidFill>
                  <a:srgbClr val="000000"/>
                </a:solidFill>
                <a:latin typeface="+mj-ea"/>
                <a:ea typeface="+mj-ea"/>
                <a:cs typeface="LUOGFN+NanumGothic"/>
              </a:rPr>
              <a:t> </a:t>
            </a:r>
            <a:r>
              <a:rPr lang="ko-KR" altLang="en-US" sz="1100" dirty="0">
                <a:solidFill>
                  <a:srgbClr val="000000"/>
                </a:solidFill>
                <a:latin typeface="+mj-ea"/>
                <a:ea typeface="+mj-ea"/>
                <a:cs typeface="IHPDMS+NanumGothic"/>
              </a:rPr>
              <a:t>기대효과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80F3EDC-4774-EA9E-234C-065A8361DE4C}"/>
              </a:ext>
            </a:extLst>
          </p:cNvPr>
          <p:cNvSpPr txBox="1"/>
          <p:nvPr/>
        </p:nvSpPr>
        <p:spPr>
          <a:xfrm>
            <a:off x="1291186" y="4233738"/>
            <a:ext cx="430758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+mj-ea"/>
                <a:ea typeface="+mj-ea"/>
              </a:rPr>
              <a:t>판매자의 소득 증대 및 수익 창출</a:t>
            </a:r>
            <a:endParaRPr lang="en-US" altLang="ko-KR" sz="1000" dirty="0">
              <a:latin typeface="+mj-ea"/>
              <a:ea typeface="+mj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+mj-ea"/>
                <a:ea typeface="+mj-ea"/>
              </a:rPr>
              <a:t>소비자의 빠르고 편리한 상품구매 접근성 확보와 합리적인 상품 구매</a:t>
            </a:r>
            <a:endParaRPr lang="en-US" altLang="ko-KR" sz="1000" dirty="0">
              <a:latin typeface="+mj-ea"/>
              <a:ea typeface="+mj-ea"/>
            </a:endParaRPr>
          </a:p>
        </p:txBody>
      </p:sp>
      <p:sp>
        <p:nvSpPr>
          <p:cNvPr id="64" name="object 14">
            <a:extLst>
              <a:ext uri="{FF2B5EF4-FFF2-40B4-BE49-F238E27FC236}">
                <a16:creationId xmlns:a16="http://schemas.microsoft.com/office/drawing/2014/main" id="{0C0DFE8D-847A-9D4D-29D1-7ABD10423DE5}"/>
              </a:ext>
            </a:extLst>
          </p:cNvPr>
          <p:cNvSpPr txBox="1"/>
          <p:nvPr/>
        </p:nvSpPr>
        <p:spPr>
          <a:xfrm>
            <a:off x="1208344" y="4929064"/>
            <a:ext cx="1050015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45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+mj-ea"/>
                <a:ea typeface="+mj-ea"/>
                <a:cs typeface="LUOGFN+NanumGothic"/>
              </a:rPr>
              <a:t>4) </a:t>
            </a:r>
            <a:r>
              <a:rPr lang="ko-KR" altLang="en-US" sz="1100" dirty="0">
                <a:solidFill>
                  <a:srgbClr val="000000"/>
                </a:solidFill>
                <a:latin typeface="+mj-ea"/>
                <a:ea typeface="+mj-ea"/>
                <a:cs typeface="LUOGFN+NanumGothic"/>
              </a:rPr>
              <a:t>주요기능</a:t>
            </a:r>
            <a:endParaRPr lang="ko-KR" altLang="en-US" sz="1100" dirty="0">
              <a:solidFill>
                <a:srgbClr val="000000"/>
              </a:solidFill>
              <a:latin typeface="+mj-ea"/>
              <a:ea typeface="+mj-ea"/>
              <a:cs typeface="IHPDMS+NanumGothic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E7FE49B-075E-6F14-48C2-E03143EB47EC}"/>
              </a:ext>
            </a:extLst>
          </p:cNvPr>
          <p:cNvSpPr txBox="1"/>
          <p:nvPr/>
        </p:nvSpPr>
        <p:spPr>
          <a:xfrm>
            <a:off x="1291186" y="5094845"/>
            <a:ext cx="287771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+mj-ea"/>
                <a:ea typeface="+mj-ea"/>
              </a:rPr>
              <a:t>회원가입 </a:t>
            </a:r>
            <a:r>
              <a:rPr lang="en-US" altLang="ko-KR" sz="1000" dirty="0">
                <a:latin typeface="+mj-ea"/>
                <a:ea typeface="+mj-ea"/>
              </a:rPr>
              <a:t>/ </a:t>
            </a:r>
            <a:r>
              <a:rPr lang="ko-KR" altLang="en-US" sz="1000" dirty="0">
                <a:latin typeface="+mj-ea"/>
                <a:ea typeface="+mj-ea"/>
              </a:rPr>
              <a:t>로그인 </a:t>
            </a:r>
            <a:r>
              <a:rPr lang="en-US" altLang="ko-KR" sz="1000" dirty="0">
                <a:latin typeface="+mj-ea"/>
                <a:ea typeface="+mj-ea"/>
              </a:rPr>
              <a:t>/ </a:t>
            </a:r>
            <a:r>
              <a:rPr lang="ko-KR" altLang="en-US" sz="1000" dirty="0">
                <a:latin typeface="+mj-ea"/>
                <a:ea typeface="+mj-ea"/>
              </a:rPr>
              <a:t>아이디 </a:t>
            </a:r>
            <a:r>
              <a:rPr lang="en-US" altLang="ko-KR" sz="1000" dirty="0">
                <a:latin typeface="+mj-ea"/>
                <a:ea typeface="+mj-ea"/>
              </a:rPr>
              <a:t>, </a:t>
            </a:r>
            <a:r>
              <a:rPr lang="ko-KR" altLang="en-US" sz="1000" dirty="0">
                <a:latin typeface="+mj-ea"/>
                <a:ea typeface="+mj-ea"/>
              </a:rPr>
              <a:t>비밀번호 찾기</a:t>
            </a:r>
            <a:endParaRPr lang="en-US" altLang="ko-KR" sz="1000" dirty="0">
              <a:latin typeface="+mj-ea"/>
              <a:ea typeface="+mj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+mj-ea"/>
                <a:ea typeface="+mj-ea"/>
              </a:rPr>
              <a:t>장바구니</a:t>
            </a:r>
            <a:r>
              <a:rPr lang="en-US" altLang="ko-KR" sz="1000" dirty="0">
                <a:latin typeface="+mj-ea"/>
                <a:ea typeface="+mj-ea"/>
              </a:rPr>
              <a:t> / </a:t>
            </a:r>
            <a:r>
              <a:rPr lang="ko-KR" altLang="en-US" sz="1000" dirty="0">
                <a:latin typeface="+mj-ea"/>
                <a:ea typeface="+mj-ea"/>
              </a:rPr>
              <a:t>상품목록 </a:t>
            </a:r>
            <a:r>
              <a:rPr lang="en-US" altLang="ko-KR" sz="1000" dirty="0">
                <a:latin typeface="+mj-ea"/>
                <a:ea typeface="+mj-ea"/>
              </a:rPr>
              <a:t>/</a:t>
            </a:r>
            <a:r>
              <a:rPr lang="ko-KR" altLang="en-US" sz="1000" dirty="0">
                <a:latin typeface="+mj-ea"/>
                <a:ea typeface="+mj-ea"/>
              </a:rPr>
              <a:t> 상품보기 </a:t>
            </a:r>
            <a:r>
              <a:rPr lang="en-US" altLang="ko-KR" sz="1000" dirty="0">
                <a:latin typeface="+mj-ea"/>
                <a:ea typeface="+mj-ea"/>
              </a:rPr>
              <a:t>/ </a:t>
            </a:r>
            <a:r>
              <a:rPr lang="ko-KR" altLang="en-US" sz="1000" dirty="0">
                <a:latin typeface="+mj-ea"/>
                <a:ea typeface="+mj-ea"/>
              </a:rPr>
              <a:t>주문하기</a:t>
            </a:r>
            <a:endParaRPr lang="en-US" altLang="ko-KR" sz="1000" dirty="0">
              <a:latin typeface="+mj-ea"/>
              <a:ea typeface="+mj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+mj-ea"/>
                <a:ea typeface="+mj-ea"/>
              </a:rPr>
              <a:t>상품등록 </a:t>
            </a:r>
            <a:r>
              <a:rPr lang="en-US" altLang="ko-KR" sz="1000" dirty="0">
                <a:latin typeface="+mj-ea"/>
                <a:ea typeface="+mj-ea"/>
              </a:rPr>
              <a:t>/ </a:t>
            </a:r>
            <a:r>
              <a:rPr lang="ko-KR" altLang="en-US" sz="1000" dirty="0">
                <a:latin typeface="+mj-ea"/>
                <a:ea typeface="+mj-ea"/>
              </a:rPr>
              <a:t>상품관리</a:t>
            </a:r>
            <a:endParaRPr lang="en-US" altLang="ko-KR" sz="1000" dirty="0">
              <a:latin typeface="+mj-ea"/>
              <a:ea typeface="+mj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+mj-ea"/>
                <a:ea typeface="+mj-ea"/>
              </a:rPr>
              <a:t>주문내역 </a:t>
            </a:r>
            <a:r>
              <a:rPr lang="en-US" altLang="ko-KR" sz="1000" dirty="0">
                <a:latin typeface="+mj-ea"/>
                <a:ea typeface="+mj-ea"/>
              </a:rPr>
              <a:t>/ </a:t>
            </a:r>
            <a:r>
              <a:rPr lang="ko-KR" altLang="en-US" sz="1000" dirty="0">
                <a:latin typeface="+mj-ea"/>
                <a:ea typeface="+mj-ea"/>
              </a:rPr>
              <a:t>적립내역 </a:t>
            </a:r>
            <a:r>
              <a:rPr lang="en-US" altLang="ko-KR" sz="1000" dirty="0">
                <a:latin typeface="+mj-ea"/>
                <a:ea typeface="+mj-ea"/>
              </a:rPr>
              <a:t>/ </a:t>
            </a:r>
            <a:r>
              <a:rPr lang="ko-KR" altLang="en-US" sz="1000" dirty="0">
                <a:latin typeface="+mj-ea"/>
                <a:ea typeface="+mj-ea"/>
              </a:rPr>
              <a:t>위시리스트</a:t>
            </a:r>
            <a:r>
              <a:rPr lang="en-US" altLang="ko-KR" sz="1000" dirty="0">
                <a:latin typeface="+mj-ea"/>
                <a:ea typeface="+mj-ea"/>
              </a:rPr>
              <a:t> / </a:t>
            </a:r>
            <a:r>
              <a:rPr lang="ko-KR" altLang="en-US" sz="1000" dirty="0">
                <a:latin typeface="+mj-ea"/>
                <a:ea typeface="+mj-ea"/>
              </a:rPr>
              <a:t>내 정보</a:t>
            </a:r>
            <a:endParaRPr lang="en-US" altLang="ko-KR" sz="1000" dirty="0">
              <a:latin typeface="+mj-ea"/>
              <a:ea typeface="+mj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+mj-ea"/>
                <a:ea typeface="+mj-ea"/>
              </a:rPr>
              <a:t>공지사항 </a:t>
            </a:r>
            <a:r>
              <a:rPr lang="en-US" altLang="ko-KR" sz="1000" dirty="0">
                <a:latin typeface="+mj-ea"/>
                <a:ea typeface="+mj-ea"/>
              </a:rPr>
              <a:t>/ </a:t>
            </a:r>
            <a:r>
              <a:rPr lang="ko-KR" altLang="en-US" sz="1000" dirty="0">
                <a:latin typeface="+mj-ea"/>
                <a:ea typeface="+mj-ea"/>
              </a:rPr>
              <a:t>이벤트 </a:t>
            </a:r>
            <a:r>
              <a:rPr lang="en-US" altLang="ko-KR" sz="1000" dirty="0">
                <a:latin typeface="+mj-ea"/>
                <a:ea typeface="+mj-ea"/>
              </a:rPr>
              <a:t>/ 1:1</a:t>
            </a:r>
            <a:r>
              <a:rPr lang="ko-KR" altLang="en-US" sz="1000" dirty="0">
                <a:latin typeface="+mj-ea"/>
                <a:ea typeface="+mj-ea"/>
              </a:rPr>
              <a:t>문의 </a:t>
            </a:r>
            <a:r>
              <a:rPr lang="en-US" altLang="ko-KR" sz="1000" dirty="0">
                <a:latin typeface="+mj-ea"/>
                <a:ea typeface="+mj-ea"/>
              </a:rPr>
              <a:t>/ </a:t>
            </a:r>
            <a:r>
              <a:rPr lang="ko-KR" altLang="en-US" sz="1000" dirty="0">
                <a:latin typeface="+mj-ea"/>
                <a:ea typeface="+mj-ea"/>
              </a:rPr>
              <a:t>리뷰작성</a:t>
            </a:r>
            <a:endParaRPr lang="en-US" altLang="ko-KR" sz="1000" dirty="0">
              <a:latin typeface="+mj-ea"/>
              <a:ea typeface="+mj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000" dirty="0">
              <a:latin typeface="+mj-ea"/>
              <a:ea typeface="+mj-ea"/>
            </a:endParaRPr>
          </a:p>
        </p:txBody>
      </p:sp>
      <p:sp>
        <p:nvSpPr>
          <p:cNvPr id="66" name="object 14">
            <a:extLst>
              <a:ext uri="{FF2B5EF4-FFF2-40B4-BE49-F238E27FC236}">
                <a16:creationId xmlns:a16="http://schemas.microsoft.com/office/drawing/2014/main" id="{CF812461-66B4-B927-F69D-D99B5DCF12A2}"/>
              </a:ext>
            </a:extLst>
          </p:cNvPr>
          <p:cNvSpPr txBox="1"/>
          <p:nvPr/>
        </p:nvSpPr>
        <p:spPr>
          <a:xfrm>
            <a:off x="1208344" y="6457286"/>
            <a:ext cx="1050015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45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+mj-ea"/>
                <a:ea typeface="+mj-ea"/>
                <a:cs typeface="LUOGFN+NanumGothic"/>
              </a:rPr>
              <a:t>5) </a:t>
            </a:r>
            <a:r>
              <a:rPr lang="ko-KR" altLang="en-US" sz="1100" dirty="0">
                <a:solidFill>
                  <a:srgbClr val="000000"/>
                </a:solidFill>
                <a:latin typeface="+mj-ea"/>
                <a:ea typeface="+mj-ea"/>
                <a:cs typeface="LUOGFN+NanumGothic"/>
              </a:rPr>
              <a:t>서비스 채널</a:t>
            </a:r>
            <a:endParaRPr lang="ko-KR" altLang="en-US" sz="1100" dirty="0">
              <a:solidFill>
                <a:srgbClr val="000000"/>
              </a:solidFill>
              <a:latin typeface="+mj-ea"/>
              <a:ea typeface="+mj-ea"/>
              <a:cs typeface="IHPDMS+NanumGothic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35ECCC0-04EA-A032-9683-BC823AD86B52}"/>
              </a:ext>
            </a:extLst>
          </p:cNvPr>
          <p:cNvSpPr txBox="1"/>
          <p:nvPr/>
        </p:nvSpPr>
        <p:spPr>
          <a:xfrm>
            <a:off x="1291186" y="6623067"/>
            <a:ext cx="233589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+mj-ea"/>
                <a:ea typeface="+mj-ea"/>
              </a:rPr>
              <a:t>PC / </a:t>
            </a:r>
            <a:r>
              <a:rPr lang="ko-KR" altLang="en-US" sz="1000" dirty="0">
                <a:latin typeface="+mj-ea"/>
                <a:ea typeface="+mj-ea"/>
              </a:rPr>
              <a:t>모바일</a:t>
            </a:r>
            <a:r>
              <a:rPr lang="en-US" altLang="ko-KR" sz="1000" dirty="0">
                <a:latin typeface="+mj-ea"/>
                <a:ea typeface="+mj-ea"/>
              </a:rPr>
              <a:t> </a:t>
            </a:r>
            <a:r>
              <a:rPr lang="ko-KR" altLang="en-US" sz="1000" dirty="0">
                <a:latin typeface="+mj-ea"/>
                <a:ea typeface="+mj-ea"/>
              </a:rPr>
              <a:t>웹 </a:t>
            </a:r>
            <a:r>
              <a:rPr lang="en-US" altLang="ko-KR" sz="1000" dirty="0">
                <a:latin typeface="+mj-ea"/>
                <a:ea typeface="+mj-ea"/>
              </a:rPr>
              <a:t>(</a:t>
            </a:r>
            <a:r>
              <a:rPr lang="ko-KR" altLang="en-US" sz="1000" dirty="0">
                <a:latin typeface="+mj-ea"/>
                <a:ea typeface="+mj-ea"/>
              </a:rPr>
              <a:t>반응형</a:t>
            </a:r>
            <a:r>
              <a:rPr lang="en-US" altLang="ko-KR" sz="1000" dirty="0">
                <a:latin typeface="+mj-ea"/>
                <a:ea typeface="+mj-ea"/>
              </a:rPr>
              <a:t>)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+mj-ea"/>
                <a:ea typeface="+mj-ea"/>
              </a:rPr>
              <a:t>모바일 앱</a:t>
            </a:r>
            <a:r>
              <a:rPr lang="en-US" altLang="ko-KR" sz="1000" dirty="0">
                <a:latin typeface="+mj-ea"/>
                <a:ea typeface="+mj-ea"/>
              </a:rPr>
              <a:t>(Android, iOS) </a:t>
            </a:r>
            <a:r>
              <a:rPr lang="ko-KR" altLang="en-US" sz="1000" dirty="0">
                <a:latin typeface="+mj-ea"/>
                <a:ea typeface="+mj-ea"/>
              </a:rPr>
              <a:t>개발</a:t>
            </a:r>
            <a:r>
              <a:rPr lang="en-US" altLang="ko-KR" sz="1000" dirty="0">
                <a:latin typeface="+mj-ea"/>
                <a:ea typeface="+mj-ea"/>
              </a:rPr>
              <a:t> </a:t>
            </a:r>
            <a:r>
              <a:rPr lang="ko-KR" altLang="en-US" sz="1000" dirty="0">
                <a:latin typeface="+mj-ea"/>
                <a:ea typeface="+mj-ea"/>
              </a:rPr>
              <a:t>예정</a:t>
            </a:r>
            <a:endParaRPr lang="en-US" altLang="ko-KR" sz="1000" dirty="0">
              <a:latin typeface="+mj-ea"/>
              <a:ea typeface="+mj-ea"/>
            </a:endParaRPr>
          </a:p>
        </p:txBody>
      </p:sp>
      <p:sp>
        <p:nvSpPr>
          <p:cNvPr id="68" name="object 14">
            <a:extLst>
              <a:ext uri="{FF2B5EF4-FFF2-40B4-BE49-F238E27FC236}">
                <a16:creationId xmlns:a16="http://schemas.microsoft.com/office/drawing/2014/main" id="{E134B34F-E8D8-85E7-9900-B4B1312F11DC}"/>
              </a:ext>
            </a:extLst>
          </p:cNvPr>
          <p:cNvSpPr txBox="1"/>
          <p:nvPr/>
        </p:nvSpPr>
        <p:spPr>
          <a:xfrm>
            <a:off x="1208344" y="7226011"/>
            <a:ext cx="1050015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45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+mj-ea"/>
                <a:ea typeface="+mj-ea"/>
                <a:cs typeface="LUOGFN+NanumGothic"/>
              </a:rPr>
              <a:t>6) </a:t>
            </a:r>
            <a:r>
              <a:rPr lang="ko-KR" altLang="en-US" sz="1100" dirty="0">
                <a:solidFill>
                  <a:srgbClr val="000000"/>
                </a:solidFill>
                <a:latin typeface="+mj-ea"/>
                <a:ea typeface="+mj-ea"/>
                <a:cs typeface="LUOGFN+NanumGothic"/>
              </a:rPr>
              <a:t>개발방식</a:t>
            </a:r>
            <a:endParaRPr lang="ko-KR" altLang="en-US" sz="1100" dirty="0">
              <a:solidFill>
                <a:srgbClr val="000000"/>
              </a:solidFill>
              <a:latin typeface="+mj-ea"/>
              <a:ea typeface="+mj-ea"/>
              <a:cs typeface="IHPDMS+NanumGothic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E1954A2-AFC2-E9DD-D4B2-F622E6292BFE}"/>
              </a:ext>
            </a:extLst>
          </p:cNvPr>
          <p:cNvSpPr txBox="1"/>
          <p:nvPr/>
        </p:nvSpPr>
        <p:spPr>
          <a:xfrm>
            <a:off x="1291186" y="7391792"/>
            <a:ext cx="434606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+mj-ea"/>
                <a:ea typeface="+mj-ea"/>
              </a:rPr>
              <a:t>사용자의 요구사항이 빈번하게 변경됨에 따라 </a:t>
            </a:r>
            <a:r>
              <a:rPr lang="en-US" altLang="ko-KR" sz="1000" dirty="0">
                <a:latin typeface="+mj-ea"/>
                <a:ea typeface="+mj-ea"/>
              </a:rPr>
              <a:t>Agile </a:t>
            </a:r>
            <a:r>
              <a:rPr lang="ko-KR" altLang="en-US" sz="1000" dirty="0">
                <a:latin typeface="+mj-ea"/>
                <a:ea typeface="+mj-ea"/>
              </a:rPr>
              <a:t>개발 방법론 채택</a:t>
            </a:r>
            <a:endParaRPr lang="en-US" altLang="ko-KR" sz="10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60224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7747866"/>
              </p:ext>
            </p:extLst>
          </p:nvPr>
        </p:nvGraphicFramePr>
        <p:xfrm>
          <a:off x="538250" y="1020350"/>
          <a:ext cx="6480000" cy="8640001"/>
        </p:xfrm>
        <a:graphic>
          <a:graphicData uri="http://schemas.openxmlformats.org/drawingml/2006/table">
            <a:tbl>
              <a:tblPr firstRow="1" firstCol="1" bandRow="1"/>
              <a:tblGrid>
                <a:gridCol w="1117614">
                  <a:extLst>
                    <a:ext uri="{9D8B030D-6E8A-4147-A177-3AD203B41FA5}">
                      <a16:colId xmlns:a16="http://schemas.microsoft.com/office/drawing/2014/main" val="242920238"/>
                    </a:ext>
                  </a:extLst>
                </a:gridCol>
                <a:gridCol w="5362386">
                  <a:extLst>
                    <a:ext uri="{9D8B030D-6E8A-4147-A177-3AD203B41FA5}">
                      <a16:colId xmlns:a16="http://schemas.microsoft.com/office/drawing/2014/main" val="714753322"/>
                    </a:ext>
                  </a:extLst>
                </a:gridCol>
              </a:tblGrid>
              <a:tr h="294226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구분</a:t>
                      </a:r>
                    </a:p>
                  </a:txBody>
                  <a:tcPr marL="68154" marR="681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5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마이 페이지 메인 화면</a:t>
                      </a:r>
                      <a:endParaRPr lang="ko-KR" sz="105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154" marR="681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1458515"/>
                  </a:ext>
                </a:extLst>
              </a:tr>
              <a:tr h="294226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API</a:t>
                      </a:r>
                      <a:endParaRPr lang="ko-KR" sz="11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154" marR="681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5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Local</a:t>
                      </a:r>
                      <a:r>
                        <a:rPr lang="en-US" altLang="ko-KR" sz="1050" kern="100" baseline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/Beauty/</a:t>
                      </a:r>
                      <a:r>
                        <a:rPr lang="en-US" altLang="ko-KR" sz="1050" kern="100" baseline="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myshop</a:t>
                      </a:r>
                      <a:r>
                        <a:rPr lang="en-US" altLang="ko-KR" sz="1050" kern="100" baseline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/profile</a:t>
                      </a:r>
                      <a:endParaRPr lang="ko-KR" sz="105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154" marR="681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3974836"/>
                  </a:ext>
                </a:extLst>
              </a:tr>
              <a:tr h="294226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주요기능</a:t>
                      </a:r>
                    </a:p>
                  </a:txBody>
                  <a:tcPr marL="68154" marR="681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5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유저 정보 수정</a:t>
                      </a:r>
                      <a:r>
                        <a:rPr lang="en-US" altLang="ko-KR" sz="105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altLang="en-US" sz="105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비밀번호 수정</a:t>
                      </a:r>
                      <a:r>
                        <a:rPr lang="en-US" altLang="ko-KR" sz="105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altLang="en-US" sz="105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회원탈퇴 기능</a:t>
                      </a:r>
                      <a:endParaRPr lang="ko-KR" sz="105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154" marR="681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9706401"/>
                  </a:ext>
                </a:extLst>
              </a:tr>
              <a:tr h="7757323"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154" marR="681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558676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077" y="1955974"/>
            <a:ext cx="6304346" cy="302786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077" y="5700390"/>
            <a:ext cx="6247581" cy="383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8629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7408151"/>
              </p:ext>
            </p:extLst>
          </p:nvPr>
        </p:nvGraphicFramePr>
        <p:xfrm>
          <a:off x="538250" y="1020350"/>
          <a:ext cx="6480000" cy="8640001"/>
        </p:xfrm>
        <a:graphic>
          <a:graphicData uri="http://schemas.openxmlformats.org/drawingml/2006/table">
            <a:tbl>
              <a:tblPr firstRow="1" firstCol="1" bandRow="1"/>
              <a:tblGrid>
                <a:gridCol w="1117614">
                  <a:extLst>
                    <a:ext uri="{9D8B030D-6E8A-4147-A177-3AD203B41FA5}">
                      <a16:colId xmlns:a16="http://schemas.microsoft.com/office/drawing/2014/main" val="242920238"/>
                    </a:ext>
                  </a:extLst>
                </a:gridCol>
                <a:gridCol w="5362386">
                  <a:extLst>
                    <a:ext uri="{9D8B030D-6E8A-4147-A177-3AD203B41FA5}">
                      <a16:colId xmlns:a16="http://schemas.microsoft.com/office/drawing/2014/main" val="714753322"/>
                    </a:ext>
                  </a:extLst>
                </a:gridCol>
              </a:tblGrid>
              <a:tr h="294226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구분</a:t>
                      </a:r>
                    </a:p>
                  </a:txBody>
                  <a:tcPr marL="68154" marR="681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5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회원가입</a:t>
                      </a:r>
                      <a:endParaRPr lang="ko-KR" sz="105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154" marR="681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1458515"/>
                  </a:ext>
                </a:extLst>
              </a:tr>
              <a:tr h="294226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API</a:t>
                      </a:r>
                      <a:endParaRPr lang="ko-KR" sz="11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154" marR="681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5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Local</a:t>
                      </a:r>
                      <a:r>
                        <a:rPr lang="en-US" altLang="ko-KR" sz="1050" kern="100" baseline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/Beauty/member/register</a:t>
                      </a:r>
                      <a:endParaRPr lang="ko-KR" sz="105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154" marR="681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3974836"/>
                  </a:ext>
                </a:extLst>
              </a:tr>
              <a:tr h="294226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주요기능</a:t>
                      </a:r>
                    </a:p>
                  </a:txBody>
                  <a:tcPr marL="68154" marR="681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5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이메일 인증</a:t>
                      </a:r>
                      <a:r>
                        <a:rPr lang="en-US" altLang="ko-KR" sz="105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altLang="en-US" sz="105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약관</a:t>
                      </a:r>
                      <a:r>
                        <a:rPr lang="en-US" altLang="ko-KR" sz="105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altLang="en-US" sz="105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우편번호 검색</a:t>
                      </a:r>
                      <a:endParaRPr lang="ko-KR" sz="105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154" marR="681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9706401"/>
                  </a:ext>
                </a:extLst>
              </a:tr>
              <a:tr h="7757323"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154" marR="681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558676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24ABC223-2358-83CB-FC7C-7704A7A6F4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080" y="1928678"/>
            <a:ext cx="6428339" cy="770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9097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8405435"/>
              </p:ext>
            </p:extLst>
          </p:nvPr>
        </p:nvGraphicFramePr>
        <p:xfrm>
          <a:off x="538250" y="1020350"/>
          <a:ext cx="6480000" cy="8640001"/>
        </p:xfrm>
        <a:graphic>
          <a:graphicData uri="http://schemas.openxmlformats.org/drawingml/2006/table">
            <a:tbl>
              <a:tblPr firstRow="1" firstCol="1" bandRow="1"/>
              <a:tblGrid>
                <a:gridCol w="1117614">
                  <a:extLst>
                    <a:ext uri="{9D8B030D-6E8A-4147-A177-3AD203B41FA5}">
                      <a16:colId xmlns:a16="http://schemas.microsoft.com/office/drawing/2014/main" val="242920238"/>
                    </a:ext>
                  </a:extLst>
                </a:gridCol>
                <a:gridCol w="5362386">
                  <a:extLst>
                    <a:ext uri="{9D8B030D-6E8A-4147-A177-3AD203B41FA5}">
                      <a16:colId xmlns:a16="http://schemas.microsoft.com/office/drawing/2014/main" val="714753322"/>
                    </a:ext>
                  </a:extLst>
                </a:gridCol>
              </a:tblGrid>
              <a:tr h="294226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구분</a:t>
                      </a:r>
                    </a:p>
                  </a:txBody>
                  <a:tcPr marL="68154" marR="681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5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로그인</a:t>
                      </a:r>
                      <a:endParaRPr lang="ko-KR" sz="105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154" marR="681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1458515"/>
                  </a:ext>
                </a:extLst>
              </a:tr>
              <a:tr h="294226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API</a:t>
                      </a:r>
                      <a:endParaRPr lang="ko-KR" sz="11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154" marR="681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5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Local</a:t>
                      </a:r>
                      <a:r>
                        <a:rPr lang="en-US" altLang="ko-KR" sz="1050" kern="100" baseline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/Beauty/member/login</a:t>
                      </a:r>
                      <a:endParaRPr lang="ko-KR" sz="105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154" marR="681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3974836"/>
                  </a:ext>
                </a:extLst>
              </a:tr>
              <a:tr h="294226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주요기능</a:t>
                      </a:r>
                    </a:p>
                  </a:txBody>
                  <a:tcPr marL="68154" marR="681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5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로그인</a:t>
                      </a:r>
                      <a:r>
                        <a:rPr lang="en-US" altLang="ko-KR" sz="105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altLang="en-US" sz="105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입력삭제</a:t>
                      </a:r>
                      <a:r>
                        <a:rPr lang="en-US" altLang="ko-KR" sz="105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altLang="en-US" sz="105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비밀번호 보이기</a:t>
                      </a:r>
                      <a:r>
                        <a:rPr lang="en-US" altLang="ko-KR" sz="105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altLang="en-US" sz="105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비회원 주문조회</a:t>
                      </a:r>
                      <a:r>
                        <a:rPr lang="en-US" altLang="ko-KR" sz="105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altLang="en-US" sz="105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자동 로그인</a:t>
                      </a:r>
                      <a:r>
                        <a:rPr lang="en-US" altLang="ko-KR" sz="105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altLang="en-US" sz="105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탭 변경</a:t>
                      </a:r>
                      <a:r>
                        <a:rPr lang="en-US" altLang="ko-KR" sz="105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ko-KR" altLang="en-US" sz="105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동적 변경</a:t>
                      </a:r>
                      <a:r>
                        <a:rPr lang="en-US" altLang="ko-KR" sz="105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)</a:t>
                      </a:r>
                      <a:endParaRPr lang="ko-KR" sz="105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154" marR="681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9706401"/>
                  </a:ext>
                </a:extLst>
              </a:tr>
              <a:tr h="7757323"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154" marR="681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558676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69B2FA64-4B77-EFF1-04B2-0149D3B996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8" y="1914666"/>
            <a:ext cx="5618695" cy="396129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440D3E9-6831-5F85-2F35-16C43994A8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4963" y="5856932"/>
            <a:ext cx="2995183" cy="163071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2D203BF6-E026-AACB-998F-05555DFDDE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8224" y="7769068"/>
            <a:ext cx="3270128" cy="1809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2944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1158985"/>
              </p:ext>
            </p:extLst>
          </p:nvPr>
        </p:nvGraphicFramePr>
        <p:xfrm>
          <a:off x="538250" y="1020350"/>
          <a:ext cx="6480000" cy="8640001"/>
        </p:xfrm>
        <a:graphic>
          <a:graphicData uri="http://schemas.openxmlformats.org/drawingml/2006/table">
            <a:tbl>
              <a:tblPr firstRow="1" firstCol="1" bandRow="1"/>
              <a:tblGrid>
                <a:gridCol w="1117614">
                  <a:extLst>
                    <a:ext uri="{9D8B030D-6E8A-4147-A177-3AD203B41FA5}">
                      <a16:colId xmlns:a16="http://schemas.microsoft.com/office/drawing/2014/main" val="242920238"/>
                    </a:ext>
                  </a:extLst>
                </a:gridCol>
                <a:gridCol w="5362386">
                  <a:extLst>
                    <a:ext uri="{9D8B030D-6E8A-4147-A177-3AD203B41FA5}">
                      <a16:colId xmlns:a16="http://schemas.microsoft.com/office/drawing/2014/main" val="714753322"/>
                    </a:ext>
                  </a:extLst>
                </a:gridCol>
              </a:tblGrid>
              <a:tr h="294226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구분</a:t>
                      </a:r>
                    </a:p>
                  </a:txBody>
                  <a:tcPr marL="68154" marR="681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5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회원 아이디 찾기</a:t>
                      </a:r>
                      <a:r>
                        <a:rPr lang="en-US" altLang="ko-KR" sz="105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altLang="en-US" sz="105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비밀번호 찾기</a:t>
                      </a:r>
                      <a:endParaRPr lang="ko-KR" sz="105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154" marR="681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1458515"/>
                  </a:ext>
                </a:extLst>
              </a:tr>
              <a:tr h="294226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API</a:t>
                      </a:r>
                      <a:endParaRPr lang="ko-KR" sz="11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154" marR="681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5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Local</a:t>
                      </a:r>
                      <a:r>
                        <a:rPr lang="en-US" altLang="ko-KR" sz="1050" kern="100" baseline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/Beauty/member/find</a:t>
                      </a:r>
                      <a:endParaRPr lang="ko-KR" sz="105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154" marR="681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3974836"/>
                  </a:ext>
                </a:extLst>
              </a:tr>
              <a:tr h="294226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주요기능</a:t>
                      </a:r>
                    </a:p>
                  </a:txBody>
                  <a:tcPr marL="68154" marR="681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5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아이디 찾기</a:t>
                      </a:r>
                      <a:r>
                        <a:rPr lang="en-US" altLang="ko-KR" sz="105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altLang="en-US" sz="105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비밀번호 찾기</a:t>
                      </a:r>
                      <a:r>
                        <a:rPr lang="en-US" altLang="ko-KR" sz="105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altLang="en-US" sz="105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이메일 인증</a:t>
                      </a:r>
                      <a:r>
                        <a:rPr lang="en-US" altLang="ko-KR" sz="105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altLang="en-US" sz="105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탭 변경</a:t>
                      </a:r>
                      <a:r>
                        <a:rPr lang="en-US" altLang="ko-KR" sz="105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ko-KR" altLang="en-US" sz="105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동적 변경</a:t>
                      </a:r>
                      <a:r>
                        <a:rPr lang="en-US" altLang="ko-KR" sz="105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)</a:t>
                      </a:r>
                      <a:endParaRPr lang="ko-KR" sz="105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154" marR="681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9706401"/>
                  </a:ext>
                </a:extLst>
              </a:tr>
              <a:tr h="7757323"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154" marR="681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558676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6B20ACCB-1B20-CF00-AD7A-E4C525AB7F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906" y="1955973"/>
            <a:ext cx="6048672" cy="465950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03A93A1-158F-4BEB-32CB-0D33B48545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3954" y="6692112"/>
            <a:ext cx="4881736" cy="2832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0218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137908"/>
              </p:ext>
            </p:extLst>
          </p:nvPr>
        </p:nvGraphicFramePr>
        <p:xfrm>
          <a:off x="538250" y="1020350"/>
          <a:ext cx="6480000" cy="8640001"/>
        </p:xfrm>
        <a:graphic>
          <a:graphicData uri="http://schemas.openxmlformats.org/drawingml/2006/table">
            <a:tbl>
              <a:tblPr firstRow="1" firstCol="1" bandRow="1"/>
              <a:tblGrid>
                <a:gridCol w="1117614">
                  <a:extLst>
                    <a:ext uri="{9D8B030D-6E8A-4147-A177-3AD203B41FA5}">
                      <a16:colId xmlns:a16="http://schemas.microsoft.com/office/drawing/2014/main" val="242920238"/>
                    </a:ext>
                  </a:extLst>
                </a:gridCol>
                <a:gridCol w="5362386">
                  <a:extLst>
                    <a:ext uri="{9D8B030D-6E8A-4147-A177-3AD203B41FA5}">
                      <a16:colId xmlns:a16="http://schemas.microsoft.com/office/drawing/2014/main" val="714753322"/>
                    </a:ext>
                  </a:extLst>
                </a:gridCol>
              </a:tblGrid>
              <a:tr h="294226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구분</a:t>
                      </a:r>
                    </a:p>
                  </a:txBody>
                  <a:tcPr marL="68154" marR="681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5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상품 보기</a:t>
                      </a:r>
                      <a:endParaRPr lang="ko-KR" sz="105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154" marR="681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1458515"/>
                  </a:ext>
                </a:extLst>
              </a:tr>
              <a:tr h="294226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API</a:t>
                      </a:r>
                      <a:endParaRPr lang="ko-KR" sz="11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154" marR="681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5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Local</a:t>
                      </a:r>
                      <a:r>
                        <a:rPr lang="en-US" altLang="ko-KR" sz="1050" kern="100" baseline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/Beauty/shop/view</a:t>
                      </a:r>
                      <a:endParaRPr lang="ko-KR" sz="105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154" marR="681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3974836"/>
                  </a:ext>
                </a:extLst>
              </a:tr>
              <a:tr h="294226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주요기능</a:t>
                      </a:r>
                    </a:p>
                  </a:txBody>
                  <a:tcPr marL="68154" marR="681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5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상품 정보</a:t>
                      </a:r>
                      <a:r>
                        <a:rPr lang="en-US" altLang="ko-KR" sz="105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altLang="en-US" sz="105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옵션 선택</a:t>
                      </a:r>
                      <a:r>
                        <a:rPr lang="en-US" altLang="ko-KR" sz="105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altLang="en-US" sz="105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중복체크</a:t>
                      </a:r>
                      <a:r>
                        <a:rPr lang="en-US" altLang="ko-KR" sz="105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altLang="en-US" sz="105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위시</a:t>
                      </a:r>
                      <a:r>
                        <a:rPr lang="en-US" altLang="ko-KR" sz="105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·</a:t>
                      </a:r>
                      <a:r>
                        <a:rPr lang="ko-KR" altLang="en-US" sz="105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장바구니 담기</a:t>
                      </a:r>
                      <a:r>
                        <a:rPr lang="en-US" altLang="ko-KR" sz="105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altLang="en-US" sz="105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사진</a:t>
                      </a:r>
                      <a:r>
                        <a:rPr lang="en-US" altLang="ko-KR" sz="105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·</a:t>
                      </a:r>
                      <a:r>
                        <a:rPr lang="ko-KR" altLang="en-US" sz="105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탭 변경</a:t>
                      </a:r>
                      <a:r>
                        <a:rPr lang="en-US" altLang="ko-KR" sz="105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ko-KR" altLang="en-US" sz="105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동적 변경</a:t>
                      </a:r>
                      <a:r>
                        <a:rPr lang="en-US" altLang="ko-KR" sz="105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)</a:t>
                      </a:r>
                      <a:endParaRPr lang="ko-KR" sz="105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154" marR="681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9706401"/>
                  </a:ext>
                </a:extLst>
              </a:tr>
              <a:tr h="7757323"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154" marR="681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558676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AB682A05-826D-5C34-DD65-F6B3850F09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182" y="1955974"/>
            <a:ext cx="6114135" cy="7350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8390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538250" y="1020350"/>
          <a:ext cx="6480000" cy="8640001"/>
        </p:xfrm>
        <a:graphic>
          <a:graphicData uri="http://schemas.openxmlformats.org/drawingml/2006/table">
            <a:tbl>
              <a:tblPr firstRow="1" firstCol="1" bandRow="1"/>
              <a:tblGrid>
                <a:gridCol w="1117614">
                  <a:extLst>
                    <a:ext uri="{9D8B030D-6E8A-4147-A177-3AD203B41FA5}">
                      <a16:colId xmlns:a16="http://schemas.microsoft.com/office/drawing/2014/main" val="242920238"/>
                    </a:ext>
                  </a:extLst>
                </a:gridCol>
                <a:gridCol w="5362386">
                  <a:extLst>
                    <a:ext uri="{9D8B030D-6E8A-4147-A177-3AD203B41FA5}">
                      <a16:colId xmlns:a16="http://schemas.microsoft.com/office/drawing/2014/main" val="714753322"/>
                    </a:ext>
                  </a:extLst>
                </a:gridCol>
              </a:tblGrid>
              <a:tr h="294226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구분</a:t>
                      </a:r>
                    </a:p>
                  </a:txBody>
                  <a:tcPr marL="68154" marR="681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5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상품 보기</a:t>
                      </a:r>
                      <a:endParaRPr lang="ko-KR" sz="105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154" marR="681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1458515"/>
                  </a:ext>
                </a:extLst>
              </a:tr>
              <a:tr h="294226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API</a:t>
                      </a:r>
                      <a:endParaRPr lang="ko-KR" sz="11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154" marR="681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5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Local</a:t>
                      </a:r>
                      <a:r>
                        <a:rPr lang="en-US" altLang="ko-KR" sz="1050" kern="100" baseline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/Beauty/shop/view</a:t>
                      </a:r>
                      <a:endParaRPr lang="ko-KR" sz="105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154" marR="681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3974836"/>
                  </a:ext>
                </a:extLst>
              </a:tr>
              <a:tr h="294226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주요기능</a:t>
                      </a:r>
                    </a:p>
                  </a:txBody>
                  <a:tcPr marL="68154" marR="681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5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상품 정보</a:t>
                      </a:r>
                      <a:r>
                        <a:rPr lang="en-US" altLang="ko-KR" sz="105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altLang="en-US" sz="105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옵션 선택</a:t>
                      </a:r>
                      <a:r>
                        <a:rPr lang="en-US" altLang="ko-KR" sz="105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altLang="en-US" sz="105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중복체크</a:t>
                      </a:r>
                      <a:r>
                        <a:rPr lang="en-US" altLang="ko-KR" sz="105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altLang="en-US" sz="105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위시</a:t>
                      </a:r>
                      <a:r>
                        <a:rPr lang="en-US" altLang="ko-KR" sz="105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·</a:t>
                      </a:r>
                      <a:r>
                        <a:rPr lang="ko-KR" altLang="en-US" sz="105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장바구니 담기</a:t>
                      </a:r>
                      <a:r>
                        <a:rPr lang="en-US" altLang="ko-KR" sz="105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altLang="en-US" sz="105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사진</a:t>
                      </a:r>
                      <a:r>
                        <a:rPr lang="en-US" altLang="ko-KR" sz="105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·</a:t>
                      </a:r>
                      <a:r>
                        <a:rPr lang="ko-KR" altLang="en-US" sz="105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탭 변경</a:t>
                      </a:r>
                      <a:r>
                        <a:rPr lang="en-US" altLang="ko-KR" sz="105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ko-KR" altLang="en-US" sz="105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동적 변경</a:t>
                      </a:r>
                      <a:r>
                        <a:rPr lang="en-US" altLang="ko-KR" sz="105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)</a:t>
                      </a:r>
                      <a:endParaRPr lang="ko-KR" sz="105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154" marR="681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9706401"/>
                  </a:ext>
                </a:extLst>
              </a:tr>
              <a:tr h="7757323"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154" marR="681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558676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34F32CF7-74C5-1FB1-BD26-1F3DA3F030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906" y="2027982"/>
            <a:ext cx="6192688" cy="7473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5406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1145283"/>
              </p:ext>
            </p:extLst>
          </p:nvPr>
        </p:nvGraphicFramePr>
        <p:xfrm>
          <a:off x="538250" y="1020350"/>
          <a:ext cx="6480000" cy="8688167"/>
        </p:xfrm>
        <a:graphic>
          <a:graphicData uri="http://schemas.openxmlformats.org/drawingml/2006/table">
            <a:tbl>
              <a:tblPr firstRow="1" firstCol="1" bandRow="1"/>
              <a:tblGrid>
                <a:gridCol w="1117614">
                  <a:extLst>
                    <a:ext uri="{9D8B030D-6E8A-4147-A177-3AD203B41FA5}">
                      <a16:colId xmlns:a16="http://schemas.microsoft.com/office/drawing/2014/main" val="242920238"/>
                    </a:ext>
                  </a:extLst>
                </a:gridCol>
                <a:gridCol w="5362386">
                  <a:extLst>
                    <a:ext uri="{9D8B030D-6E8A-4147-A177-3AD203B41FA5}">
                      <a16:colId xmlns:a16="http://schemas.microsoft.com/office/drawing/2014/main" val="714753322"/>
                    </a:ext>
                  </a:extLst>
                </a:gridCol>
              </a:tblGrid>
              <a:tr h="294226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구분</a:t>
                      </a:r>
                    </a:p>
                  </a:txBody>
                  <a:tcPr marL="68154" marR="681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5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장바구니</a:t>
                      </a:r>
                      <a:endParaRPr lang="ko-KR" sz="105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154" marR="681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1458515"/>
                  </a:ext>
                </a:extLst>
              </a:tr>
              <a:tr h="294226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API</a:t>
                      </a:r>
                      <a:endParaRPr lang="ko-KR" sz="11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154" marR="681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5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Local</a:t>
                      </a:r>
                      <a:r>
                        <a:rPr lang="en-US" altLang="ko-KR" sz="1050" kern="100" baseline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/Beauty/order/cart</a:t>
                      </a:r>
                      <a:endParaRPr lang="ko-KR" sz="105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154" marR="681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3974836"/>
                  </a:ext>
                </a:extLst>
              </a:tr>
              <a:tr h="294226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주요기능</a:t>
                      </a:r>
                    </a:p>
                  </a:txBody>
                  <a:tcPr marL="68154" marR="681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5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ko-KR" altLang="en-US" sz="105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동적 변경</a:t>
                      </a:r>
                      <a:r>
                        <a:rPr lang="en-US" altLang="ko-KR" sz="105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) </a:t>
                      </a:r>
                      <a:r>
                        <a:rPr lang="ko-KR" altLang="en-US" sz="105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상품 비우기</a:t>
                      </a:r>
                      <a:r>
                        <a:rPr lang="en-US" altLang="ko-KR" sz="105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altLang="en-US" sz="105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삭제</a:t>
                      </a:r>
                      <a:r>
                        <a:rPr lang="en-US" altLang="ko-KR" sz="105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altLang="en-US" sz="105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선택삭제</a:t>
                      </a:r>
                      <a:r>
                        <a:rPr lang="en-US" altLang="ko-KR" sz="105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altLang="en-US" sz="105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수량변경</a:t>
                      </a:r>
                      <a:r>
                        <a:rPr lang="en-US" altLang="ko-KR" sz="105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altLang="en-US" sz="105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옵션 변경</a:t>
                      </a:r>
                      <a:r>
                        <a:rPr lang="en-US" altLang="ko-KR" sz="105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ko-KR" altLang="en-US" sz="1050" kern="1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모달</a:t>
                      </a:r>
                      <a:r>
                        <a:rPr lang="en-US" altLang="ko-KR" sz="105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),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5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위시 추가</a:t>
                      </a:r>
                      <a:r>
                        <a:rPr lang="en-US" altLang="ko-KR" sz="105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·</a:t>
                      </a:r>
                      <a:r>
                        <a:rPr lang="ko-KR" altLang="en-US" sz="105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목록 보기</a:t>
                      </a:r>
                      <a:r>
                        <a:rPr lang="en-US" altLang="ko-KR" sz="105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altLang="en-US" sz="105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가격변경</a:t>
                      </a:r>
                      <a:r>
                        <a:rPr lang="en-US" altLang="ko-KR" sz="105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altLang="en-US" sz="1050" kern="1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배송비변경</a:t>
                      </a:r>
                      <a:r>
                        <a:rPr lang="en-US" altLang="ko-KR" sz="105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ko-KR" altLang="en-US" sz="105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안내문구</a:t>
                      </a:r>
                      <a:r>
                        <a:rPr lang="en-US" altLang="ko-KR" sz="105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ko-KR" altLang="en-US" sz="1050" kern="1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팝오버</a:t>
                      </a:r>
                      <a:r>
                        <a:rPr lang="en-US" altLang="ko-KR" sz="105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)</a:t>
                      </a:r>
                      <a:endParaRPr lang="ko-KR" sz="105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154" marR="681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9706401"/>
                  </a:ext>
                </a:extLst>
              </a:tr>
              <a:tr h="7757323"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154" marR="681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558676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AEB557CC-61B0-D251-C6AC-71D401B6DB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050" y="2027981"/>
            <a:ext cx="6336344" cy="6862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1829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538250" y="1020350"/>
          <a:ext cx="6480000" cy="8688167"/>
        </p:xfrm>
        <a:graphic>
          <a:graphicData uri="http://schemas.openxmlformats.org/drawingml/2006/table">
            <a:tbl>
              <a:tblPr firstRow="1" firstCol="1" bandRow="1"/>
              <a:tblGrid>
                <a:gridCol w="1117614">
                  <a:extLst>
                    <a:ext uri="{9D8B030D-6E8A-4147-A177-3AD203B41FA5}">
                      <a16:colId xmlns:a16="http://schemas.microsoft.com/office/drawing/2014/main" val="242920238"/>
                    </a:ext>
                  </a:extLst>
                </a:gridCol>
                <a:gridCol w="5362386">
                  <a:extLst>
                    <a:ext uri="{9D8B030D-6E8A-4147-A177-3AD203B41FA5}">
                      <a16:colId xmlns:a16="http://schemas.microsoft.com/office/drawing/2014/main" val="714753322"/>
                    </a:ext>
                  </a:extLst>
                </a:gridCol>
              </a:tblGrid>
              <a:tr h="294226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구분</a:t>
                      </a:r>
                    </a:p>
                  </a:txBody>
                  <a:tcPr marL="68154" marR="681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5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장바구니</a:t>
                      </a:r>
                      <a:endParaRPr lang="ko-KR" sz="105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154" marR="681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1458515"/>
                  </a:ext>
                </a:extLst>
              </a:tr>
              <a:tr h="294226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API</a:t>
                      </a:r>
                      <a:endParaRPr lang="ko-KR" sz="11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154" marR="681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5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Local</a:t>
                      </a:r>
                      <a:r>
                        <a:rPr lang="en-US" altLang="ko-KR" sz="1050" kern="100" baseline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/Beauty/order/cart</a:t>
                      </a:r>
                      <a:endParaRPr lang="ko-KR" sz="105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154" marR="681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3974836"/>
                  </a:ext>
                </a:extLst>
              </a:tr>
              <a:tr h="294226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주요기능</a:t>
                      </a:r>
                    </a:p>
                  </a:txBody>
                  <a:tcPr marL="68154" marR="681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5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ko-KR" altLang="en-US" sz="105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동적 변경</a:t>
                      </a:r>
                      <a:r>
                        <a:rPr lang="en-US" altLang="ko-KR" sz="105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) </a:t>
                      </a:r>
                      <a:r>
                        <a:rPr lang="ko-KR" altLang="en-US" sz="105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상품 비우기</a:t>
                      </a:r>
                      <a:r>
                        <a:rPr lang="en-US" altLang="ko-KR" sz="105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altLang="en-US" sz="105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삭제</a:t>
                      </a:r>
                      <a:r>
                        <a:rPr lang="en-US" altLang="ko-KR" sz="105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altLang="en-US" sz="105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선택삭제</a:t>
                      </a:r>
                      <a:r>
                        <a:rPr lang="en-US" altLang="ko-KR" sz="105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altLang="en-US" sz="105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수량변경</a:t>
                      </a:r>
                      <a:r>
                        <a:rPr lang="en-US" altLang="ko-KR" sz="105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altLang="en-US" sz="105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옵션 변경</a:t>
                      </a:r>
                      <a:r>
                        <a:rPr lang="en-US" altLang="ko-KR" sz="105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ko-KR" altLang="en-US" sz="1050" kern="1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모달</a:t>
                      </a:r>
                      <a:r>
                        <a:rPr lang="en-US" altLang="ko-KR" sz="105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),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5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위시 추가</a:t>
                      </a:r>
                      <a:r>
                        <a:rPr lang="en-US" altLang="ko-KR" sz="105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·</a:t>
                      </a:r>
                      <a:r>
                        <a:rPr lang="ko-KR" altLang="en-US" sz="105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목록 보기</a:t>
                      </a:r>
                      <a:r>
                        <a:rPr lang="en-US" altLang="ko-KR" sz="105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altLang="en-US" sz="105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가격변경</a:t>
                      </a:r>
                      <a:r>
                        <a:rPr lang="en-US" altLang="ko-KR" sz="105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altLang="en-US" sz="1050" kern="1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배송비변경</a:t>
                      </a:r>
                      <a:r>
                        <a:rPr lang="en-US" altLang="ko-KR" sz="105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ko-KR" altLang="en-US" sz="105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안내문구</a:t>
                      </a:r>
                      <a:r>
                        <a:rPr lang="en-US" altLang="ko-KR" sz="105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ko-KR" altLang="en-US" sz="1050" kern="1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팝오버</a:t>
                      </a:r>
                      <a:r>
                        <a:rPr lang="en-US" altLang="ko-KR" sz="105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)</a:t>
                      </a:r>
                      <a:endParaRPr lang="ko-KR" sz="105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154" marR="681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9706401"/>
                  </a:ext>
                </a:extLst>
              </a:tr>
              <a:tr h="7757323"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154" marR="681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558676"/>
                  </a:ext>
                </a:extLst>
              </a:tr>
            </a:tbl>
          </a:graphicData>
        </a:graphic>
      </p:graphicFrame>
      <p:pic>
        <p:nvPicPr>
          <p:cNvPr id="10" name="그림 9">
            <a:extLst>
              <a:ext uri="{FF2B5EF4-FFF2-40B4-BE49-F238E27FC236}">
                <a16:creationId xmlns:a16="http://schemas.microsoft.com/office/drawing/2014/main" id="{D688463A-2FCC-2132-3D40-0D7BFC9AA7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666" y="2171998"/>
            <a:ext cx="6441168" cy="7110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7906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5783821"/>
              </p:ext>
            </p:extLst>
          </p:nvPr>
        </p:nvGraphicFramePr>
        <p:xfrm>
          <a:off x="538250" y="1020350"/>
          <a:ext cx="6480000" cy="8640001"/>
        </p:xfrm>
        <a:graphic>
          <a:graphicData uri="http://schemas.openxmlformats.org/drawingml/2006/table">
            <a:tbl>
              <a:tblPr firstRow="1" firstCol="1" bandRow="1"/>
              <a:tblGrid>
                <a:gridCol w="1117614">
                  <a:extLst>
                    <a:ext uri="{9D8B030D-6E8A-4147-A177-3AD203B41FA5}">
                      <a16:colId xmlns:a16="http://schemas.microsoft.com/office/drawing/2014/main" val="242920238"/>
                    </a:ext>
                  </a:extLst>
                </a:gridCol>
                <a:gridCol w="5362386">
                  <a:extLst>
                    <a:ext uri="{9D8B030D-6E8A-4147-A177-3AD203B41FA5}">
                      <a16:colId xmlns:a16="http://schemas.microsoft.com/office/drawing/2014/main" val="714753322"/>
                    </a:ext>
                  </a:extLst>
                </a:gridCol>
              </a:tblGrid>
              <a:tr h="294226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구분</a:t>
                      </a:r>
                    </a:p>
                  </a:txBody>
                  <a:tcPr marL="68154" marR="681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5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주문</a:t>
                      </a:r>
                      <a:endParaRPr lang="ko-KR" sz="105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154" marR="681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1458515"/>
                  </a:ext>
                </a:extLst>
              </a:tr>
              <a:tr h="294226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API</a:t>
                      </a:r>
                      <a:endParaRPr lang="ko-KR" sz="11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154" marR="681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5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Local</a:t>
                      </a:r>
                      <a:r>
                        <a:rPr lang="en-US" altLang="ko-KR" sz="1050" kern="100" baseline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/Beauty/order/</a:t>
                      </a:r>
                      <a:r>
                        <a:rPr lang="en-US" altLang="ko-KR" sz="1050" kern="100" baseline="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orderform</a:t>
                      </a:r>
                      <a:endParaRPr lang="ko-KR" sz="105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154" marR="681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3974836"/>
                  </a:ext>
                </a:extLst>
              </a:tr>
              <a:tr h="294226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주요기능</a:t>
                      </a:r>
                    </a:p>
                  </a:txBody>
                  <a:tcPr marL="68154" marR="681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5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회원</a:t>
                      </a:r>
                      <a:r>
                        <a:rPr lang="en-US" altLang="ko-KR" sz="105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·</a:t>
                      </a:r>
                      <a:r>
                        <a:rPr lang="ko-KR" altLang="en-US" sz="105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비회원 구분</a:t>
                      </a:r>
                      <a:r>
                        <a:rPr lang="en-US" altLang="ko-KR" sz="105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altLang="en-US" sz="105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주문자 정보와 동일</a:t>
                      </a:r>
                      <a:endParaRPr lang="ko-KR" sz="105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154" marR="681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9706401"/>
                  </a:ext>
                </a:extLst>
              </a:tr>
              <a:tr h="7757323"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154" marR="681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558676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77820A75-6F65-06DB-920B-B8684E7329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658" y="2171998"/>
            <a:ext cx="6322999" cy="6870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332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8704165"/>
              </p:ext>
            </p:extLst>
          </p:nvPr>
        </p:nvGraphicFramePr>
        <p:xfrm>
          <a:off x="538250" y="1020350"/>
          <a:ext cx="6480000" cy="8640001"/>
        </p:xfrm>
        <a:graphic>
          <a:graphicData uri="http://schemas.openxmlformats.org/drawingml/2006/table">
            <a:tbl>
              <a:tblPr firstRow="1" firstCol="1" bandRow="1"/>
              <a:tblGrid>
                <a:gridCol w="1117614">
                  <a:extLst>
                    <a:ext uri="{9D8B030D-6E8A-4147-A177-3AD203B41FA5}">
                      <a16:colId xmlns:a16="http://schemas.microsoft.com/office/drawing/2014/main" val="242920238"/>
                    </a:ext>
                  </a:extLst>
                </a:gridCol>
                <a:gridCol w="5362386">
                  <a:extLst>
                    <a:ext uri="{9D8B030D-6E8A-4147-A177-3AD203B41FA5}">
                      <a16:colId xmlns:a16="http://schemas.microsoft.com/office/drawing/2014/main" val="714753322"/>
                    </a:ext>
                  </a:extLst>
                </a:gridCol>
              </a:tblGrid>
              <a:tr h="294226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구분</a:t>
                      </a:r>
                    </a:p>
                  </a:txBody>
                  <a:tcPr marL="68154" marR="681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5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주문완료</a:t>
                      </a:r>
                      <a:endParaRPr lang="ko-KR" sz="105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154" marR="681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1458515"/>
                  </a:ext>
                </a:extLst>
              </a:tr>
              <a:tr h="294226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API</a:t>
                      </a:r>
                      <a:endParaRPr lang="ko-KR" sz="11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154" marR="681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5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Local</a:t>
                      </a:r>
                      <a:r>
                        <a:rPr lang="en-US" altLang="ko-KR" sz="1050" kern="100" baseline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/Beauty/order/</a:t>
                      </a:r>
                      <a:r>
                        <a:rPr lang="en-US" altLang="ko-KR" sz="1050" kern="100" baseline="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ordercomplete</a:t>
                      </a:r>
                      <a:endParaRPr lang="ko-KR" sz="105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154" marR="681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3974836"/>
                  </a:ext>
                </a:extLst>
              </a:tr>
              <a:tr h="294226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주요기능</a:t>
                      </a:r>
                    </a:p>
                  </a:txBody>
                  <a:tcPr marL="68154" marR="681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5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주문 정보</a:t>
                      </a:r>
                      <a:endParaRPr lang="ko-KR" sz="105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154" marR="681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9706401"/>
                  </a:ext>
                </a:extLst>
              </a:tr>
              <a:tr h="7757323"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154" marR="681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558676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448F293A-E24D-8831-8ECD-5202CF7140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050" y="2053507"/>
            <a:ext cx="6350948" cy="6755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708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그룹 38"/>
          <p:cNvGrpSpPr/>
          <p:nvPr/>
        </p:nvGrpSpPr>
        <p:grpSpPr>
          <a:xfrm>
            <a:off x="1693194" y="3123415"/>
            <a:ext cx="3962400" cy="1543812"/>
            <a:chOff x="1685544" y="2376423"/>
            <a:chExt cx="3962400" cy="1543812"/>
          </a:xfrm>
        </p:grpSpPr>
        <p:sp>
          <p:nvSpPr>
            <p:cNvPr id="2" name="object 2"/>
            <p:cNvSpPr/>
            <p:nvPr/>
          </p:nvSpPr>
          <p:spPr>
            <a:xfrm>
              <a:off x="4172711" y="3633723"/>
              <a:ext cx="467867" cy="762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3" name="object 3"/>
            <p:cNvSpPr/>
            <p:nvPr/>
          </p:nvSpPr>
          <p:spPr>
            <a:xfrm>
              <a:off x="2676144" y="3624580"/>
              <a:ext cx="467867" cy="762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628644" y="2871723"/>
              <a:ext cx="76200" cy="46672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791711" y="2871723"/>
              <a:ext cx="669925" cy="4699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904744" y="2871723"/>
              <a:ext cx="627760" cy="45542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191255" y="2376423"/>
              <a:ext cx="952500" cy="46786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695444" y="3434080"/>
              <a:ext cx="952500" cy="466343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191255" y="3434080"/>
              <a:ext cx="952500" cy="466343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685544" y="3453891"/>
              <a:ext cx="952500" cy="466344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19" name="object 19"/>
            <p:cNvSpPr txBox="1"/>
            <p:nvPr/>
          </p:nvSpPr>
          <p:spPr>
            <a:xfrm>
              <a:off x="3303731" y="2532184"/>
              <a:ext cx="794720" cy="16652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0" marR="0">
                <a:lnSpc>
                  <a:spcPts val="13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1100" b="1" dirty="0">
                  <a:solidFill>
                    <a:srgbClr val="FFFFFF"/>
                  </a:solidFill>
                  <a:latin typeface="+mj-ea"/>
                  <a:ea typeface="+mj-ea"/>
                  <a:cs typeface="MTTESP+NanumGothicBold"/>
                </a:rPr>
                <a:t>책임 개발자</a:t>
              </a:r>
              <a:endParaRPr sz="1100" b="1" dirty="0">
                <a:solidFill>
                  <a:srgbClr val="FFFFFF"/>
                </a:solidFill>
                <a:latin typeface="+mj-ea"/>
                <a:ea typeface="+mj-ea"/>
                <a:cs typeface="MTTESP+NanumGothicBold"/>
              </a:endParaRPr>
            </a:p>
          </p:txBody>
        </p:sp>
        <p:sp>
          <p:nvSpPr>
            <p:cNvPr id="20" name="object 20"/>
            <p:cNvSpPr txBox="1"/>
            <p:nvPr/>
          </p:nvSpPr>
          <p:spPr>
            <a:xfrm>
              <a:off x="3489071" y="3592662"/>
              <a:ext cx="509107" cy="141064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0" marR="0">
                <a:lnSpc>
                  <a:spcPts val="114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 dirty="0">
                  <a:solidFill>
                    <a:srgbClr val="FFFFFF"/>
                  </a:solidFill>
                  <a:latin typeface="+mj-ea"/>
                  <a:ea typeface="+mj-ea"/>
                  <a:cs typeface="EFWDSD+NanumGothicBold"/>
                </a:rPr>
                <a:t>개발자</a:t>
              </a:r>
            </a:p>
          </p:txBody>
        </p:sp>
        <p:sp>
          <p:nvSpPr>
            <p:cNvPr id="21" name="object 21"/>
            <p:cNvSpPr txBox="1"/>
            <p:nvPr/>
          </p:nvSpPr>
          <p:spPr>
            <a:xfrm>
              <a:off x="4993513" y="3592662"/>
              <a:ext cx="509107" cy="141064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0" marR="0">
                <a:lnSpc>
                  <a:spcPts val="114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 dirty="0">
                  <a:solidFill>
                    <a:srgbClr val="FFFFFF"/>
                  </a:solidFill>
                  <a:latin typeface="+mj-ea"/>
                  <a:ea typeface="+mj-ea"/>
                  <a:cs typeface="EFWDSD+NanumGothicBold"/>
                </a:rPr>
                <a:t>개발자</a:t>
              </a:r>
            </a:p>
          </p:txBody>
        </p:sp>
        <p:sp>
          <p:nvSpPr>
            <p:cNvPr id="22" name="object 22"/>
            <p:cNvSpPr txBox="1"/>
            <p:nvPr/>
          </p:nvSpPr>
          <p:spPr>
            <a:xfrm>
              <a:off x="1965152" y="3592662"/>
              <a:ext cx="807750" cy="141064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0" marR="0">
                <a:lnSpc>
                  <a:spcPts val="114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 dirty="0" err="1">
                  <a:solidFill>
                    <a:srgbClr val="FFFFFF"/>
                  </a:solidFill>
                  <a:latin typeface="+mj-ea"/>
                  <a:ea typeface="+mj-ea"/>
                  <a:cs typeface="EFWDSD+NanumGothicBold"/>
                </a:rPr>
                <a:t>개발자</a:t>
              </a:r>
              <a:endParaRPr sz="1000" b="1" dirty="0">
                <a:solidFill>
                  <a:srgbClr val="FFFFFF"/>
                </a:solidFill>
                <a:latin typeface="+mj-ea"/>
                <a:ea typeface="+mj-ea"/>
                <a:cs typeface="EFWDSD+NanumGothicBold"/>
              </a:endParaRPr>
            </a:p>
          </p:txBody>
        </p:sp>
      </p:grpSp>
      <p:sp>
        <p:nvSpPr>
          <p:cNvPr id="11" name="object 8">
            <a:extLst>
              <a:ext uri="{FF2B5EF4-FFF2-40B4-BE49-F238E27FC236}">
                <a16:creationId xmlns:a16="http://schemas.microsoft.com/office/drawing/2014/main" id="{DBBA9F97-4120-3E76-23A2-2BBC7A2B4918}"/>
              </a:ext>
            </a:extLst>
          </p:cNvPr>
          <p:cNvSpPr txBox="1"/>
          <p:nvPr/>
        </p:nvSpPr>
        <p:spPr>
          <a:xfrm>
            <a:off x="1081852" y="947862"/>
            <a:ext cx="129382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8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srgbClr val="000000"/>
                </a:solidFill>
                <a:latin typeface="+mj-ea"/>
                <a:ea typeface="+mj-ea"/>
                <a:cs typeface="MTTESP+NanumGothicBold"/>
              </a:rPr>
              <a:t>2. </a:t>
            </a:r>
            <a:r>
              <a:rPr lang="ko-KR" altLang="en-US" sz="1200" b="1" dirty="0">
                <a:solidFill>
                  <a:srgbClr val="000000"/>
                </a:solidFill>
                <a:latin typeface="+mj-ea"/>
                <a:ea typeface="+mj-ea"/>
                <a:cs typeface="MTTESP+NanumGothicBold"/>
              </a:rPr>
              <a:t>팀 구성</a:t>
            </a:r>
            <a:endParaRPr sz="1200" b="1" dirty="0">
              <a:solidFill>
                <a:srgbClr val="000000"/>
              </a:solidFill>
              <a:latin typeface="+mj-ea"/>
              <a:ea typeface="+mj-ea"/>
              <a:cs typeface="EFWDSD+NanumGothicBold"/>
            </a:endParaRPr>
          </a:p>
        </p:txBody>
      </p:sp>
      <p:sp>
        <p:nvSpPr>
          <p:cNvPr id="12" name="object 9">
            <a:extLst>
              <a:ext uri="{FF2B5EF4-FFF2-40B4-BE49-F238E27FC236}">
                <a16:creationId xmlns:a16="http://schemas.microsoft.com/office/drawing/2014/main" id="{91008174-1C30-DA25-BCA0-54B5953CBB91}"/>
              </a:ext>
            </a:extLst>
          </p:cNvPr>
          <p:cNvSpPr txBox="1"/>
          <p:nvPr/>
        </p:nvSpPr>
        <p:spPr>
          <a:xfrm>
            <a:off x="1260762" y="1404330"/>
            <a:ext cx="1109451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4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latin typeface="+mj-ea"/>
                <a:ea typeface="+mj-ea"/>
                <a:cs typeface="LUOGFN+NanumGothic"/>
              </a:rPr>
              <a:t>1) </a:t>
            </a:r>
            <a:r>
              <a:rPr lang="ko-KR" altLang="en-US" sz="1100" dirty="0">
                <a:solidFill>
                  <a:srgbClr val="000000"/>
                </a:solidFill>
                <a:latin typeface="+mj-ea"/>
                <a:ea typeface="+mj-ea"/>
                <a:cs typeface="LUOGFN+NanumGothic"/>
              </a:rPr>
              <a:t>팀 조직도</a:t>
            </a:r>
            <a:endParaRPr sz="1100" dirty="0">
              <a:solidFill>
                <a:srgbClr val="000000"/>
              </a:solidFill>
              <a:latin typeface="+mj-ea"/>
              <a:ea typeface="+mj-ea"/>
              <a:cs typeface="IHPDMS+NanumGothic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1F4943-6539-3F42-FE00-37BD4824C445}"/>
              </a:ext>
            </a:extLst>
          </p:cNvPr>
          <p:cNvSpPr txBox="1"/>
          <p:nvPr/>
        </p:nvSpPr>
        <p:spPr>
          <a:xfrm>
            <a:off x="1397182" y="1627343"/>
            <a:ext cx="5166799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+mj-ea"/>
                <a:ea typeface="+mj-ea"/>
              </a:rPr>
              <a:t>전통적인 개발과 운영을 위한 </a:t>
            </a:r>
            <a:r>
              <a:rPr lang="en-US" altLang="ko-KR" sz="1000" dirty="0">
                <a:latin typeface="+mj-ea"/>
                <a:ea typeface="+mj-ea"/>
              </a:rPr>
              <a:t>DevOps </a:t>
            </a:r>
            <a:r>
              <a:rPr lang="ko-KR" altLang="en-US" sz="1000" dirty="0">
                <a:latin typeface="+mj-ea"/>
                <a:ea typeface="+mj-ea"/>
              </a:rPr>
              <a:t>를 위해 중앙 </a:t>
            </a:r>
            <a:r>
              <a:rPr lang="ko-KR" altLang="en-US" sz="1000" dirty="0" err="1">
                <a:latin typeface="+mj-ea"/>
                <a:ea typeface="+mj-ea"/>
              </a:rPr>
              <a:t>집중식</a:t>
            </a:r>
            <a:r>
              <a:rPr lang="ko-KR" altLang="en-US" sz="1000" dirty="0">
                <a:latin typeface="+mj-ea"/>
                <a:ea typeface="+mj-ea"/>
              </a:rPr>
              <a:t> 팀 구성</a:t>
            </a:r>
            <a:endParaRPr lang="en-US" altLang="ko-KR" sz="1000" dirty="0">
              <a:latin typeface="+mj-ea"/>
              <a:ea typeface="+mj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+mj-ea"/>
                <a:ea typeface="+mj-ea"/>
              </a:rPr>
              <a:t>팀원 전원이 참여하여 프로젝트 기획 및 계획 수립</a:t>
            </a:r>
            <a:endParaRPr lang="en-US" altLang="ko-KR" sz="1000" dirty="0">
              <a:latin typeface="+mj-ea"/>
              <a:ea typeface="+mj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+mj-ea"/>
                <a:ea typeface="+mj-ea"/>
              </a:rPr>
              <a:t>소규모 프로젝트 개발에 적합한 의사결정이 빠른 조직 구조로 신입 개발자가 빠르게</a:t>
            </a:r>
            <a:endParaRPr lang="en-US" altLang="ko-KR" sz="10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+mj-ea"/>
                <a:ea typeface="+mj-ea"/>
              </a:rPr>
              <a:t>      </a:t>
            </a:r>
            <a:r>
              <a:rPr lang="ko-KR" altLang="en-US" sz="1000" dirty="0">
                <a:latin typeface="+mj-ea"/>
                <a:ea typeface="+mj-ea"/>
              </a:rPr>
              <a:t>실무를 경험하기에 적합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000" dirty="0">
              <a:latin typeface="+mj-ea"/>
              <a:ea typeface="+mj-ea"/>
            </a:endParaRPr>
          </a:p>
        </p:txBody>
      </p:sp>
      <p:sp>
        <p:nvSpPr>
          <p:cNvPr id="14" name="object 9">
            <a:extLst>
              <a:ext uri="{FF2B5EF4-FFF2-40B4-BE49-F238E27FC236}">
                <a16:creationId xmlns:a16="http://schemas.microsoft.com/office/drawing/2014/main" id="{90534FFC-3556-113C-13FA-5F4133F5C2A4}"/>
              </a:ext>
            </a:extLst>
          </p:cNvPr>
          <p:cNvSpPr txBox="1"/>
          <p:nvPr/>
        </p:nvSpPr>
        <p:spPr>
          <a:xfrm>
            <a:off x="1170281" y="5672483"/>
            <a:ext cx="1109451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4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latin typeface="+mj-ea"/>
                <a:ea typeface="+mj-ea"/>
                <a:cs typeface="LUOGFN+NanumGothic"/>
              </a:rPr>
              <a:t>2) </a:t>
            </a:r>
            <a:r>
              <a:rPr lang="ko-KR" altLang="en-US" sz="1100" dirty="0">
                <a:solidFill>
                  <a:srgbClr val="000000"/>
                </a:solidFill>
                <a:latin typeface="+mj-ea"/>
                <a:ea typeface="+mj-ea"/>
                <a:cs typeface="LUOGFN+NanumGothic"/>
              </a:rPr>
              <a:t>팀 구성원</a:t>
            </a:r>
            <a:endParaRPr sz="1100" dirty="0">
              <a:solidFill>
                <a:srgbClr val="000000"/>
              </a:solidFill>
              <a:latin typeface="+mj-ea"/>
              <a:ea typeface="+mj-ea"/>
              <a:cs typeface="IHPDMS+NanumGothic"/>
            </a:endParaRPr>
          </a:p>
        </p:txBody>
      </p:sp>
      <p:graphicFrame>
        <p:nvGraphicFramePr>
          <p:cNvPr id="30" name="표 30">
            <a:extLst>
              <a:ext uri="{FF2B5EF4-FFF2-40B4-BE49-F238E27FC236}">
                <a16:creationId xmlns:a16="http://schemas.microsoft.com/office/drawing/2014/main" id="{CCD054C1-7164-57C2-D656-54C8091F2E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5143083"/>
              </p:ext>
            </p:extLst>
          </p:nvPr>
        </p:nvGraphicFramePr>
        <p:xfrm>
          <a:off x="1197729" y="6033286"/>
          <a:ext cx="5405403" cy="27930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7329">
                  <a:extLst>
                    <a:ext uri="{9D8B030D-6E8A-4147-A177-3AD203B41FA5}">
                      <a16:colId xmlns:a16="http://schemas.microsoft.com/office/drawing/2014/main" val="1793117471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842455076"/>
                    </a:ext>
                  </a:extLst>
                </a:gridCol>
                <a:gridCol w="3175946">
                  <a:extLst>
                    <a:ext uri="{9D8B030D-6E8A-4147-A177-3AD203B41FA5}">
                      <a16:colId xmlns:a16="http://schemas.microsoft.com/office/drawing/2014/main" val="1448409265"/>
                    </a:ext>
                  </a:extLst>
                </a:gridCol>
              </a:tblGrid>
              <a:tr h="2889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역할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업무내용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1917081"/>
                  </a:ext>
                </a:extLst>
              </a:tr>
              <a:tr h="5008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박진휘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책임 개발자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프로젝트 업무 분담 및 관리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  <a:p>
                      <a:pPr algn="l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프로젝트 개발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(Main, Order)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8037440"/>
                  </a:ext>
                </a:extLst>
              </a:tr>
              <a:tr h="5008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강중현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개발자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프로젝트 개발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(Member)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2286721"/>
                  </a:ext>
                </a:extLst>
              </a:tr>
              <a:tr h="5008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윤사랑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개발자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프로젝트 개발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(Admin)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2022753"/>
                  </a:ext>
                </a:extLst>
              </a:tr>
              <a:tr h="5008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김보성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개발자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프로젝트 개발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(Product, CS)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775649"/>
                  </a:ext>
                </a:extLst>
              </a:tr>
              <a:tr h="5008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김동근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개발자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프로젝트 개발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(</a:t>
                      </a:r>
                      <a:r>
                        <a:rPr lang="en-US" altLang="ko-KR" sz="1000" b="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Myshop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)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708996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538250" y="1020350"/>
          <a:ext cx="6480000" cy="8640001"/>
        </p:xfrm>
        <a:graphic>
          <a:graphicData uri="http://schemas.openxmlformats.org/drawingml/2006/table">
            <a:tbl>
              <a:tblPr firstRow="1" firstCol="1" bandRow="1"/>
              <a:tblGrid>
                <a:gridCol w="1117614">
                  <a:extLst>
                    <a:ext uri="{9D8B030D-6E8A-4147-A177-3AD203B41FA5}">
                      <a16:colId xmlns:a16="http://schemas.microsoft.com/office/drawing/2014/main" val="242920238"/>
                    </a:ext>
                  </a:extLst>
                </a:gridCol>
                <a:gridCol w="5362386">
                  <a:extLst>
                    <a:ext uri="{9D8B030D-6E8A-4147-A177-3AD203B41FA5}">
                      <a16:colId xmlns:a16="http://schemas.microsoft.com/office/drawing/2014/main" val="714753322"/>
                    </a:ext>
                  </a:extLst>
                </a:gridCol>
              </a:tblGrid>
              <a:tr h="294226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구분</a:t>
                      </a:r>
                    </a:p>
                  </a:txBody>
                  <a:tcPr marL="68154" marR="681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5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관리자페이지 </a:t>
                      </a:r>
                      <a:r>
                        <a:rPr lang="ko-KR" altLang="en-US" sz="1050" kern="1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상품목록</a:t>
                      </a:r>
                      <a:r>
                        <a:rPr lang="ko-KR" sz="105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화면</a:t>
                      </a:r>
                    </a:p>
                  </a:txBody>
                  <a:tcPr marL="68154" marR="681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1458515"/>
                  </a:ext>
                </a:extLst>
              </a:tr>
              <a:tr h="294226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API</a:t>
                      </a:r>
                      <a:endParaRPr lang="ko-KR" sz="11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154" marR="681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5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Local</a:t>
                      </a:r>
                      <a:r>
                        <a:rPr lang="en-US" altLang="ko-KR" sz="1050" kern="100" baseline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/Beauty/admin/product/list</a:t>
                      </a:r>
                      <a:endParaRPr lang="ko-KR" sz="105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154" marR="681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3974836"/>
                  </a:ext>
                </a:extLst>
              </a:tr>
              <a:tr h="294226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주요기능</a:t>
                      </a:r>
                    </a:p>
                  </a:txBody>
                  <a:tcPr marL="68154" marR="681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50" kern="1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상품목록</a:t>
                      </a:r>
                      <a:r>
                        <a:rPr lang="ko-KR" altLang="en-US" sz="105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출력</a:t>
                      </a:r>
                      <a:r>
                        <a:rPr lang="en-US" altLang="ko-KR" sz="105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altLang="ko-KR" sz="1050" kern="100" baseline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2</a:t>
                      </a:r>
                      <a:r>
                        <a:rPr lang="ko-KR" altLang="en-US" sz="1050" kern="100" baseline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차 카테고리 분류</a:t>
                      </a:r>
                      <a:r>
                        <a:rPr lang="en-US" altLang="ko-KR" sz="1050" kern="100" baseline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altLang="en-US" sz="1050" kern="100" baseline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상품 검색</a:t>
                      </a:r>
                      <a:r>
                        <a:rPr lang="en-US" altLang="ko-KR" sz="1050" kern="100" baseline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altLang="en-US" sz="1050" kern="100" baseline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상품 삭제</a:t>
                      </a:r>
                      <a:endParaRPr lang="ko-KR" sz="105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154" marR="681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9706401"/>
                  </a:ext>
                </a:extLst>
              </a:tr>
              <a:tr h="7757323"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154" marR="681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558676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250" y="1941342"/>
            <a:ext cx="6480000" cy="7719009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538250" y="1020350"/>
          <a:ext cx="6480000" cy="8640001"/>
        </p:xfrm>
        <a:graphic>
          <a:graphicData uri="http://schemas.openxmlformats.org/drawingml/2006/table">
            <a:tbl>
              <a:tblPr firstRow="1" firstCol="1" bandRow="1"/>
              <a:tblGrid>
                <a:gridCol w="1117614">
                  <a:extLst>
                    <a:ext uri="{9D8B030D-6E8A-4147-A177-3AD203B41FA5}">
                      <a16:colId xmlns:a16="http://schemas.microsoft.com/office/drawing/2014/main" val="242920238"/>
                    </a:ext>
                  </a:extLst>
                </a:gridCol>
                <a:gridCol w="5362386">
                  <a:extLst>
                    <a:ext uri="{9D8B030D-6E8A-4147-A177-3AD203B41FA5}">
                      <a16:colId xmlns:a16="http://schemas.microsoft.com/office/drawing/2014/main" val="714753322"/>
                    </a:ext>
                  </a:extLst>
                </a:gridCol>
              </a:tblGrid>
              <a:tr h="294226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구분</a:t>
                      </a:r>
                    </a:p>
                  </a:txBody>
                  <a:tcPr marL="68154" marR="681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5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관리자페이지 </a:t>
                      </a:r>
                      <a:r>
                        <a:rPr lang="ko-KR" altLang="en-US" sz="1050" kern="1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상품목록</a:t>
                      </a:r>
                      <a:r>
                        <a:rPr lang="ko-KR" sz="105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화면</a:t>
                      </a:r>
                    </a:p>
                  </a:txBody>
                  <a:tcPr marL="68154" marR="681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1458515"/>
                  </a:ext>
                </a:extLst>
              </a:tr>
              <a:tr h="294226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API</a:t>
                      </a:r>
                      <a:endParaRPr lang="ko-KR" sz="11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154" marR="681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5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Local</a:t>
                      </a:r>
                      <a:r>
                        <a:rPr lang="en-US" altLang="ko-KR" sz="1050" kern="100" baseline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/Beauty/admin/product/list</a:t>
                      </a:r>
                      <a:endParaRPr lang="ko-KR" sz="105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154" marR="681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3974836"/>
                  </a:ext>
                </a:extLst>
              </a:tr>
              <a:tr h="294226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주요기능</a:t>
                      </a:r>
                    </a:p>
                  </a:txBody>
                  <a:tcPr marL="68154" marR="681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50" kern="1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상품목록</a:t>
                      </a:r>
                      <a:r>
                        <a:rPr lang="ko-KR" altLang="en-US" sz="105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출력</a:t>
                      </a:r>
                      <a:r>
                        <a:rPr lang="en-US" altLang="ko-KR" sz="105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altLang="ko-KR" sz="1050" kern="100" baseline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2</a:t>
                      </a:r>
                      <a:r>
                        <a:rPr lang="ko-KR" altLang="en-US" sz="1050" kern="100" baseline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차 카테고리 분류</a:t>
                      </a:r>
                      <a:endParaRPr lang="ko-KR" sz="105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154" marR="681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9706401"/>
                  </a:ext>
                </a:extLst>
              </a:tr>
              <a:tr h="7757323"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154" marR="681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558676"/>
                  </a:ext>
                </a:extLst>
              </a:tr>
            </a:tbl>
          </a:graphicData>
        </a:graphic>
      </p:graphicFrame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250" y="1955974"/>
            <a:ext cx="6480000" cy="7704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2130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268793"/>
              </p:ext>
            </p:extLst>
          </p:nvPr>
        </p:nvGraphicFramePr>
        <p:xfrm>
          <a:off x="538250" y="1020350"/>
          <a:ext cx="6480000" cy="8640001"/>
        </p:xfrm>
        <a:graphic>
          <a:graphicData uri="http://schemas.openxmlformats.org/drawingml/2006/table">
            <a:tbl>
              <a:tblPr firstRow="1" firstCol="1" bandRow="1"/>
              <a:tblGrid>
                <a:gridCol w="1117614">
                  <a:extLst>
                    <a:ext uri="{9D8B030D-6E8A-4147-A177-3AD203B41FA5}">
                      <a16:colId xmlns:a16="http://schemas.microsoft.com/office/drawing/2014/main" val="242920238"/>
                    </a:ext>
                  </a:extLst>
                </a:gridCol>
                <a:gridCol w="5362386">
                  <a:extLst>
                    <a:ext uri="{9D8B030D-6E8A-4147-A177-3AD203B41FA5}">
                      <a16:colId xmlns:a16="http://schemas.microsoft.com/office/drawing/2014/main" val="714753322"/>
                    </a:ext>
                  </a:extLst>
                </a:gridCol>
              </a:tblGrid>
              <a:tr h="294226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구분</a:t>
                      </a:r>
                    </a:p>
                  </a:txBody>
                  <a:tcPr marL="68154" marR="681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5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관리자페이지 상품검색결과</a:t>
                      </a:r>
                      <a:r>
                        <a:rPr lang="ko-KR" sz="105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화면</a:t>
                      </a:r>
                    </a:p>
                  </a:txBody>
                  <a:tcPr marL="68154" marR="681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1458515"/>
                  </a:ext>
                </a:extLst>
              </a:tr>
              <a:tr h="294226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API</a:t>
                      </a:r>
                      <a:endParaRPr lang="ko-KR" sz="11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154" marR="681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50" kern="100" dirty="0">
                          <a:effectLst/>
                          <a:latin typeface="+mj-ea"/>
                          <a:ea typeface="+mj-ea"/>
                          <a:cs typeface="Times New Roman" panose="02020603050405020304" pitchFamily="18" charset="0"/>
                        </a:rPr>
                        <a:t>Local</a:t>
                      </a:r>
                      <a:r>
                        <a:rPr lang="en-US" altLang="ko-KR" sz="1050" kern="100" baseline="0" dirty="0">
                          <a:effectLst/>
                          <a:latin typeface="+mj-ea"/>
                          <a:ea typeface="+mj-ea"/>
                          <a:cs typeface="Times New Roman" panose="02020603050405020304" pitchFamily="18" charset="0"/>
                        </a:rPr>
                        <a:t>/Beauty/admin/product/search</a:t>
                      </a:r>
                      <a:endParaRPr lang="ko-KR" sz="1050" kern="100" dirty="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154" marR="681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3974836"/>
                  </a:ext>
                </a:extLst>
              </a:tr>
              <a:tr h="294226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주요기능</a:t>
                      </a:r>
                    </a:p>
                  </a:txBody>
                  <a:tcPr marL="68154" marR="681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5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상품검색결과</a:t>
                      </a:r>
                      <a:endParaRPr lang="ko-KR" sz="105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154" marR="681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9706401"/>
                  </a:ext>
                </a:extLst>
              </a:tr>
              <a:tr h="7757323"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154" marR="681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558676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250" y="1955974"/>
            <a:ext cx="6480000" cy="7704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530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538250" y="1020350"/>
          <a:ext cx="6480000" cy="8640001"/>
        </p:xfrm>
        <a:graphic>
          <a:graphicData uri="http://schemas.openxmlformats.org/drawingml/2006/table">
            <a:tbl>
              <a:tblPr firstRow="1" firstCol="1" bandRow="1"/>
              <a:tblGrid>
                <a:gridCol w="1117614">
                  <a:extLst>
                    <a:ext uri="{9D8B030D-6E8A-4147-A177-3AD203B41FA5}">
                      <a16:colId xmlns:a16="http://schemas.microsoft.com/office/drawing/2014/main" val="242920238"/>
                    </a:ext>
                  </a:extLst>
                </a:gridCol>
                <a:gridCol w="5362386">
                  <a:extLst>
                    <a:ext uri="{9D8B030D-6E8A-4147-A177-3AD203B41FA5}">
                      <a16:colId xmlns:a16="http://schemas.microsoft.com/office/drawing/2014/main" val="714753322"/>
                    </a:ext>
                  </a:extLst>
                </a:gridCol>
              </a:tblGrid>
              <a:tr h="294226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구분</a:t>
                      </a:r>
                    </a:p>
                  </a:txBody>
                  <a:tcPr marL="68154" marR="681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5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관리자페이지 상품등록</a:t>
                      </a:r>
                      <a:r>
                        <a:rPr lang="ko-KR" sz="105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화면</a:t>
                      </a:r>
                    </a:p>
                  </a:txBody>
                  <a:tcPr marL="68154" marR="681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1458515"/>
                  </a:ext>
                </a:extLst>
              </a:tr>
              <a:tr h="294226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API</a:t>
                      </a:r>
                      <a:endParaRPr lang="ko-KR" sz="11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154" marR="681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5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Local</a:t>
                      </a:r>
                      <a:r>
                        <a:rPr lang="en-US" altLang="ko-KR" sz="1050" kern="100" baseline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/Beauty/admin/product/register</a:t>
                      </a:r>
                      <a:endParaRPr lang="ko-KR" sz="105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154" marR="681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3974836"/>
                  </a:ext>
                </a:extLst>
              </a:tr>
              <a:tr h="294226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주요기능</a:t>
                      </a:r>
                    </a:p>
                  </a:txBody>
                  <a:tcPr marL="68154" marR="681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5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상품등록</a:t>
                      </a:r>
                      <a:r>
                        <a:rPr lang="en-US" altLang="ko-KR" sz="105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altLang="en-US" sz="105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옵션 테이블에 들어갈 추가정보 등록</a:t>
                      </a:r>
                      <a:endParaRPr lang="ko-KR" sz="105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154" marR="6815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9706401"/>
                  </a:ext>
                </a:extLst>
              </a:tr>
              <a:tr h="7757323"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154" marR="681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558676"/>
                  </a:ext>
                </a:extLst>
              </a:tr>
            </a:tbl>
          </a:graphicData>
        </a:graphic>
      </p:graphicFrame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250" y="1955973"/>
            <a:ext cx="6480000" cy="7704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073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8">
            <a:extLst>
              <a:ext uri="{FF2B5EF4-FFF2-40B4-BE49-F238E27FC236}">
                <a16:creationId xmlns:a16="http://schemas.microsoft.com/office/drawing/2014/main" id="{DB731BE4-8EB1-5CC2-FF3C-E3D3AD367CBF}"/>
              </a:ext>
            </a:extLst>
          </p:cNvPr>
          <p:cNvSpPr txBox="1"/>
          <p:nvPr/>
        </p:nvSpPr>
        <p:spPr>
          <a:xfrm>
            <a:off x="1081852" y="947862"/>
            <a:ext cx="3870513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8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srgbClr val="000000"/>
                </a:solidFill>
                <a:latin typeface="+mj-ea"/>
                <a:ea typeface="+mj-ea"/>
                <a:cs typeface="EFWDSD+NanumGothicBold"/>
              </a:rPr>
              <a:t>3. </a:t>
            </a:r>
            <a:r>
              <a:rPr lang="ko-KR" altLang="en-US" sz="1200" b="1" dirty="0">
                <a:solidFill>
                  <a:srgbClr val="000000"/>
                </a:solidFill>
                <a:latin typeface="+mj-ea"/>
                <a:ea typeface="+mj-ea"/>
                <a:cs typeface="EFWDSD+NanumGothicBold"/>
              </a:rPr>
              <a:t>프로젝트 개발 계획 수립</a:t>
            </a:r>
            <a:endParaRPr sz="1200" b="1" dirty="0">
              <a:solidFill>
                <a:srgbClr val="000000"/>
              </a:solidFill>
              <a:latin typeface="+mj-ea"/>
              <a:ea typeface="+mj-ea"/>
              <a:cs typeface="EFWDSD+NanumGothicBold"/>
            </a:endParaRPr>
          </a:p>
        </p:txBody>
      </p:sp>
      <p:sp>
        <p:nvSpPr>
          <p:cNvPr id="3" name="object 9">
            <a:extLst>
              <a:ext uri="{FF2B5EF4-FFF2-40B4-BE49-F238E27FC236}">
                <a16:creationId xmlns:a16="http://schemas.microsoft.com/office/drawing/2014/main" id="{D55B0EB2-FF32-29E1-5513-B127680658F7}"/>
              </a:ext>
            </a:extLst>
          </p:cNvPr>
          <p:cNvSpPr txBox="1"/>
          <p:nvPr/>
        </p:nvSpPr>
        <p:spPr>
          <a:xfrm>
            <a:off x="1203819" y="1264183"/>
            <a:ext cx="1109451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4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latin typeface="+mj-ea"/>
                <a:ea typeface="+mj-ea"/>
                <a:cs typeface="LUOGFN+NanumGothic"/>
              </a:rPr>
              <a:t>1) </a:t>
            </a:r>
            <a:r>
              <a:rPr lang="ko-KR" altLang="en-US" sz="1100" dirty="0">
                <a:solidFill>
                  <a:srgbClr val="000000"/>
                </a:solidFill>
                <a:latin typeface="+mj-ea"/>
                <a:ea typeface="+mj-ea"/>
                <a:cs typeface="LUOGFN+NanumGothic"/>
              </a:rPr>
              <a:t>개발 환경</a:t>
            </a:r>
            <a:endParaRPr sz="1100" dirty="0">
              <a:solidFill>
                <a:srgbClr val="000000"/>
              </a:solidFill>
              <a:latin typeface="+mj-ea"/>
              <a:ea typeface="+mj-ea"/>
              <a:cs typeface="IHPDMS+NanumGothic"/>
            </a:endParaRPr>
          </a:p>
        </p:txBody>
      </p:sp>
      <p:graphicFrame>
        <p:nvGraphicFramePr>
          <p:cNvPr id="4" name="표 37">
            <a:extLst>
              <a:ext uri="{FF2B5EF4-FFF2-40B4-BE49-F238E27FC236}">
                <a16:creationId xmlns:a16="http://schemas.microsoft.com/office/drawing/2014/main" id="{9698B069-581A-2FF5-BDDA-E282750F9F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93665"/>
              </p:ext>
            </p:extLst>
          </p:nvPr>
        </p:nvGraphicFramePr>
        <p:xfrm>
          <a:off x="492603" y="1702188"/>
          <a:ext cx="6480000" cy="83906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9343">
                  <a:extLst>
                    <a:ext uri="{9D8B030D-6E8A-4147-A177-3AD203B41FA5}">
                      <a16:colId xmlns:a16="http://schemas.microsoft.com/office/drawing/2014/main" val="355004969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320442332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3215332110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16705935"/>
                    </a:ext>
                  </a:extLst>
                </a:gridCol>
                <a:gridCol w="2186241">
                  <a:extLst>
                    <a:ext uri="{9D8B030D-6E8A-4147-A177-3AD203B41FA5}">
                      <a16:colId xmlns:a16="http://schemas.microsoft.com/office/drawing/2014/main" val="4280471632"/>
                    </a:ext>
                  </a:extLst>
                </a:gridCol>
              </a:tblGrid>
              <a:tr h="4879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유형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구분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개발환경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서비스환경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7417582"/>
                  </a:ext>
                </a:extLst>
              </a:tr>
              <a:tr h="298777">
                <a:tc rowSpan="8"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SW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OS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Windows10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AWS EC2 Kernel 5.10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8742266"/>
                  </a:ext>
                </a:extLst>
              </a:tr>
              <a:tr h="298777">
                <a:tc vMerge="1"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Browser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Chrome 108.0.5359.125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N/A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4449461"/>
                  </a:ext>
                </a:extLst>
              </a:tr>
              <a:tr h="298777">
                <a:tc vMerge="1"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WAS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Tomcat (Spring boot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내장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)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Tomcat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3.0.3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6736099"/>
                  </a:ext>
                </a:extLst>
              </a:tr>
              <a:tr h="884533">
                <a:tc vMerge="1">
                  <a:txBody>
                    <a:bodyPr/>
                    <a:lstStyle/>
                    <a:p>
                      <a:pPr latinLnBrk="1"/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Language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Server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Java 17</a:t>
                      </a:r>
                    </a:p>
                    <a:p>
                      <a:pPr latinLnBrk="1"/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SpringBoot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3.0.3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개발 환경과 동일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737843"/>
                  </a:ext>
                </a:extLst>
              </a:tr>
              <a:tr h="884533">
                <a:tc vMerge="1"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Client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HTML5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CSS3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JavaScript(ES6)</a:t>
                      </a:r>
                    </a:p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JQuery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3.5.1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5868433"/>
                  </a:ext>
                </a:extLst>
              </a:tr>
              <a:tr h="3581167">
                <a:tc vMerge="1"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Library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200" dirty="0" smtClean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spring-boot-</a:t>
                      </a:r>
                      <a:r>
                        <a:rPr lang="en-US" altLang="ko-KR" sz="1200" dirty="0" err="1" smtClean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devTools</a:t>
                      </a:r>
                      <a:endParaRPr lang="en-US" altLang="ko-KR" sz="1200" dirty="0" smtClean="0">
                        <a:solidFill>
                          <a:schemeClr val="dk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200" dirty="0" smtClean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Lombok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200" dirty="0" smtClean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Spring-data-JPA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200" dirty="0" smtClean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Spring-data-JDBC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200" dirty="0" err="1" smtClean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MyBatis</a:t>
                      </a:r>
                      <a:r>
                        <a:rPr lang="en-US" altLang="ko-KR" sz="1200" dirty="0" smtClean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-Framework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200" dirty="0" smtClean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Spring-security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200" dirty="0" err="1" smtClean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Thymeleaf</a:t>
                      </a:r>
                      <a:endParaRPr lang="en-US" altLang="ko-KR" sz="1200" dirty="0" smtClean="0">
                        <a:solidFill>
                          <a:schemeClr val="dk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200" dirty="0" smtClean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Spring-web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200" dirty="0" smtClean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Spring-boot-starter-mail</a:t>
                      </a:r>
                      <a:endParaRPr lang="en-US" altLang="ko-KR" sz="18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개발 환경과 동일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2953866"/>
                  </a:ext>
                </a:extLst>
              </a:tr>
              <a:tr h="504056">
                <a:tc vMerge="1"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DBMS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MySQL 8.0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MariaDB 5.5.68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8409552"/>
                  </a:ext>
                </a:extLst>
              </a:tr>
              <a:tr h="1152128">
                <a:tc vMerge="1"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Tool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STS4 (4.17.2.RELEASE)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MySQL Workbench 8.0.30</a:t>
                      </a:r>
                    </a:p>
                    <a:p>
                      <a:pPr latinLnBrk="1"/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HeidiSQL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 12.1.0.6537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Git 2.37.2</a:t>
                      </a:r>
                    </a:p>
                    <a:p>
                      <a:pPr latinLnBrk="1"/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Github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N/A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698069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8">
            <a:extLst>
              <a:ext uri="{FF2B5EF4-FFF2-40B4-BE49-F238E27FC236}">
                <a16:creationId xmlns:a16="http://schemas.microsoft.com/office/drawing/2014/main" id="{DB731BE4-8EB1-5CC2-FF3C-E3D3AD367CBF}"/>
              </a:ext>
            </a:extLst>
          </p:cNvPr>
          <p:cNvSpPr txBox="1"/>
          <p:nvPr/>
        </p:nvSpPr>
        <p:spPr>
          <a:xfrm>
            <a:off x="1081852" y="947862"/>
            <a:ext cx="3870513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8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srgbClr val="000000"/>
                </a:solidFill>
                <a:latin typeface="+mj-ea"/>
                <a:ea typeface="+mj-ea"/>
                <a:cs typeface="EFWDSD+NanumGothicBold"/>
              </a:rPr>
              <a:t>3. </a:t>
            </a:r>
            <a:r>
              <a:rPr lang="ko-KR" altLang="en-US" sz="1200" b="1" dirty="0">
                <a:solidFill>
                  <a:srgbClr val="000000"/>
                </a:solidFill>
                <a:latin typeface="+mj-ea"/>
                <a:ea typeface="+mj-ea"/>
                <a:cs typeface="EFWDSD+NanumGothicBold"/>
              </a:rPr>
              <a:t>프로젝트 개발 계획 수립</a:t>
            </a:r>
            <a:endParaRPr sz="1200" b="1" dirty="0">
              <a:solidFill>
                <a:srgbClr val="000000"/>
              </a:solidFill>
              <a:latin typeface="+mj-ea"/>
              <a:ea typeface="+mj-ea"/>
              <a:cs typeface="EFWDSD+NanumGothicBold"/>
            </a:endParaRPr>
          </a:p>
        </p:txBody>
      </p:sp>
      <p:sp>
        <p:nvSpPr>
          <p:cNvPr id="3" name="object 9">
            <a:extLst>
              <a:ext uri="{FF2B5EF4-FFF2-40B4-BE49-F238E27FC236}">
                <a16:creationId xmlns:a16="http://schemas.microsoft.com/office/drawing/2014/main" id="{D55B0EB2-FF32-29E1-5513-B127680658F7}"/>
              </a:ext>
            </a:extLst>
          </p:cNvPr>
          <p:cNvSpPr txBox="1"/>
          <p:nvPr/>
        </p:nvSpPr>
        <p:spPr>
          <a:xfrm>
            <a:off x="1203819" y="1264183"/>
            <a:ext cx="1109451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45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100" dirty="0" smtClean="0">
                <a:solidFill>
                  <a:srgbClr val="000000"/>
                </a:solidFill>
                <a:latin typeface="+mj-ea"/>
                <a:ea typeface="+mj-ea"/>
                <a:cs typeface="LUOGFN+NanumGothic"/>
              </a:rPr>
              <a:t>2</a:t>
            </a:r>
            <a:r>
              <a:rPr lang="en-US" sz="1100" dirty="0" smtClean="0">
                <a:solidFill>
                  <a:srgbClr val="000000"/>
                </a:solidFill>
                <a:latin typeface="+mj-ea"/>
                <a:ea typeface="+mj-ea"/>
                <a:cs typeface="LUOGFN+NanumGothic"/>
              </a:rPr>
              <a:t>) </a:t>
            </a:r>
            <a:r>
              <a:rPr lang="ko-KR" altLang="en-US" sz="1100" dirty="0" smtClean="0">
                <a:solidFill>
                  <a:srgbClr val="000000"/>
                </a:solidFill>
                <a:latin typeface="+mj-ea"/>
                <a:ea typeface="+mj-ea"/>
                <a:cs typeface="LUOGFN+NanumGothic"/>
              </a:rPr>
              <a:t>요구사항 분석</a:t>
            </a:r>
            <a:endParaRPr sz="1100" dirty="0">
              <a:solidFill>
                <a:srgbClr val="000000"/>
              </a:solidFill>
              <a:latin typeface="+mj-ea"/>
              <a:ea typeface="+mj-ea"/>
              <a:cs typeface="IHPDMS+NanumGothic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1F4943-6539-3F42-FE00-37BD4824C445}"/>
              </a:ext>
            </a:extLst>
          </p:cNvPr>
          <p:cNvSpPr txBox="1"/>
          <p:nvPr/>
        </p:nvSpPr>
        <p:spPr>
          <a:xfrm>
            <a:off x="1214800" y="1405247"/>
            <a:ext cx="3935693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+mj-ea"/>
                <a:ea typeface="+mj-ea"/>
              </a:rPr>
              <a:t>요구사항들 간 상충되는 것을 해결하고</a:t>
            </a:r>
            <a:r>
              <a:rPr lang="en-US" altLang="ko-KR" sz="1000" dirty="0">
                <a:latin typeface="+mj-ea"/>
                <a:ea typeface="+mj-ea"/>
              </a:rPr>
              <a:t>, </a:t>
            </a:r>
            <a:r>
              <a:rPr lang="ko-KR" altLang="en-US" sz="1000" dirty="0">
                <a:latin typeface="+mj-ea"/>
                <a:ea typeface="+mj-ea"/>
              </a:rPr>
              <a:t>개발 범위를 파악하며</a:t>
            </a:r>
            <a:r>
              <a:rPr lang="en-US" altLang="ko-KR" sz="1000" dirty="0" smtClean="0">
                <a:latin typeface="+mj-ea"/>
                <a:ea typeface="+mj-ea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latin typeface="+mj-ea"/>
                <a:ea typeface="+mj-ea"/>
              </a:rPr>
              <a:t>    </a:t>
            </a:r>
            <a:r>
              <a:rPr lang="ko-KR" altLang="en-US" sz="1000" dirty="0" smtClean="0">
                <a:latin typeface="+mj-ea"/>
                <a:ea typeface="+mj-ea"/>
              </a:rPr>
              <a:t>소프트웨어 </a:t>
            </a:r>
            <a:r>
              <a:rPr lang="ko-KR" altLang="en-US" sz="1000" dirty="0">
                <a:latin typeface="+mj-ea"/>
                <a:ea typeface="+mj-ea"/>
              </a:rPr>
              <a:t>환경과 어떻게 상호작용하는지 </a:t>
            </a:r>
            <a:r>
              <a:rPr lang="ko-KR" altLang="en-US" sz="1000" dirty="0" smtClean="0">
                <a:latin typeface="+mj-ea"/>
                <a:ea typeface="+mj-ea"/>
              </a:rPr>
              <a:t>이해</a:t>
            </a:r>
            <a:endParaRPr lang="ko-KR" altLang="en-US" sz="1000" dirty="0">
              <a:latin typeface="+mj-ea"/>
              <a:ea typeface="+mj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+mj-ea"/>
                <a:ea typeface="+mj-ea"/>
              </a:rPr>
              <a:t>시스템 요구사항을 정제하여 소프트웨어 요구사항을 도출</a:t>
            </a:r>
            <a:endParaRPr lang="en-US" altLang="ko-KR" sz="1000" dirty="0">
              <a:latin typeface="+mj-ea"/>
              <a:ea typeface="+mj-ea"/>
            </a:endParaRPr>
          </a:p>
        </p:txBody>
      </p:sp>
      <p:sp>
        <p:nvSpPr>
          <p:cNvPr id="6" name="object 9">
            <a:extLst>
              <a:ext uri="{FF2B5EF4-FFF2-40B4-BE49-F238E27FC236}">
                <a16:creationId xmlns:a16="http://schemas.microsoft.com/office/drawing/2014/main" id="{D55B0EB2-FF32-29E1-5513-B127680658F7}"/>
              </a:ext>
            </a:extLst>
          </p:cNvPr>
          <p:cNvSpPr txBox="1"/>
          <p:nvPr/>
        </p:nvSpPr>
        <p:spPr>
          <a:xfrm>
            <a:off x="1214800" y="2260609"/>
            <a:ext cx="1483330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45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100" smtClean="0">
                <a:solidFill>
                  <a:srgbClr val="000000"/>
                </a:solidFill>
                <a:latin typeface="+mj-ea"/>
                <a:ea typeface="+mj-ea"/>
                <a:cs typeface="LUOGFN+NanumGothic"/>
              </a:rPr>
              <a:t>3) </a:t>
            </a:r>
            <a:r>
              <a:rPr lang="ko-KR" altLang="en-US" sz="1100" dirty="0" smtClean="0">
                <a:solidFill>
                  <a:srgbClr val="000000"/>
                </a:solidFill>
                <a:latin typeface="+mj-ea"/>
                <a:ea typeface="+mj-ea"/>
                <a:cs typeface="LUOGFN+NanumGothic"/>
              </a:rPr>
              <a:t>요구사항 정의서</a:t>
            </a:r>
            <a:endParaRPr sz="1100" dirty="0">
              <a:solidFill>
                <a:srgbClr val="000000"/>
              </a:solidFill>
              <a:latin typeface="+mj-ea"/>
              <a:ea typeface="+mj-ea"/>
              <a:cs typeface="IHPDMS+NanumGothic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6813115"/>
              </p:ext>
            </p:extLst>
          </p:nvPr>
        </p:nvGraphicFramePr>
        <p:xfrm>
          <a:off x="537891" y="2676054"/>
          <a:ext cx="6480719" cy="6667580"/>
        </p:xfrm>
        <a:graphic>
          <a:graphicData uri="http://schemas.openxmlformats.org/drawingml/2006/table">
            <a:tbl>
              <a:tblPr/>
              <a:tblGrid>
                <a:gridCol w="576063">
                  <a:extLst>
                    <a:ext uri="{9D8B030D-6E8A-4147-A177-3AD203B41FA5}">
                      <a16:colId xmlns:a16="http://schemas.microsoft.com/office/drawing/2014/main" val="287944956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74639875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3454864525"/>
                    </a:ext>
                  </a:extLst>
                </a:gridCol>
                <a:gridCol w="2448272">
                  <a:extLst>
                    <a:ext uri="{9D8B030D-6E8A-4147-A177-3AD203B41FA5}">
                      <a16:colId xmlns:a16="http://schemas.microsoft.com/office/drawing/2014/main" val="1731771769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1421177786"/>
                    </a:ext>
                  </a:extLst>
                </a:gridCol>
              </a:tblGrid>
              <a:tr h="244949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요구사항명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0" marT="63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기능</a:t>
                      </a:r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ID</a:t>
                      </a:r>
                    </a:p>
                  </a:txBody>
                  <a:tcPr marL="72000" marR="0" marT="631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기능명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0" marT="631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상세설명</a:t>
                      </a:r>
                    </a:p>
                  </a:txBody>
                  <a:tcPr marL="72000" marR="0" marT="631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특이사항</a:t>
                      </a:r>
                    </a:p>
                  </a:txBody>
                  <a:tcPr marL="72000" marR="0" marT="631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8111862"/>
                  </a:ext>
                </a:extLst>
              </a:tr>
              <a:tr h="244949">
                <a:tc rowSpan="3"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ko-KR" altLang="en-US" sz="7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메인페이지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0" marT="63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Main</a:t>
                      </a:r>
                    </a:p>
                  </a:txBody>
                  <a:tcPr marL="72000" marR="0" marT="631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메인페이지</a:t>
                      </a:r>
                    </a:p>
                  </a:txBody>
                  <a:tcPr marL="72000" marR="0" marT="631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ko-KR" alt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메인페이지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0" marT="631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2000" marR="0" marT="631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1809631"/>
                  </a:ext>
                </a:extLst>
              </a:tr>
              <a:tr h="244949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10" marR="6310" marT="63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Main_bestItem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0" marT="631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베스트아이템</a:t>
                      </a:r>
                    </a:p>
                  </a:txBody>
                  <a:tcPr marL="72000" marR="0" marT="631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ko-KR" alt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대분류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 베스트아이템 출력</a:t>
                      </a:r>
                    </a:p>
                  </a:txBody>
                  <a:tcPr marL="72000" marR="0" marT="631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2000" marR="0" marT="631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9055524"/>
                  </a:ext>
                </a:extLst>
              </a:tr>
              <a:tr h="244949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10" marR="6310" marT="63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Main_newItem</a:t>
                      </a:r>
                    </a:p>
                  </a:txBody>
                  <a:tcPr marL="72000" marR="0" marT="631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신상품</a:t>
                      </a:r>
                    </a:p>
                  </a:txBody>
                  <a:tcPr marL="72000" marR="0" marT="631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신상품 출력</a:t>
                      </a:r>
                    </a:p>
                  </a:txBody>
                  <a:tcPr marL="72000" marR="0" marT="631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2000" marR="0" marT="631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9794850"/>
                  </a:ext>
                </a:extLst>
              </a:tr>
              <a:tr h="244949">
                <a:tc rowSpan="5"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멤버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0" marT="63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Member_login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0" marT="631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로그인</a:t>
                      </a:r>
                    </a:p>
                  </a:txBody>
                  <a:tcPr marL="72000" marR="0" marT="631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로그인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(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회원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),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비회원 주문조회</a:t>
                      </a:r>
                    </a:p>
                  </a:txBody>
                  <a:tcPr marL="72000" marR="0" marT="631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비회원 주문조회 기능 </a:t>
                      </a:r>
                      <a:r>
                        <a:rPr lang="ko-KR" alt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미구현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0" marT="631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6413945"/>
                  </a:ext>
                </a:extLst>
              </a:tr>
              <a:tr h="403051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10" marR="6310" marT="63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Member_register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0" marT="631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회원가입</a:t>
                      </a:r>
                    </a:p>
                  </a:txBody>
                  <a:tcPr marL="72000" marR="0" marT="631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아이디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비밀번호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주소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연락처 등 개인정보 입력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/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약관동의</a:t>
                      </a:r>
                    </a:p>
                  </a:txBody>
                  <a:tcPr marL="72000" marR="0" marT="631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아이디를 이메일로 사용하기 때문에 이메일 인증 필요</a:t>
                      </a:r>
                    </a:p>
                  </a:txBody>
                  <a:tcPr marL="72000" marR="0" marT="631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750742"/>
                  </a:ext>
                </a:extLst>
              </a:tr>
              <a:tr h="403051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10" marR="6310" marT="63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Member_find</a:t>
                      </a:r>
                    </a:p>
                  </a:txBody>
                  <a:tcPr marL="72000" marR="0" marT="631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아이디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/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비밀번호 찾기</a:t>
                      </a:r>
                    </a:p>
                  </a:txBody>
                  <a:tcPr marL="72000" marR="0" marT="631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이름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휴대전화로 아이디 찾기 가능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/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이메일 인증을 통한 비밀번호 변경 가능</a:t>
                      </a:r>
                    </a:p>
                  </a:txBody>
                  <a:tcPr marL="72000" marR="0" marT="631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개인정보 보호를 위한 이메일 인증 후 비밀번호 변경 가능</a:t>
                      </a:r>
                    </a:p>
                  </a:txBody>
                  <a:tcPr marL="72000" marR="0" marT="631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3809178"/>
                  </a:ext>
                </a:extLst>
              </a:tr>
              <a:tr h="403051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10" marR="6310" marT="63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Member_findIdResult</a:t>
                      </a:r>
                    </a:p>
                  </a:txBody>
                  <a:tcPr marL="72000" marR="0" marT="631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아이디 찾기</a:t>
                      </a:r>
                    </a:p>
                  </a:txBody>
                  <a:tcPr marL="72000" marR="0" marT="631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아이디 표시</a:t>
                      </a:r>
                    </a:p>
                  </a:txBody>
                  <a:tcPr marL="72000" marR="0" marT="631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2000" marR="0" marT="631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00460"/>
                  </a:ext>
                </a:extLst>
              </a:tr>
              <a:tr h="403051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10" marR="6310" marT="63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Member_findPwResult</a:t>
                      </a:r>
                    </a:p>
                  </a:txBody>
                  <a:tcPr marL="72000" marR="0" marT="631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비밀번호 찾기</a:t>
                      </a:r>
                    </a:p>
                  </a:txBody>
                  <a:tcPr marL="72000" marR="0" marT="631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이메일 인증을 통한 비밀번호 변경 가능</a:t>
                      </a:r>
                    </a:p>
                  </a:txBody>
                  <a:tcPr marL="72000" marR="0" marT="631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2000" marR="0" marT="631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5273673"/>
                  </a:ext>
                </a:extLst>
              </a:tr>
              <a:tr h="403051">
                <a:tc rowSpan="11"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ko-KR" altLang="en-US" sz="7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마이페이지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0" marT="63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Myshop_memberInfo</a:t>
                      </a:r>
                    </a:p>
                  </a:txBody>
                  <a:tcPr marL="72000" marR="0" marT="631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회원정보</a:t>
                      </a:r>
                    </a:p>
                  </a:txBody>
                  <a:tcPr marL="72000" marR="0" marT="631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회원 프로필 사진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이름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누적구매금액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쿠폰 개수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적립금 조회 회원 이름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등급 및 점수 표시</a:t>
                      </a:r>
                    </a:p>
                  </a:txBody>
                  <a:tcPr marL="72000" marR="0" marT="631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 marL="72000" marR="0" marT="631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2073745"/>
                  </a:ext>
                </a:extLst>
              </a:tr>
              <a:tr h="403051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10" marR="6310" marT="63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Myshop_levelTable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0" marT="631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등급혜택</a:t>
                      </a:r>
                    </a:p>
                  </a:txBody>
                  <a:tcPr marL="72000" marR="0" marT="631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등급점수 도움말 표시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내 현재 레벨 배경색으로 표시</a:t>
                      </a:r>
                    </a:p>
                  </a:txBody>
                  <a:tcPr marL="72000" marR="0" marT="631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도움말 </a:t>
                      </a:r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Popover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이용</a:t>
                      </a:r>
                    </a:p>
                  </a:txBody>
                  <a:tcPr marL="72000" marR="0" marT="631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9192986"/>
                  </a:ext>
                </a:extLst>
              </a:tr>
              <a:tr h="244949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10" marR="6310" marT="63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Myshop_myorder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0" marT="631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주문조회</a:t>
                      </a:r>
                    </a:p>
                  </a:txBody>
                  <a:tcPr marL="72000" marR="0" marT="631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주문상품 상품 사진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브랜드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이름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옵션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주문일자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번호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총금액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수량 조회</a:t>
                      </a:r>
                    </a:p>
                  </a:txBody>
                  <a:tcPr marL="72000" marR="0" marT="631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>
                        <a:latin typeface="+mj-ea"/>
                        <a:ea typeface="+mj-ea"/>
                      </a:endParaRPr>
                    </a:p>
                  </a:txBody>
                  <a:tcPr marL="72000" marR="0" marT="631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0723594"/>
                  </a:ext>
                </a:extLst>
              </a:tr>
              <a:tr h="244949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10" marR="6310" marT="63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Myshop_track</a:t>
                      </a:r>
                    </a:p>
                  </a:txBody>
                  <a:tcPr marL="72000" marR="0" marT="631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배송조회</a:t>
                      </a:r>
                    </a:p>
                  </a:txBody>
                  <a:tcPr marL="72000" marR="0" marT="631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택배사 선택 및 운송장 번호 입력으로 배송조회 가능</a:t>
                      </a:r>
                    </a:p>
                  </a:txBody>
                  <a:tcPr marL="72000" marR="0" marT="631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tracker.delivery API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이용</a:t>
                      </a:r>
                    </a:p>
                  </a:txBody>
                  <a:tcPr marL="72000" marR="0" marT="631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2184553"/>
                  </a:ext>
                </a:extLst>
              </a:tr>
              <a:tr h="244949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10" marR="6310" marT="63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Myshop_point</a:t>
                      </a:r>
                    </a:p>
                  </a:txBody>
                  <a:tcPr marL="72000" marR="0" marT="631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적립금조회</a:t>
                      </a:r>
                    </a:p>
                  </a:txBody>
                  <a:tcPr marL="72000" marR="0" marT="631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주문일자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구분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주문번호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금액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주문상태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유효기간 조회</a:t>
                      </a:r>
                    </a:p>
                  </a:txBody>
                  <a:tcPr marL="72000" marR="0" marT="631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2000" marR="0" marT="631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7313708"/>
                  </a:ext>
                </a:extLst>
              </a:tr>
              <a:tr h="403051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10" marR="6310" marT="63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Myshop_period</a:t>
                      </a:r>
                    </a:p>
                  </a:txBody>
                  <a:tcPr marL="72000" marR="0" marT="631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기간조회</a:t>
                      </a:r>
                    </a:p>
                  </a:txBody>
                  <a:tcPr marL="72000" marR="0" marT="631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주문조회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적립금 </a:t>
                      </a:r>
                      <a:r>
                        <a:rPr lang="ko-KR" alt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조회시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 기간별 조회 기능</a:t>
                      </a:r>
                    </a:p>
                  </a:txBody>
                  <a:tcPr marL="72000" marR="0" marT="631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기본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1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개월 조회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1,6,12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개월 및 </a:t>
                      </a:r>
                      <a:r>
                        <a:rPr lang="ko-KR" alt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기간선택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 조회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동적처리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0" marT="631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4852439"/>
                  </a:ext>
                </a:extLst>
              </a:tr>
              <a:tr h="244949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10" marR="6310" marT="63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Myshop_page</a:t>
                      </a:r>
                    </a:p>
                  </a:txBody>
                  <a:tcPr marL="72000" marR="0" marT="631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페이지처리</a:t>
                      </a:r>
                    </a:p>
                  </a:txBody>
                  <a:tcPr marL="72000" marR="0" marT="631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주문조회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적립금 조회 한 페이지당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10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개씩 출력</a:t>
                      </a:r>
                    </a:p>
                  </a:txBody>
                  <a:tcPr marL="72000" marR="0" marT="631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동적 처리</a:t>
                      </a:r>
                    </a:p>
                  </a:txBody>
                  <a:tcPr marL="72000" marR="0" marT="631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6191005"/>
                  </a:ext>
                </a:extLst>
              </a:tr>
              <a:tr h="403051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10" marR="6310" marT="63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Myshop_wishlist</a:t>
                      </a:r>
                    </a:p>
                  </a:txBody>
                  <a:tcPr marL="72000" marR="0" marT="631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위시리스트조회</a:t>
                      </a:r>
                    </a:p>
                  </a:txBody>
                  <a:tcPr marL="72000" marR="0" marT="631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관심상품 조회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비우기 및 </a:t>
                      </a:r>
                      <a:r>
                        <a:rPr lang="ko-KR" alt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개별삭제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 가능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마우스오버시 </a:t>
                      </a:r>
                      <a:r>
                        <a:rPr lang="ko-KR" alt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삭제버튼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 출력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클릭시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상품상세로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 이동</a:t>
                      </a:r>
                    </a:p>
                  </a:txBody>
                  <a:tcPr marL="72000" marR="0" marT="631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한 줄에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4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개씩 출력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삭제시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동적처리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0" marT="631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5833142"/>
                  </a:ext>
                </a:extLst>
              </a:tr>
              <a:tr h="244949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10" marR="6310" marT="63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Myshop_profile</a:t>
                      </a:r>
                    </a:p>
                  </a:txBody>
                  <a:tcPr marL="72000" marR="0" marT="631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내 정보</a:t>
                      </a:r>
                    </a:p>
                  </a:txBody>
                  <a:tcPr marL="72000" marR="0" marT="631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비밀번호 체크 후 내 정보 조회</a:t>
                      </a:r>
                    </a:p>
                  </a:txBody>
                  <a:tcPr marL="72000" marR="0" marT="631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2000" marR="0" marT="631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1605953"/>
                  </a:ext>
                </a:extLst>
              </a:tr>
              <a:tr h="403051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10" marR="6310" marT="63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Myshop_updateProfile</a:t>
                      </a:r>
                    </a:p>
                  </a:txBody>
                  <a:tcPr marL="72000" marR="0" marT="631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내 정보 업데이트</a:t>
                      </a:r>
                    </a:p>
                  </a:txBody>
                  <a:tcPr marL="72000" marR="0" marT="631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비밀번호 변경 및 내 정보 갱신</a:t>
                      </a:r>
                    </a:p>
                  </a:txBody>
                  <a:tcPr marL="72000" marR="0" marT="631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ID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및 이름은 변경 불가</a:t>
                      </a:r>
                    </a:p>
                  </a:txBody>
                  <a:tcPr marL="72000" marR="0" marT="631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837409"/>
                  </a:ext>
                </a:extLst>
              </a:tr>
              <a:tr h="403051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10" marR="6310" marT="63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Myshop_deleteAccount</a:t>
                      </a:r>
                    </a:p>
                  </a:txBody>
                  <a:tcPr marL="72000" marR="0" marT="631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회원 탈퇴</a:t>
                      </a:r>
                    </a:p>
                  </a:txBody>
                  <a:tcPr marL="72000" marR="0" marT="631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회원 탈퇴 기능</a:t>
                      </a:r>
                    </a:p>
                  </a:txBody>
                  <a:tcPr marL="72000" marR="0" marT="631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탈퇴 후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1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달간 정보 유지</a:t>
                      </a:r>
                    </a:p>
                  </a:txBody>
                  <a:tcPr marL="72000" marR="0" marT="631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8751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8226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9">
            <a:extLst>
              <a:ext uri="{FF2B5EF4-FFF2-40B4-BE49-F238E27FC236}">
                <a16:creationId xmlns:a16="http://schemas.microsoft.com/office/drawing/2014/main" id="{D55B0EB2-FF32-29E1-5513-B127680658F7}"/>
              </a:ext>
            </a:extLst>
          </p:cNvPr>
          <p:cNvSpPr txBox="1"/>
          <p:nvPr/>
        </p:nvSpPr>
        <p:spPr>
          <a:xfrm>
            <a:off x="753914" y="587822"/>
            <a:ext cx="1483330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45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100" smtClean="0">
                <a:solidFill>
                  <a:srgbClr val="000000"/>
                </a:solidFill>
                <a:latin typeface="+mj-ea"/>
                <a:ea typeface="+mj-ea"/>
                <a:cs typeface="LUOGFN+NanumGothic"/>
              </a:rPr>
              <a:t>3) </a:t>
            </a:r>
            <a:r>
              <a:rPr lang="ko-KR" altLang="en-US" sz="1100" dirty="0" smtClean="0">
                <a:solidFill>
                  <a:srgbClr val="000000"/>
                </a:solidFill>
                <a:latin typeface="+mj-ea"/>
                <a:ea typeface="+mj-ea"/>
                <a:cs typeface="LUOGFN+NanumGothic"/>
              </a:rPr>
              <a:t>요구사항 정의서</a:t>
            </a:r>
            <a:endParaRPr sz="1100" dirty="0">
              <a:solidFill>
                <a:srgbClr val="000000"/>
              </a:solidFill>
              <a:latin typeface="+mj-ea"/>
              <a:ea typeface="+mj-ea"/>
              <a:cs typeface="IHPDMS+NanumGothic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6787411"/>
              </p:ext>
            </p:extLst>
          </p:nvPr>
        </p:nvGraphicFramePr>
        <p:xfrm>
          <a:off x="321866" y="1019871"/>
          <a:ext cx="6797675" cy="8447396"/>
        </p:xfrm>
        <a:graphic>
          <a:graphicData uri="http://schemas.openxmlformats.org/drawingml/2006/table">
            <a:tbl>
              <a:tblPr/>
              <a:tblGrid>
                <a:gridCol w="576064">
                  <a:extLst>
                    <a:ext uri="{9D8B030D-6E8A-4147-A177-3AD203B41FA5}">
                      <a16:colId xmlns:a16="http://schemas.microsoft.com/office/drawing/2014/main" val="3727165469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1468318266"/>
                    </a:ext>
                  </a:extLst>
                </a:gridCol>
                <a:gridCol w="859292">
                  <a:extLst>
                    <a:ext uri="{9D8B030D-6E8A-4147-A177-3AD203B41FA5}">
                      <a16:colId xmlns:a16="http://schemas.microsoft.com/office/drawing/2014/main" val="2428678487"/>
                    </a:ext>
                  </a:extLst>
                </a:gridCol>
                <a:gridCol w="1805004">
                  <a:extLst>
                    <a:ext uri="{9D8B030D-6E8A-4147-A177-3AD203B41FA5}">
                      <a16:colId xmlns:a16="http://schemas.microsoft.com/office/drawing/2014/main" val="3399874111"/>
                    </a:ext>
                  </a:extLst>
                </a:gridCol>
                <a:gridCol w="2477195">
                  <a:extLst>
                    <a:ext uri="{9D8B030D-6E8A-4147-A177-3AD203B41FA5}">
                      <a16:colId xmlns:a16="http://schemas.microsoft.com/office/drawing/2014/main" val="872232370"/>
                    </a:ext>
                  </a:extLst>
                </a:gridCol>
              </a:tblGrid>
              <a:tr h="234173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요구사항명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6310" marT="63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</a:t>
                      </a: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</a:p>
                  </a:txBody>
                  <a:tcPr marL="72000" marR="6310" marT="631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기능명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6310" marT="631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상세설명</a:t>
                      </a:r>
                    </a:p>
                  </a:txBody>
                  <a:tcPr marL="72000" marR="6310" marT="631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특이사항</a:t>
                      </a:r>
                    </a:p>
                  </a:txBody>
                  <a:tcPr marL="72000" marR="6310" marT="631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806487"/>
                  </a:ext>
                </a:extLst>
              </a:tr>
              <a:tr h="234173">
                <a:tc rowSpan="5"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상품페이지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6310" marT="63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Product_list</a:t>
                      </a:r>
                    </a:p>
                  </a:txBody>
                  <a:tcPr marL="72000" marR="6310" marT="631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상품리스트 출력</a:t>
                      </a:r>
                    </a:p>
                  </a:txBody>
                  <a:tcPr marL="72000" marR="6310" marT="631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해당 카테고리에 맞는 </a:t>
                      </a:r>
                      <a:r>
                        <a:rPr lang="ko-KR" alt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상품출력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6310" marT="631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ko-KR" alt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정렬기능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6310" marT="631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9555210"/>
                  </a:ext>
                </a:extLst>
              </a:tr>
              <a:tr h="234173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10" marR="6310" marT="63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Product_view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6310" marT="631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 상세보기</a:t>
                      </a:r>
                    </a:p>
                  </a:txBody>
                  <a:tcPr marL="72000" marR="6310" marT="631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해당 상품상세보기</a:t>
                      </a:r>
                    </a:p>
                  </a:txBody>
                  <a:tcPr marL="72000" marR="6310" marT="631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2000" marR="6310" marT="631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5174983"/>
                  </a:ext>
                </a:extLst>
              </a:tr>
              <a:tr h="234173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10" marR="6310" marT="63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Product_addCart</a:t>
                      </a:r>
                    </a:p>
                  </a:txBody>
                  <a:tcPr marL="72000" marR="6310" marT="631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장바구니 추가</a:t>
                      </a:r>
                    </a:p>
                  </a:txBody>
                  <a:tcPr marL="72000" marR="6310" marT="631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 장바구니 추가</a:t>
                      </a:r>
                    </a:p>
                  </a:txBody>
                  <a:tcPr marL="72000" marR="6310" marT="631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2000" marR="6310" marT="631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9190873"/>
                  </a:ext>
                </a:extLst>
              </a:tr>
              <a:tr h="234173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10" marR="6310" marT="63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Product_addWish</a:t>
                      </a:r>
                    </a:p>
                  </a:txBody>
                  <a:tcPr marL="72000" marR="6310" marT="631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위시리스트 추가</a:t>
                      </a:r>
                    </a:p>
                  </a:txBody>
                  <a:tcPr marL="72000" marR="6310" marT="631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 위시리스트 추가</a:t>
                      </a:r>
                    </a:p>
                  </a:txBody>
                  <a:tcPr marL="72000" marR="6310" marT="631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2000" marR="6310" marT="631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1387355"/>
                  </a:ext>
                </a:extLst>
              </a:tr>
              <a:tr h="385320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10" marR="6310" marT="63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Product_addOrder</a:t>
                      </a:r>
                    </a:p>
                  </a:txBody>
                  <a:tcPr marL="72000" marR="6310" marT="631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주문하기</a:t>
                      </a:r>
                    </a:p>
                  </a:txBody>
                  <a:tcPr marL="72000" marR="6310" marT="631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 주문하기</a:t>
                      </a:r>
                    </a:p>
                  </a:txBody>
                  <a:tcPr marL="72000" marR="6310" marT="631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2000" marR="6310" marT="631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3005008"/>
                  </a:ext>
                </a:extLst>
              </a:tr>
              <a:tr h="234173">
                <a:tc rowSpan="5"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ko-KR" altLang="en-US" sz="7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주문페이지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6310" marT="63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Order_orderform</a:t>
                      </a:r>
                    </a:p>
                  </a:txBody>
                  <a:tcPr marL="72000" marR="6310" marT="631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주문페이지</a:t>
                      </a:r>
                    </a:p>
                  </a:txBody>
                  <a:tcPr marL="72000" marR="6310" marT="631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 주문페이지</a:t>
                      </a:r>
                    </a:p>
                  </a:txBody>
                  <a:tcPr marL="72000" marR="6310" marT="631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비회원 구분</a:t>
                      </a:r>
                    </a:p>
                  </a:txBody>
                  <a:tcPr marL="72000" marR="6310" marT="631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7157280"/>
                  </a:ext>
                </a:extLst>
              </a:tr>
              <a:tr h="385320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10" marR="6310" marT="63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Order_ordercomplete</a:t>
                      </a:r>
                    </a:p>
                  </a:txBody>
                  <a:tcPr marL="72000" marR="6310" marT="631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주문완료 페이지</a:t>
                      </a:r>
                    </a:p>
                  </a:txBody>
                  <a:tcPr marL="72000" marR="6310" marT="631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 주문완료 페이지</a:t>
                      </a:r>
                    </a:p>
                  </a:txBody>
                  <a:tcPr marL="72000" marR="6310" marT="631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 구매내역 출력</a:t>
                      </a:r>
                    </a:p>
                  </a:txBody>
                  <a:tcPr marL="72000" marR="6310" marT="631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0157777"/>
                  </a:ext>
                </a:extLst>
              </a:tr>
              <a:tr h="572657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10" marR="6310" marT="63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Order_cart</a:t>
                      </a:r>
                    </a:p>
                  </a:txBody>
                  <a:tcPr marL="72000" marR="6310" marT="631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장바구니 페이지</a:t>
                      </a:r>
                    </a:p>
                  </a:txBody>
                  <a:tcPr marL="72000" marR="6310" marT="631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장바구니 페이지</a:t>
                      </a:r>
                    </a:p>
                  </a:txBody>
                  <a:tcPr marL="72000" marR="6310" marT="631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장바구니 목록 출력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위시리스트 출력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회원전용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),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수량변경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삭제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동적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72000" marR="6310" marT="631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2459881"/>
                  </a:ext>
                </a:extLst>
              </a:tr>
              <a:tr h="572657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10" marR="6310" marT="63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Order_option</a:t>
                      </a:r>
                    </a:p>
                  </a:txBody>
                  <a:tcPr marL="72000" marR="6310" marT="631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장바구니 옵션변경</a:t>
                      </a:r>
                    </a:p>
                  </a:txBody>
                  <a:tcPr marL="72000" marR="6310" marT="631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장바구니 상품 옵션 변경</a:t>
                      </a:r>
                    </a:p>
                  </a:txBody>
                  <a:tcPr marL="72000" marR="6310" marT="631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bootstrap_modal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이용해 색상조회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색상별사이즈 조회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변경시 동적변경 및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적용</a:t>
                      </a:r>
                    </a:p>
                  </a:txBody>
                  <a:tcPr marL="72000" marR="6310" marT="631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6265486"/>
                  </a:ext>
                </a:extLst>
              </a:tr>
              <a:tr h="385320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10" marR="6310" marT="63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Order_amount</a:t>
                      </a:r>
                    </a:p>
                  </a:txBody>
                  <a:tcPr marL="72000" marR="6310" marT="631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장바구니 수량변경</a:t>
                      </a:r>
                    </a:p>
                  </a:txBody>
                  <a:tcPr marL="72000" marR="6310" marT="631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장바구니 상품 수량 변경</a:t>
                      </a:r>
                    </a:p>
                  </a:txBody>
                  <a:tcPr marL="72000" marR="6310" marT="631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 수량 </a:t>
                      </a:r>
                      <a:r>
                        <a:rPr lang="ko-KR" alt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변경시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총 가격 </a:t>
                      </a:r>
                      <a:r>
                        <a:rPr lang="ko-KR" alt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동적변경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및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적용</a:t>
                      </a:r>
                    </a:p>
                  </a:txBody>
                  <a:tcPr marL="72000" marR="6310" marT="631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1820797"/>
                  </a:ext>
                </a:extLst>
              </a:tr>
              <a:tr h="1046215">
                <a:tc rowSpan="6"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6310" marT="63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Admin_productRegister</a:t>
                      </a:r>
                    </a:p>
                  </a:txBody>
                  <a:tcPr marL="72000" marR="6310" marT="631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상품등록</a:t>
                      </a:r>
                    </a:p>
                  </a:txBody>
                  <a:tcPr marL="72000" marR="6310" marT="631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상품등록기능</a:t>
                      </a:r>
                    </a:p>
                  </a:txBody>
                  <a:tcPr marL="72000" marR="6310" marT="631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선택된 대분류에 따라 소분류 다르게 보이기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포인트 입력없이 할인가의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1%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자동계산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색상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사이즈는 다중선택가능하며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product_option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테이블에 삽입</a:t>
                      </a:r>
                    </a:p>
                  </a:txBody>
                  <a:tcPr marL="72000" marR="6310" marT="631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0966548"/>
                  </a:ext>
                </a:extLst>
              </a:tr>
              <a:tr h="385320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10" marR="6310" marT="63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Admin_productDelete</a:t>
                      </a:r>
                    </a:p>
                  </a:txBody>
                  <a:tcPr marL="72000" marR="6310" marT="631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상품삭제</a:t>
                      </a:r>
                    </a:p>
                  </a:txBody>
                  <a:tcPr marL="72000" marR="6310" marT="631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상품삭제기능</a:t>
                      </a:r>
                    </a:p>
                  </a:txBody>
                  <a:tcPr marL="72000" marR="6310" marT="631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삭제버튼 클릭시 해당 상품 삭제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체크박스 선택시 다중 삭제 가능</a:t>
                      </a:r>
                    </a:p>
                  </a:txBody>
                  <a:tcPr marL="72000" marR="6310" marT="631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6631495"/>
                  </a:ext>
                </a:extLst>
              </a:tr>
              <a:tr h="385320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10" marR="6310" marT="63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Admin_productSearch</a:t>
                      </a:r>
                    </a:p>
                  </a:txBody>
                  <a:tcPr marL="72000" marR="6310" marT="631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상품검색</a:t>
                      </a:r>
                    </a:p>
                  </a:txBody>
                  <a:tcPr marL="72000" marR="6310" marT="631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상품검색기능</a:t>
                      </a:r>
                    </a:p>
                  </a:txBody>
                  <a:tcPr marL="72000" marR="6310" marT="631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상품명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상품번호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선택된 카테고리 내 검색</a:t>
                      </a:r>
                    </a:p>
                  </a:txBody>
                  <a:tcPr marL="72000" marR="6310" marT="631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8774326"/>
                  </a:ext>
                </a:extLst>
              </a:tr>
              <a:tr h="1029560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10" marR="6310" marT="63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Admin_productCate</a:t>
                      </a:r>
                    </a:p>
                  </a:txBody>
                  <a:tcPr marL="72000" marR="6310" marT="631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카테고리분류</a:t>
                      </a:r>
                    </a:p>
                  </a:txBody>
                  <a:tcPr marL="72000" marR="6310" marT="631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카테고리선택</a:t>
                      </a:r>
                    </a:p>
                  </a:txBody>
                  <a:tcPr marL="72000" marR="6310" marT="631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처음엔 전체 </a:t>
                      </a:r>
                      <a:r>
                        <a:rPr lang="ko-KR" alt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상품목록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출력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카테고리 </a:t>
                      </a:r>
                      <a:r>
                        <a:rPr lang="ko-KR" alt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선택시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선택된 카테고리 </a:t>
                      </a:r>
                      <a:r>
                        <a:rPr lang="ko-KR" alt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상품목록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출력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대분류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밑 전체 체크박스 </a:t>
                      </a:r>
                      <a:r>
                        <a:rPr lang="ko-KR" alt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클릭시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하위 카테고리 전부 체크되며 해당상품목록 출력</a:t>
                      </a:r>
                    </a:p>
                  </a:txBody>
                  <a:tcPr marL="72000" marR="6310" marT="631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3330660"/>
                  </a:ext>
                </a:extLst>
              </a:tr>
              <a:tr h="572657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10" marR="6310" marT="63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Admin_searchResult</a:t>
                      </a:r>
                    </a:p>
                  </a:txBody>
                  <a:tcPr marL="72000" marR="6310" marT="631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검색결과</a:t>
                      </a:r>
                    </a:p>
                  </a:txBody>
                  <a:tcPr marL="72000" marR="6310" marT="631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상품검색결과출력</a:t>
                      </a:r>
                    </a:p>
                  </a:txBody>
                  <a:tcPr marL="72000" marR="6310" marT="631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ko-KR" alt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검색창에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선택한 </a:t>
                      </a:r>
                      <a:r>
                        <a:rPr lang="ko-KR" alt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검색유형과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키워드가 남아있도록 함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선택한 카테고리 내에서 </a:t>
                      </a:r>
                      <a:r>
                        <a:rPr lang="ko-KR" alt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검색가능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6310" marT="631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3674546"/>
                  </a:ext>
                </a:extLst>
              </a:tr>
              <a:tr h="385320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10" marR="6310" marT="63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Admin_productList</a:t>
                      </a:r>
                    </a:p>
                  </a:txBody>
                  <a:tcPr marL="72000" marR="6310" marT="631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상품목록</a:t>
                      </a:r>
                    </a:p>
                  </a:txBody>
                  <a:tcPr marL="72000" marR="6310" marT="631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상품목록출력</a:t>
                      </a:r>
                    </a:p>
                  </a:txBody>
                  <a:tcPr marL="72000" marR="6310" marT="631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ko-KR" alt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최신순으로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정렬해서 </a:t>
                      </a:r>
                      <a:r>
                        <a:rPr lang="ko-KR" alt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한페이지에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개씩 출력되도록 함</a:t>
                      </a:r>
                    </a:p>
                  </a:txBody>
                  <a:tcPr marL="72000" marR="6310" marT="631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1439208"/>
                  </a:ext>
                </a:extLst>
              </a:tr>
              <a:tr h="234173">
                <a:tc rowSpan="4"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게시판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6310" marT="63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Board_notice</a:t>
                      </a:r>
                    </a:p>
                  </a:txBody>
                  <a:tcPr marL="72000" marR="6310" marT="631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</a:t>
                      </a:r>
                    </a:p>
                  </a:txBody>
                  <a:tcPr marL="72000" marR="6310" marT="631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 페이지</a:t>
                      </a:r>
                    </a:p>
                  </a:txBody>
                  <a:tcPr marL="72000" marR="6310" marT="631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2000" marR="6310" marT="631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584265"/>
                  </a:ext>
                </a:extLst>
              </a:tr>
              <a:tr h="234173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10" marR="6310" marT="63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Board_qna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6310" marT="631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문의하기</a:t>
                      </a:r>
                    </a:p>
                  </a:txBody>
                  <a:tcPr marL="72000" marR="6310" marT="631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문의하기 페이지</a:t>
                      </a:r>
                    </a:p>
                  </a:txBody>
                  <a:tcPr marL="72000" marR="6310" marT="631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2000" marR="6310" marT="631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5794138"/>
                  </a:ext>
                </a:extLst>
              </a:tr>
              <a:tr h="234173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10" marR="6310" marT="63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Board_review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6310" marT="631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리뷰</a:t>
                      </a:r>
                    </a:p>
                  </a:txBody>
                  <a:tcPr marL="72000" marR="6310" marT="631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리뷰 페이지</a:t>
                      </a:r>
                    </a:p>
                  </a:txBody>
                  <a:tcPr marL="72000" marR="6310" marT="631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2000" marR="6310" marT="631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8424595"/>
                  </a:ext>
                </a:extLst>
              </a:tr>
              <a:tr h="234173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10" marR="6310" marT="63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Board_event</a:t>
                      </a:r>
                    </a:p>
                  </a:txBody>
                  <a:tcPr marL="72000" marR="6310" marT="631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이벤트</a:t>
                      </a:r>
                    </a:p>
                  </a:txBody>
                  <a:tcPr marL="72000" marR="6310" marT="631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이벤트 페이지</a:t>
                      </a:r>
                    </a:p>
                  </a:txBody>
                  <a:tcPr marL="72000" marR="6310" marT="631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2000" marR="6310" marT="631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5616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404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8">
            <a:extLst>
              <a:ext uri="{FF2B5EF4-FFF2-40B4-BE49-F238E27FC236}">
                <a16:creationId xmlns:a16="http://schemas.microsoft.com/office/drawing/2014/main" id="{DBBA9F97-4120-3E76-23A2-2BBC7A2B4918}"/>
              </a:ext>
            </a:extLst>
          </p:cNvPr>
          <p:cNvSpPr txBox="1"/>
          <p:nvPr/>
        </p:nvSpPr>
        <p:spPr>
          <a:xfrm>
            <a:off x="1081852" y="947862"/>
            <a:ext cx="2840414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8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srgbClr val="000000"/>
                </a:solidFill>
                <a:latin typeface="+mj-ea"/>
                <a:ea typeface="+mj-ea"/>
                <a:cs typeface="MTTESP+NanumGothicBold"/>
              </a:rPr>
              <a:t>2. </a:t>
            </a:r>
            <a:r>
              <a:rPr lang="ko-KR" altLang="en-US" sz="1200" b="1" dirty="0" smtClean="0">
                <a:solidFill>
                  <a:srgbClr val="000000"/>
                </a:solidFill>
                <a:latin typeface="+mj-ea"/>
                <a:ea typeface="+mj-ea"/>
                <a:cs typeface="MTTESP+NanumGothicBold"/>
              </a:rPr>
              <a:t>데이터 베이스 구현 및 설계</a:t>
            </a:r>
            <a:endParaRPr sz="1200" b="1" dirty="0">
              <a:solidFill>
                <a:srgbClr val="000000"/>
              </a:solidFill>
              <a:latin typeface="+mj-ea"/>
              <a:ea typeface="+mj-ea"/>
              <a:cs typeface="EFWDSD+NanumGothicBold"/>
            </a:endParaRPr>
          </a:p>
        </p:txBody>
      </p:sp>
      <p:sp>
        <p:nvSpPr>
          <p:cNvPr id="23" name="object 9">
            <a:extLst>
              <a:ext uri="{FF2B5EF4-FFF2-40B4-BE49-F238E27FC236}">
                <a16:creationId xmlns:a16="http://schemas.microsoft.com/office/drawing/2014/main" id="{077B3DE1-00B5-C0DF-2B76-81F45779FEC1}"/>
              </a:ext>
            </a:extLst>
          </p:cNvPr>
          <p:cNvSpPr txBox="1"/>
          <p:nvPr/>
        </p:nvSpPr>
        <p:spPr>
          <a:xfrm>
            <a:off x="1257970" y="1235894"/>
            <a:ext cx="1109451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45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100" dirty="0" smtClean="0">
                <a:solidFill>
                  <a:srgbClr val="000000"/>
                </a:solidFill>
                <a:latin typeface="+mj-ea"/>
                <a:ea typeface="+mj-ea"/>
                <a:cs typeface="IHPDMS+NanumGothic"/>
              </a:rPr>
              <a:t>1) ERD</a:t>
            </a:r>
            <a:endParaRPr sz="1100" dirty="0">
              <a:solidFill>
                <a:srgbClr val="000000"/>
              </a:solidFill>
              <a:latin typeface="+mj-ea"/>
              <a:ea typeface="+mj-ea"/>
              <a:cs typeface="IHPDMS+NanumGothic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722" y="2099990"/>
            <a:ext cx="6659088" cy="604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884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8">
            <a:extLst>
              <a:ext uri="{FF2B5EF4-FFF2-40B4-BE49-F238E27FC236}">
                <a16:creationId xmlns:a16="http://schemas.microsoft.com/office/drawing/2014/main" id="{DBBA9F97-4120-3E76-23A2-2BBC7A2B4918}"/>
              </a:ext>
            </a:extLst>
          </p:cNvPr>
          <p:cNvSpPr txBox="1"/>
          <p:nvPr/>
        </p:nvSpPr>
        <p:spPr>
          <a:xfrm>
            <a:off x="1081852" y="947862"/>
            <a:ext cx="2840414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8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1" dirty="0" smtClean="0">
                <a:solidFill>
                  <a:srgbClr val="000000"/>
                </a:solidFill>
                <a:latin typeface="+mj-ea"/>
                <a:ea typeface="+mj-ea"/>
                <a:cs typeface="MTTESP+NanumGothicBold"/>
              </a:rPr>
              <a:t>2. </a:t>
            </a:r>
            <a:r>
              <a:rPr lang="ko-KR" altLang="en-US" sz="1200" b="1" dirty="0" smtClean="0">
                <a:solidFill>
                  <a:srgbClr val="000000"/>
                </a:solidFill>
                <a:latin typeface="+mj-ea"/>
                <a:ea typeface="+mj-ea"/>
                <a:cs typeface="MTTESP+NanumGothicBold"/>
              </a:rPr>
              <a:t>데이터 베이스 구현 및 설계</a:t>
            </a:r>
            <a:endParaRPr sz="1200" b="1" dirty="0">
              <a:solidFill>
                <a:srgbClr val="000000"/>
              </a:solidFill>
              <a:latin typeface="+mj-ea"/>
              <a:ea typeface="+mj-ea"/>
              <a:cs typeface="EFWDSD+NanumGothicBold"/>
            </a:endParaRPr>
          </a:p>
        </p:txBody>
      </p:sp>
      <p:sp>
        <p:nvSpPr>
          <p:cNvPr id="23" name="object 9">
            <a:extLst>
              <a:ext uri="{FF2B5EF4-FFF2-40B4-BE49-F238E27FC236}">
                <a16:creationId xmlns:a16="http://schemas.microsoft.com/office/drawing/2014/main" id="{077B3DE1-00B5-C0DF-2B76-81F45779FEC1}"/>
              </a:ext>
            </a:extLst>
          </p:cNvPr>
          <p:cNvSpPr txBox="1"/>
          <p:nvPr/>
        </p:nvSpPr>
        <p:spPr>
          <a:xfrm>
            <a:off x="1257970" y="1235894"/>
            <a:ext cx="1109451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45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100" dirty="0" smtClean="0">
                <a:solidFill>
                  <a:srgbClr val="000000"/>
                </a:solidFill>
                <a:latin typeface="+mj-ea"/>
                <a:ea typeface="+mj-ea"/>
                <a:cs typeface="IHPDMS+NanumGothic"/>
              </a:rPr>
              <a:t>2) </a:t>
            </a:r>
            <a:r>
              <a:rPr lang="ko-KR" altLang="en-US" sz="1100" dirty="0" smtClean="0">
                <a:solidFill>
                  <a:srgbClr val="000000"/>
                </a:solidFill>
                <a:latin typeface="+mj-ea"/>
                <a:ea typeface="+mj-ea"/>
                <a:cs typeface="IHPDMS+NanumGothic"/>
              </a:rPr>
              <a:t>테이블 명세서</a:t>
            </a:r>
            <a:endParaRPr sz="1100" dirty="0">
              <a:solidFill>
                <a:srgbClr val="000000"/>
              </a:solidFill>
              <a:latin typeface="+mj-ea"/>
              <a:ea typeface="+mj-ea"/>
              <a:cs typeface="IHPDMS+NanumGothic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4320984"/>
              </p:ext>
            </p:extLst>
          </p:nvPr>
        </p:nvGraphicFramePr>
        <p:xfrm>
          <a:off x="794171" y="1739950"/>
          <a:ext cx="5968158" cy="4824534"/>
        </p:xfrm>
        <a:graphic>
          <a:graphicData uri="http://schemas.openxmlformats.org/drawingml/2006/table">
            <a:tbl>
              <a:tblPr/>
              <a:tblGrid>
                <a:gridCol w="498424">
                  <a:extLst>
                    <a:ext uri="{9D8B030D-6E8A-4147-A177-3AD203B41FA5}">
                      <a16:colId xmlns:a16="http://schemas.microsoft.com/office/drawing/2014/main" val="3398946397"/>
                    </a:ext>
                  </a:extLst>
                </a:gridCol>
                <a:gridCol w="1140748">
                  <a:extLst>
                    <a:ext uri="{9D8B030D-6E8A-4147-A177-3AD203B41FA5}">
                      <a16:colId xmlns:a16="http://schemas.microsoft.com/office/drawing/2014/main" val="3893163741"/>
                    </a:ext>
                  </a:extLst>
                </a:gridCol>
                <a:gridCol w="2096738">
                  <a:extLst>
                    <a:ext uri="{9D8B030D-6E8A-4147-A177-3AD203B41FA5}">
                      <a16:colId xmlns:a16="http://schemas.microsoft.com/office/drawing/2014/main" val="3127789149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3419335663"/>
                    </a:ext>
                  </a:extLst>
                </a:gridCol>
              </a:tblGrid>
              <a:tr h="37111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No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테이블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설명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비고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9018730"/>
                  </a:ext>
                </a:extLst>
              </a:tr>
              <a:tr h="3711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product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상품 테이블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6913564"/>
                  </a:ext>
                </a:extLst>
              </a:tr>
              <a:tr h="3711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product_option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상품 </a:t>
                      </a:r>
                      <a:r>
                        <a:rPr lang="ko-KR" alt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옵션별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 재고 테이블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6076957"/>
                  </a:ext>
                </a:extLst>
              </a:tr>
              <a:tr h="3711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cate1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메뉴 </a:t>
                      </a:r>
                      <a:r>
                        <a:rPr lang="ko-KR" alt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대분류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 테이블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60730"/>
                  </a:ext>
                </a:extLst>
              </a:tr>
              <a:tr h="3711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cate2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메뉴 소분류 테이블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5429445"/>
                  </a:ext>
                </a:extLst>
              </a:tr>
              <a:tr h="3711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cart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장바구니 테이블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9165392"/>
                  </a:ext>
                </a:extLst>
              </a:tr>
              <a:tr h="3711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wish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위시리스트 테이블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1782428"/>
                  </a:ext>
                </a:extLst>
              </a:tr>
              <a:tr h="3711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order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구매 목록 테이블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  <a:r>
                        <a:rPr lang="en-US" altLang="ko-KR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ordercomplete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의 세부 내역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9296947"/>
                  </a:ext>
                </a:extLst>
              </a:tr>
              <a:tr h="3711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ordercomplete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구매 내역 테이블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0158127"/>
                  </a:ext>
                </a:extLst>
              </a:tr>
              <a:tr h="3711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9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member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회원 테이블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0980166"/>
                  </a:ext>
                </a:extLst>
              </a:tr>
              <a:tr h="3711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10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reply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리뷰 테이블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5806081"/>
                  </a:ext>
                </a:extLst>
              </a:tr>
              <a:tr h="3711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11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board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게시판 테이블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0963234"/>
                  </a:ext>
                </a:extLst>
              </a:tr>
              <a:tr h="3711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12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terms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약관 테이블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72066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3628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8">
            <a:extLst>
              <a:ext uri="{FF2B5EF4-FFF2-40B4-BE49-F238E27FC236}">
                <a16:creationId xmlns:a16="http://schemas.microsoft.com/office/drawing/2014/main" id="{DBBA9F97-4120-3E76-23A2-2BBC7A2B4918}"/>
              </a:ext>
            </a:extLst>
          </p:cNvPr>
          <p:cNvSpPr txBox="1"/>
          <p:nvPr/>
        </p:nvSpPr>
        <p:spPr>
          <a:xfrm>
            <a:off x="1081852" y="947862"/>
            <a:ext cx="2840414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8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1" dirty="0" smtClean="0">
                <a:solidFill>
                  <a:srgbClr val="000000"/>
                </a:solidFill>
                <a:latin typeface="+mj-ea"/>
                <a:ea typeface="+mj-ea"/>
                <a:cs typeface="MTTESP+NanumGothicBold"/>
              </a:rPr>
              <a:t>2. </a:t>
            </a:r>
            <a:r>
              <a:rPr lang="ko-KR" altLang="en-US" sz="1200" b="1" dirty="0" smtClean="0">
                <a:solidFill>
                  <a:srgbClr val="000000"/>
                </a:solidFill>
                <a:latin typeface="+mj-ea"/>
                <a:ea typeface="+mj-ea"/>
                <a:cs typeface="MTTESP+NanumGothicBold"/>
              </a:rPr>
              <a:t>데이터 베이스 구현 및 설계</a:t>
            </a:r>
            <a:endParaRPr sz="1200" b="1" dirty="0">
              <a:solidFill>
                <a:srgbClr val="000000"/>
              </a:solidFill>
              <a:latin typeface="+mj-ea"/>
              <a:ea typeface="+mj-ea"/>
              <a:cs typeface="EFWDSD+NanumGothicBold"/>
            </a:endParaRPr>
          </a:p>
        </p:txBody>
      </p:sp>
      <p:sp>
        <p:nvSpPr>
          <p:cNvPr id="23" name="object 9">
            <a:extLst>
              <a:ext uri="{FF2B5EF4-FFF2-40B4-BE49-F238E27FC236}">
                <a16:creationId xmlns:a16="http://schemas.microsoft.com/office/drawing/2014/main" id="{077B3DE1-00B5-C0DF-2B76-81F45779FEC1}"/>
              </a:ext>
            </a:extLst>
          </p:cNvPr>
          <p:cNvSpPr txBox="1"/>
          <p:nvPr/>
        </p:nvSpPr>
        <p:spPr>
          <a:xfrm>
            <a:off x="1257970" y="1235894"/>
            <a:ext cx="1109451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45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100" dirty="0" smtClean="0">
                <a:solidFill>
                  <a:srgbClr val="000000"/>
                </a:solidFill>
                <a:latin typeface="+mj-ea"/>
                <a:ea typeface="+mj-ea"/>
                <a:cs typeface="IHPDMS+NanumGothic"/>
              </a:rPr>
              <a:t>2) </a:t>
            </a:r>
            <a:r>
              <a:rPr lang="ko-KR" altLang="en-US" sz="1100" dirty="0" smtClean="0">
                <a:solidFill>
                  <a:srgbClr val="000000"/>
                </a:solidFill>
                <a:latin typeface="+mj-ea"/>
                <a:ea typeface="+mj-ea"/>
                <a:cs typeface="IHPDMS+NanumGothic"/>
              </a:rPr>
              <a:t>테이블 명세서</a:t>
            </a:r>
            <a:endParaRPr sz="1100" dirty="0">
              <a:solidFill>
                <a:srgbClr val="000000"/>
              </a:solidFill>
              <a:latin typeface="+mj-ea"/>
              <a:ea typeface="+mj-ea"/>
              <a:cs typeface="IHPDMS+NanumGothic"/>
            </a:endParaRPr>
          </a:p>
        </p:txBody>
      </p:sp>
    </p:spTree>
    <p:extLst>
      <p:ext uri="{BB962C8B-B14F-4D97-AF65-F5344CB8AC3E}">
        <p14:creationId xmlns:p14="http://schemas.microsoft.com/office/powerpoint/2010/main" val="2479489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1002</TotalTime>
  <Words>1748</Words>
  <Application>Microsoft Office PowerPoint</Application>
  <PresentationFormat>사용자 지정</PresentationFormat>
  <Paragraphs>684</Paragraphs>
  <Slides>33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42" baseType="lpstr">
      <vt:lpstr>EFWDSD+NanumGothicBold</vt:lpstr>
      <vt:lpstr>IHPDMS+NanumGothic</vt:lpstr>
      <vt:lpstr>LUOGFN+NanumGothic</vt:lpstr>
      <vt:lpstr>MTTESP+NanumGothicBold</vt:lpstr>
      <vt:lpstr>맑은 고딕</vt:lpstr>
      <vt:lpstr>Arial</vt:lpstr>
      <vt:lpstr>Calibri</vt:lpstr>
      <vt:lpstr>Times New Roman</vt:lpstr>
      <vt:lpstr>Theme Office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dc:creator>Administrator</dc:creator>
  <cp:lastModifiedBy>java1</cp:lastModifiedBy>
  <cp:revision>129</cp:revision>
  <dcterms:modified xsi:type="dcterms:W3CDTF">2023-03-24T04:47:40Z</dcterms:modified>
</cp:coreProperties>
</file>