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5" r:id="rId4"/>
    <p:sldId id="279" r:id="rId5"/>
    <p:sldId id="263" r:id="rId6"/>
    <p:sldId id="340" r:id="rId7"/>
    <p:sldId id="338" r:id="rId8"/>
    <p:sldId id="336" r:id="rId9"/>
    <p:sldId id="337" r:id="rId10"/>
    <p:sldId id="259" r:id="rId11"/>
    <p:sldId id="335" r:id="rId12"/>
    <p:sldId id="331" r:id="rId13"/>
    <p:sldId id="341" r:id="rId14"/>
    <p:sldId id="343" r:id="rId15"/>
    <p:sldId id="344" r:id="rId16"/>
    <p:sldId id="342" r:id="rId17"/>
    <p:sldId id="345" r:id="rId18"/>
    <p:sldId id="347" r:id="rId19"/>
    <p:sldId id="346" r:id="rId20"/>
    <p:sldId id="339" r:id="rId21"/>
    <p:sldId id="26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43.201.83.163:8080/Kmarket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86816" y="2767280"/>
            <a:ext cx="834876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err="1">
                <a:solidFill>
                  <a:schemeClr val="bg1"/>
                </a:solidFill>
              </a:rPr>
              <a:t>Kmarket</a:t>
            </a:r>
            <a:r>
              <a:rPr lang="en-US" altLang="ko-KR" sz="8000" b="1" dirty="0">
                <a:solidFill>
                  <a:schemeClr val="bg1"/>
                </a:solidFill>
              </a:rPr>
              <a:t> </a:t>
            </a:r>
            <a:r>
              <a:rPr lang="ko-KR" altLang="en-US" sz="8000" b="1" dirty="0" smtClean="0">
                <a:solidFill>
                  <a:schemeClr val="bg1"/>
                </a:solidFill>
              </a:rPr>
              <a:t>프로젝트</a:t>
            </a:r>
            <a:endParaRPr lang="en-US" altLang="ko-KR" sz="8000" b="1" dirty="0" smtClean="0">
              <a:solidFill>
                <a:schemeClr val="bg1"/>
              </a:solidFill>
            </a:endParaRPr>
          </a:p>
          <a:p>
            <a:r>
              <a:rPr lang="ko-KR" altLang="en-US" sz="4800" b="1" dirty="0" smtClean="0">
                <a:solidFill>
                  <a:schemeClr val="bg1"/>
                </a:solidFill>
              </a:rPr>
              <a:t>최종 </a:t>
            </a:r>
            <a:r>
              <a:rPr lang="ko-KR" altLang="en-US" sz="4800" b="1" dirty="0" err="1" smtClean="0">
                <a:solidFill>
                  <a:schemeClr val="bg1"/>
                </a:solidFill>
              </a:rPr>
              <a:t>발표보고서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5F4D5C-F942-11CC-D447-8DE89AAC7A6D}"/>
              </a:ext>
            </a:extLst>
          </p:cNvPr>
          <p:cNvSpPr txBox="1"/>
          <p:nvPr/>
        </p:nvSpPr>
        <p:spPr>
          <a:xfrm>
            <a:off x="10340056" y="5978239"/>
            <a:ext cx="173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2022.12. 30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87609-F2AC-5A70-1135-5C04EC703632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D6661-3032-A530-C15E-C5E620F4FB90}"/>
              </a:ext>
            </a:extLst>
          </p:cNvPr>
          <p:cNvSpPr txBox="1"/>
          <p:nvPr/>
        </p:nvSpPr>
        <p:spPr>
          <a:xfrm>
            <a:off x="8229600" y="6255238"/>
            <a:ext cx="385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팀 </a:t>
            </a:r>
            <a:r>
              <a:rPr lang="ko-KR" altLang="en-US" sz="1200" dirty="0" err="1">
                <a:solidFill>
                  <a:schemeClr val="bg1"/>
                </a:solidFill>
              </a:rPr>
              <a:t>김철학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박진휘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김훈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설우영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진윤희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A698D1-AC2B-CEAB-F54A-380C941BE5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77B08C-719C-E261-6030-1403A831A13C}"/>
              </a:ext>
            </a:extLst>
          </p:cNvPr>
          <p:cNvSpPr/>
          <p:nvPr/>
        </p:nvSpPr>
        <p:spPr>
          <a:xfrm>
            <a:off x="-1212" y="3617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1B98E-E542-236B-E31A-60FC80800223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4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92AEF-1BB4-51E1-AE7C-37CE647536EE}"/>
              </a:ext>
            </a:extLst>
          </p:cNvPr>
          <p:cNvSpPr txBox="1"/>
          <p:nvPr/>
        </p:nvSpPr>
        <p:spPr>
          <a:xfrm>
            <a:off x="2787804" y="3044278"/>
            <a:ext cx="5306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프로젝트 작업내역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0FA33-A7F4-E206-1E76-1208137A880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7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정보구조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63" y="1109365"/>
            <a:ext cx="7776974" cy="530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(ERD)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12" name="Picture 2" descr="1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18" y="1185431"/>
            <a:ext cx="8561410" cy="505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8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클래스 목록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77457F4-EAF1-9903-52F5-50E5D1A36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35930"/>
              </p:ext>
            </p:extLst>
          </p:nvPr>
        </p:nvGraphicFramePr>
        <p:xfrm>
          <a:off x="1476887" y="1339849"/>
          <a:ext cx="9238225" cy="43513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00545">
                  <a:extLst>
                    <a:ext uri="{9D8B030D-6E8A-4147-A177-3AD203B41FA5}">
                      <a16:colId xmlns:a16="http://schemas.microsoft.com/office/drawing/2014/main" val="3306704659"/>
                    </a:ext>
                  </a:extLst>
                </a:gridCol>
                <a:gridCol w="4840830">
                  <a:extLst>
                    <a:ext uri="{9D8B030D-6E8A-4147-A177-3AD203B41FA5}">
                      <a16:colId xmlns:a16="http://schemas.microsoft.com/office/drawing/2014/main" val="92214404"/>
                    </a:ext>
                  </a:extLst>
                </a:gridCol>
                <a:gridCol w="2196850">
                  <a:extLst>
                    <a:ext uri="{9D8B030D-6E8A-4147-A177-3AD203B41FA5}">
                      <a16:colId xmlns:a16="http://schemas.microsoft.com/office/drawing/2014/main" val="3474577044"/>
                    </a:ext>
                  </a:extLst>
                </a:gridCol>
              </a:tblGrid>
              <a:tr h="217567">
                <a:tc rowSpan="20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kr.co.Kmarket.controller.admin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 dirty="0">
                          <a:effectLst/>
                        </a:rPr>
                        <a:t>IndexController.java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관리자</a:t>
                      </a:r>
                      <a:r>
                        <a:rPr lang="en-US" sz="800" kern="0">
                          <a:effectLst/>
                        </a:rPr>
                        <a:t>  </a:t>
                      </a:r>
                      <a:r>
                        <a:rPr lang="ko-KR" sz="800" kern="0">
                          <a:effectLst/>
                        </a:rPr>
                        <a:t>메인</a:t>
                      </a:r>
                      <a:r>
                        <a:rPr lang="en-US" sz="800" kern="0">
                          <a:effectLst/>
                        </a:rPr>
                        <a:t>  </a:t>
                      </a:r>
                      <a:r>
                        <a:rPr lang="ko-KR" sz="800" kern="0">
                          <a:effectLst/>
                        </a:rPr>
                        <a:t>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011977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ListController.java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상품 리스트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406701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RegisterCateController.java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상품 카테고리 구분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322365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 dirty="0">
                          <a:effectLst/>
                        </a:rPr>
                        <a:t>RegisterController.java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상품 등록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715226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QnaListController.java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Q&amp;A </a:t>
                      </a:r>
                      <a:r>
                        <a:rPr lang="ko-KR" sz="800" kern="0">
                          <a:effectLst/>
                        </a:rPr>
                        <a:t>게시글 리스트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540898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QnaViewController.java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 dirty="0">
                          <a:effectLst/>
                        </a:rPr>
                        <a:t>Q&amp;A </a:t>
                      </a:r>
                      <a:r>
                        <a:rPr lang="ko-KR" sz="800" kern="0" dirty="0">
                          <a:effectLst/>
                        </a:rPr>
                        <a:t>게시글 보기 컨트롤러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896851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QnaDeleteController.java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Q&amp;A </a:t>
                      </a:r>
                      <a:r>
                        <a:rPr lang="ko-KR" sz="800" kern="0">
                          <a:effectLst/>
                        </a:rPr>
                        <a:t>게시글 삭제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682583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NoticeListController.java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공지사항 게시글 리스트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14917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NoticeWriteController.java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 dirty="0">
                          <a:effectLst/>
                        </a:rPr>
                        <a:t>공지사항 게시글 등록 컨트롤러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513181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NoticeViewController.java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공지사항 게시글 보기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746135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NoticeModifyController.java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공지사항 게시글 수정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846067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NoticeDeleteController.java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공지사항 게시글 삭제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055407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NoticeDeleteController2.java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공지사항 게시글 선택삭제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445207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NoticePageController.java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공지사항 게시글 페이징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023533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FaqListController.java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자주묻는질문 게시글 리스트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858562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FaqViewController.java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자주묻는질문 게시글 보기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856396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FaqWriteController.java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자주묻는질문 게시글 등록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236098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FaqModifyController.java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자주묻는질문 게시글 수정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042322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FaqDeleteController.java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자주묻는질문 게시글 삭제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48711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 dirty="0">
                          <a:effectLst/>
                        </a:rPr>
                        <a:t>FaqDeleteController2.java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 dirty="0" err="1">
                          <a:effectLst/>
                        </a:rPr>
                        <a:t>자주묻는질문</a:t>
                      </a:r>
                      <a:r>
                        <a:rPr lang="ko-KR" sz="800" kern="0" dirty="0">
                          <a:effectLst/>
                        </a:rPr>
                        <a:t> 게시글 선택삭제 컨트롤러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44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9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클래스 목록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3DE12D2-15C8-C942-08FD-8FC535AC4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31951"/>
              </p:ext>
            </p:extLst>
          </p:nvPr>
        </p:nvGraphicFramePr>
        <p:xfrm>
          <a:off x="838200" y="1231008"/>
          <a:ext cx="10515600" cy="19812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04816">
                  <a:extLst>
                    <a:ext uri="{9D8B030D-6E8A-4147-A177-3AD203B41FA5}">
                      <a16:colId xmlns:a16="http://schemas.microsoft.com/office/drawing/2014/main" val="4230745612"/>
                    </a:ext>
                  </a:extLst>
                </a:gridCol>
                <a:gridCol w="4791334">
                  <a:extLst>
                    <a:ext uri="{9D8B030D-6E8A-4147-A177-3AD203B41FA5}">
                      <a16:colId xmlns:a16="http://schemas.microsoft.com/office/drawing/2014/main" val="2569846039"/>
                    </a:ext>
                  </a:extLst>
                </a:gridCol>
                <a:gridCol w="3219450">
                  <a:extLst>
                    <a:ext uri="{9D8B030D-6E8A-4147-A177-3AD203B41FA5}">
                      <a16:colId xmlns:a16="http://schemas.microsoft.com/office/drawing/2014/main" val="3252177771"/>
                    </a:ext>
                  </a:extLst>
                </a:gridCol>
              </a:tblGrid>
              <a:tr h="247650">
                <a:tc rowSpan="8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kr.co.Kmarket.controller.cs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>
                          <a:effectLst/>
                        </a:rPr>
                        <a:t>CsIndexController.java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관리자 고객센터 메인페이지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77050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FaqListController.java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관리자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고객센터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자주묻는질문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목록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674836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FaqViewController.java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관리자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고객센터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자주묻는질문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수정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125903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NoticeListController.java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관리자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고객센터 공지사항 게시글 리스트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17938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NoticeViewController.java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관리자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고객센터 공지사항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보기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167203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QnaListController.java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관리자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고객센터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자주묻는질문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리스트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073948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QnaViewController.java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관리자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고객센터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자주묻는질문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보기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79128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QnaWriteContorller.java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 dirty="0">
                          <a:effectLst/>
                        </a:rPr>
                        <a:t>관리자</a:t>
                      </a:r>
                      <a:r>
                        <a:rPr lang="en-US" sz="900" kern="0" dirty="0">
                          <a:effectLst/>
                        </a:rPr>
                        <a:t>  </a:t>
                      </a:r>
                      <a:r>
                        <a:rPr lang="ko-KR" sz="900" kern="0" dirty="0">
                          <a:effectLst/>
                        </a:rPr>
                        <a:t>고객센터</a:t>
                      </a:r>
                      <a:r>
                        <a:rPr lang="en-US" sz="900" kern="0" dirty="0">
                          <a:effectLst/>
                        </a:rPr>
                        <a:t>  </a:t>
                      </a:r>
                      <a:r>
                        <a:rPr lang="ko-KR" sz="900" kern="0" dirty="0" err="1">
                          <a:effectLst/>
                        </a:rPr>
                        <a:t>자주묻는질문</a:t>
                      </a:r>
                      <a:r>
                        <a:rPr lang="en-US" sz="900" kern="0" dirty="0">
                          <a:effectLst/>
                        </a:rPr>
                        <a:t>  </a:t>
                      </a:r>
                      <a:r>
                        <a:rPr lang="ko-KR" sz="900" kern="0" dirty="0">
                          <a:effectLst/>
                        </a:rPr>
                        <a:t>글쓰기</a:t>
                      </a:r>
                      <a:r>
                        <a:rPr lang="en-US" sz="900" kern="0" dirty="0">
                          <a:effectLst/>
                        </a:rPr>
                        <a:t>  </a:t>
                      </a:r>
                      <a:r>
                        <a:rPr lang="ko-KR" sz="900" kern="0" dirty="0">
                          <a:effectLst/>
                        </a:rPr>
                        <a:t>컨트롤러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22791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D8644A6-1695-7652-F4E3-C8E22F919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020526"/>
              </p:ext>
            </p:extLst>
          </p:nvPr>
        </p:nvGraphicFramePr>
        <p:xfrm>
          <a:off x="838200" y="3845143"/>
          <a:ext cx="10515600" cy="17335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04816">
                  <a:extLst>
                    <a:ext uri="{9D8B030D-6E8A-4147-A177-3AD203B41FA5}">
                      <a16:colId xmlns:a16="http://schemas.microsoft.com/office/drawing/2014/main" val="2151775533"/>
                    </a:ext>
                  </a:extLst>
                </a:gridCol>
                <a:gridCol w="4791334">
                  <a:extLst>
                    <a:ext uri="{9D8B030D-6E8A-4147-A177-3AD203B41FA5}">
                      <a16:colId xmlns:a16="http://schemas.microsoft.com/office/drawing/2014/main" val="170027149"/>
                    </a:ext>
                  </a:extLst>
                </a:gridCol>
                <a:gridCol w="3219450">
                  <a:extLst>
                    <a:ext uri="{9D8B030D-6E8A-4147-A177-3AD203B41FA5}">
                      <a16:colId xmlns:a16="http://schemas.microsoft.com/office/drawing/2014/main" val="1347254674"/>
                    </a:ext>
                  </a:extLst>
                </a:gridCol>
              </a:tblGrid>
              <a:tr h="247650">
                <a:tc rowSpan="7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kr.co.Kmarket.controller.member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JoinController.java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 </a:t>
                      </a:r>
                      <a:r>
                        <a:rPr lang="ko-KR" sz="900" kern="0">
                          <a:effectLst/>
                        </a:rPr>
                        <a:t>회원가입 구분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702388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>
                          <a:effectLst/>
                        </a:rPr>
                        <a:t>LoginController.java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 </a:t>
                      </a:r>
                      <a:r>
                        <a:rPr lang="ko-KR" sz="900" kern="0">
                          <a:effectLst/>
                        </a:rPr>
                        <a:t>회원 로그인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0401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>
                          <a:effectLst/>
                        </a:rPr>
                        <a:t>LogoutController.java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 </a:t>
                      </a:r>
                      <a:r>
                        <a:rPr lang="ko-KR" sz="900" kern="0">
                          <a:effectLst/>
                        </a:rPr>
                        <a:t>회원 로그아웃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852509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RegisterController.java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 </a:t>
                      </a:r>
                      <a:r>
                        <a:rPr lang="ko-KR" sz="900" kern="0">
                          <a:effectLst/>
                        </a:rPr>
                        <a:t>회원가입 정보 입력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31030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RegisterSellerController.java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 </a:t>
                      </a:r>
                      <a:r>
                        <a:rPr lang="ko-KR" sz="900" kern="0">
                          <a:effectLst/>
                        </a:rPr>
                        <a:t>판매자 회원가입 정보 입력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98082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SignupController.java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 </a:t>
                      </a:r>
                      <a:r>
                        <a:rPr lang="ko-KR" sz="900" kern="0">
                          <a:effectLst/>
                        </a:rPr>
                        <a:t>회원가입 동의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98555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UidCheckController.java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 dirty="0">
                          <a:effectLst/>
                        </a:rPr>
                        <a:t>유저 아이디 체크 컨트롤러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32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클래스 목록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F83D3E5-23A9-5CE3-9485-5E0FF2EFA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56910"/>
              </p:ext>
            </p:extLst>
          </p:nvPr>
        </p:nvGraphicFramePr>
        <p:xfrm>
          <a:off x="838200" y="1378773"/>
          <a:ext cx="10515600" cy="24765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04816">
                  <a:extLst>
                    <a:ext uri="{9D8B030D-6E8A-4147-A177-3AD203B41FA5}">
                      <a16:colId xmlns:a16="http://schemas.microsoft.com/office/drawing/2014/main" val="2852356642"/>
                    </a:ext>
                  </a:extLst>
                </a:gridCol>
                <a:gridCol w="5510174">
                  <a:extLst>
                    <a:ext uri="{9D8B030D-6E8A-4147-A177-3AD203B41FA5}">
                      <a16:colId xmlns:a16="http://schemas.microsoft.com/office/drawing/2014/main" val="2929669098"/>
                    </a:ext>
                  </a:extLst>
                </a:gridCol>
                <a:gridCol w="2500610">
                  <a:extLst>
                    <a:ext uri="{9D8B030D-6E8A-4147-A177-3AD203B41FA5}">
                      <a16:colId xmlns:a16="http://schemas.microsoft.com/office/drawing/2014/main" val="3258230246"/>
                    </a:ext>
                  </a:extLst>
                </a:gridCol>
              </a:tblGrid>
              <a:tr h="247650">
                <a:tc rowSpan="10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kr.co.Kmarket.controller.product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AddCartController.java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장바구니 추가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01083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AddOrderController.java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주문하기 추가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72180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CartController.java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장바구니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7405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CartHelperController.java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장바구니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30618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CompleteController.java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주문완료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099653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IndexController.java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</a:t>
                      </a:r>
                      <a:r>
                        <a:rPr lang="ko-KR" sz="900" kern="0">
                          <a:effectLst/>
                        </a:rPr>
                        <a:t>메인페이지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418549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ListController.java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</a:t>
                      </a:r>
                      <a:r>
                        <a:rPr lang="ko-KR" sz="900" kern="0">
                          <a:effectLst/>
                        </a:rPr>
                        <a:t>상품리스트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99437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OrderController.java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상품 주문결제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917458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ReviewController.java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상품 리뷰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95114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>
                          <a:effectLst/>
                        </a:rPr>
                        <a:t>ViewController.java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 dirty="0">
                          <a:effectLst/>
                        </a:rPr>
                        <a:t>상품 상세페이지 컨트롤러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09778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4C7DB3-801F-9654-9B82-5492D2F80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70208"/>
              </p:ext>
            </p:extLst>
          </p:nvPr>
        </p:nvGraphicFramePr>
        <p:xfrm>
          <a:off x="838200" y="4229894"/>
          <a:ext cx="10515600" cy="17335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04816">
                  <a:extLst>
                    <a:ext uri="{9D8B030D-6E8A-4147-A177-3AD203B41FA5}">
                      <a16:colId xmlns:a16="http://schemas.microsoft.com/office/drawing/2014/main" val="2932710461"/>
                    </a:ext>
                  </a:extLst>
                </a:gridCol>
                <a:gridCol w="5510174">
                  <a:extLst>
                    <a:ext uri="{9D8B030D-6E8A-4147-A177-3AD203B41FA5}">
                      <a16:colId xmlns:a16="http://schemas.microsoft.com/office/drawing/2014/main" val="2219325933"/>
                    </a:ext>
                  </a:extLst>
                </a:gridCol>
                <a:gridCol w="2500610">
                  <a:extLst>
                    <a:ext uri="{9D8B030D-6E8A-4147-A177-3AD203B41FA5}">
                      <a16:colId xmlns:a16="http://schemas.microsoft.com/office/drawing/2014/main" val="558475671"/>
                    </a:ext>
                  </a:extLst>
                </a:gridCol>
              </a:tblGrid>
              <a:tr h="247650">
                <a:tc rowSpan="7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kr.co.KmarketDAO</a:t>
                      </a:r>
                      <a:endParaRPr lang="ko-KR" sz="105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CartDAO.java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Cart </a:t>
                      </a:r>
                      <a:r>
                        <a:rPr lang="ko-KR" sz="900" kern="0">
                          <a:effectLst/>
                        </a:rPr>
                        <a:t>테이블</a:t>
                      </a:r>
                      <a:r>
                        <a:rPr lang="en-US" sz="900" kern="0">
                          <a:effectLst/>
                        </a:rPr>
                        <a:t> 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12613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CSFaqDAO.java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CsFaq </a:t>
                      </a:r>
                      <a:r>
                        <a:rPr lang="ko-KR" sz="900" kern="0">
                          <a:effectLst/>
                        </a:rPr>
                        <a:t>테이블</a:t>
                      </a:r>
                      <a:r>
                        <a:rPr lang="en-US" sz="900" kern="0">
                          <a:effectLst/>
                        </a:rPr>
                        <a:t> 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67805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CsNoticeDAO.java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CsNotice </a:t>
                      </a:r>
                      <a:r>
                        <a:rPr lang="ko-KR" sz="900" kern="0">
                          <a:effectLst/>
                        </a:rPr>
                        <a:t>테이블 </a:t>
                      </a:r>
                      <a:r>
                        <a:rPr lang="en-US" sz="900" kern="0">
                          <a:effectLst/>
                        </a:rPr>
                        <a:t>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50379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CsQnaDAO.java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CsQna </a:t>
                      </a:r>
                      <a:r>
                        <a:rPr lang="ko-KR" sz="900" kern="0">
                          <a:effectLst/>
                        </a:rPr>
                        <a:t>테이블</a:t>
                      </a:r>
                      <a:r>
                        <a:rPr lang="en-US" sz="900" kern="0">
                          <a:effectLst/>
                        </a:rPr>
                        <a:t> 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798142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HelpDAO.java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Help </a:t>
                      </a:r>
                      <a:r>
                        <a:rPr lang="ko-KR" sz="900" kern="0">
                          <a:effectLst/>
                        </a:rPr>
                        <a:t>테이블</a:t>
                      </a:r>
                      <a:r>
                        <a:rPr lang="en-US" sz="900" kern="0">
                          <a:effectLst/>
                        </a:rPr>
                        <a:t> 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549588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MemberDAO.java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Member </a:t>
                      </a:r>
                      <a:r>
                        <a:rPr lang="ko-KR" sz="900" kern="0">
                          <a:effectLst/>
                        </a:rPr>
                        <a:t>테이블</a:t>
                      </a:r>
                      <a:r>
                        <a:rPr lang="en-US" sz="900" kern="0">
                          <a:effectLst/>
                        </a:rPr>
                        <a:t> 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53250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ProductDAO.java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>
                          <a:effectLst/>
                        </a:rPr>
                        <a:t>Product </a:t>
                      </a:r>
                      <a:r>
                        <a:rPr lang="ko-KR" sz="900" kern="0" dirty="0">
                          <a:effectLst/>
                        </a:rPr>
                        <a:t>테이블</a:t>
                      </a:r>
                      <a:r>
                        <a:rPr lang="en-US" sz="900" kern="0" dirty="0">
                          <a:effectLst/>
                        </a:rPr>
                        <a:t> DAO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96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5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클래스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목록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A08422F-A148-3EC4-1E23-6908972BA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98067"/>
              </p:ext>
            </p:extLst>
          </p:nvPr>
        </p:nvGraphicFramePr>
        <p:xfrm>
          <a:off x="838200" y="1362869"/>
          <a:ext cx="10515600" cy="4953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04816">
                  <a:extLst>
                    <a:ext uri="{9D8B030D-6E8A-4147-A177-3AD203B41FA5}">
                      <a16:colId xmlns:a16="http://schemas.microsoft.com/office/drawing/2014/main" val="796844353"/>
                    </a:ext>
                  </a:extLst>
                </a:gridCol>
                <a:gridCol w="5510174">
                  <a:extLst>
                    <a:ext uri="{9D8B030D-6E8A-4147-A177-3AD203B41FA5}">
                      <a16:colId xmlns:a16="http://schemas.microsoft.com/office/drawing/2014/main" val="1866293955"/>
                    </a:ext>
                  </a:extLst>
                </a:gridCol>
                <a:gridCol w="2500610">
                  <a:extLst>
                    <a:ext uri="{9D8B030D-6E8A-4147-A177-3AD203B41FA5}">
                      <a16:colId xmlns:a16="http://schemas.microsoft.com/office/drawing/2014/main" val="3501627020"/>
                    </a:ext>
                  </a:extLst>
                </a:gridCol>
              </a:tblGrid>
              <a:tr h="247650">
                <a:tc rowSpan="2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 err="1">
                          <a:effectLst/>
                        </a:rPr>
                        <a:t>kr.co.</a:t>
                      </a:r>
                      <a:r>
                        <a:rPr lang="en-US" sz="1000" kern="0" dirty="0" err="1">
                          <a:effectLst/>
                        </a:rPr>
                        <a:t>KmarketDAO</a:t>
                      </a:r>
                      <a:r>
                        <a:rPr lang="en-US" sz="900" kern="0" dirty="0" err="1">
                          <a:effectLst/>
                        </a:rPr>
                        <a:t>.admin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AdminDAO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Admin </a:t>
                      </a:r>
                      <a:r>
                        <a:rPr lang="ko-KR" sz="900" kern="0">
                          <a:effectLst/>
                        </a:rPr>
                        <a:t>테이블</a:t>
                      </a:r>
                      <a:r>
                        <a:rPr lang="en-US" sz="900" kern="0">
                          <a:effectLst/>
                        </a:rPr>
                        <a:t> 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557949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adminQnaDAO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>
                          <a:effectLst/>
                        </a:rPr>
                        <a:t>Admin </a:t>
                      </a:r>
                      <a:r>
                        <a:rPr lang="ko-KR" sz="900" kern="0" dirty="0">
                          <a:effectLst/>
                        </a:rPr>
                        <a:t>테이블</a:t>
                      </a:r>
                      <a:r>
                        <a:rPr lang="en-US" sz="900" kern="0" dirty="0">
                          <a:effectLst/>
                        </a:rPr>
                        <a:t> DAO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70290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740D986-D127-A1D7-A513-7E7A11B0A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71844"/>
              </p:ext>
            </p:extLst>
          </p:nvPr>
        </p:nvGraphicFramePr>
        <p:xfrm>
          <a:off x="838200" y="2195411"/>
          <a:ext cx="10515600" cy="17335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04816">
                  <a:extLst>
                    <a:ext uri="{9D8B030D-6E8A-4147-A177-3AD203B41FA5}">
                      <a16:colId xmlns:a16="http://schemas.microsoft.com/office/drawing/2014/main" val="1381233157"/>
                    </a:ext>
                  </a:extLst>
                </a:gridCol>
                <a:gridCol w="5510174">
                  <a:extLst>
                    <a:ext uri="{9D8B030D-6E8A-4147-A177-3AD203B41FA5}">
                      <a16:colId xmlns:a16="http://schemas.microsoft.com/office/drawing/2014/main" val="3526901530"/>
                    </a:ext>
                  </a:extLst>
                </a:gridCol>
                <a:gridCol w="2500610">
                  <a:extLst>
                    <a:ext uri="{9D8B030D-6E8A-4147-A177-3AD203B41FA5}">
                      <a16:colId xmlns:a16="http://schemas.microsoft.com/office/drawing/2014/main" val="1553355810"/>
                    </a:ext>
                  </a:extLst>
                </a:gridCol>
              </a:tblGrid>
              <a:tr h="247650">
                <a:tc rowSpan="7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kr.co.Kmarket.utils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AdminSql.java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Admin DB </a:t>
                      </a:r>
                      <a:r>
                        <a:rPr lang="ko-KR" sz="900" kern="0">
                          <a:effectLst/>
                        </a:rPr>
                        <a:t>쿼리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52567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CartSQL.java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Cart DB </a:t>
                      </a:r>
                      <a:r>
                        <a:rPr lang="ko-KR" sz="900" kern="0">
                          <a:effectLst/>
                        </a:rPr>
                        <a:t>쿼리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775966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CsSQL.java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 DB </a:t>
                      </a:r>
                      <a:r>
                        <a:rPr lang="ko-KR" sz="900" kern="0">
                          <a:effectLst/>
                        </a:rPr>
                        <a:t>쿼리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82435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MemberSQL.java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Member DB </a:t>
                      </a:r>
                      <a:r>
                        <a:rPr lang="ko-KR" sz="900" kern="0">
                          <a:effectLst/>
                        </a:rPr>
                        <a:t>쿼리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225012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ProductSQL.java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Product DB </a:t>
                      </a:r>
                      <a:r>
                        <a:rPr lang="ko-KR" sz="900" kern="0">
                          <a:effectLst/>
                        </a:rPr>
                        <a:t>쿼리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832182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DBCP.java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커넥션 풀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045798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pageHelper.java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 dirty="0" err="1">
                          <a:effectLst/>
                        </a:rPr>
                        <a:t>페이징</a:t>
                      </a:r>
                      <a:r>
                        <a:rPr lang="ko-KR" sz="900" kern="0" dirty="0">
                          <a:effectLst/>
                        </a:rPr>
                        <a:t> 기능</a:t>
                      </a:r>
                      <a:r>
                        <a:rPr lang="en-US" sz="900" kern="0" dirty="0">
                          <a:effectLst/>
                        </a:rPr>
                        <a:t> Helper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471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4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클래스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목록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710C68-7D73-4E18-5624-0435BF07F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97029"/>
              </p:ext>
            </p:extLst>
          </p:nvPr>
        </p:nvGraphicFramePr>
        <p:xfrm>
          <a:off x="838200" y="1372394"/>
          <a:ext cx="10515600" cy="37147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04816">
                  <a:extLst>
                    <a:ext uri="{9D8B030D-6E8A-4147-A177-3AD203B41FA5}">
                      <a16:colId xmlns:a16="http://schemas.microsoft.com/office/drawing/2014/main" val="4260407436"/>
                    </a:ext>
                  </a:extLst>
                </a:gridCol>
                <a:gridCol w="5510174">
                  <a:extLst>
                    <a:ext uri="{9D8B030D-6E8A-4147-A177-3AD203B41FA5}">
                      <a16:colId xmlns:a16="http://schemas.microsoft.com/office/drawing/2014/main" val="196728727"/>
                    </a:ext>
                  </a:extLst>
                </a:gridCol>
                <a:gridCol w="2500610">
                  <a:extLst>
                    <a:ext uri="{9D8B030D-6E8A-4147-A177-3AD203B41FA5}">
                      <a16:colId xmlns:a16="http://schemas.microsoft.com/office/drawing/2014/main" val="2419786264"/>
                    </a:ext>
                  </a:extLst>
                </a:gridCol>
              </a:tblGrid>
              <a:tr h="247650">
                <a:tc rowSpan="13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kr.co.KmarketDAO.VO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CartVO.java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장바구니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305439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CateVO.java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카테고리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510998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CsFaqVo.java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자주묻는 질문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84755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CsNoticeVo.java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공지사항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69167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CSQnaVo.java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문의사항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7338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고객센터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030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MemberTremsVo.java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회원가입 이용동의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10853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MemberVO.java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회원정보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551002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OrderItemVO.java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상품주문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93200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OrderVO.java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주문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4865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ProductVO.java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상품정보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12897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ReplyPage.java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페이징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96045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ReviewVO.java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리뷰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259248"/>
                  </a:ext>
                </a:extLst>
              </a:tr>
              <a:tr h="247650">
                <a:tc rowSpan="2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>
                          <a:effectLst/>
                        </a:rPr>
                        <a:t>filter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AdminLogin.java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관리자 로그인 필터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71921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>
                          <a:effectLst/>
                        </a:rPr>
                        <a:t>AutoLogin.java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 dirty="0">
                          <a:effectLst/>
                        </a:rPr>
                        <a:t>자동로그인 필터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167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5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(View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목록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456A18B-B0F1-AB93-93E4-36B1BD66F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3191"/>
              </p:ext>
            </p:extLst>
          </p:nvPr>
        </p:nvGraphicFramePr>
        <p:xfrm>
          <a:off x="3301999" y="3086176"/>
          <a:ext cx="5588000" cy="10477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6326">
                  <a:extLst>
                    <a:ext uri="{9D8B030D-6E8A-4147-A177-3AD203B41FA5}">
                      <a16:colId xmlns:a16="http://schemas.microsoft.com/office/drawing/2014/main" val="3810951758"/>
                    </a:ext>
                  </a:extLst>
                </a:gridCol>
                <a:gridCol w="3112056">
                  <a:extLst>
                    <a:ext uri="{9D8B030D-6E8A-4147-A177-3AD203B41FA5}">
                      <a16:colId xmlns:a16="http://schemas.microsoft.com/office/drawing/2014/main" val="3153847561"/>
                    </a:ext>
                  </a:extLst>
                </a:gridCol>
                <a:gridCol w="1849618">
                  <a:extLst>
                    <a:ext uri="{9D8B030D-6E8A-4147-A177-3AD203B41FA5}">
                      <a16:colId xmlns:a16="http://schemas.microsoft.com/office/drawing/2014/main" val="718424449"/>
                    </a:ext>
                  </a:extLst>
                </a:gridCol>
              </a:tblGrid>
              <a:tr h="2095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_member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login.jsp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회원 로그인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01335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join.jsp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회원가입 구분 로그인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0235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signup.jsp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회원 약관동의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67160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register.jsp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구매회원정보 기입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09167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registerSeller.jsp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판매회원 정보기입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1426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661E9B7-DA97-84BD-81C9-7901FC119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81047"/>
              </p:ext>
            </p:extLst>
          </p:nvPr>
        </p:nvGraphicFramePr>
        <p:xfrm>
          <a:off x="3301999" y="1327201"/>
          <a:ext cx="5588000" cy="14668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6326">
                  <a:extLst>
                    <a:ext uri="{9D8B030D-6E8A-4147-A177-3AD203B41FA5}">
                      <a16:colId xmlns:a16="http://schemas.microsoft.com/office/drawing/2014/main" val="2687516561"/>
                    </a:ext>
                  </a:extLst>
                </a:gridCol>
                <a:gridCol w="3112056">
                  <a:extLst>
                    <a:ext uri="{9D8B030D-6E8A-4147-A177-3AD203B41FA5}">
                      <a16:colId xmlns:a16="http://schemas.microsoft.com/office/drawing/2014/main" val="414261804"/>
                    </a:ext>
                  </a:extLst>
                </a:gridCol>
                <a:gridCol w="1849618">
                  <a:extLst>
                    <a:ext uri="{9D8B030D-6E8A-4147-A177-3AD203B41FA5}">
                      <a16:colId xmlns:a16="http://schemas.microsoft.com/office/drawing/2014/main" val="1803810171"/>
                    </a:ext>
                  </a:extLst>
                </a:gridCol>
              </a:tblGrid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cart.jsp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장바구니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59203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complete.jsp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주문완료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20917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list.jsp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상품 리스트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01086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order.jsp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주문결제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36834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view.jsp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상품 상세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95949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index.jsp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Kmarket  </a:t>
                      </a:r>
                      <a:r>
                        <a:rPr lang="ko-KR" altLang="en-US" sz="900" u="none" strike="noStrike">
                          <a:effectLst/>
                        </a:rPr>
                        <a:t>메인화면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668452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index.jsp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Kmarket</a:t>
                      </a:r>
                      <a:r>
                        <a:rPr lang="en-US" sz="900" u="none" strike="noStrike" dirty="0">
                          <a:effectLst/>
                        </a:rPr>
                        <a:t> 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메인화면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3207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C09591-CC26-B9D0-4035-3DE17E170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98922"/>
              </p:ext>
            </p:extLst>
          </p:nvPr>
        </p:nvGraphicFramePr>
        <p:xfrm>
          <a:off x="3301999" y="4426052"/>
          <a:ext cx="5587999" cy="1676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6023">
                  <a:extLst>
                    <a:ext uri="{9D8B030D-6E8A-4147-A177-3AD203B41FA5}">
                      <a16:colId xmlns:a16="http://schemas.microsoft.com/office/drawing/2014/main" val="3317026637"/>
                    </a:ext>
                  </a:extLst>
                </a:gridCol>
                <a:gridCol w="1494350">
                  <a:extLst>
                    <a:ext uri="{9D8B030D-6E8A-4147-A177-3AD203B41FA5}">
                      <a16:colId xmlns:a16="http://schemas.microsoft.com/office/drawing/2014/main" val="3514483239"/>
                    </a:ext>
                  </a:extLst>
                </a:gridCol>
                <a:gridCol w="2093276">
                  <a:extLst>
                    <a:ext uri="{9D8B030D-6E8A-4147-A177-3AD203B41FA5}">
                      <a16:colId xmlns:a16="http://schemas.microsoft.com/office/drawing/2014/main" val="3645973600"/>
                    </a:ext>
                  </a:extLst>
                </a:gridCol>
                <a:gridCol w="1494350">
                  <a:extLst>
                    <a:ext uri="{9D8B030D-6E8A-4147-A177-3AD203B41FA5}">
                      <a16:colId xmlns:a16="http://schemas.microsoft.com/office/drawing/2014/main" val="1286851389"/>
                    </a:ext>
                  </a:extLst>
                </a:gridCol>
              </a:tblGrid>
              <a:tr h="209550">
                <a:tc rowSpan="8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_cs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_</a:t>
                      </a:r>
                      <a:r>
                        <a:rPr lang="en-US" sz="900" u="none" strike="noStrike" dirty="0" err="1">
                          <a:effectLst/>
                        </a:rPr>
                        <a:t>faq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list.jsp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고객센터 </a:t>
                      </a:r>
                      <a:r>
                        <a:rPr lang="en-US" altLang="ko-KR" sz="900" u="none" strike="noStrike">
                          <a:effectLst/>
                        </a:rPr>
                        <a:t>faq  </a:t>
                      </a:r>
                      <a:r>
                        <a:rPr lang="ko-KR" altLang="en-US" sz="900" u="none" strike="noStrike">
                          <a:effectLst/>
                        </a:rPr>
                        <a:t>목록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24263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view.jsp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고객센터 </a:t>
                      </a:r>
                      <a:r>
                        <a:rPr lang="en-US" altLang="ko-KR" sz="900" u="none" strike="noStrike">
                          <a:effectLst/>
                        </a:rPr>
                        <a:t>faq  </a:t>
                      </a:r>
                      <a:r>
                        <a:rPr lang="ko-KR" altLang="en-US" sz="900" u="none" strike="noStrike">
                          <a:effectLst/>
                        </a:rPr>
                        <a:t>보기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2693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_notice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list.jsp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고객센터 </a:t>
                      </a:r>
                      <a:r>
                        <a:rPr lang="en-US" altLang="ko-KR" sz="900" u="none" strike="noStrike">
                          <a:effectLst/>
                        </a:rPr>
                        <a:t>notice  </a:t>
                      </a:r>
                      <a:r>
                        <a:rPr lang="ko-KR" altLang="en-US" sz="900" u="none" strike="noStrike">
                          <a:effectLst/>
                        </a:rPr>
                        <a:t>목록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10388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view.jsp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고객센터 </a:t>
                      </a:r>
                      <a:r>
                        <a:rPr lang="en-US" altLang="ko-KR" sz="900" u="none" strike="noStrike">
                          <a:effectLst/>
                        </a:rPr>
                        <a:t>notice  </a:t>
                      </a:r>
                      <a:r>
                        <a:rPr lang="ko-KR" altLang="en-US" sz="900" u="none" strike="noStrike">
                          <a:effectLst/>
                        </a:rPr>
                        <a:t>보기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26229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>
                          <a:effectLst/>
                        </a:rPr>
                        <a:t>_qna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list.jsp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고객센터 </a:t>
                      </a:r>
                      <a:r>
                        <a:rPr lang="en-US" altLang="ko-KR" sz="900" u="none" strike="noStrike">
                          <a:effectLst/>
                        </a:rPr>
                        <a:t>qna  </a:t>
                      </a:r>
                      <a:r>
                        <a:rPr lang="ko-KR" altLang="en-US" sz="900" u="none" strike="noStrike">
                          <a:effectLst/>
                        </a:rPr>
                        <a:t>목록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22029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view.jsp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고객센터 </a:t>
                      </a:r>
                      <a:r>
                        <a:rPr lang="en-US" altLang="ko-KR" sz="900" u="none" strike="noStrike">
                          <a:effectLst/>
                        </a:rPr>
                        <a:t>qna  </a:t>
                      </a:r>
                      <a:r>
                        <a:rPr lang="ko-KR" altLang="en-US" sz="900" u="none" strike="noStrike">
                          <a:effectLst/>
                        </a:rPr>
                        <a:t>보기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53170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write.jsp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고객센터 </a:t>
                      </a:r>
                      <a:r>
                        <a:rPr lang="en-US" altLang="ko-KR" sz="900" u="none" strike="noStrike">
                          <a:effectLst/>
                        </a:rPr>
                        <a:t>qna  </a:t>
                      </a:r>
                      <a:r>
                        <a:rPr lang="ko-KR" altLang="en-US" sz="900" u="none" strike="noStrike">
                          <a:effectLst/>
                        </a:rPr>
                        <a:t>쓰기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54231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index.jsp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고객센터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메인페이지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72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9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(View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목록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2C35953-CA42-0AD4-E282-04D6BAA72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09300"/>
              </p:ext>
            </p:extLst>
          </p:nvPr>
        </p:nvGraphicFramePr>
        <p:xfrm>
          <a:off x="2870199" y="1285875"/>
          <a:ext cx="6451600" cy="29337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0442">
                  <a:extLst>
                    <a:ext uri="{9D8B030D-6E8A-4147-A177-3AD203B41FA5}">
                      <a16:colId xmlns:a16="http://schemas.microsoft.com/office/drawing/2014/main" val="1155335370"/>
                    </a:ext>
                  </a:extLst>
                </a:gridCol>
                <a:gridCol w="1269389">
                  <a:extLst>
                    <a:ext uri="{9D8B030D-6E8A-4147-A177-3AD203B41FA5}">
                      <a16:colId xmlns:a16="http://schemas.microsoft.com/office/drawing/2014/main" val="1758099313"/>
                    </a:ext>
                  </a:extLst>
                </a:gridCol>
                <a:gridCol w="1269389">
                  <a:extLst>
                    <a:ext uri="{9D8B030D-6E8A-4147-A177-3AD203B41FA5}">
                      <a16:colId xmlns:a16="http://schemas.microsoft.com/office/drawing/2014/main" val="3439250251"/>
                    </a:ext>
                  </a:extLst>
                </a:gridCol>
                <a:gridCol w="1269389">
                  <a:extLst>
                    <a:ext uri="{9D8B030D-6E8A-4147-A177-3AD203B41FA5}">
                      <a16:colId xmlns:a16="http://schemas.microsoft.com/office/drawing/2014/main" val="2953082027"/>
                    </a:ext>
                  </a:extLst>
                </a:gridCol>
                <a:gridCol w="2132991">
                  <a:extLst>
                    <a:ext uri="{9D8B030D-6E8A-4147-A177-3AD203B41FA5}">
                      <a16:colId xmlns:a16="http://schemas.microsoft.com/office/drawing/2014/main" val="1727675366"/>
                    </a:ext>
                  </a:extLst>
                </a:gridCol>
              </a:tblGrid>
              <a:tr h="20955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_admin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_cs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_faq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list.jsp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faq  목록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084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modify.jsp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faq  수정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07319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view.jsp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faq  보기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8734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write.jsp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faq  쓰기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29078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_notice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list.jsp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notice  목록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12623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modify.jsp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notice  수정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27216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view.jsp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notice  보기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1656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write.jsp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notice  쓰기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3415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_qna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list.jsp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qna  목록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37822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view.jsp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qna  답변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40028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index.jsp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메인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4248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product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list.jsp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상품  현황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65416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register.jsp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상품  등록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86105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index.jsp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 dirty="0">
                          <a:effectLst/>
                        </a:rPr>
                        <a:t>관리자  메인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29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67999" y="-1413534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8B7FE-64DA-3101-FDC1-7EA9BB5FD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1662406" y="187117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2725708" y="1871175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19124" y="30420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725708" y="304205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팀 구성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1609506" y="421292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2725708" y="4212925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프로젝트  개발 계획수립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76DF1-FC6E-2979-0360-4604751EE636}"/>
              </a:ext>
            </a:extLst>
          </p:cNvPr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 table of 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9191FE-5D26-A756-7A7E-D88AC49B0C1C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2C0309-AF1A-4D0F-2E02-EA7BA1E13B5F}"/>
              </a:ext>
            </a:extLst>
          </p:cNvPr>
          <p:cNvSpPr txBox="1"/>
          <p:nvPr/>
        </p:nvSpPr>
        <p:spPr>
          <a:xfrm>
            <a:off x="1604698" y="538380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380EC8-E2D3-F0BC-E54F-24FF3AA6642C}"/>
              </a:ext>
            </a:extLst>
          </p:cNvPr>
          <p:cNvSpPr txBox="1"/>
          <p:nvPr/>
        </p:nvSpPr>
        <p:spPr>
          <a:xfrm>
            <a:off x="2725708" y="5383800"/>
            <a:ext cx="240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프로젝트  작업내역</a:t>
            </a:r>
          </a:p>
        </p:txBody>
      </p:sp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85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기능구현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7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AD970924-4818-4712-415A-E82893DAF5FB}"/>
              </a:ext>
            </a:extLst>
          </p:cNvPr>
          <p:cNvSpPr txBox="1"/>
          <p:nvPr/>
        </p:nvSpPr>
        <p:spPr>
          <a:xfrm>
            <a:off x="1297252" y="2672718"/>
            <a:ext cx="9597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http://</a:t>
            </a:r>
            <a:r>
              <a:rPr lang="en-US" altLang="ko-KR" sz="4400" b="1" dirty="0">
                <a:hlinkClick r:id="rId2"/>
              </a:rPr>
              <a:t>43.201.83.163:8080/Kmarket</a:t>
            </a:r>
            <a:r>
              <a:rPr lang="en-US" altLang="ko-KR" sz="4400" b="1" dirty="0"/>
              <a:t>/</a:t>
            </a:r>
            <a:endParaRPr lang="ko-KR" altLang="en-US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621C4-50A1-E0A1-9B0A-B13057CA015D}"/>
              </a:ext>
            </a:extLst>
          </p:cNvPr>
          <p:cNvSpPr txBox="1"/>
          <p:nvPr/>
        </p:nvSpPr>
        <p:spPr>
          <a:xfrm>
            <a:off x="5388113" y="4096357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/>
              <a:t>배포주소</a:t>
            </a:r>
            <a:endParaRPr lang="en-US" altLang="ko-KR" sz="2400" dirty="0"/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C42A6189-1455-DA23-634F-250F77E68404}"/>
              </a:ext>
            </a:extLst>
          </p:cNvPr>
          <p:cNvSpPr/>
          <p:nvPr/>
        </p:nvSpPr>
        <p:spPr>
          <a:xfrm>
            <a:off x="624468" y="2129883"/>
            <a:ext cx="10838986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6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07A9AE-462E-CFBB-091B-4537C23702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734055-1EB4-4696-4B0E-7A39B0791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65EEC-08D3-0912-69A9-18612002919B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040DA-A862-FA15-1BE8-0698FA3F1E2A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8CD11D-4375-DA6C-4F1C-33CDBA47929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9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4335" y="1266825"/>
            <a:ext cx="858333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2BEE53-4B61-DAB6-9DBA-F97860897F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804E4-E7F3-922A-81AC-F4DDF8567DE5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1C1D6-65FC-68C4-066D-56830194DDBD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팀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E5794-4587-1B16-9315-7A699A77B620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팀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39">
            <a:extLst>
              <a:ext uri="{FF2B5EF4-FFF2-40B4-BE49-F238E27FC236}">
                <a16:creationId xmlns:a16="http://schemas.microsoft.com/office/drawing/2014/main" id="{09595CC1-A387-617A-28AB-0D022DBE053F}"/>
              </a:ext>
            </a:extLst>
          </p:cNvPr>
          <p:cNvSpPr/>
          <p:nvPr/>
        </p:nvSpPr>
        <p:spPr>
          <a:xfrm>
            <a:off x="5398291" y="1468533"/>
            <a:ext cx="1395417" cy="837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프로젝트 매니저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김 철 학</a:t>
            </a:r>
          </a:p>
        </p:txBody>
      </p:sp>
      <p:cxnSp>
        <p:nvCxnSpPr>
          <p:cNvPr id="9" name="꺾인 연결선 37">
            <a:extLst>
              <a:ext uri="{FF2B5EF4-FFF2-40B4-BE49-F238E27FC236}">
                <a16:creationId xmlns:a16="http://schemas.microsoft.com/office/drawing/2014/main" id="{032E89BD-8084-B93F-7171-342DF63EBBE6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2918709" y="2305924"/>
            <a:ext cx="3177291" cy="1310786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39">
            <a:extLst>
              <a:ext uri="{FF2B5EF4-FFF2-40B4-BE49-F238E27FC236}">
                <a16:creationId xmlns:a16="http://schemas.microsoft.com/office/drawing/2014/main" id="{84DD4617-C555-10EA-0970-688C151EF127}"/>
              </a:ext>
            </a:extLst>
          </p:cNvPr>
          <p:cNvSpPr/>
          <p:nvPr/>
        </p:nvSpPr>
        <p:spPr>
          <a:xfrm>
            <a:off x="2221000" y="3616710"/>
            <a:ext cx="1395417" cy="837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팀장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박 진 휘</a:t>
            </a:r>
          </a:p>
        </p:txBody>
      </p:sp>
      <p:sp>
        <p:nvSpPr>
          <p:cNvPr id="11" name="모서리가 둥근 직사각형 39">
            <a:extLst>
              <a:ext uri="{FF2B5EF4-FFF2-40B4-BE49-F238E27FC236}">
                <a16:creationId xmlns:a16="http://schemas.microsoft.com/office/drawing/2014/main" id="{DD5C9D99-C2A2-7CB2-743C-B30A42B2F56C}"/>
              </a:ext>
            </a:extLst>
          </p:cNvPr>
          <p:cNvSpPr/>
          <p:nvPr/>
        </p:nvSpPr>
        <p:spPr>
          <a:xfrm>
            <a:off x="4353275" y="3616709"/>
            <a:ext cx="1395417" cy="837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팀원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설 우 영</a:t>
            </a:r>
          </a:p>
        </p:txBody>
      </p:sp>
      <p:sp>
        <p:nvSpPr>
          <p:cNvPr id="12" name="모서리가 둥근 직사각형 39">
            <a:extLst>
              <a:ext uri="{FF2B5EF4-FFF2-40B4-BE49-F238E27FC236}">
                <a16:creationId xmlns:a16="http://schemas.microsoft.com/office/drawing/2014/main" id="{9EF9A7DD-1982-FCC2-3D00-3890F6775AD8}"/>
              </a:ext>
            </a:extLst>
          </p:cNvPr>
          <p:cNvSpPr/>
          <p:nvPr/>
        </p:nvSpPr>
        <p:spPr>
          <a:xfrm>
            <a:off x="6485550" y="3616709"/>
            <a:ext cx="1395417" cy="837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팀원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김 훈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39">
            <a:extLst>
              <a:ext uri="{FF2B5EF4-FFF2-40B4-BE49-F238E27FC236}">
                <a16:creationId xmlns:a16="http://schemas.microsoft.com/office/drawing/2014/main" id="{ED0C1FA5-DEEE-0EA9-2B33-AEA9C5EE0199}"/>
              </a:ext>
            </a:extLst>
          </p:cNvPr>
          <p:cNvSpPr/>
          <p:nvPr/>
        </p:nvSpPr>
        <p:spPr>
          <a:xfrm>
            <a:off x="8617825" y="3616708"/>
            <a:ext cx="1395417" cy="837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팀원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진 윤 희</a:t>
            </a:r>
          </a:p>
        </p:txBody>
      </p:sp>
      <p:cxnSp>
        <p:nvCxnSpPr>
          <p:cNvPr id="15" name="꺾인 연결선 37">
            <a:extLst>
              <a:ext uri="{FF2B5EF4-FFF2-40B4-BE49-F238E27FC236}">
                <a16:creationId xmlns:a16="http://schemas.microsoft.com/office/drawing/2014/main" id="{98FDBEE3-7856-F085-3CBC-7D76476C9943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5050984" y="2305924"/>
            <a:ext cx="1045016" cy="131078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37">
            <a:extLst>
              <a:ext uri="{FF2B5EF4-FFF2-40B4-BE49-F238E27FC236}">
                <a16:creationId xmlns:a16="http://schemas.microsoft.com/office/drawing/2014/main" id="{02779E29-41A6-9128-7ADB-F21F7F041719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H="1" flipV="1">
            <a:off x="6096000" y="2305924"/>
            <a:ext cx="1087259" cy="131078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37">
            <a:extLst>
              <a:ext uri="{FF2B5EF4-FFF2-40B4-BE49-F238E27FC236}">
                <a16:creationId xmlns:a16="http://schemas.microsoft.com/office/drawing/2014/main" id="{FC0B6E2A-D26A-5236-B985-CDF24A727AC1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H="1" flipV="1">
            <a:off x="6096000" y="2305924"/>
            <a:ext cx="3219534" cy="131078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072A622-73E2-1AC1-467F-31A6CF004BC6}"/>
              </a:ext>
            </a:extLst>
          </p:cNvPr>
          <p:cNvSpPr/>
          <p:nvPr/>
        </p:nvSpPr>
        <p:spPr>
          <a:xfrm>
            <a:off x="2892938" y="3572643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4AA3C17-8CF2-9F70-7A91-A76961581161}"/>
              </a:ext>
            </a:extLst>
          </p:cNvPr>
          <p:cNvSpPr/>
          <p:nvPr/>
        </p:nvSpPr>
        <p:spPr>
          <a:xfrm>
            <a:off x="5025213" y="357830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327BBA-3BDD-0D48-7486-E15633E80167}"/>
              </a:ext>
            </a:extLst>
          </p:cNvPr>
          <p:cNvSpPr/>
          <p:nvPr/>
        </p:nvSpPr>
        <p:spPr>
          <a:xfrm>
            <a:off x="7141348" y="3572643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899EC2C-2EEE-34EF-C488-7E24F3D9FB92}"/>
              </a:ext>
            </a:extLst>
          </p:cNvPr>
          <p:cNvSpPr/>
          <p:nvPr/>
        </p:nvSpPr>
        <p:spPr>
          <a:xfrm>
            <a:off x="9273291" y="3572643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37">
            <a:extLst>
              <a:ext uri="{FF2B5EF4-FFF2-40B4-BE49-F238E27FC236}">
                <a16:creationId xmlns:a16="http://schemas.microsoft.com/office/drawing/2014/main" id="{F7BD9713-B07E-4335-1A49-A16419CB99A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616417" y="4035405"/>
            <a:ext cx="736858" cy="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7">
            <a:extLst>
              <a:ext uri="{FF2B5EF4-FFF2-40B4-BE49-F238E27FC236}">
                <a16:creationId xmlns:a16="http://schemas.microsoft.com/office/drawing/2014/main" id="{5117D0F6-5A42-B668-0C23-B513AA40F098}"/>
              </a:ext>
            </a:extLst>
          </p:cNvPr>
          <p:cNvCxnSpPr>
            <a:cxnSpLocks/>
          </p:cNvCxnSpPr>
          <p:nvPr/>
        </p:nvCxnSpPr>
        <p:spPr>
          <a:xfrm flipV="1">
            <a:off x="5745932" y="4035402"/>
            <a:ext cx="736858" cy="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7">
            <a:extLst>
              <a:ext uri="{FF2B5EF4-FFF2-40B4-BE49-F238E27FC236}">
                <a16:creationId xmlns:a16="http://schemas.microsoft.com/office/drawing/2014/main" id="{4FE78C90-B192-450D-DE7C-1FD1350DD779}"/>
              </a:ext>
            </a:extLst>
          </p:cNvPr>
          <p:cNvCxnSpPr>
            <a:cxnSpLocks/>
          </p:cNvCxnSpPr>
          <p:nvPr/>
        </p:nvCxnSpPr>
        <p:spPr>
          <a:xfrm flipV="1">
            <a:off x="7875447" y="4035401"/>
            <a:ext cx="736858" cy="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7256553-DF92-571A-1FB5-27DBA25BCCFA}"/>
              </a:ext>
            </a:extLst>
          </p:cNvPr>
          <p:cNvSpPr/>
          <p:nvPr/>
        </p:nvSpPr>
        <p:spPr>
          <a:xfrm>
            <a:off x="3569324" y="3993491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E8C0758-2305-E00B-723C-2EBCCCD1BE30}"/>
              </a:ext>
            </a:extLst>
          </p:cNvPr>
          <p:cNvSpPr/>
          <p:nvPr/>
        </p:nvSpPr>
        <p:spPr>
          <a:xfrm>
            <a:off x="4315505" y="3993491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09EF869-6424-7435-21C8-5DA148DB5D55}"/>
              </a:ext>
            </a:extLst>
          </p:cNvPr>
          <p:cNvSpPr/>
          <p:nvPr/>
        </p:nvSpPr>
        <p:spPr>
          <a:xfrm>
            <a:off x="5703246" y="3991996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D1329A5-6574-C323-93CD-0E4FEF354A5D}"/>
              </a:ext>
            </a:extLst>
          </p:cNvPr>
          <p:cNvSpPr/>
          <p:nvPr/>
        </p:nvSpPr>
        <p:spPr>
          <a:xfrm>
            <a:off x="6449427" y="3991996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EE8A9AA-16F7-CBA5-38F0-7EBB6B6D82AF}"/>
              </a:ext>
            </a:extLst>
          </p:cNvPr>
          <p:cNvSpPr/>
          <p:nvPr/>
        </p:nvSpPr>
        <p:spPr>
          <a:xfrm>
            <a:off x="7833294" y="399641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269B2B6-BFAC-5988-B5BC-DAECC4891ECB}"/>
              </a:ext>
            </a:extLst>
          </p:cNvPr>
          <p:cNvSpPr/>
          <p:nvPr/>
        </p:nvSpPr>
        <p:spPr>
          <a:xfrm>
            <a:off x="8579475" y="399641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7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2422CF-CFC3-796C-FC39-C26B9ED51A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E95CC-12E6-C0F0-2E9C-93DD5EBE0850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3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F10BF-1B11-89F0-7005-33A8AB2CCECF}"/>
              </a:ext>
            </a:extLst>
          </p:cNvPr>
          <p:cNvSpPr txBox="1"/>
          <p:nvPr/>
        </p:nvSpPr>
        <p:spPr>
          <a:xfrm>
            <a:off x="2787805" y="3044278"/>
            <a:ext cx="6880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프로젝트 개발 계획수립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FB29A-F29B-2A03-3C8E-5BABD222B0B5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개발 계획수립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5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348011"/>
              </p:ext>
            </p:extLst>
          </p:nvPr>
        </p:nvGraphicFramePr>
        <p:xfrm>
          <a:off x="3483342" y="1239724"/>
          <a:ext cx="5212249" cy="472622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6931">
                  <a:extLst>
                    <a:ext uri="{9D8B030D-6E8A-4147-A177-3AD203B41FA5}">
                      <a16:colId xmlns:a16="http://schemas.microsoft.com/office/drawing/2014/main" val="1555971535"/>
                    </a:ext>
                  </a:extLst>
                </a:gridCol>
                <a:gridCol w="697911">
                  <a:extLst>
                    <a:ext uri="{9D8B030D-6E8A-4147-A177-3AD203B41FA5}">
                      <a16:colId xmlns:a16="http://schemas.microsoft.com/office/drawing/2014/main" val="1115561240"/>
                    </a:ext>
                  </a:extLst>
                </a:gridCol>
                <a:gridCol w="742083">
                  <a:extLst>
                    <a:ext uri="{9D8B030D-6E8A-4147-A177-3AD203B41FA5}">
                      <a16:colId xmlns:a16="http://schemas.microsoft.com/office/drawing/2014/main" val="1632190038"/>
                    </a:ext>
                  </a:extLst>
                </a:gridCol>
                <a:gridCol w="1687355">
                  <a:extLst>
                    <a:ext uri="{9D8B030D-6E8A-4147-A177-3AD203B41FA5}">
                      <a16:colId xmlns:a16="http://schemas.microsoft.com/office/drawing/2014/main" val="2404023640"/>
                    </a:ext>
                  </a:extLst>
                </a:gridCol>
                <a:gridCol w="1707969">
                  <a:extLst>
                    <a:ext uri="{9D8B030D-6E8A-4147-A177-3AD203B41FA5}">
                      <a16:colId xmlns:a16="http://schemas.microsoft.com/office/drawing/2014/main" val="312178611"/>
                    </a:ext>
                  </a:extLst>
                </a:gridCol>
              </a:tblGrid>
              <a:tr h="196927"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900" u="none" strike="noStrike" dirty="0">
                          <a:effectLst/>
                        </a:rPr>
                        <a:t>유형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900" u="none" strike="noStrike" dirty="0">
                          <a:effectLst/>
                        </a:rPr>
                        <a:t>구분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900" u="none" strike="noStrike" dirty="0">
                          <a:effectLst/>
                        </a:rPr>
                        <a:t>개발환경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900" u="none" strike="noStrike" dirty="0">
                          <a:effectLst/>
                        </a:rPr>
                        <a:t>서비스 환경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599"/>
                  </a:ext>
                </a:extLst>
              </a:tr>
              <a:tr h="188364">
                <a:tc rowSpan="24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SW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OS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>
                          <a:effectLst/>
                        </a:rPr>
                        <a:t>Window 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AWS EC2 Kernel 5.10.144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273381"/>
                  </a:ext>
                </a:extLst>
              </a:tr>
              <a:tr h="1969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Browser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>
                          <a:effectLst/>
                        </a:rPr>
                        <a:t>Chrome 108.0.5359.125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N/A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598493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WAS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Apache Tomcat 9.0.67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Apache Tomcat 9.0.67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425862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Server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>
                          <a:effectLst/>
                        </a:rPr>
                        <a:t>Java 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 err="1">
                          <a:effectLst/>
                        </a:rPr>
                        <a:t>개발환경과</a:t>
                      </a:r>
                      <a:r>
                        <a:rPr lang="ko-KR" altLang="en-US" sz="900" u="none" strike="noStrike" dirty="0">
                          <a:effectLst/>
                        </a:rPr>
                        <a:t> 동일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511863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Servlet 4.0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8129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JSP 2.3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328528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>
                          <a:effectLst/>
                        </a:rPr>
                        <a:t>Client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HTML5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783237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CSS3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975384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JavaScript(ES6)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29493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jQuery 3.1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193199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Library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activation-1.1.1.jar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 err="1">
                          <a:effectLst/>
                        </a:rPr>
                        <a:t>개발환경과</a:t>
                      </a:r>
                      <a:r>
                        <a:rPr lang="ko-KR" altLang="en-US" sz="900" u="none" strike="noStrike" dirty="0">
                          <a:effectLst/>
                        </a:rPr>
                        <a:t> 동일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663660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cos-05Nov2002.jar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26129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gson-2.9.1.jar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99529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jstl-1.2.jar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18240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logback-classic-1.4.4.jar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93028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logback-core-1.4.4.jar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663867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mysql-connector-java-8.0.29.jar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91465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slf4j-api-2.0.3.jar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602636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DBMS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MYSQL 8.0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 err="1">
                          <a:effectLst/>
                        </a:rPr>
                        <a:t>MariaDB</a:t>
                      </a:r>
                      <a:r>
                        <a:rPr lang="en-US" sz="900" u="none" strike="noStrike" dirty="0">
                          <a:effectLst/>
                        </a:rPr>
                        <a:t> 5.5.68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276085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Tool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Eclipse IDE 2022-06(4.24.0)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N/A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154997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MySQL Workbench 8.0.30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650983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 err="1">
                          <a:effectLst/>
                        </a:rPr>
                        <a:t>HeidSQL</a:t>
                      </a:r>
                      <a:r>
                        <a:rPr lang="en-US" sz="900" u="none" strike="noStrike" dirty="0">
                          <a:effectLst/>
                        </a:rPr>
                        <a:t> 12.1.0.6537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72501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 err="1">
                          <a:effectLst/>
                        </a:rPr>
                        <a:t>Git</a:t>
                      </a:r>
                      <a:r>
                        <a:rPr lang="en-US" sz="900" u="none" strike="noStrike" dirty="0">
                          <a:effectLst/>
                        </a:rPr>
                        <a:t> 2.37.2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806193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 err="1">
                          <a:effectLst/>
                        </a:rPr>
                        <a:t>Github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0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개발 계획수립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5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51199"/>
              </p:ext>
            </p:extLst>
          </p:nvPr>
        </p:nvGraphicFramePr>
        <p:xfrm>
          <a:off x="3600816" y="814865"/>
          <a:ext cx="4990367" cy="585463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12972">
                  <a:extLst>
                    <a:ext uri="{9D8B030D-6E8A-4147-A177-3AD203B41FA5}">
                      <a16:colId xmlns:a16="http://schemas.microsoft.com/office/drawing/2014/main" val="1964395170"/>
                    </a:ext>
                  </a:extLst>
                </a:gridCol>
                <a:gridCol w="402278">
                  <a:extLst>
                    <a:ext uri="{9D8B030D-6E8A-4147-A177-3AD203B41FA5}">
                      <a16:colId xmlns:a16="http://schemas.microsoft.com/office/drawing/2014/main" val="1630170192"/>
                    </a:ext>
                  </a:extLst>
                </a:gridCol>
                <a:gridCol w="2808067">
                  <a:extLst>
                    <a:ext uri="{9D8B030D-6E8A-4147-A177-3AD203B41FA5}">
                      <a16:colId xmlns:a16="http://schemas.microsoft.com/office/drawing/2014/main" val="963083132"/>
                    </a:ext>
                  </a:extLst>
                </a:gridCol>
                <a:gridCol w="452236">
                  <a:extLst>
                    <a:ext uri="{9D8B030D-6E8A-4147-A177-3AD203B41FA5}">
                      <a16:colId xmlns:a16="http://schemas.microsoft.com/office/drawing/2014/main" val="920475425"/>
                    </a:ext>
                  </a:extLst>
                </a:gridCol>
                <a:gridCol w="567923">
                  <a:extLst>
                    <a:ext uri="{9D8B030D-6E8A-4147-A177-3AD203B41FA5}">
                      <a16:colId xmlns:a16="http://schemas.microsoft.com/office/drawing/2014/main" val="1287526985"/>
                    </a:ext>
                  </a:extLst>
                </a:gridCol>
                <a:gridCol w="546891">
                  <a:extLst>
                    <a:ext uri="{9D8B030D-6E8A-4147-A177-3AD203B41FA5}">
                      <a16:colId xmlns:a16="http://schemas.microsoft.com/office/drawing/2014/main" val="1155992382"/>
                    </a:ext>
                  </a:extLst>
                </a:gridCol>
              </a:tblGrid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No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ID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요구사항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유형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우선순위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규모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801122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R-001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프로젝트 안내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비기능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최상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Tiny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45905158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R-002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API </a:t>
                      </a:r>
                      <a:r>
                        <a:rPr lang="ko-KR" altLang="en-US" sz="600" u="none" strike="noStrike">
                          <a:effectLst/>
                        </a:rPr>
                        <a:t>설계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비기능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최상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284452302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R-003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데이터베이스 설계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최상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Large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12647784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R-004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상품 데이터 입력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비기능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최상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X-Large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274910872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화면구현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index</a:t>
                      </a:r>
                      <a:r>
                        <a:rPr lang="ko-KR" altLang="en-US" sz="600" u="none" strike="noStrike" dirty="0">
                          <a:effectLst/>
                        </a:rPr>
                        <a:t>페이지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2323703118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R-101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화면구현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고객센터 페이지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272939945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R-102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화면구현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 페이지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66465002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R-103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화면구현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상품 페이지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1077581413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R-104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화면구현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회원 페이지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480753312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쇼핑몰 메인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47910972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회원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로그인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03725095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회원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구분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100427145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회원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약관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117648819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회원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일반가입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4229852939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회원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 err="1">
                          <a:effectLst/>
                        </a:rPr>
                        <a:t>판매자가입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7727410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상품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목록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689689421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상품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>
                          <a:effectLst/>
                        </a:rPr>
                        <a:t>보기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398387548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상품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>
                          <a:effectLst/>
                        </a:rPr>
                        <a:t>장바구니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716634838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상품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>
                          <a:effectLst/>
                        </a:rPr>
                        <a:t>주문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73842548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상품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구매완료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121575206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메인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2412839386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공지사항 목록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416147251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공지사항 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402522017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고객센터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>
                          <a:effectLst/>
                        </a:rPr>
                        <a:t>문의하기 목록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69328796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고객센터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>
                          <a:effectLst/>
                        </a:rPr>
                        <a:t>문의하기 보기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43190494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고객센터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>
                          <a:effectLst/>
                        </a:rPr>
                        <a:t>문의하기 쓰기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056277271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고객센터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 err="1">
                          <a:effectLst/>
                        </a:rPr>
                        <a:t>자주묻는질문</a:t>
                      </a:r>
                      <a:r>
                        <a:rPr lang="ko-KR" altLang="en-US" sz="600" u="none" strike="noStrike" dirty="0">
                          <a:effectLst/>
                        </a:rPr>
                        <a:t> 목록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2125324573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자주묻는질문 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533822740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관리자 메인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59845788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상품등록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상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675195459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상품현황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상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Large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46560513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공지사항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목록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29742075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공지사항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등록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414801370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공지사항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보통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754405741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공지사항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수정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보통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1819364278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문의하기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답변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보통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921399915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문의하기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목록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보통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708234098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자주묻는질문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등록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보통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293272488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자주묻는질문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목록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124536022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자주묻는질문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47716162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자주묻는질문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수정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756698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3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1255</Words>
  <Application>Microsoft Office PowerPoint</Application>
  <PresentationFormat>와이드스크린</PresentationFormat>
  <Paragraphs>607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Pretendard</vt:lpstr>
      <vt:lpstr>Pretendard ExtraBold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java1</cp:lastModifiedBy>
  <cp:revision>206</cp:revision>
  <dcterms:created xsi:type="dcterms:W3CDTF">2022-05-10T00:06:31Z</dcterms:created>
  <dcterms:modified xsi:type="dcterms:W3CDTF">2022-12-30T00:42:09Z</dcterms:modified>
</cp:coreProperties>
</file>