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63" r:id="rId6"/>
    <p:sldId id="340" r:id="rId7"/>
    <p:sldId id="338" r:id="rId8"/>
    <p:sldId id="336" r:id="rId9"/>
    <p:sldId id="337" r:id="rId10"/>
    <p:sldId id="259" r:id="rId11"/>
    <p:sldId id="335" r:id="rId12"/>
    <p:sldId id="331" r:id="rId13"/>
    <p:sldId id="341" r:id="rId14"/>
    <p:sldId id="343" r:id="rId15"/>
    <p:sldId id="344" r:id="rId16"/>
    <p:sldId id="342" r:id="rId17"/>
    <p:sldId id="345" r:id="rId18"/>
    <p:sldId id="347" r:id="rId19"/>
    <p:sldId id="346" r:id="rId20"/>
    <p:sldId id="339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43.201.83.163:8080/Kmarket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83487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err="1">
                <a:solidFill>
                  <a:schemeClr val="bg1"/>
                </a:solidFill>
              </a:rPr>
              <a:t>Kmarket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ko-KR" altLang="en-US" sz="8000" b="1" dirty="0" smtClean="0">
                <a:solidFill>
                  <a:schemeClr val="bg1"/>
                </a:solidFill>
              </a:rPr>
              <a:t>프로젝트</a:t>
            </a:r>
            <a:endParaRPr lang="en-US" altLang="ko-KR" sz="8000" b="1" dirty="0" smtClean="0">
              <a:solidFill>
                <a:schemeClr val="bg1"/>
              </a:solidFill>
            </a:endParaRPr>
          </a:p>
          <a:p>
            <a:r>
              <a:rPr lang="ko-KR" altLang="en-US" sz="4800" b="1" dirty="0" smtClean="0">
                <a:solidFill>
                  <a:schemeClr val="bg1"/>
                </a:solidFill>
              </a:rPr>
              <a:t>최종 </a:t>
            </a:r>
            <a:r>
              <a:rPr lang="ko-KR" altLang="en-US" sz="4800" b="1" dirty="0" err="1" smtClean="0">
                <a:solidFill>
                  <a:schemeClr val="bg1"/>
                </a:solidFill>
              </a:rPr>
              <a:t>발표보고서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2022.12. 30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7609-F2AC-5A70-1135-5C04EC70363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8229600" y="6255238"/>
            <a:ext cx="385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팀 </a:t>
            </a:r>
            <a:r>
              <a:rPr lang="ko-KR" altLang="en-US" sz="1200" dirty="0" err="1">
                <a:solidFill>
                  <a:schemeClr val="bg1"/>
                </a:solidFill>
              </a:rPr>
              <a:t>김철학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박진휘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김훈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설우영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진윤희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4" y="3044278"/>
            <a:ext cx="530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작업내역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정보구조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3" y="1109365"/>
            <a:ext cx="7776974" cy="53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(ERD)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2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18" y="1185431"/>
            <a:ext cx="8561410" cy="505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7457F4-EAF1-9903-52F5-50E5D1A3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5930"/>
              </p:ext>
            </p:extLst>
          </p:nvPr>
        </p:nvGraphicFramePr>
        <p:xfrm>
          <a:off x="1476887" y="1339849"/>
          <a:ext cx="9238225" cy="43513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0545">
                  <a:extLst>
                    <a:ext uri="{9D8B030D-6E8A-4147-A177-3AD203B41FA5}">
                      <a16:colId xmlns:a16="http://schemas.microsoft.com/office/drawing/2014/main" val="3306704659"/>
                    </a:ext>
                  </a:extLst>
                </a:gridCol>
                <a:gridCol w="4840830">
                  <a:extLst>
                    <a:ext uri="{9D8B030D-6E8A-4147-A177-3AD203B41FA5}">
                      <a16:colId xmlns:a16="http://schemas.microsoft.com/office/drawing/2014/main" val="92214404"/>
                    </a:ext>
                  </a:extLst>
                </a:gridCol>
                <a:gridCol w="2196850">
                  <a:extLst>
                    <a:ext uri="{9D8B030D-6E8A-4147-A177-3AD203B41FA5}">
                      <a16:colId xmlns:a16="http://schemas.microsoft.com/office/drawing/2014/main" val="3474577044"/>
                    </a:ext>
                  </a:extLst>
                </a:gridCol>
              </a:tblGrid>
              <a:tr h="217567">
                <a:tc rowSpan="2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IndexController.java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관리자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메인</a:t>
                      </a:r>
                      <a:r>
                        <a:rPr lang="en-US" sz="800" kern="0">
                          <a:effectLst/>
                        </a:rPr>
                        <a:t>  </a:t>
                      </a:r>
                      <a:r>
                        <a:rPr lang="ko-KR" sz="800" kern="0">
                          <a:effectLst/>
                        </a:rPr>
                        <a:t>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01197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0670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RegisterCateController.java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카테고리 구분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2236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RegisterController.java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상품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1522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5408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Q&amp;A </a:t>
                      </a:r>
                      <a:r>
                        <a:rPr lang="ko-KR" sz="800" kern="0" dirty="0">
                          <a:effectLst/>
                        </a:rPr>
                        <a:t>게시글 보기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89685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QnaDeleteController.java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Q&amp;A </a:t>
                      </a:r>
                      <a:r>
                        <a:rPr lang="ko-KR" sz="800" kern="0">
                          <a:effectLst/>
                        </a:rPr>
                        <a:t>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68258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1491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>
                          <a:effectLst/>
                        </a:rPr>
                        <a:t>공지사항 게시글 등록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1318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46135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4606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554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NoticeDeleteController2.java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선택삭제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445207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NoticePageController.java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공지사항 게시글 페이징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23533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FaqListController.java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리스트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85856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FaqViewController.java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보기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856396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FaqWriteController.java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등록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36098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FaqModifyController.java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수정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42322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>
                          <a:effectLst/>
                        </a:rPr>
                        <a:t>FaqDeleteController.java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>
                          <a:effectLst/>
                        </a:rPr>
                        <a:t>자주묻는질문 게시글 삭제 컨트롤러</a:t>
                      </a:r>
                      <a:endParaRPr lang="ko-KR" sz="9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48711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800" kern="0" dirty="0">
                          <a:effectLst/>
                        </a:rPr>
                        <a:t>FaqDeleteController2.java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800" kern="0" dirty="0" err="1">
                          <a:effectLst/>
                        </a:rPr>
                        <a:t>자주묻는질문</a:t>
                      </a:r>
                      <a:r>
                        <a:rPr lang="ko-KR" sz="800" kern="0" dirty="0">
                          <a:effectLst/>
                        </a:rPr>
                        <a:t> 게시글 선택삭제 컨트롤러</a:t>
                      </a:r>
                      <a:endParaRPr lang="ko-KR" sz="9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55229" marR="5522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4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DE12D2-15C8-C942-08FD-8FC535AC4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31951"/>
              </p:ext>
            </p:extLst>
          </p:nvPr>
        </p:nvGraphicFramePr>
        <p:xfrm>
          <a:off x="838200" y="1231008"/>
          <a:ext cx="10515600" cy="1981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30745612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256984603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3252177771"/>
                    </a:ext>
                  </a:extLst>
                </a:gridCol>
              </a:tblGrid>
              <a:tr h="247650">
                <a:tc rowSpan="8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kr.co.Kmarket.controller.cs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CsIndexController.java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 고객센터 메인페이지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0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목록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7483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FaqViewController.java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수정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259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 공지사항 게시글 리스트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1793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NoticeViewController.java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 공지사항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보기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16720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리스트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07394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자주묻는질문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보기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128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QnaWriteContorller.java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관리자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고객센터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 err="1">
                          <a:effectLst/>
                        </a:rPr>
                        <a:t>자주묻는질문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글쓰기</a:t>
                      </a:r>
                      <a:r>
                        <a:rPr lang="en-US" sz="900" kern="0" dirty="0">
                          <a:effectLst/>
                        </a:rPr>
                        <a:t>  </a:t>
                      </a:r>
                      <a:r>
                        <a:rPr lang="ko-KR" sz="900" kern="0" dirty="0">
                          <a:effectLst/>
                        </a:rPr>
                        <a:t>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2279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8644A6-1695-7652-F4E3-C8E22F91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20526"/>
              </p:ext>
            </p:extLst>
          </p:nvPr>
        </p:nvGraphicFramePr>
        <p:xfrm>
          <a:off x="838200" y="3845143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151775533"/>
                    </a:ext>
                  </a:extLst>
                </a:gridCol>
                <a:gridCol w="4791334">
                  <a:extLst>
                    <a:ext uri="{9D8B030D-6E8A-4147-A177-3AD203B41FA5}">
                      <a16:colId xmlns:a16="http://schemas.microsoft.com/office/drawing/2014/main" val="170027149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347254674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kr.co.Kmarket.controller.member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JoinController.java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구분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023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LoginController.java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로그인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040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LogoutController.java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 로그아웃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5250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103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RegisterSellerController.java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판매자 회원가입 정보 입력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8082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SignupController.java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 </a:t>
                      </a:r>
                      <a:r>
                        <a:rPr lang="ko-KR" sz="900" kern="0">
                          <a:effectLst/>
                        </a:rPr>
                        <a:t>회원가입 동의</a:t>
                      </a:r>
                      <a:r>
                        <a:rPr lang="en-US" sz="900" kern="0">
                          <a:effectLst/>
                        </a:rPr>
                        <a:t>  </a:t>
                      </a:r>
                      <a:r>
                        <a:rPr lang="ko-KR" sz="900" kern="0">
                          <a:effectLst/>
                        </a:rPr>
                        <a:t>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855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UidCheckController.java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유저 아이디 체크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 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83D3E5-23A9-5CE3-9485-5E0FF2E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56910"/>
              </p:ext>
            </p:extLst>
          </p:nvPr>
        </p:nvGraphicFramePr>
        <p:xfrm>
          <a:off x="838200" y="1378773"/>
          <a:ext cx="10515600" cy="24765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852356642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929669098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258230246"/>
                    </a:ext>
                  </a:extLst>
                </a:gridCol>
              </a:tblGrid>
              <a:tr h="247650">
                <a:tc rowSpan="10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kr.co.Kmarket.controller.product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108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AddOrderController.java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주문하기 추가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218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40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CartHelperController.java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0618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CompleteController.java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주문완료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99653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IndexController.java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메인페이지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185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ListController.java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Kmarket </a:t>
                      </a:r>
                      <a:r>
                        <a:rPr lang="ko-KR" sz="900" kern="0">
                          <a:effectLst/>
                        </a:rPr>
                        <a:t>상품리스트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943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주문결제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1745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ReviewController.java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 리뷰 컨트롤러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5114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ViewController.java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상품 상세페이지 컨트롤러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0977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4C7DB3-801F-9654-9B82-5492D2F80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0208"/>
              </p:ext>
            </p:extLst>
          </p:nvPr>
        </p:nvGraphicFramePr>
        <p:xfrm>
          <a:off x="838200" y="4229894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2932710461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2219325933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558475671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</a:t>
                      </a:r>
                      <a:endParaRPr lang="ko-KR" sz="105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12613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780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 </a:t>
                      </a:r>
                      <a:r>
                        <a:rPr lang="ko-KR" sz="900" kern="0">
                          <a:effectLst/>
                        </a:rPr>
                        <a:t>테이블 </a:t>
                      </a:r>
                      <a:r>
                        <a:rPr lang="en-US" sz="900" kern="0">
                          <a:effectLst/>
                        </a:rPr>
                        <a:t>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0379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9814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Help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4958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3250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ProductDAO.java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Product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96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08422F-A148-3EC4-1E23-6908972BA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98067"/>
              </p:ext>
            </p:extLst>
          </p:nvPr>
        </p:nvGraphicFramePr>
        <p:xfrm>
          <a:off x="838200" y="1362869"/>
          <a:ext cx="10515600" cy="4953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796844353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866293955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3501627020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kr.co.</a:t>
                      </a:r>
                      <a:r>
                        <a:rPr lang="en-US" sz="1000" kern="0" dirty="0" err="1">
                          <a:effectLst/>
                        </a:rPr>
                        <a:t>KmarketDAO</a:t>
                      </a:r>
                      <a:r>
                        <a:rPr lang="en-US" sz="900" kern="0" dirty="0" err="1">
                          <a:effectLst/>
                        </a:rPr>
                        <a:t>.admin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</a:t>
                      </a:r>
                      <a:r>
                        <a:rPr lang="ko-KR" sz="900" kern="0">
                          <a:effectLst/>
                        </a:rPr>
                        <a:t>테이블</a:t>
                      </a:r>
                      <a:r>
                        <a:rPr lang="en-US" sz="900" kern="0">
                          <a:effectLst/>
                        </a:rPr>
                        <a:t> 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5579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adminQnaDAO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Admin </a:t>
                      </a:r>
                      <a:r>
                        <a:rPr lang="ko-KR" sz="900" kern="0" dirty="0">
                          <a:effectLst/>
                        </a:rPr>
                        <a:t>테이블</a:t>
                      </a:r>
                      <a:r>
                        <a:rPr lang="en-US" sz="900" kern="0" dirty="0">
                          <a:effectLst/>
                        </a:rPr>
                        <a:t> DAO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029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40D986-D127-A1D7-A513-7E7A11B0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71844"/>
              </p:ext>
            </p:extLst>
          </p:nvPr>
        </p:nvGraphicFramePr>
        <p:xfrm>
          <a:off x="838200" y="2195411"/>
          <a:ext cx="10515600" cy="17335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1381233157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3526901530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1553355810"/>
                    </a:ext>
                  </a:extLst>
                </a:gridCol>
              </a:tblGrid>
              <a:tr h="247650">
                <a:tc rowSpan="7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kr.co.Kmarket.utils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52567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75966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8243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22501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ProductSQL.java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 DB </a:t>
                      </a:r>
                      <a:r>
                        <a:rPr lang="ko-KR" sz="900" kern="0">
                          <a:effectLst/>
                        </a:rPr>
                        <a:t>쿼리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3218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DBCP.java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커넥션 풀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457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pageHelper.java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 err="1">
                          <a:effectLst/>
                        </a:rPr>
                        <a:t>페이징</a:t>
                      </a:r>
                      <a:r>
                        <a:rPr lang="ko-KR" sz="900" kern="0" dirty="0">
                          <a:effectLst/>
                        </a:rPr>
                        <a:t> 기능</a:t>
                      </a:r>
                      <a:r>
                        <a:rPr lang="en-US" sz="900" kern="0" dirty="0">
                          <a:effectLst/>
                        </a:rPr>
                        <a:t> Helper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7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클래스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10C68-7D73-4E18-5624-0435BF07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97029"/>
              </p:ext>
            </p:extLst>
          </p:nvPr>
        </p:nvGraphicFramePr>
        <p:xfrm>
          <a:off x="838200" y="1372394"/>
          <a:ext cx="10515600" cy="37147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04816">
                  <a:extLst>
                    <a:ext uri="{9D8B030D-6E8A-4147-A177-3AD203B41FA5}">
                      <a16:colId xmlns:a16="http://schemas.microsoft.com/office/drawing/2014/main" val="4260407436"/>
                    </a:ext>
                  </a:extLst>
                </a:gridCol>
                <a:gridCol w="5510174">
                  <a:extLst>
                    <a:ext uri="{9D8B030D-6E8A-4147-A177-3AD203B41FA5}">
                      <a16:colId xmlns:a16="http://schemas.microsoft.com/office/drawing/2014/main" val="196728727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2419786264"/>
                    </a:ext>
                  </a:extLst>
                </a:gridCol>
              </a:tblGrid>
              <a:tr h="247650">
                <a:tc rowSpan="13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kr.co.KmarketDAO.VO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CartVO.java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장바구니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30543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CateVO.java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카테고리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1099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CsFaqVo.java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자주묻는 질문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755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CsNoticeVo.java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공지사항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6916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CSQnaVo.java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문의사항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7338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CsVo.java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고객센터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030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MemberTremsVo.java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회원가입 이용동의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0853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MemberVO.java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회원정보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5100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OrderItemVO.java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9320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OrderVO.java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주문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4865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ProductVO.java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상품정보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1289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ReplyPage.java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페이징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604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ReviewVO.java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리뷰</a:t>
                      </a:r>
                      <a:r>
                        <a:rPr lang="en-US" sz="900" kern="0">
                          <a:effectLst/>
                        </a:rPr>
                        <a:t> VO </a:t>
                      </a:r>
                      <a:r>
                        <a:rPr lang="ko-KR" sz="900" kern="0">
                          <a:effectLst/>
                        </a:rPr>
                        <a:t>객체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259248"/>
                  </a:ext>
                </a:extLst>
              </a:tr>
              <a:tr h="247650">
                <a:tc rowSpan="2">
                  <a:txBody>
                    <a:bodyPr/>
                    <a:lstStyle/>
                    <a:p>
                      <a:pPr marL="143510" indent="-6350" algn="ctr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1000" kern="0" dirty="0">
                          <a:effectLst/>
                        </a:rPr>
                        <a:t>filter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>
                          <a:effectLst/>
                        </a:rPr>
                        <a:t>AdminLogin.java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>
                          <a:effectLst/>
                        </a:rPr>
                        <a:t>관리자 로그인 필터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1921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en-US" sz="900" kern="0" dirty="0">
                          <a:effectLst/>
                        </a:rPr>
                        <a:t>AutoLogin.java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indent="-6350" algn="just">
                        <a:lnSpc>
                          <a:spcPct val="107000"/>
                        </a:lnSpc>
                        <a:spcAft>
                          <a:spcPts val="490"/>
                        </a:spcAft>
                      </a:pPr>
                      <a:r>
                        <a:rPr lang="ko-KR" sz="900" kern="0" dirty="0">
                          <a:effectLst/>
                        </a:rPr>
                        <a:t>자동로그인 필터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나눔고딕" panose="020D0604000000000000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6A18B-B0F1-AB93-93E4-36B1BD66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3191"/>
              </p:ext>
            </p:extLst>
          </p:nvPr>
        </p:nvGraphicFramePr>
        <p:xfrm>
          <a:off x="3301999" y="3086176"/>
          <a:ext cx="5588000" cy="1047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3810951758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3153847561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718424449"/>
                    </a:ext>
                  </a:extLst>
                </a:gridCol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_member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login.jsp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1335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join.jsp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회원가입 구분 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235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signup.jsp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회원 약관동의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716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구매회원정보 기입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916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registerSeller.jsp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판매회원 정보기입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142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61E9B7-DA97-84BD-81C9-7901FC11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1047"/>
              </p:ext>
            </p:extLst>
          </p:nvPr>
        </p:nvGraphicFramePr>
        <p:xfrm>
          <a:off x="3301999" y="1327201"/>
          <a:ext cx="5588000" cy="14668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6326">
                  <a:extLst>
                    <a:ext uri="{9D8B030D-6E8A-4147-A177-3AD203B41FA5}">
                      <a16:colId xmlns:a16="http://schemas.microsoft.com/office/drawing/2014/main" val="2687516561"/>
                    </a:ext>
                  </a:extLst>
                </a:gridCol>
                <a:gridCol w="3112056">
                  <a:extLst>
                    <a:ext uri="{9D8B030D-6E8A-4147-A177-3AD203B41FA5}">
                      <a16:colId xmlns:a16="http://schemas.microsoft.com/office/drawing/2014/main" val="414261804"/>
                    </a:ext>
                  </a:extLst>
                </a:gridCol>
                <a:gridCol w="1849618">
                  <a:extLst>
                    <a:ext uri="{9D8B030D-6E8A-4147-A177-3AD203B41FA5}">
                      <a16:colId xmlns:a16="http://schemas.microsoft.com/office/drawing/2014/main" val="1803810171"/>
                    </a:ext>
                  </a:extLst>
                </a:gridCol>
              </a:tblGrid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cart.jsp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장바구니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920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complete.jsp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주문완료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0917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리스트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108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order.jsp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주문결제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368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상품 상세 페이지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594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Kmarket  </a:t>
                      </a:r>
                      <a:r>
                        <a:rPr lang="ko-KR" altLang="en-US" sz="900" u="none" strike="noStrike">
                          <a:effectLst/>
                        </a:rPr>
                        <a:t>메인화면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6845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Kmarket</a:t>
                      </a:r>
                      <a:r>
                        <a:rPr lang="en-US" sz="900" u="none" strike="noStrike" dirty="0">
                          <a:effectLst/>
                        </a:rPr>
                        <a:t> 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메인화면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3207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C09591-CC26-B9D0-4035-3DE17E170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98922"/>
              </p:ext>
            </p:extLst>
          </p:nvPr>
        </p:nvGraphicFramePr>
        <p:xfrm>
          <a:off x="3301999" y="4426052"/>
          <a:ext cx="5587999" cy="167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023">
                  <a:extLst>
                    <a:ext uri="{9D8B030D-6E8A-4147-A177-3AD203B41FA5}">
                      <a16:colId xmlns:a16="http://schemas.microsoft.com/office/drawing/2014/main" val="3317026637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3514483239"/>
                    </a:ext>
                  </a:extLst>
                </a:gridCol>
                <a:gridCol w="2093276">
                  <a:extLst>
                    <a:ext uri="{9D8B030D-6E8A-4147-A177-3AD203B41FA5}">
                      <a16:colId xmlns:a16="http://schemas.microsoft.com/office/drawing/2014/main" val="3645973600"/>
                    </a:ext>
                  </a:extLst>
                </a:gridCol>
                <a:gridCol w="1494350">
                  <a:extLst>
                    <a:ext uri="{9D8B030D-6E8A-4147-A177-3AD203B41FA5}">
                      <a16:colId xmlns:a16="http://schemas.microsoft.com/office/drawing/2014/main" val="1286851389"/>
                    </a:ext>
                  </a:extLst>
                </a:gridCol>
              </a:tblGrid>
              <a:tr h="209550"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</a:t>
                      </a:r>
                      <a:r>
                        <a:rPr lang="en-US" sz="900" u="none" strike="noStrike" dirty="0" err="1">
                          <a:effectLst/>
                        </a:rPr>
                        <a:t>faq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4263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faq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693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_notice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038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notice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262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2029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보기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5317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고객센터 </a:t>
                      </a:r>
                      <a:r>
                        <a:rPr lang="en-US" altLang="ko-KR" sz="900" u="none" strike="noStrike">
                          <a:effectLst/>
                        </a:rPr>
                        <a:t>qna  </a:t>
                      </a:r>
                      <a:r>
                        <a:rPr lang="ko-KR" altLang="en-US" sz="900" u="none" strike="noStrike">
                          <a:effectLst/>
                        </a:rPr>
                        <a:t>쓰기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423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고객센터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메인페이지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7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513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(View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목록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C35953-CA42-0AD4-E282-04D6BAA72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09300"/>
              </p:ext>
            </p:extLst>
          </p:nvPr>
        </p:nvGraphicFramePr>
        <p:xfrm>
          <a:off x="2870199" y="1285875"/>
          <a:ext cx="6451600" cy="2933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0442">
                  <a:extLst>
                    <a:ext uri="{9D8B030D-6E8A-4147-A177-3AD203B41FA5}">
                      <a16:colId xmlns:a16="http://schemas.microsoft.com/office/drawing/2014/main" val="1155335370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1758099313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3439250251"/>
                    </a:ext>
                  </a:extLst>
                </a:gridCol>
                <a:gridCol w="1269389">
                  <a:extLst>
                    <a:ext uri="{9D8B030D-6E8A-4147-A177-3AD203B41FA5}">
                      <a16:colId xmlns:a16="http://schemas.microsoft.com/office/drawing/2014/main" val="2953082027"/>
                    </a:ext>
                  </a:extLst>
                </a:gridCol>
                <a:gridCol w="2132991">
                  <a:extLst>
                    <a:ext uri="{9D8B030D-6E8A-4147-A177-3AD203B41FA5}">
                      <a16:colId xmlns:a16="http://schemas.microsoft.com/office/drawing/2014/main" val="1727675366"/>
                    </a:ext>
                  </a:extLst>
                </a:gridCol>
              </a:tblGrid>
              <a:tr h="20955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_admin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_cs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_faq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08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modify.jsp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7319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8734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write.jsp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faq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2907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_notice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list.jsp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2623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modify.jsp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수정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72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view.jsp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보기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656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write.jsp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notice  쓰기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3415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_qna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목록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37822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view.jsp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qna  답변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0028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고객센터  메인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4248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product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list.jsp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현황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6541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register.jsp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>
                          <a:effectLst/>
                        </a:rPr>
                        <a:t>관리자  상품  등록</a:t>
                      </a:r>
                      <a:endParaRPr 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610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index.jsp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sz="900" u="none" strike="noStrike" dirty="0">
                          <a:effectLst/>
                        </a:rPr>
                        <a:t>관리자  메인</a:t>
                      </a:r>
                      <a:endParaRPr 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29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팀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개발 계획수립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 작업내역</a:t>
            </a: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작업내역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기능구현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1297252" y="2672718"/>
            <a:ext cx="959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http://</a:t>
            </a:r>
            <a:r>
              <a:rPr lang="en-US" altLang="ko-KR" sz="4400" b="1" dirty="0">
                <a:hlinkClick r:id="rId2"/>
              </a:rPr>
              <a:t>43.201.83.163:8080/Kmarket</a:t>
            </a:r>
            <a:r>
              <a:rPr lang="en-US" altLang="ko-KR" sz="4400" b="1" dirty="0"/>
              <a:t>/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388113" y="4096357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/>
              <a:t>배포주소</a:t>
            </a:r>
            <a:endParaRPr lang="en-US" altLang="ko-KR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4335" y="1266825"/>
            <a:ext cx="858333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팀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39">
            <a:extLst>
              <a:ext uri="{FF2B5EF4-FFF2-40B4-BE49-F238E27FC236}">
                <a16:creationId xmlns:a16="http://schemas.microsoft.com/office/drawing/2014/main" id="{09595CC1-A387-617A-28AB-0D022DBE053F}"/>
              </a:ext>
            </a:extLst>
          </p:cNvPr>
          <p:cNvSpPr/>
          <p:nvPr/>
        </p:nvSpPr>
        <p:spPr>
          <a:xfrm>
            <a:off x="5398291" y="1468533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프로젝트 매니저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철 학</a:t>
            </a:r>
          </a:p>
        </p:txBody>
      </p:sp>
      <p:cxnSp>
        <p:nvCxnSpPr>
          <p:cNvPr id="9" name="꺾인 연결선 37">
            <a:extLst>
              <a:ext uri="{FF2B5EF4-FFF2-40B4-BE49-F238E27FC236}">
                <a16:creationId xmlns:a16="http://schemas.microsoft.com/office/drawing/2014/main" id="{032E89BD-8084-B93F-7171-342DF63EBBE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918709" y="2305924"/>
            <a:ext cx="3177291" cy="1310786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84DD4617-C555-10EA-0970-688C151EF127}"/>
              </a:ext>
            </a:extLst>
          </p:cNvPr>
          <p:cNvSpPr/>
          <p:nvPr/>
        </p:nvSpPr>
        <p:spPr>
          <a:xfrm>
            <a:off x="2221000" y="3616710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박 진 휘</a:t>
            </a:r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DD5C9D99-C2A2-7CB2-743C-B30A42B2F56C}"/>
              </a:ext>
            </a:extLst>
          </p:cNvPr>
          <p:cNvSpPr/>
          <p:nvPr/>
        </p:nvSpPr>
        <p:spPr>
          <a:xfrm>
            <a:off x="4353275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설 우 영</a:t>
            </a:r>
          </a:p>
        </p:txBody>
      </p:sp>
      <p:sp>
        <p:nvSpPr>
          <p:cNvPr id="12" name="모서리가 둥근 직사각형 39">
            <a:extLst>
              <a:ext uri="{FF2B5EF4-FFF2-40B4-BE49-F238E27FC236}">
                <a16:creationId xmlns:a16="http://schemas.microsoft.com/office/drawing/2014/main" id="{9EF9A7DD-1982-FCC2-3D00-3890F6775AD8}"/>
              </a:ext>
            </a:extLst>
          </p:cNvPr>
          <p:cNvSpPr/>
          <p:nvPr/>
        </p:nvSpPr>
        <p:spPr>
          <a:xfrm>
            <a:off x="6485550" y="3616709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김 훈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ED0C1FA5-DEEE-0EA9-2B33-AEA9C5EE0199}"/>
              </a:ext>
            </a:extLst>
          </p:cNvPr>
          <p:cNvSpPr/>
          <p:nvPr/>
        </p:nvSpPr>
        <p:spPr>
          <a:xfrm>
            <a:off x="8617825" y="3616708"/>
            <a:ext cx="1395417" cy="837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팀원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진 윤 희</a:t>
            </a:r>
          </a:p>
        </p:txBody>
      </p:sp>
      <p:cxnSp>
        <p:nvCxnSpPr>
          <p:cNvPr id="15" name="꺾인 연결선 37">
            <a:extLst>
              <a:ext uri="{FF2B5EF4-FFF2-40B4-BE49-F238E27FC236}">
                <a16:creationId xmlns:a16="http://schemas.microsoft.com/office/drawing/2014/main" id="{98FDBEE3-7856-F085-3CBC-7D76476C9943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050984" y="2305924"/>
            <a:ext cx="1045016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37">
            <a:extLst>
              <a:ext uri="{FF2B5EF4-FFF2-40B4-BE49-F238E27FC236}">
                <a16:creationId xmlns:a16="http://schemas.microsoft.com/office/drawing/2014/main" id="{02779E29-41A6-9128-7ADB-F21F7F04171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096000" y="2305924"/>
            <a:ext cx="1087259" cy="131078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37">
            <a:extLst>
              <a:ext uri="{FF2B5EF4-FFF2-40B4-BE49-F238E27FC236}">
                <a16:creationId xmlns:a16="http://schemas.microsoft.com/office/drawing/2014/main" id="{FC0B6E2A-D26A-5236-B985-CDF24A727AC1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6096000" y="2305924"/>
            <a:ext cx="3219534" cy="131078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C072A622-73E2-1AC1-467F-31A6CF004BC6}"/>
              </a:ext>
            </a:extLst>
          </p:cNvPr>
          <p:cNvSpPr/>
          <p:nvPr/>
        </p:nvSpPr>
        <p:spPr>
          <a:xfrm>
            <a:off x="289293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4AA3C17-8CF2-9F70-7A91-A76961581161}"/>
              </a:ext>
            </a:extLst>
          </p:cNvPr>
          <p:cNvSpPr/>
          <p:nvPr/>
        </p:nvSpPr>
        <p:spPr>
          <a:xfrm>
            <a:off x="5025213" y="35783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327BBA-3BDD-0D48-7486-E15633E80167}"/>
              </a:ext>
            </a:extLst>
          </p:cNvPr>
          <p:cNvSpPr/>
          <p:nvPr/>
        </p:nvSpPr>
        <p:spPr>
          <a:xfrm>
            <a:off x="7141348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99EC2C-2EEE-34EF-C488-7E24F3D9FB92}"/>
              </a:ext>
            </a:extLst>
          </p:cNvPr>
          <p:cNvSpPr/>
          <p:nvPr/>
        </p:nvSpPr>
        <p:spPr>
          <a:xfrm>
            <a:off x="9273291" y="3572643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37">
            <a:extLst>
              <a:ext uri="{FF2B5EF4-FFF2-40B4-BE49-F238E27FC236}">
                <a16:creationId xmlns:a16="http://schemas.microsoft.com/office/drawing/2014/main" id="{F7BD9713-B07E-4335-1A49-A16419CB99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417" y="4035405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7">
            <a:extLst>
              <a:ext uri="{FF2B5EF4-FFF2-40B4-BE49-F238E27FC236}">
                <a16:creationId xmlns:a16="http://schemas.microsoft.com/office/drawing/2014/main" id="{5117D0F6-5A42-B668-0C23-B513AA40F098}"/>
              </a:ext>
            </a:extLst>
          </p:cNvPr>
          <p:cNvCxnSpPr>
            <a:cxnSpLocks/>
          </p:cNvCxnSpPr>
          <p:nvPr/>
        </p:nvCxnSpPr>
        <p:spPr>
          <a:xfrm flipV="1">
            <a:off x="5745932" y="4035402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7">
            <a:extLst>
              <a:ext uri="{FF2B5EF4-FFF2-40B4-BE49-F238E27FC236}">
                <a16:creationId xmlns:a16="http://schemas.microsoft.com/office/drawing/2014/main" id="{4FE78C90-B192-450D-DE7C-1FD1350DD779}"/>
              </a:ext>
            </a:extLst>
          </p:cNvPr>
          <p:cNvCxnSpPr>
            <a:cxnSpLocks/>
          </p:cNvCxnSpPr>
          <p:nvPr/>
        </p:nvCxnSpPr>
        <p:spPr>
          <a:xfrm flipV="1">
            <a:off x="7875447" y="4035401"/>
            <a:ext cx="736858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7256553-DF92-571A-1FB5-27DBA25BCCFA}"/>
              </a:ext>
            </a:extLst>
          </p:cNvPr>
          <p:cNvSpPr/>
          <p:nvPr/>
        </p:nvSpPr>
        <p:spPr>
          <a:xfrm>
            <a:off x="3569324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E8C0758-2305-E00B-723C-2EBCCCD1BE30}"/>
              </a:ext>
            </a:extLst>
          </p:cNvPr>
          <p:cNvSpPr/>
          <p:nvPr/>
        </p:nvSpPr>
        <p:spPr>
          <a:xfrm>
            <a:off x="4315505" y="399349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9EF869-6424-7435-21C8-5DA148DB5D55}"/>
              </a:ext>
            </a:extLst>
          </p:cNvPr>
          <p:cNvSpPr/>
          <p:nvPr/>
        </p:nvSpPr>
        <p:spPr>
          <a:xfrm>
            <a:off x="5703246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D1329A5-6574-C323-93CD-0E4FEF354A5D}"/>
              </a:ext>
            </a:extLst>
          </p:cNvPr>
          <p:cNvSpPr/>
          <p:nvPr/>
        </p:nvSpPr>
        <p:spPr>
          <a:xfrm>
            <a:off x="6449427" y="3991996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EE8A9AA-16F7-CBA5-38F0-7EBB6B6D82AF}"/>
              </a:ext>
            </a:extLst>
          </p:cNvPr>
          <p:cNvSpPr/>
          <p:nvPr/>
        </p:nvSpPr>
        <p:spPr>
          <a:xfrm>
            <a:off x="7833294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269B2B6-BFAC-5988-B5BC-DAECC4891ECB}"/>
              </a:ext>
            </a:extLst>
          </p:cNvPr>
          <p:cNvSpPr/>
          <p:nvPr/>
        </p:nvSpPr>
        <p:spPr>
          <a:xfrm>
            <a:off x="8579475" y="39964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688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71418"/>
              </p:ext>
            </p:extLst>
          </p:nvPr>
        </p:nvGraphicFramePr>
        <p:xfrm>
          <a:off x="3483342" y="1239724"/>
          <a:ext cx="5212249" cy="47262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6931">
                  <a:extLst>
                    <a:ext uri="{9D8B030D-6E8A-4147-A177-3AD203B41FA5}">
                      <a16:colId xmlns:a16="http://schemas.microsoft.com/office/drawing/2014/main" val="1555971535"/>
                    </a:ext>
                  </a:extLst>
                </a:gridCol>
                <a:gridCol w="697911">
                  <a:extLst>
                    <a:ext uri="{9D8B030D-6E8A-4147-A177-3AD203B41FA5}">
                      <a16:colId xmlns:a16="http://schemas.microsoft.com/office/drawing/2014/main" val="1115561240"/>
                    </a:ext>
                  </a:extLst>
                </a:gridCol>
                <a:gridCol w="742083">
                  <a:extLst>
                    <a:ext uri="{9D8B030D-6E8A-4147-A177-3AD203B41FA5}">
                      <a16:colId xmlns:a16="http://schemas.microsoft.com/office/drawing/2014/main" val="1632190038"/>
                    </a:ext>
                  </a:extLst>
                </a:gridCol>
                <a:gridCol w="1687355">
                  <a:extLst>
                    <a:ext uri="{9D8B030D-6E8A-4147-A177-3AD203B41FA5}">
                      <a16:colId xmlns:a16="http://schemas.microsoft.com/office/drawing/2014/main" val="2404023640"/>
                    </a:ext>
                  </a:extLst>
                </a:gridCol>
                <a:gridCol w="1707969">
                  <a:extLst>
                    <a:ext uri="{9D8B030D-6E8A-4147-A177-3AD203B41FA5}">
                      <a16:colId xmlns:a16="http://schemas.microsoft.com/office/drawing/2014/main" val="312178611"/>
                    </a:ext>
                  </a:extLst>
                </a:gridCol>
              </a:tblGrid>
              <a:tr h="196927"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유형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>
                          <a:effectLst/>
                        </a:rPr>
                        <a:t>구분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개발환경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900" u="none" strike="noStrike" dirty="0">
                          <a:effectLst/>
                        </a:rPr>
                        <a:t>서비스 환경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3599"/>
                  </a:ext>
                </a:extLst>
              </a:tr>
              <a:tr h="188364">
                <a:tc rowSpan="24">
                  <a:txBody>
                    <a:bodyPr/>
                    <a:lstStyle/>
                    <a:p>
                      <a:pPr lvl="0" algn="ctr" fontAlgn="ctr"/>
                      <a:r>
                        <a:rPr lang="en-US" sz="900" u="none" strike="noStrike" dirty="0">
                          <a:effectLst/>
                        </a:rPr>
                        <a:t>SW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OS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Window 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AWS EC2 Kernel 5.10.144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73381"/>
                  </a:ext>
                </a:extLst>
              </a:tr>
              <a:tr h="196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Browser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Chrome 108.0.5359.125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98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WAS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Apache Tomcat 9.0.67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25862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Java 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1186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Servlet 4.0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8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JSP 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285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Client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HTML5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8323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CSS3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75384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JavaScript(ES6)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294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jQuery 3.1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9319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activation-1.1.1.jar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u="none" strike="noStrike" dirty="0" err="1">
                          <a:effectLst/>
                        </a:rPr>
                        <a:t>개발환경과</a:t>
                      </a:r>
                      <a:r>
                        <a:rPr lang="ko-KR" altLang="en-US" sz="900" u="none" strike="noStrike" dirty="0">
                          <a:effectLst/>
                        </a:rPr>
                        <a:t> 동일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66366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cos-05Nov2002.jar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261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gson-2.9.1.jar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99529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jstl-1.2.jar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18240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logback-classic-1.4.4.jar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3028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logback-core-1.4.4.jar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6386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mysql-connector-java-8.0.29.jar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146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slf4j-api-2.0.3.jar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02636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DBMS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8.0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MariaDB</a:t>
                      </a:r>
                      <a:r>
                        <a:rPr lang="en-US" sz="900" u="none" strike="noStrike" dirty="0">
                          <a:effectLst/>
                        </a:rPr>
                        <a:t> 5.5.68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76085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>
                          <a:effectLst/>
                        </a:rPr>
                        <a:t>Tool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Eclipse IDE 2022-06(4.24.0)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54997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>
                          <a:effectLst/>
                        </a:rPr>
                        <a:t>MySQL Workbench 8.0.30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5098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HeidSQL</a:t>
                      </a:r>
                      <a:r>
                        <a:rPr lang="en-US" sz="900" u="none" strike="noStrike" dirty="0">
                          <a:effectLst/>
                        </a:rPr>
                        <a:t> 12.1.0.6537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2501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</a:t>
                      </a:r>
                      <a:r>
                        <a:rPr lang="en-US" sz="900" u="none" strike="noStrike" dirty="0">
                          <a:effectLst/>
                        </a:rPr>
                        <a:t> 2.37.2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06193"/>
                  </a:ext>
                </a:extLst>
              </a:tr>
              <a:tr h="18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 fontAlgn="ctr"/>
                      <a:r>
                        <a:rPr lang="en-US" sz="900" u="none" strike="noStrike" dirty="0" err="1">
                          <a:effectLst/>
                        </a:rPr>
                        <a:t>Github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0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개발 계획수립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5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63603"/>
              </p:ext>
            </p:extLst>
          </p:nvPr>
        </p:nvGraphicFramePr>
        <p:xfrm>
          <a:off x="3600816" y="814865"/>
          <a:ext cx="4990367" cy="585463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2972">
                  <a:extLst>
                    <a:ext uri="{9D8B030D-6E8A-4147-A177-3AD203B41FA5}">
                      <a16:colId xmlns:a16="http://schemas.microsoft.com/office/drawing/2014/main" val="1964395170"/>
                    </a:ext>
                  </a:extLst>
                </a:gridCol>
                <a:gridCol w="402278">
                  <a:extLst>
                    <a:ext uri="{9D8B030D-6E8A-4147-A177-3AD203B41FA5}">
                      <a16:colId xmlns:a16="http://schemas.microsoft.com/office/drawing/2014/main" val="1630170192"/>
                    </a:ext>
                  </a:extLst>
                </a:gridCol>
                <a:gridCol w="2808067">
                  <a:extLst>
                    <a:ext uri="{9D8B030D-6E8A-4147-A177-3AD203B41FA5}">
                      <a16:colId xmlns:a16="http://schemas.microsoft.com/office/drawing/2014/main" val="963083132"/>
                    </a:ext>
                  </a:extLst>
                </a:gridCol>
                <a:gridCol w="452236">
                  <a:extLst>
                    <a:ext uri="{9D8B030D-6E8A-4147-A177-3AD203B41FA5}">
                      <a16:colId xmlns:a16="http://schemas.microsoft.com/office/drawing/2014/main" val="920475425"/>
                    </a:ext>
                  </a:extLst>
                </a:gridCol>
                <a:gridCol w="567923">
                  <a:extLst>
                    <a:ext uri="{9D8B030D-6E8A-4147-A177-3AD203B41FA5}">
                      <a16:colId xmlns:a16="http://schemas.microsoft.com/office/drawing/2014/main" val="1287526985"/>
                    </a:ext>
                  </a:extLst>
                </a:gridCol>
                <a:gridCol w="546891">
                  <a:extLst>
                    <a:ext uri="{9D8B030D-6E8A-4147-A177-3AD203B41FA5}">
                      <a16:colId xmlns:a16="http://schemas.microsoft.com/office/drawing/2014/main" val="1155992382"/>
                    </a:ext>
                  </a:extLst>
                </a:gridCol>
              </a:tblGrid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ID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요구사항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유형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우선순위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규모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8608011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프로젝트 안내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Tiny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590515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API </a:t>
                      </a:r>
                      <a:r>
                        <a:rPr lang="ko-KR" altLang="en-US" sz="600" u="none" strike="noStrike">
                          <a:effectLst/>
                        </a:rPr>
                        <a:t>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8445230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데이터베이스 설계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264778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상품 데이터 입력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최상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X-Large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7491087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index</a:t>
                      </a:r>
                      <a:r>
                        <a:rPr lang="ko-KR" altLang="en-US" sz="600" u="none" strike="noStrike" dirty="0">
                          <a:effectLst/>
                        </a:rPr>
                        <a:t>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상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32370311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729399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6646500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7758141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화면구현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 페이지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8075331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쇼핑몰 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910972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로그인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3725095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0042714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약관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11764881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회원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일반가입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22985293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판매자가입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72741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8968942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39838754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장바구니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1663483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상품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주문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3842548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19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상품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구매완료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157520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메인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412839386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6147251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02522017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9328796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보기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3190494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>
                          <a:effectLst/>
                        </a:rPr>
                        <a:t>문의하기 쓰기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05627727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고객센터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/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자주묻는질문</a:t>
                      </a:r>
                      <a:r>
                        <a:rPr lang="ko-KR" altLang="en-US" sz="600" u="none" strike="noStrike" dirty="0">
                          <a:effectLst/>
                        </a:rPr>
                        <a:t> 목록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125324573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 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Small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33822740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기능구현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- </a:t>
                      </a:r>
                      <a:r>
                        <a:rPr lang="ko-KR" altLang="en-US" sz="600" u="none" strike="noStrike" dirty="0">
                          <a:effectLst/>
                        </a:rPr>
                        <a:t>관리자 메인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598457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29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675195459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R-221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상품현황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상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Large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65605134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2974207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Medium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414801370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4405741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공지사항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81936427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답변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921399915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문의하기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70823409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보통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293272488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목록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124536022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39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보기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477161627"/>
                  </a:ext>
                </a:extLst>
              </a:tr>
              <a:tr h="139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40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R-309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r>
                        <a:rPr lang="ko-KR" altLang="en-US" sz="600" u="none" strike="noStrike">
                          <a:effectLst/>
                        </a:rPr>
                        <a:t>차 기능구현 </a:t>
                      </a:r>
                      <a:r>
                        <a:rPr lang="en-US" altLang="ko-KR" sz="600" u="none" strike="noStrike">
                          <a:effectLst/>
                        </a:rPr>
                        <a:t>- </a:t>
                      </a:r>
                      <a:r>
                        <a:rPr lang="ko-KR" altLang="en-US" sz="600" u="none" strike="noStrike">
                          <a:effectLst/>
                        </a:rPr>
                        <a:t>관리자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고객센터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자주묻는질문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수정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보통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Medium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8" marR="5708" marT="5708" marB="0" anchor="ctr"/>
                </a:tc>
                <a:extLst>
                  <a:ext uri="{0D108BD9-81ED-4DB2-BD59-A6C34878D82A}">
                    <a16:rowId xmlns:a16="http://schemas.microsoft.com/office/drawing/2014/main" val="375669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1255</Words>
  <Application>Microsoft Office PowerPoint</Application>
  <PresentationFormat>와이드스크린</PresentationFormat>
  <Paragraphs>607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ExtraBold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java1</cp:lastModifiedBy>
  <cp:revision>205</cp:revision>
  <dcterms:created xsi:type="dcterms:W3CDTF">2022-05-10T00:06:31Z</dcterms:created>
  <dcterms:modified xsi:type="dcterms:W3CDTF">2022-12-30T00:01:48Z</dcterms:modified>
</cp:coreProperties>
</file>