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IBM Plex Sans" charset="1" panose="020B0503050203000203"/>
      <p:regular r:id="rId23"/>
    </p:embeddedFont>
    <p:embeddedFont>
      <p:font typeface="IBM Plex Sans Bold" charset="1" panose="020B0803050203000203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763" y="1392980"/>
            <a:ext cx="13817071" cy="206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1"/>
              </a:lnSpc>
            </a:pPr>
            <a:r>
              <a:rPr lang="en-US" sz="795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Multi-Source Data Integration Framework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31465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871" y="3944661"/>
            <a:ext cx="6530438" cy="607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1"/>
              </a:lnSpc>
            </a:pPr>
            <a:r>
              <a:rPr lang="en-US" sz="456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Semester 6 SNA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1326" y="5526614"/>
            <a:ext cx="6885229" cy="426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4"/>
              </a:lnSpc>
            </a:pPr>
            <a:r>
              <a:rPr lang="en-US" sz="318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Guided By:  Prof. Vrijendra Singh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402007" y="4752624"/>
            <a:ext cx="3375171" cy="3375171"/>
          </a:xfrm>
          <a:custGeom>
            <a:avLst/>
            <a:gdLst/>
            <a:ahLst/>
            <a:cxnLst/>
            <a:rect r="r" b="b" t="t" l="l"/>
            <a:pathLst>
              <a:path h="3375171" w="3375171">
                <a:moveTo>
                  <a:pt x="0" y="0"/>
                </a:moveTo>
                <a:lnTo>
                  <a:pt x="3375171" y="0"/>
                </a:lnTo>
                <a:lnTo>
                  <a:pt x="3375171" y="3375171"/>
                </a:lnTo>
                <a:lnTo>
                  <a:pt x="0" y="337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2814" y="6334173"/>
            <a:ext cx="9539606" cy="4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IIT2022052 Swaroop Dora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2814" y="6834155"/>
            <a:ext cx="9539606" cy="4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IIT2022256 Ankit Kumar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2814" y="7334137"/>
            <a:ext cx="9539606" cy="4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IIT2022205 Sarvaiya Pratik Kumar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15070" y="4532788"/>
            <a:ext cx="2526149" cy="44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Assignment 10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90512" y="2291407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 &amp; 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8766" y="3360492"/>
            <a:ext cx="7775586" cy="5001774"/>
          </a:xfrm>
          <a:custGeom>
            <a:avLst/>
            <a:gdLst/>
            <a:ahLst/>
            <a:cxnLst/>
            <a:rect r="r" b="b" t="t" l="l"/>
            <a:pathLst>
              <a:path h="5001774" w="7775586">
                <a:moveTo>
                  <a:pt x="0" y="0"/>
                </a:moveTo>
                <a:lnTo>
                  <a:pt x="7775586" y="0"/>
                </a:lnTo>
                <a:lnTo>
                  <a:pt x="7775586" y="5001775"/>
                </a:lnTo>
                <a:lnTo>
                  <a:pt x="0" y="5001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3100" b="-10000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 &amp; Results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84986" y="3518051"/>
            <a:ext cx="7073262" cy="4612893"/>
          </a:xfrm>
          <a:custGeom>
            <a:avLst/>
            <a:gdLst/>
            <a:ahLst/>
            <a:cxnLst/>
            <a:rect r="r" b="b" t="t" l="l"/>
            <a:pathLst>
              <a:path h="4612893" w="7073262">
                <a:moveTo>
                  <a:pt x="0" y="0"/>
                </a:moveTo>
                <a:lnTo>
                  <a:pt x="7073262" y="0"/>
                </a:lnTo>
                <a:lnTo>
                  <a:pt x="7073262" y="4612893"/>
                </a:lnTo>
                <a:lnTo>
                  <a:pt x="0" y="4612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7078" r="-9291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654265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Faced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9752" y="2574923"/>
            <a:ext cx="15475176" cy="441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Challenges: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Standardization: Handling diverse formats and missing fields.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Entity Resolution Complexity: Balancing threshold levels for accurate matching.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Conflict Resolution: Determining trusted sources for reliable data.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Scalability: Progressive integration of real-time data while ensuring performance.</a:t>
            </a:r>
          </a:p>
          <a:p>
            <a:pPr algn="l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5446119" y="-243045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699509">
            <a:off x="16058677" y="503300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Metrics/Accuracy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9752" y="2574923"/>
            <a:ext cx="15475176" cy="60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Metrics to Present: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tegration Accuracy: Quantitative measures (precision, recall) for entity resolution.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Confidence Scores Distribution: Summary charts that show the confidence levels across merged entities.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Metrics: Time taken for processing and scalability factors if applicable.</a:t>
            </a:r>
          </a:p>
          <a:p>
            <a:pPr algn="l">
              <a:lnSpc>
                <a:spcPts val="4420"/>
              </a:lnSpc>
            </a:pPr>
          </a:p>
          <a:p>
            <a:pPr algn="l"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Graphical Elements: Include bar charts, histograms, or pie charts representing the evaluation outcomes.</a:t>
            </a:r>
          </a:p>
          <a:p>
            <a:pPr algn="l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5446119" y="-243045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699509">
            <a:off x="16058677" y="503300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9222" y="3454629"/>
            <a:ext cx="5901279" cy="4575738"/>
          </a:xfrm>
          <a:custGeom>
            <a:avLst/>
            <a:gdLst/>
            <a:ahLst/>
            <a:cxnLst/>
            <a:rect r="r" b="b" t="t" l="l"/>
            <a:pathLst>
              <a:path h="4575738" w="5901279">
                <a:moveTo>
                  <a:pt x="0" y="0"/>
                </a:moveTo>
                <a:lnTo>
                  <a:pt x="5901279" y="0"/>
                </a:lnTo>
                <a:lnTo>
                  <a:pt x="5901279" y="4575738"/>
                </a:lnTo>
                <a:lnTo>
                  <a:pt x="0" y="4575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000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42697" y="3454629"/>
            <a:ext cx="5901279" cy="4649468"/>
          </a:xfrm>
          <a:custGeom>
            <a:avLst/>
            <a:gdLst/>
            <a:ahLst/>
            <a:cxnLst/>
            <a:rect r="r" b="b" t="t" l="l"/>
            <a:pathLst>
              <a:path h="4649468" w="5901279">
                <a:moveTo>
                  <a:pt x="0" y="0"/>
                </a:moveTo>
                <a:lnTo>
                  <a:pt x="5901279" y="0"/>
                </a:lnTo>
                <a:lnTo>
                  <a:pt x="5901279" y="4649467"/>
                </a:lnTo>
                <a:lnTo>
                  <a:pt x="0" y="464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682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Metrics/Accuracy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5446119" y="-243045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699509">
            <a:off x="16058677" y="503300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5808" y="711924"/>
            <a:ext cx="4560966" cy="4431576"/>
          </a:xfrm>
          <a:custGeom>
            <a:avLst/>
            <a:gdLst/>
            <a:ahLst/>
            <a:cxnLst/>
            <a:rect r="r" b="b" t="t" l="l"/>
            <a:pathLst>
              <a:path h="4431576" w="4560966">
                <a:moveTo>
                  <a:pt x="0" y="0"/>
                </a:moveTo>
                <a:lnTo>
                  <a:pt x="4560966" y="0"/>
                </a:lnTo>
                <a:lnTo>
                  <a:pt x="4560966" y="4431576"/>
                </a:lnTo>
                <a:lnTo>
                  <a:pt x="0" y="4431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481962"/>
            <a:ext cx="6972459" cy="5644962"/>
          </a:xfrm>
          <a:custGeom>
            <a:avLst/>
            <a:gdLst/>
            <a:ahLst/>
            <a:cxnLst/>
            <a:rect r="r" b="b" t="t" l="l"/>
            <a:pathLst>
              <a:path h="5644962" w="6972459">
                <a:moveTo>
                  <a:pt x="0" y="0"/>
                </a:moveTo>
                <a:lnTo>
                  <a:pt x="6972459" y="0"/>
                </a:lnTo>
                <a:lnTo>
                  <a:pt x="6972459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7244" y="5458641"/>
            <a:ext cx="8920756" cy="4828359"/>
          </a:xfrm>
          <a:custGeom>
            <a:avLst/>
            <a:gdLst/>
            <a:ahLst/>
            <a:cxnLst/>
            <a:rect r="r" b="b" t="t" l="l"/>
            <a:pathLst>
              <a:path h="4828359" w="8920756">
                <a:moveTo>
                  <a:pt x="0" y="0"/>
                </a:moveTo>
                <a:lnTo>
                  <a:pt x="8920756" y="0"/>
                </a:lnTo>
                <a:lnTo>
                  <a:pt x="8920756" y="4828359"/>
                </a:lnTo>
                <a:lnTo>
                  <a:pt x="0" y="48283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14968" y="1274533"/>
            <a:ext cx="10411718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Metrics/Accuracy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157048" y="5698222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29" y="0"/>
                </a:lnTo>
                <a:lnTo>
                  <a:pt x="13055029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Work / 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9752" y="2574923"/>
            <a:ext cx="15475176" cy="662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Future Work Ideas: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</a:t>
            </a: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ation of additional data sources (e.g., more social media platforms or IoT sensor data).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Enhanced real-time data processing and visualization.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Further optimization of entity resolution algorithms.</a:t>
            </a:r>
          </a:p>
          <a:p>
            <a:pPr algn="l">
              <a:lnSpc>
                <a:spcPts val="4420"/>
              </a:lnSpc>
            </a:pPr>
          </a:p>
          <a:p>
            <a:pPr algn="l">
              <a:lnSpc>
                <a:spcPts val="4420"/>
              </a:lnSpc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Conclusion: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Recap of the successful creation of a multi-layer social graph.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Emphasis on the balance of integration accuracy and real-time processing.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Final thoughts on the impact of the framework in detecting and mitigating hoax call networks.</a:t>
            </a:r>
          </a:p>
          <a:p>
            <a:pPr algn="l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3557" y="2181883"/>
            <a:ext cx="11920887" cy="198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7"/>
              </a:lnSpc>
            </a:pPr>
            <a:r>
              <a:rPr lang="en-US" sz="130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80734" y="-3643688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29" y="0"/>
                </a:lnTo>
                <a:lnTo>
                  <a:pt x="13055029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45863" y="4607298"/>
            <a:ext cx="3375171" cy="3375171"/>
          </a:xfrm>
          <a:custGeom>
            <a:avLst/>
            <a:gdLst/>
            <a:ahLst/>
            <a:cxnLst/>
            <a:rect r="r" b="b" t="t" l="l"/>
            <a:pathLst>
              <a:path h="3375171" w="3375171">
                <a:moveTo>
                  <a:pt x="0" y="0"/>
                </a:moveTo>
                <a:lnTo>
                  <a:pt x="3375171" y="0"/>
                </a:lnTo>
                <a:lnTo>
                  <a:pt x="3375171" y="3375171"/>
                </a:lnTo>
                <a:lnTo>
                  <a:pt x="0" y="337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54956" y="-2257269"/>
            <a:ext cx="13770229" cy="10740778"/>
          </a:xfrm>
          <a:custGeom>
            <a:avLst/>
            <a:gdLst/>
            <a:ahLst/>
            <a:cxnLst/>
            <a:rect r="r" b="b" t="t" l="l"/>
            <a:pathLst>
              <a:path h="10740778" w="13770229">
                <a:moveTo>
                  <a:pt x="0" y="0"/>
                </a:moveTo>
                <a:lnTo>
                  <a:pt x="13770229" y="0"/>
                </a:lnTo>
                <a:lnTo>
                  <a:pt x="13770229" y="10740779"/>
                </a:lnTo>
                <a:lnTo>
                  <a:pt x="0" y="10740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62991" y="3814591"/>
            <a:ext cx="1819283" cy="1866091"/>
          </a:xfrm>
          <a:custGeom>
            <a:avLst/>
            <a:gdLst/>
            <a:ahLst/>
            <a:cxnLst/>
            <a:rect r="r" b="b" t="t" l="l"/>
            <a:pathLst>
              <a:path h="1866091" w="1819283">
                <a:moveTo>
                  <a:pt x="0" y="0"/>
                </a:moveTo>
                <a:lnTo>
                  <a:pt x="1819283" y="0"/>
                </a:lnTo>
                <a:lnTo>
                  <a:pt x="1819283" y="1866092"/>
                </a:lnTo>
                <a:lnTo>
                  <a:pt x="0" y="18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1201" y="3894059"/>
            <a:ext cx="1626454" cy="1707156"/>
          </a:xfrm>
          <a:custGeom>
            <a:avLst/>
            <a:gdLst/>
            <a:ahLst/>
            <a:cxnLst/>
            <a:rect r="r" b="b" t="t" l="l"/>
            <a:pathLst>
              <a:path h="1707156" w="1626454">
                <a:moveTo>
                  <a:pt x="0" y="0"/>
                </a:moveTo>
                <a:lnTo>
                  <a:pt x="1626454" y="0"/>
                </a:lnTo>
                <a:lnTo>
                  <a:pt x="1626454" y="1707156"/>
                </a:lnTo>
                <a:lnTo>
                  <a:pt x="0" y="1707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88302" y="5549810"/>
            <a:ext cx="6368661" cy="3086100"/>
            <a:chOff x="0" y="0"/>
            <a:chExt cx="167734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7343" cy="812800"/>
            </a:xfrm>
            <a:custGeom>
              <a:avLst/>
              <a:gdLst/>
              <a:ahLst/>
              <a:cxnLst/>
              <a:rect r="r" b="b" t="t" l="l"/>
              <a:pathLst>
                <a:path h="812800" w="1677343">
                  <a:moveTo>
                    <a:pt x="61997" y="0"/>
                  </a:moveTo>
                  <a:lnTo>
                    <a:pt x="1615346" y="0"/>
                  </a:lnTo>
                  <a:cubicBezTo>
                    <a:pt x="1631788" y="0"/>
                    <a:pt x="1647558" y="6532"/>
                    <a:pt x="1659184" y="18159"/>
                  </a:cubicBezTo>
                  <a:cubicBezTo>
                    <a:pt x="1670811" y="29785"/>
                    <a:pt x="1677343" y="45554"/>
                    <a:pt x="1677343" y="61997"/>
                  </a:cubicBezTo>
                  <a:lnTo>
                    <a:pt x="1677343" y="750803"/>
                  </a:lnTo>
                  <a:cubicBezTo>
                    <a:pt x="1677343" y="767246"/>
                    <a:pt x="1670811" y="783015"/>
                    <a:pt x="1659184" y="794642"/>
                  </a:cubicBezTo>
                  <a:cubicBezTo>
                    <a:pt x="1647558" y="806268"/>
                    <a:pt x="1631788" y="812800"/>
                    <a:pt x="1615346" y="812800"/>
                  </a:cubicBezTo>
                  <a:lnTo>
                    <a:pt x="61997" y="812800"/>
                  </a:lnTo>
                  <a:cubicBezTo>
                    <a:pt x="45554" y="812800"/>
                    <a:pt x="29785" y="806268"/>
                    <a:pt x="18159" y="794642"/>
                  </a:cubicBezTo>
                  <a:cubicBezTo>
                    <a:pt x="6532" y="783015"/>
                    <a:pt x="0" y="767246"/>
                    <a:pt x="0" y="750803"/>
                  </a:cubicBezTo>
                  <a:lnTo>
                    <a:pt x="0" y="61997"/>
                  </a:lnTo>
                  <a:cubicBezTo>
                    <a:pt x="0" y="45554"/>
                    <a:pt x="6532" y="29785"/>
                    <a:pt x="18159" y="18159"/>
                  </a:cubicBezTo>
                  <a:cubicBezTo>
                    <a:pt x="29785" y="6532"/>
                    <a:pt x="45554" y="0"/>
                    <a:pt x="6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7734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37407" y="2069509"/>
            <a:ext cx="15613186" cy="119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6"/>
              </a:lnSpc>
              <a:spcBef>
                <a:spcPct val="0"/>
              </a:spcBef>
            </a:pPr>
            <a:r>
              <a:rPr lang="en-US" sz="363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-US" sz="363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roblem statement: “Merging data from social media, telecom logs, and incident reports into a single unified hoax call network.”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4173" y="306829"/>
            <a:ext cx="1099829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0"/>
              </a:lnSpc>
              <a:spcBef>
                <a:spcPct val="0"/>
              </a:spcBef>
            </a:pPr>
            <a:r>
              <a:rPr lang="en-US" b="true" sz="8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4261" y="5700245"/>
            <a:ext cx="5736744" cy="2783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8"/>
              </a:lnSpc>
              <a:spcBef>
                <a:spcPct val="0"/>
              </a:spcBef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Goal: Build an integrated multi-layer network while maintaining the identity of each data source and ensuring high integration accuracy using Social Network Analysis (SNA).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14604" y="5818326"/>
            <a:ext cx="4909642" cy="231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8"/>
              </a:lnSpc>
              <a:spcBef>
                <a:spcPct val="0"/>
              </a:spcBef>
            </a:pPr>
            <a:r>
              <a:rPr lang="en-US" b="true" sz="284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Motivation: The need for accurate, real-time entity resolution and conflict resolution in multi-source scenarios.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453410" y="5601215"/>
            <a:ext cx="5342036" cy="3000375"/>
            <a:chOff x="0" y="0"/>
            <a:chExt cx="1406956" cy="7902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6956" cy="790222"/>
            </a:xfrm>
            <a:custGeom>
              <a:avLst/>
              <a:gdLst/>
              <a:ahLst/>
              <a:cxnLst/>
              <a:rect r="r" b="b" t="t" l="l"/>
              <a:pathLst>
                <a:path h="790222" w="1406956">
                  <a:moveTo>
                    <a:pt x="73912" y="0"/>
                  </a:moveTo>
                  <a:lnTo>
                    <a:pt x="1333045" y="0"/>
                  </a:lnTo>
                  <a:cubicBezTo>
                    <a:pt x="1352647" y="0"/>
                    <a:pt x="1371447" y="7787"/>
                    <a:pt x="1385308" y="21648"/>
                  </a:cubicBezTo>
                  <a:cubicBezTo>
                    <a:pt x="1399169" y="35509"/>
                    <a:pt x="1406956" y="54309"/>
                    <a:pt x="1406956" y="73912"/>
                  </a:cubicBezTo>
                  <a:lnTo>
                    <a:pt x="1406956" y="716311"/>
                  </a:lnTo>
                  <a:cubicBezTo>
                    <a:pt x="1406956" y="757131"/>
                    <a:pt x="1373865" y="790222"/>
                    <a:pt x="1333045" y="790222"/>
                  </a:cubicBezTo>
                  <a:lnTo>
                    <a:pt x="73912" y="790222"/>
                  </a:lnTo>
                  <a:cubicBezTo>
                    <a:pt x="33091" y="790222"/>
                    <a:pt x="0" y="757131"/>
                    <a:pt x="0" y="716311"/>
                  </a:cubicBezTo>
                  <a:lnTo>
                    <a:pt x="0" y="73912"/>
                  </a:lnTo>
                  <a:cubicBezTo>
                    <a:pt x="0" y="33091"/>
                    <a:pt x="33091" y="0"/>
                    <a:pt x="739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406956" cy="837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424173" y="306829"/>
            <a:ext cx="1099829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0"/>
              </a:lnSpc>
              <a:spcBef>
                <a:spcPct val="0"/>
              </a:spcBef>
            </a:pPr>
            <a:r>
              <a:rPr lang="en-US" b="true" sz="8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8332" y="2575530"/>
            <a:ext cx="16711337" cy="558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Incident Reports Dataset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Python Library called Faker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Purpose: Captures verified hoax call incidents, linking reporter to suspect.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Renamed columns for standardization: reporter_id/name ➝ source/source_name, suspect_id/name ➝ target/target_name.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entry tagged with "incident" layer.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Edges in the graph encode incident type, location, and timestamp.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Importance: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Serves as the ground truth for identifying hoax-related interactions.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Crucial for labeling and evaluating suspicious communication paths.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590259" y="-3643688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29" y="0"/>
                </a:lnTo>
                <a:lnTo>
                  <a:pt x="13055029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0259" y="-3643688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29" y="0"/>
                </a:lnTo>
                <a:lnTo>
                  <a:pt x="13055029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8332" y="2575530"/>
            <a:ext cx="16711337" cy="558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Social Media Dataset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Python Library called Faker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Purpose: Represents digital conversations (e.g., messages on Reddit or Twitter).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Unified schema: sender_id/name ➝ source/source_name, receiver_id/name ➝ target/target_name.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Tagged with "social_media" layer.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Edges encode messages and timestamps.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Importance: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Adds context and behavioral signals around users.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Helps in identifying propagation patterns of misinformation or hoax-related influence.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24173" y="306829"/>
            <a:ext cx="1099829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0"/>
              </a:lnSpc>
              <a:spcBef>
                <a:spcPct val="0"/>
              </a:spcBef>
            </a:pPr>
            <a:r>
              <a:rPr lang="en-US" b="true" sz="8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Datasets 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0259" y="-3643688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29" y="0"/>
                </a:lnTo>
                <a:lnTo>
                  <a:pt x="13055029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332" y="2575530"/>
            <a:ext cx="16711337" cy="558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Telecom Logs Dataset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Python Library called Faker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Purpose: Details Call Detail Records (CDRs) from telecom data.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ndardized columns: caller_id/name ➝ source/source_name, receiver_id/name ➝ target/target_name.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ayer set as "telecom".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Edges include call duration, type (e.g., voice, missed), and timestamp.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Importance: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ovides real-world communication insights.</a:t>
            </a:r>
          </a:p>
          <a:p>
            <a:pPr algn="l" marL="1228612" indent="-409537" lvl="2">
              <a:lnSpc>
                <a:spcPts val="3698"/>
              </a:lnSpc>
              <a:spcBef>
                <a:spcPct val="0"/>
              </a:spcBef>
              <a:buFont typeface="Arial"/>
              <a:buChar char="⚬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Helps trace frequent or unusual call behavior between individuals.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424173" y="306829"/>
            <a:ext cx="1099829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0"/>
              </a:lnSpc>
              <a:spcBef>
                <a:spcPct val="0"/>
              </a:spcBef>
            </a:pPr>
            <a:r>
              <a:rPr lang="en-US" b="true" sz="8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Datasets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06792" y="885825"/>
            <a:ext cx="5684758" cy="126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b="true" sz="7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20643" y="-3179077"/>
            <a:ext cx="13055029" cy="9542040"/>
          </a:xfrm>
          <a:custGeom>
            <a:avLst/>
            <a:gdLst/>
            <a:ahLst/>
            <a:cxnLst/>
            <a:rect r="r" b="b" t="t" l="l"/>
            <a:pathLst>
              <a:path h="9542040" w="13055029">
                <a:moveTo>
                  <a:pt x="0" y="0"/>
                </a:moveTo>
                <a:lnTo>
                  <a:pt x="13055030" y="0"/>
                </a:lnTo>
                <a:lnTo>
                  <a:pt x="13055030" y="9542040"/>
                </a:lnTo>
                <a:lnTo>
                  <a:pt x="0" y="954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4162" y="3145212"/>
            <a:ext cx="12291511" cy="558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  <a:spcBef>
                <a:spcPct val="0"/>
              </a:spcBef>
            </a:pP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Cleaning &amp; Standardization: Outline converting raw data to a common node-edge format.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Entity R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esolution Techniques: Expl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ai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 matching based on name, ID, behavior similarity (reference fuzzy matching with fuzzywuzzy).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Confidence Scoring: Describe how you assign scores to each resolved entity.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 Labelling: Add labels (e.g., Layer 1 for Social Media, Layer 2 for Telecom).</a:t>
            </a:r>
          </a:p>
          <a:p>
            <a:pPr algn="l" marL="614306" indent="-307153" lvl="1">
              <a:lnSpc>
                <a:spcPts val="3698"/>
              </a:lnSpc>
              <a:spcBef>
                <a:spcPct val="0"/>
              </a:spcBef>
              <a:buFont typeface="Arial"/>
              <a:buChar char="•"/>
            </a:pP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28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onflict Resolution: Use trusted source prioritization rules to reconcile mismatches.</a:t>
            </a:r>
          </a:p>
          <a:p>
            <a:pPr algn="l">
              <a:lnSpc>
                <a:spcPts val="3698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718" y="280082"/>
            <a:ext cx="3721040" cy="9480357"/>
          </a:xfrm>
          <a:custGeom>
            <a:avLst/>
            <a:gdLst/>
            <a:ahLst/>
            <a:cxnLst/>
            <a:rect r="r" b="b" t="t" l="l"/>
            <a:pathLst>
              <a:path h="9480357" w="3721040">
                <a:moveTo>
                  <a:pt x="0" y="0"/>
                </a:moveTo>
                <a:lnTo>
                  <a:pt x="3721040" y="0"/>
                </a:lnTo>
                <a:lnTo>
                  <a:pt x="3721040" y="9480357"/>
                </a:lnTo>
                <a:lnTo>
                  <a:pt x="0" y="948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8" y="7884"/>
            <a:ext cx="7631786" cy="9250416"/>
          </a:xfrm>
          <a:custGeom>
            <a:avLst/>
            <a:gdLst/>
            <a:ahLst/>
            <a:cxnLst/>
            <a:rect r="r" b="b" t="t" l="l"/>
            <a:pathLst>
              <a:path h="9250416" w="7631786">
                <a:moveTo>
                  <a:pt x="0" y="0"/>
                </a:moveTo>
                <a:lnTo>
                  <a:pt x="7631786" y="0"/>
                </a:lnTo>
                <a:lnTo>
                  <a:pt x="7631786" y="9250416"/>
                </a:lnTo>
                <a:lnTo>
                  <a:pt x="0" y="925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019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0829" y="1028700"/>
            <a:ext cx="6796221" cy="9200274"/>
          </a:xfrm>
          <a:custGeom>
            <a:avLst/>
            <a:gdLst/>
            <a:ahLst/>
            <a:cxnLst/>
            <a:rect r="r" b="b" t="t" l="l"/>
            <a:pathLst>
              <a:path h="9200274" w="6796221">
                <a:moveTo>
                  <a:pt x="0" y="0"/>
                </a:moveTo>
                <a:lnTo>
                  <a:pt x="6796221" y="0"/>
                </a:lnTo>
                <a:lnTo>
                  <a:pt x="6796221" y="9200274"/>
                </a:lnTo>
                <a:lnTo>
                  <a:pt x="0" y="9200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203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5075765" y="1019630"/>
            <a:ext cx="10937546" cy="824248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556999" y="1024890"/>
            <a:ext cx="11323557" cy="823341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Implemented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9752" y="2574923"/>
            <a:ext cx="15475176" cy="662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Unified Graph Structure: Conversion to a common node-edge schema across data sources.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Layered Data Representation: Clear source identification with different layers.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Entity Resolution with Confidence Scores: Detailed matching and scoring mechanism.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Conflict Resolution: Rule-based system to resolve attribute conflicts.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Progressive Updates: Ability to integrate and update the graph as new data is received.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SNA Analysis: Calculation of centrality, community detection, and visualization of network bridges.</a:t>
            </a:r>
          </a:p>
          <a:p>
            <a:pPr algn="l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9752" y="5446393"/>
            <a:ext cx="14958292" cy="4663613"/>
          </a:xfrm>
          <a:custGeom>
            <a:avLst/>
            <a:gdLst/>
            <a:ahLst/>
            <a:cxnLst/>
            <a:rect r="r" b="b" t="t" l="l"/>
            <a:pathLst>
              <a:path h="4663613" w="14958292">
                <a:moveTo>
                  <a:pt x="0" y="0"/>
                </a:moveTo>
                <a:lnTo>
                  <a:pt x="14958292" y="0"/>
                </a:lnTo>
                <a:lnTo>
                  <a:pt x="14958292" y="4663613"/>
                </a:lnTo>
                <a:lnTo>
                  <a:pt x="0" y="466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855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9752" y="914400"/>
            <a:ext cx="15228496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 &amp;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9752" y="2574923"/>
            <a:ext cx="15475176" cy="220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Graph Visualizations: Interactive network graphs (using pyvis or plotly) showing layered connections.</a:t>
            </a:r>
          </a:p>
          <a:p>
            <a:pPr algn="l" marL="734061" indent="-367031" lvl="1">
              <a:lnSpc>
                <a:spcPts val="442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Outcomes: Centrality metrics, community structures, and confidence levels for entity matches.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DAGkht68XAI</dc:identifier>
  <dcterms:modified xsi:type="dcterms:W3CDTF">2011-08-01T06:04:30Z</dcterms:modified>
  <cp:revision>1</cp:revision>
  <dc:title>Copy of Strategy Deck Business Presentation in Purple White Modular Abstract Style</dc:title>
</cp:coreProperties>
</file>