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10692000" cx="7560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2217049" y="685800"/>
            <a:ext cx="24246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6" name="Shape 16"/>
        <p:cNvGrpSpPr/>
        <p:nvPr/>
      </p:nvGrpSpPr>
      <p:grpSpPr>
        <a:xfrm>
          <a:off x="0" y="0"/>
          <a:ext cx="0" cy="0"/>
          <a:chOff x="0" y="0"/>
          <a:chExt cx="0" cy="0"/>
        </a:xfrm>
      </p:grpSpPr>
      <p:sp>
        <p:nvSpPr>
          <p:cNvPr id="17" name="Shape 17"/>
          <p:cNvSpPr txBox="1"/>
          <p:nvPr>
            <p:ph type="ctrTitle"/>
          </p:nvPr>
        </p:nvSpPr>
        <p:spPr>
          <a:xfrm>
            <a:off x="257711" y="1547777"/>
            <a:ext cx="7044600" cy="4266900"/>
          </a:xfrm>
          <a:prstGeom prst="rect">
            <a:avLst/>
          </a:prstGeom>
        </p:spPr>
        <p:txBody>
          <a:bodyPr anchorCtr="0" anchor="b" bIns="91425" lIns="91425" rIns="91425" tIns="91425"/>
          <a:lstStyle>
            <a:lvl1pPr lvl="0" algn="ctr">
              <a:spcBef>
                <a:spcPts val="0"/>
              </a:spcBef>
              <a:buSzPct val="100000"/>
              <a:buFont typeface="Verdana"/>
              <a:defRPr sz="5200">
                <a:latin typeface="Verdana"/>
                <a:ea typeface="Verdana"/>
                <a:cs typeface="Verdana"/>
                <a:sym typeface="Verdana"/>
              </a:defRPr>
            </a:lvl1pPr>
            <a:lvl2pPr lvl="1" algn="ctr">
              <a:spcBef>
                <a:spcPts val="0"/>
              </a:spcBef>
              <a:buSzPct val="100000"/>
              <a:buFont typeface="Verdana"/>
              <a:defRPr sz="5200">
                <a:latin typeface="Verdana"/>
                <a:ea typeface="Verdana"/>
                <a:cs typeface="Verdana"/>
                <a:sym typeface="Verdana"/>
              </a:defRPr>
            </a:lvl2pPr>
            <a:lvl3pPr lvl="2" algn="ctr">
              <a:spcBef>
                <a:spcPts val="0"/>
              </a:spcBef>
              <a:buSzPct val="100000"/>
              <a:buFont typeface="Verdana"/>
              <a:defRPr sz="5200">
                <a:latin typeface="Verdana"/>
                <a:ea typeface="Verdana"/>
                <a:cs typeface="Verdana"/>
                <a:sym typeface="Verdana"/>
              </a:defRPr>
            </a:lvl3pPr>
            <a:lvl4pPr lvl="3" algn="ctr">
              <a:spcBef>
                <a:spcPts val="0"/>
              </a:spcBef>
              <a:buSzPct val="100000"/>
              <a:buFont typeface="Verdana"/>
              <a:defRPr sz="5200">
                <a:latin typeface="Verdana"/>
                <a:ea typeface="Verdana"/>
                <a:cs typeface="Verdana"/>
                <a:sym typeface="Verdana"/>
              </a:defRPr>
            </a:lvl4pPr>
            <a:lvl5pPr lvl="4" algn="ctr">
              <a:spcBef>
                <a:spcPts val="0"/>
              </a:spcBef>
              <a:buSzPct val="100000"/>
              <a:buFont typeface="Verdana"/>
              <a:defRPr sz="5200">
                <a:latin typeface="Verdana"/>
                <a:ea typeface="Verdana"/>
                <a:cs typeface="Verdana"/>
                <a:sym typeface="Verdana"/>
              </a:defRPr>
            </a:lvl5pPr>
            <a:lvl6pPr lvl="5" algn="ctr">
              <a:spcBef>
                <a:spcPts val="0"/>
              </a:spcBef>
              <a:buSzPct val="100000"/>
              <a:buFont typeface="Verdana"/>
              <a:defRPr sz="5200">
                <a:latin typeface="Verdana"/>
                <a:ea typeface="Verdana"/>
                <a:cs typeface="Verdana"/>
                <a:sym typeface="Verdana"/>
              </a:defRPr>
            </a:lvl6pPr>
            <a:lvl7pPr lvl="6" algn="ctr">
              <a:spcBef>
                <a:spcPts val="0"/>
              </a:spcBef>
              <a:buSzPct val="100000"/>
              <a:buFont typeface="Verdana"/>
              <a:defRPr sz="5200">
                <a:latin typeface="Verdana"/>
                <a:ea typeface="Verdana"/>
                <a:cs typeface="Verdana"/>
                <a:sym typeface="Verdana"/>
              </a:defRPr>
            </a:lvl7pPr>
            <a:lvl8pPr lvl="7" algn="ctr">
              <a:spcBef>
                <a:spcPts val="0"/>
              </a:spcBef>
              <a:buSzPct val="100000"/>
              <a:buFont typeface="Verdana"/>
              <a:defRPr sz="5200">
                <a:latin typeface="Verdana"/>
                <a:ea typeface="Verdana"/>
                <a:cs typeface="Verdana"/>
                <a:sym typeface="Verdana"/>
              </a:defRPr>
            </a:lvl8pPr>
            <a:lvl9pPr lvl="8" algn="ctr">
              <a:spcBef>
                <a:spcPts val="0"/>
              </a:spcBef>
              <a:buSzPct val="100000"/>
              <a:buFont typeface="Verdana"/>
              <a:defRPr sz="5200">
                <a:latin typeface="Verdana"/>
                <a:ea typeface="Verdana"/>
                <a:cs typeface="Verdana"/>
                <a:sym typeface="Verdana"/>
              </a:defRPr>
            </a:lvl9pPr>
          </a:lstStyle>
          <a:p/>
        </p:txBody>
      </p:sp>
      <p:sp>
        <p:nvSpPr>
          <p:cNvPr id="18" name="Shape 18"/>
          <p:cNvSpPr txBox="1"/>
          <p:nvPr>
            <p:ph idx="1" type="subTitle"/>
          </p:nvPr>
        </p:nvSpPr>
        <p:spPr>
          <a:xfrm>
            <a:off x="257704" y="5891409"/>
            <a:ext cx="7044600" cy="1647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9" name="Shape 19"/>
          <p:cNvSpPr txBox="1"/>
          <p:nvPr>
            <p:ph idx="12" type="sldNum"/>
          </p:nvPr>
        </p:nvSpPr>
        <p:spPr>
          <a:xfrm>
            <a:off x="7004787" y="9693616"/>
            <a:ext cx="453600" cy="8181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1" name="Shape 51"/>
        <p:cNvGrpSpPr/>
        <p:nvPr/>
      </p:nvGrpSpPr>
      <p:grpSpPr>
        <a:xfrm>
          <a:off x="0" y="0"/>
          <a:ext cx="0" cy="0"/>
          <a:chOff x="0" y="0"/>
          <a:chExt cx="0" cy="0"/>
        </a:xfrm>
      </p:grpSpPr>
      <p:sp>
        <p:nvSpPr>
          <p:cNvPr id="52" name="Shape 52"/>
          <p:cNvSpPr txBox="1"/>
          <p:nvPr>
            <p:ph type="title"/>
          </p:nvPr>
        </p:nvSpPr>
        <p:spPr>
          <a:xfrm>
            <a:off x="257704" y="2299346"/>
            <a:ext cx="7044600" cy="4081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3" name="Shape 53"/>
          <p:cNvSpPr txBox="1"/>
          <p:nvPr>
            <p:ph idx="1" type="body"/>
          </p:nvPr>
        </p:nvSpPr>
        <p:spPr>
          <a:xfrm>
            <a:off x="257704" y="6552656"/>
            <a:ext cx="7044600" cy="2703899"/>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4" name="Shape 54"/>
          <p:cNvSpPr txBox="1"/>
          <p:nvPr>
            <p:ph idx="12" type="sldNum"/>
          </p:nvPr>
        </p:nvSpPr>
        <p:spPr>
          <a:xfrm>
            <a:off x="7004787" y="9693616"/>
            <a:ext cx="453600" cy="8181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5" name="Shape 55"/>
        <p:cNvGrpSpPr/>
        <p:nvPr/>
      </p:nvGrpSpPr>
      <p:grpSpPr>
        <a:xfrm>
          <a:off x="0" y="0"/>
          <a:ext cx="0" cy="0"/>
          <a:chOff x="0" y="0"/>
          <a:chExt cx="0" cy="0"/>
        </a:xfrm>
      </p:grpSpPr>
      <p:sp>
        <p:nvSpPr>
          <p:cNvPr id="56" name="Shape 56"/>
          <p:cNvSpPr txBox="1"/>
          <p:nvPr>
            <p:ph idx="12" type="sldNum"/>
          </p:nvPr>
        </p:nvSpPr>
        <p:spPr>
          <a:xfrm>
            <a:off x="7004787" y="9693616"/>
            <a:ext cx="453600" cy="8181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0" name="Shape 20"/>
        <p:cNvGrpSpPr/>
        <p:nvPr/>
      </p:nvGrpSpPr>
      <p:grpSpPr>
        <a:xfrm>
          <a:off x="0" y="0"/>
          <a:ext cx="0" cy="0"/>
          <a:chOff x="0" y="0"/>
          <a:chExt cx="0" cy="0"/>
        </a:xfrm>
      </p:grpSpPr>
      <p:sp>
        <p:nvSpPr>
          <p:cNvPr id="21" name="Shape 21"/>
          <p:cNvSpPr txBox="1"/>
          <p:nvPr>
            <p:ph type="title"/>
          </p:nvPr>
        </p:nvSpPr>
        <p:spPr>
          <a:xfrm>
            <a:off x="257704" y="4471058"/>
            <a:ext cx="7044600" cy="17499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22" name="Shape 22"/>
          <p:cNvSpPr txBox="1"/>
          <p:nvPr>
            <p:ph idx="12" type="sldNum"/>
          </p:nvPr>
        </p:nvSpPr>
        <p:spPr>
          <a:xfrm>
            <a:off x="7004787" y="9693616"/>
            <a:ext cx="453600" cy="8181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3" name="Shape 23"/>
        <p:cNvGrpSpPr/>
        <p:nvPr/>
      </p:nvGrpSpPr>
      <p:grpSpPr>
        <a:xfrm>
          <a:off x="0" y="0"/>
          <a:ext cx="0" cy="0"/>
          <a:chOff x="0" y="0"/>
          <a:chExt cx="0" cy="0"/>
        </a:xfrm>
      </p:grpSpPr>
      <p:sp>
        <p:nvSpPr>
          <p:cNvPr id="24" name="Shape 24"/>
          <p:cNvSpPr txBox="1"/>
          <p:nvPr>
            <p:ph type="title"/>
          </p:nvPr>
        </p:nvSpPr>
        <p:spPr>
          <a:xfrm>
            <a:off x="257704" y="2068091"/>
            <a:ext cx="7044600" cy="1190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257704" y="2700496"/>
            <a:ext cx="7044600" cy="7101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2" type="sldNum"/>
          </p:nvPr>
        </p:nvSpPr>
        <p:spPr>
          <a:xfrm>
            <a:off x="7004787" y="9693616"/>
            <a:ext cx="453600" cy="8181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7" name="Shape 27"/>
        <p:cNvGrpSpPr/>
        <p:nvPr/>
      </p:nvGrpSpPr>
      <p:grpSpPr>
        <a:xfrm>
          <a:off x="0" y="0"/>
          <a:ext cx="0" cy="0"/>
          <a:chOff x="0" y="0"/>
          <a:chExt cx="0" cy="0"/>
        </a:xfrm>
      </p:grpSpPr>
      <p:sp>
        <p:nvSpPr>
          <p:cNvPr id="28" name="Shape 28"/>
          <p:cNvSpPr txBox="1"/>
          <p:nvPr>
            <p:ph type="title"/>
          </p:nvPr>
        </p:nvSpPr>
        <p:spPr>
          <a:xfrm>
            <a:off x="257704" y="2068091"/>
            <a:ext cx="7044600" cy="1190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 type="body"/>
          </p:nvPr>
        </p:nvSpPr>
        <p:spPr>
          <a:xfrm>
            <a:off x="257704" y="2395696"/>
            <a:ext cx="3306900" cy="7101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2" type="body"/>
          </p:nvPr>
        </p:nvSpPr>
        <p:spPr>
          <a:xfrm>
            <a:off x="3995291" y="2395696"/>
            <a:ext cx="3306900" cy="7101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7004787" y="9693616"/>
            <a:ext cx="453600" cy="8181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2" name="Shape 32"/>
        <p:cNvGrpSpPr/>
        <p:nvPr/>
      </p:nvGrpSpPr>
      <p:grpSpPr>
        <a:xfrm>
          <a:off x="0" y="0"/>
          <a:ext cx="0" cy="0"/>
          <a:chOff x="0" y="0"/>
          <a:chExt cx="0" cy="0"/>
        </a:xfrm>
      </p:grpSpPr>
      <p:sp>
        <p:nvSpPr>
          <p:cNvPr id="33" name="Shape 33"/>
          <p:cNvSpPr txBox="1"/>
          <p:nvPr>
            <p:ph type="title"/>
          </p:nvPr>
        </p:nvSpPr>
        <p:spPr>
          <a:xfrm>
            <a:off x="257704" y="2068091"/>
            <a:ext cx="7044600" cy="1190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4" name="Shape 34"/>
          <p:cNvSpPr txBox="1"/>
          <p:nvPr>
            <p:ph idx="12" type="sldNum"/>
          </p:nvPr>
        </p:nvSpPr>
        <p:spPr>
          <a:xfrm>
            <a:off x="7004787" y="9693616"/>
            <a:ext cx="453600" cy="8181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5" name="Shape 35"/>
        <p:cNvGrpSpPr/>
        <p:nvPr/>
      </p:nvGrpSpPr>
      <p:grpSpPr>
        <a:xfrm>
          <a:off x="0" y="0"/>
          <a:ext cx="0" cy="0"/>
          <a:chOff x="0" y="0"/>
          <a:chExt cx="0" cy="0"/>
        </a:xfrm>
      </p:grpSpPr>
      <p:sp>
        <p:nvSpPr>
          <p:cNvPr id="36" name="Shape 36"/>
          <p:cNvSpPr txBox="1"/>
          <p:nvPr>
            <p:ph type="title"/>
          </p:nvPr>
        </p:nvSpPr>
        <p:spPr>
          <a:xfrm>
            <a:off x="257704" y="1154948"/>
            <a:ext cx="2321700" cy="15707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257704" y="2888617"/>
            <a:ext cx="2321700" cy="66090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7004787" y="9693616"/>
            <a:ext cx="453600" cy="8181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05324" y="935744"/>
            <a:ext cx="5264700" cy="8503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1" name="Shape 41"/>
          <p:cNvSpPr txBox="1"/>
          <p:nvPr>
            <p:ph idx="12" type="sldNum"/>
          </p:nvPr>
        </p:nvSpPr>
        <p:spPr>
          <a:xfrm>
            <a:off x="7004787" y="9693616"/>
            <a:ext cx="453600" cy="8181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2" name="Shape 42"/>
        <p:cNvGrpSpPr/>
        <p:nvPr/>
      </p:nvGrpSpPr>
      <p:grpSpPr>
        <a:xfrm>
          <a:off x="0" y="0"/>
          <a:ext cx="0" cy="0"/>
          <a:chOff x="0" y="0"/>
          <a:chExt cx="0" cy="0"/>
        </a:xfrm>
      </p:grpSpPr>
      <p:sp>
        <p:nvSpPr>
          <p:cNvPr id="43" name="Shape 43"/>
          <p:cNvSpPr/>
          <p:nvPr/>
        </p:nvSpPr>
        <p:spPr>
          <a:xfrm>
            <a:off x="3780000" y="-259"/>
            <a:ext cx="3780000" cy="106920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44" name="Shape 44"/>
          <p:cNvSpPr txBox="1"/>
          <p:nvPr>
            <p:ph type="title"/>
          </p:nvPr>
        </p:nvSpPr>
        <p:spPr>
          <a:xfrm>
            <a:off x="219507" y="2563450"/>
            <a:ext cx="3344400" cy="3081299"/>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5" name="Shape 45"/>
          <p:cNvSpPr txBox="1"/>
          <p:nvPr>
            <p:ph idx="1" type="subTitle"/>
          </p:nvPr>
        </p:nvSpPr>
        <p:spPr>
          <a:xfrm>
            <a:off x="219507" y="5826864"/>
            <a:ext cx="3344400" cy="25674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6" name="Shape 46"/>
          <p:cNvSpPr txBox="1"/>
          <p:nvPr>
            <p:ph idx="2" type="body"/>
          </p:nvPr>
        </p:nvSpPr>
        <p:spPr>
          <a:xfrm>
            <a:off x="4083838" y="1505163"/>
            <a:ext cx="3172199" cy="76812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7" name="Shape 47"/>
          <p:cNvSpPr txBox="1"/>
          <p:nvPr>
            <p:ph idx="12" type="sldNum"/>
          </p:nvPr>
        </p:nvSpPr>
        <p:spPr>
          <a:xfrm>
            <a:off x="7004787" y="9693616"/>
            <a:ext cx="453600" cy="8181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257704" y="8794266"/>
            <a:ext cx="4959600" cy="12579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50" name="Shape 50"/>
          <p:cNvSpPr txBox="1"/>
          <p:nvPr>
            <p:ph idx="12" type="sldNum"/>
          </p:nvPr>
        </p:nvSpPr>
        <p:spPr>
          <a:xfrm>
            <a:off x="7004787" y="9693616"/>
            <a:ext cx="453600" cy="8181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5" name="Shape 5"/>
        <p:cNvGrpSpPr/>
        <p:nvPr/>
      </p:nvGrpSpPr>
      <p:grpSpPr>
        <a:xfrm>
          <a:off x="0" y="0"/>
          <a:ext cx="0" cy="0"/>
          <a:chOff x="0" y="0"/>
          <a:chExt cx="0" cy="0"/>
        </a:xfrm>
      </p:grpSpPr>
      <p:sp>
        <p:nvSpPr>
          <p:cNvPr id="6" name="Shape 6"/>
          <p:cNvSpPr txBox="1"/>
          <p:nvPr>
            <p:ph type="title"/>
          </p:nvPr>
        </p:nvSpPr>
        <p:spPr>
          <a:xfrm>
            <a:off x="257704" y="2068091"/>
            <a:ext cx="7044600" cy="11904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257704" y="2700496"/>
            <a:ext cx="7044600" cy="7101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7004787" y="9693616"/>
            <a:ext cx="453600" cy="8181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grpSp>
        <p:nvGrpSpPr>
          <p:cNvPr id="9" name="Shape 9"/>
          <p:cNvGrpSpPr/>
          <p:nvPr/>
        </p:nvGrpSpPr>
        <p:grpSpPr>
          <a:xfrm>
            <a:off x="1876687" y="352425"/>
            <a:ext cx="3806625" cy="1524075"/>
            <a:chOff x="1876687" y="352425"/>
            <a:chExt cx="3806625" cy="1524075"/>
          </a:xfrm>
        </p:grpSpPr>
        <p:grpSp>
          <p:nvGrpSpPr>
            <p:cNvPr id="10" name="Shape 10"/>
            <p:cNvGrpSpPr/>
            <p:nvPr/>
          </p:nvGrpSpPr>
          <p:grpSpPr>
            <a:xfrm>
              <a:off x="1876687" y="352425"/>
              <a:ext cx="3806625" cy="1381125"/>
              <a:chOff x="1956000" y="723900"/>
              <a:chExt cx="3806625" cy="1381125"/>
            </a:xfrm>
          </p:grpSpPr>
          <p:pic>
            <p:nvPicPr>
              <p:cNvPr descr="squirrel.png" id="11" name="Shape 11"/>
              <p:cNvPicPr preferRelativeResize="0"/>
              <p:nvPr/>
            </p:nvPicPr>
            <p:blipFill>
              <a:blip r:embed="rId1">
                <a:alphaModFix/>
              </a:blip>
              <a:stretch>
                <a:fillRect/>
              </a:stretch>
            </p:blipFill>
            <p:spPr>
              <a:xfrm>
                <a:off x="4448175" y="723900"/>
                <a:ext cx="1314450" cy="1314450"/>
              </a:xfrm>
              <a:prstGeom prst="rect">
                <a:avLst/>
              </a:prstGeom>
              <a:noFill/>
              <a:ln>
                <a:noFill/>
              </a:ln>
            </p:spPr>
          </p:pic>
          <p:sp>
            <p:nvSpPr>
              <p:cNvPr id="12" name="Shape 12"/>
              <p:cNvSpPr txBox="1"/>
              <p:nvPr/>
            </p:nvSpPr>
            <p:spPr>
              <a:xfrm>
                <a:off x="2305125" y="857250"/>
                <a:ext cx="2733600" cy="723900"/>
              </a:xfrm>
              <a:prstGeom prst="rect">
                <a:avLst/>
              </a:prstGeom>
              <a:noFill/>
              <a:ln>
                <a:noFill/>
              </a:ln>
            </p:spPr>
            <p:txBody>
              <a:bodyPr anchorCtr="0" anchor="t" bIns="91425" lIns="91425" rIns="91425" tIns="91425">
                <a:noAutofit/>
              </a:bodyPr>
              <a:lstStyle/>
              <a:p>
                <a:pPr lvl="0" rtl="0">
                  <a:spcBef>
                    <a:spcPts val="0"/>
                  </a:spcBef>
                  <a:buNone/>
                </a:pPr>
                <a:r>
                  <a:rPr lang="en" sz="3600">
                    <a:latin typeface="Verdana"/>
                    <a:ea typeface="Verdana"/>
                    <a:cs typeface="Verdana"/>
                    <a:sym typeface="Verdana"/>
                  </a:rPr>
                  <a:t>BlackHat</a:t>
                </a:r>
              </a:p>
            </p:txBody>
          </p:sp>
          <p:sp>
            <p:nvSpPr>
              <p:cNvPr id="13" name="Shape 13"/>
              <p:cNvSpPr txBox="1"/>
              <p:nvPr/>
            </p:nvSpPr>
            <p:spPr>
              <a:xfrm>
                <a:off x="1956000" y="1381125"/>
                <a:ext cx="2733600" cy="723900"/>
              </a:xfrm>
              <a:prstGeom prst="rect">
                <a:avLst/>
              </a:prstGeom>
              <a:noFill/>
              <a:ln>
                <a:noFill/>
              </a:ln>
            </p:spPr>
            <p:txBody>
              <a:bodyPr anchorCtr="0" anchor="t" bIns="91425" lIns="91425" rIns="91425" tIns="91425">
                <a:noAutofit/>
              </a:bodyPr>
              <a:lstStyle/>
              <a:p>
                <a:pPr lvl="0" rtl="0" algn="ctr">
                  <a:spcBef>
                    <a:spcPts val="0"/>
                  </a:spcBef>
                  <a:buNone/>
                </a:pPr>
                <a:r>
                  <a:rPr lang="en" sz="3600">
                    <a:latin typeface="Verdana"/>
                    <a:ea typeface="Verdana"/>
                    <a:cs typeface="Verdana"/>
                    <a:sym typeface="Verdana"/>
                  </a:rPr>
                  <a:t>Squirrel</a:t>
                </a:r>
              </a:p>
            </p:txBody>
          </p:sp>
          <p:sp>
            <p:nvSpPr>
              <p:cNvPr id="14" name="Shape 14"/>
              <p:cNvSpPr/>
              <p:nvPr/>
            </p:nvSpPr>
            <p:spPr>
              <a:xfrm>
                <a:off x="2419350" y="1457325"/>
                <a:ext cx="2009700" cy="76200"/>
              </a:xfrm>
              <a:prstGeom prst="rect">
                <a:avLst/>
              </a:prstGeom>
              <a:solidFill>
                <a:srgbClr val="FF0000"/>
              </a:solid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5" name="Shape 15"/>
            <p:cNvSpPr txBox="1"/>
            <p:nvPr/>
          </p:nvSpPr>
          <p:spPr>
            <a:xfrm>
              <a:off x="2381250" y="1638300"/>
              <a:ext cx="3162300" cy="238200"/>
            </a:xfrm>
            <a:prstGeom prst="rect">
              <a:avLst/>
            </a:prstGeom>
            <a:noFill/>
            <a:ln>
              <a:noFill/>
            </a:ln>
          </p:spPr>
          <p:txBody>
            <a:bodyPr anchorCtr="0" anchor="t" bIns="91425" lIns="91425" rIns="91425" tIns="91425">
              <a:noAutofit/>
            </a:bodyPr>
            <a:lstStyle/>
            <a:p>
              <a:pPr lvl="0" rtl="0">
                <a:spcBef>
                  <a:spcPts val="0"/>
                </a:spcBef>
                <a:buNone/>
              </a:pPr>
              <a:r>
                <a:rPr lang="en" sz="1200">
                  <a:latin typeface="Verdana"/>
                  <a:ea typeface="Verdana"/>
                  <a:cs typeface="Verdana"/>
                  <a:sym typeface="Verdana"/>
                </a:rPr>
                <a:t>https://github.com/blackhatsquirrel</a:t>
              </a: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nvSpPr>
        <p:spPr>
          <a:xfrm>
            <a:off x="152400" y="1929875"/>
            <a:ext cx="7255200" cy="2727900"/>
          </a:xfrm>
          <a:prstGeom prst="rect">
            <a:avLst/>
          </a:prstGeom>
          <a:noFill/>
          <a:ln>
            <a:noFill/>
          </a:ln>
        </p:spPr>
        <p:txBody>
          <a:bodyPr anchorCtr="0" anchor="t" bIns="91425" lIns="91425" rIns="91425" tIns="91425">
            <a:noAutofit/>
          </a:bodyPr>
          <a:lstStyle/>
          <a:p>
            <a:pPr lvl="0" rtl="0" algn="ctr">
              <a:spcBef>
                <a:spcPts val="0"/>
              </a:spcBef>
              <a:buNone/>
            </a:pPr>
            <a:r>
              <a:rPr lang="en" sz="2400" u="sng">
                <a:latin typeface="Verdana"/>
                <a:ea typeface="Verdana"/>
                <a:cs typeface="Verdana"/>
                <a:sym typeface="Verdana"/>
              </a:rPr>
              <a:t>SecOps Management</a:t>
            </a:r>
          </a:p>
          <a:p>
            <a:pPr lvl="0" algn="ctr">
              <a:spcBef>
                <a:spcPts val="0"/>
              </a:spcBef>
              <a:buNone/>
            </a:pPr>
            <a:r>
              <a:rPr i="1" lang="en">
                <a:latin typeface="Verdana"/>
                <a:ea typeface="Verdana"/>
                <a:cs typeface="Verdana"/>
                <a:sym typeface="Verdana"/>
              </a:rPr>
              <a:t>Because running SOC is like flying a plane</a:t>
            </a:r>
            <a:r>
              <a:rPr lang="en" sz="2400" u="sng">
                <a:latin typeface="Verdana"/>
                <a:ea typeface="Verdana"/>
                <a:cs typeface="Verdana"/>
                <a:sym typeface="Verdana"/>
              </a:rPr>
              <a:t> </a:t>
            </a:r>
          </a:p>
          <a:p>
            <a:pPr lvl="0">
              <a:spcBef>
                <a:spcPts val="0"/>
              </a:spcBef>
              <a:buNone/>
            </a:pPr>
            <a:r>
              <a:t/>
            </a:r>
            <a:endParaRPr sz="1200">
              <a:latin typeface="Verdana"/>
              <a:ea typeface="Verdana"/>
              <a:cs typeface="Verdana"/>
              <a:sym typeface="Verdana"/>
            </a:endParaRPr>
          </a:p>
          <a:p>
            <a:pPr lvl="0">
              <a:spcBef>
                <a:spcPts val="0"/>
              </a:spcBef>
              <a:buNone/>
            </a:pPr>
            <a:r>
              <a:rPr lang="en" sz="1100">
                <a:latin typeface="Verdana"/>
                <a:ea typeface="Verdana"/>
                <a:cs typeface="Verdana"/>
                <a:sym typeface="Verdana"/>
              </a:rPr>
              <a:t>Running an efficient and effective SecOps team is arguably the hardest job in IT, let alone security. We’re all really excited about plugging in sexy new boxes with flashy lights but when it comes to actually running the damn things we’re at a loss. Even approaching what you’re meant to do is a nightmare. Does it include patching? Are we a hunt team? Is it more than just a SOC? These are all questions which you’ve no doubt ignored in the interest of avoiding as much work as possible. Fortunately we’ve come up with a very straightforward way of explaining to your boss what you’re meant to do. Whether or not what you’re meant to do is what you’re actually doing is another story… </a:t>
            </a:r>
          </a:p>
          <a:p>
            <a:pPr lvl="0">
              <a:spcBef>
                <a:spcPts val="0"/>
              </a:spcBef>
              <a:buNone/>
            </a:pPr>
            <a:r>
              <a:t/>
            </a:r>
            <a:endParaRPr sz="1200">
              <a:latin typeface="Verdana"/>
              <a:ea typeface="Verdana"/>
              <a:cs typeface="Verdana"/>
              <a:sym typeface="Verdana"/>
            </a:endParaRPr>
          </a:p>
          <a:p>
            <a:pPr lvl="0">
              <a:spcBef>
                <a:spcPts val="0"/>
              </a:spcBef>
              <a:buNone/>
            </a:pPr>
            <a:r>
              <a:rPr lang="en" sz="1100">
                <a:latin typeface="Verdana"/>
                <a:ea typeface="Verdana"/>
                <a:cs typeface="Verdana"/>
                <a:sym typeface="Verdana"/>
              </a:rPr>
              <a:t>A few years ago we were told by a pilot friend of ours about the three principles of aviation. Several thousand beers later we decided this probably isn’t a bad way of looking at security operations. </a:t>
            </a:r>
          </a:p>
        </p:txBody>
      </p:sp>
      <p:grpSp>
        <p:nvGrpSpPr>
          <p:cNvPr id="62" name="Shape 62"/>
          <p:cNvGrpSpPr/>
          <p:nvPr/>
        </p:nvGrpSpPr>
        <p:grpSpPr>
          <a:xfrm>
            <a:off x="628650" y="5143624"/>
            <a:ext cx="2762400" cy="5429470"/>
            <a:chOff x="352425" y="4886325"/>
            <a:chExt cx="2762400" cy="5686500"/>
          </a:xfrm>
        </p:grpSpPr>
        <p:sp>
          <p:nvSpPr>
            <p:cNvPr id="63" name="Shape 63"/>
            <p:cNvSpPr/>
            <p:nvPr/>
          </p:nvSpPr>
          <p:spPr>
            <a:xfrm>
              <a:off x="352425" y="4886325"/>
              <a:ext cx="2762400" cy="5686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algn="ctr">
                <a:spcBef>
                  <a:spcPts val="0"/>
                </a:spcBef>
                <a:buNone/>
              </a:pPr>
              <a:r>
                <a:rPr b="1" lang="en" sz="1200">
                  <a:latin typeface="Verdana"/>
                  <a:ea typeface="Verdana"/>
                  <a:cs typeface="Verdana"/>
                  <a:sym typeface="Verdana"/>
                </a:rPr>
                <a:t>Aviation principles</a:t>
              </a:r>
            </a:p>
          </p:txBody>
        </p:sp>
        <p:grpSp>
          <p:nvGrpSpPr>
            <p:cNvPr id="64" name="Shape 64"/>
            <p:cNvGrpSpPr/>
            <p:nvPr/>
          </p:nvGrpSpPr>
          <p:grpSpPr>
            <a:xfrm>
              <a:off x="624150" y="5333975"/>
              <a:ext cx="2214300" cy="5157907"/>
              <a:chOff x="624150" y="5029175"/>
              <a:chExt cx="2214300" cy="5157907"/>
            </a:xfrm>
          </p:grpSpPr>
          <p:sp>
            <p:nvSpPr>
              <p:cNvPr id="65" name="Shape 65"/>
              <p:cNvSpPr/>
              <p:nvPr/>
            </p:nvSpPr>
            <p:spPr>
              <a:xfrm rot="5400000">
                <a:off x="708000" y="6508285"/>
                <a:ext cx="2046600" cy="2214300"/>
              </a:xfrm>
              <a:prstGeom prst="chevron">
                <a:avLst>
                  <a:gd fmla="val 31505" name="adj"/>
                </a:avLst>
              </a:prstGeom>
              <a:solidFill>
                <a:srgbClr val="EA999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1200">
                  <a:latin typeface="Verdana"/>
                  <a:ea typeface="Verdana"/>
                  <a:cs typeface="Verdana"/>
                  <a:sym typeface="Verdana"/>
                </a:endParaRPr>
              </a:p>
            </p:txBody>
          </p:sp>
          <p:sp>
            <p:nvSpPr>
              <p:cNvPr id="66" name="Shape 66"/>
              <p:cNvSpPr/>
              <p:nvPr/>
            </p:nvSpPr>
            <p:spPr>
              <a:xfrm rot="5400000">
                <a:off x="708000" y="4945325"/>
                <a:ext cx="2046600" cy="2214300"/>
              </a:xfrm>
              <a:prstGeom prst="chevron">
                <a:avLst>
                  <a:gd fmla="val 31505" name="adj"/>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sz="1200">
                  <a:latin typeface="Verdana"/>
                  <a:ea typeface="Verdana"/>
                  <a:cs typeface="Verdana"/>
                  <a:sym typeface="Verdana"/>
                </a:endParaRPr>
              </a:p>
            </p:txBody>
          </p:sp>
          <p:sp>
            <p:nvSpPr>
              <p:cNvPr id="67" name="Shape 67"/>
              <p:cNvSpPr txBox="1"/>
              <p:nvPr/>
            </p:nvSpPr>
            <p:spPr>
              <a:xfrm>
                <a:off x="702600" y="5769750"/>
                <a:ext cx="2057400" cy="466800"/>
              </a:xfrm>
              <a:prstGeom prst="rect">
                <a:avLst/>
              </a:prstGeom>
              <a:noFill/>
              <a:ln>
                <a:noFill/>
              </a:ln>
            </p:spPr>
            <p:txBody>
              <a:bodyPr anchorCtr="0" anchor="t" bIns="91425" lIns="91425" rIns="91425" tIns="91425">
                <a:noAutofit/>
              </a:bodyPr>
              <a:lstStyle/>
              <a:p>
                <a:pPr lvl="0" rtl="0" algn="ctr">
                  <a:spcBef>
                    <a:spcPts val="0"/>
                  </a:spcBef>
                  <a:buNone/>
                </a:pPr>
                <a:r>
                  <a:rPr b="1" lang="en" sz="1200">
                    <a:latin typeface="Verdana"/>
                    <a:ea typeface="Verdana"/>
                    <a:cs typeface="Verdana"/>
                    <a:sym typeface="Verdana"/>
                  </a:rPr>
                  <a:t>Aviate</a:t>
                </a:r>
              </a:p>
              <a:p>
                <a:pPr lvl="0" algn="ctr">
                  <a:spcBef>
                    <a:spcPts val="0"/>
                  </a:spcBef>
                  <a:buNone/>
                </a:pPr>
                <a:r>
                  <a:rPr lang="en" sz="1200">
                    <a:latin typeface="Verdana"/>
                    <a:ea typeface="Verdana"/>
                    <a:cs typeface="Verdana"/>
                    <a:sym typeface="Verdana"/>
                  </a:rPr>
                  <a:t>Keep the damn plane in the air</a:t>
                </a:r>
              </a:p>
            </p:txBody>
          </p:sp>
          <p:sp>
            <p:nvSpPr>
              <p:cNvPr id="68" name="Shape 68"/>
              <p:cNvSpPr txBox="1"/>
              <p:nvPr/>
            </p:nvSpPr>
            <p:spPr>
              <a:xfrm>
                <a:off x="702600" y="7286625"/>
                <a:ext cx="2057400" cy="466800"/>
              </a:xfrm>
              <a:prstGeom prst="rect">
                <a:avLst/>
              </a:prstGeom>
              <a:noFill/>
              <a:ln>
                <a:noFill/>
              </a:ln>
            </p:spPr>
            <p:txBody>
              <a:bodyPr anchorCtr="0" anchor="t" bIns="91425" lIns="91425" rIns="91425" tIns="91425">
                <a:noAutofit/>
              </a:bodyPr>
              <a:lstStyle/>
              <a:p>
                <a:pPr lvl="0" rtl="0" algn="ctr">
                  <a:spcBef>
                    <a:spcPts val="0"/>
                  </a:spcBef>
                  <a:buNone/>
                </a:pPr>
                <a:r>
                  <a:rPr b="1" lang="en" sz="1200">
                    <a:latin typeface="Verdana"/>
                    <a:ea typeface="Verdana"/>
                    <a:cs typeface="Verdana"/>
                    <a:sym typeface="Verdana"/>
                  </a:rPr>
                  <a:t>Navigate</a:t>
                </a:r>
              </a:p>
              <a:p>
                <a:pPr lvl="0" rtl="0" algn="ctr">
                  <a:spcBef>
                    <a:spcPts val="0"/>
                  </a:spcBef>
                  <a:buNone/>
                </a:pPr>
                <a:r>
                  <a:rPr lang="en" sz="1200">
                    <a:latin typeface="Verdana"/>
                    <a:ea typeface="Verdana"/>
                    <a:cs typeface="Verdana"/>
                    <a:sym typeface="Verdana"/>
                  </a:rPr>
                  <a:t>Work out where the plane is going</a:t>
                </a:r>
              </a:p>
            </p:txBody>
          </p:sp>
          <p:sp>
            <p:nvSpPr>
              <p:cNvPr id="69" name="Shape 69"/>
              <p:cNvSpPr/>
              <p:nvPr/>
            </p:nvSpPr>
            <p:spPr>
              <a:xfrm rot="5400000">
                <a:off x="708000" y="8056632"/>
                <a:ext cx="2046600" cy="2214300"/>
              </a:xfrm>
              <a:prstGeom prst="chevron">
                <a:avLst>
                  <a:gd fmla="val 31505" name="adj"/>
                </a:avLst>
              </a:prstGeom>
              <a:solidFill>
                <a:srgbClr val="E0666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1200">
                  <a:latin typeface="Verdana"/>
                  <a:ea typeface="Verdana"/>
                  <a:cs typeface="Verdana"/>
                  <a:sym typeface="Verdana"/>
                </a:endParaRPr>
              </a:p>
            </p:txBody>
          </p:sp>
          <p:sp>
            <p:nvSpPr>
              <p:cNvPr id="70" name="Shape 70"/>
              <p:cNvSpPr txBox="1"/>
              <p:nvPr/>
            </p:nvSpPr>
            <p:spPr>
              <a:xfrm>
                <a:off x="702600" y="8741550"/>
                <a:ext cx="2057400" cy="466800"/>
              </a:xfrm>
              <a:prstGeom prst="rect">
                <a:avLst/>
              </a:prstGeom>
              <a:noFill/>
              <a:ln>
                <a:noFill/>
              </a:ln>
            </p:spPr>
            <p:txBody>
              <a:bodyPr anchorCtr="0" anchor="t" bIns="91425" lIns="91425" rIns="91425" tIns="91425">
                <a:noAutofit/>
              </a:bodyPr>
              <a:lstStyle/>
              <a:p>
                <a:pPr lvl="0" rtl="0" algn="ctr">
                  <a:spcBef>
                    <a:spcPts val="0"/>
                  </a:spcBef>
                  <a:buNone/>
                </a:pPr>
                <a:r>
                  <a:rPr b="1" lang="en" sz="1200">
                    <a:latin typeface="Verdana"/>
                    <a:ea typeface="Verdana"/>
                    <a:cs typeface="Verdana"/>
                    <a:sym typeface="Verdana"/>
                  </a:rPr>
                  <a:t>Communicate</a:t>
                </a:r>
              </a:p>
              <a:p>
                <a:pPr lvl="0" rtl="0" algn="ctr">
                  <a:spcBef>
                    <a:spcPts val="0"/>
                  </a:spcBef>
                  <a:buNone/>
                </a:pPr>
                <a:r>
                  <a:rPr lang="en" sz="1200">
                    <a:latin typeface="Verdana"/>
                    <a:ea typeface="Verdana"/>
                    <a:cs typeface="Verdana"/>
                    <a:sym typeface="Verdana"/>
                  </a:rPr>
                  <a:t>Tell people the plane is in the air; convince them you know where you’re going</a:t>
                </a:r>
              </a:p>
            </p:txBody>
          </p:sp>
        </p:grpSp>
      </p:grpSp>
      <p:grpSp>
        <p:nvGrpSpPr>
          <p:cNvPr id="71" name="Shape 71"/>
          <p:cNvGrpSpPr/>
          <p:nvPr/>
        </p:nvGrpSpPr>
        <p:grpSpPr>
          <a:xfrm>
            <a:off x="4114800" y="5143624"/>
            <a:ext cx="2762400" cy="5429470"/>
            <a:chOff x="352425" y="4886325"/>
            <a:chExt cx="2762400" cy="5686500"/>
          </a:xfrm>
        </p:grpSpPr>
        <p:sp>
          <p:nvSpPr>
            <p:cNvPr id="72" name="Shape 72"/>
            <p:cNvSpPr/>
            <p:nvPr/>
          </p:nvSpPr>
          <p:spPr>
            <a:xfrm>
              <a:off x="352425" y="4886325"/>
              <a:ext cx="2762400" cy="5686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en" sz="1200">
                  <a:latin typeface="Verdana"/>
                  <a:ea typeface="Verdana"/>
                  <a:cs typeface="Verdana"/>
                  <a:sym typeface="Verdana"/>
                </a:rPr>
                <a:t>SecOps principles</a:t>
              </a:r>
            </a:p>
          </p:txBody>
        </p:sp>
        <p:grpSp>
          <p:nvGrpSpPr>
            <p:cNvPr id="73" name="Shape 73"/>
            <p:cNvGrpSpPr/>
            <p:nvPr/>
          </p:nvGrpSpPr>
          <p:grpSpPr>
            <a:xfrm>
              <a:off x="624150" y="5333975"/>
              <a:ext cx="2214300" cy="5157907"/>
              <a:chOff x="624150" y="5029175"/>
              <a:chExt cx="2214300" cy="5157907"/>
            </a:xfrm>
          </p:grpSpPr>
          <p:sp>
            <p:nvSpPr>
              <p:cNvPr id="74" name="Shape 74"/>
              <p:cNvSpPr/>
              <p:nvPr/>
            </p:nvSpPr>
            <p:spPr>
              <a:xfrm rot="5400000">
                <a:off x="708000" y="6508285"/>
                <a:ext cx="2046600" cy="2214300"/>
              </a:xfrm>
              <a:prstGeom prst="chevron">
                <a:avLst>
                  <a:gd fmla="val 31505" name="adj"/>
                </a:avLst>
              </a:prstGeom>
              <a:solidFill>
                <a:srgbClr val="EA999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1200">
                  <a:latin typeface="Verdana"/>
                  <a:ea typeface="Verdana"/>
                  <a:cs typeface="Verdana"/>
                  <a:sym typeface="Verdana"/>
                </a:endParaRPr>
              </a:p>
            </p:txBody>
          </p:sp>
          <p:sp>
            <p:nvSpPr>
              <p:cNvPr id="75" name="Shape 75"/>
              <p:cNvSpPr/>
              <p:nvPr/>
            </p:nvSpPr>
            <p:spPr>
              <a:xfrm rot="5400000">
                <a:off x="708000" y="4945325"/>
                <a:ext cx="2046600" cy="2214300"/>
              </a:xfrm>
              <a:prstGeom prst="chevron">
                <a:avLst>
                  <a:gd fmla="val 31505" name="adj"/>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1200">
                  <a:latin typeface="Verdana"/>
                  <a:ea typeface="Verdana"/>
                  <a:cs typeface="Verdana"/>
                  <a:sym typeface="Verdana"/>
                </a:endParaRPr>
              </a:p>
            </p:txBody>
          </p:sp>
          <p:sp>
            <p:nvSpPr>
              <p:cNvPr id="76" name="Shape 76"/>
              <p:cNvSpPr txBox="1"/>
              <p:nvPr/>
            </p:nvSpPr>
            <p:spPr>
              <a:xfrm>
                <a:off x="702600" y="5693550"/>
                <a:ext cx="2057400" cy="466800"/>
              </a:xfrm>
              <a:prstGeom prst="rect">
                <a:avLst/>
              </a:prstGeom>
              <a:noFill/>
              <a:ln>
                <a:noFill/>
              </a:ln>
            </p:spPr>
            <p:txBody>
              <a:bodyPr anchorCtr="0" anchor="t" bIns="91425" lIns="91425" rIns="91425" tIns="91425">
                <a:noAutofit/>
              </a:bodyPr>
              <a:lstStyle/>
              <a:p>
                <a:pPr lvl="0" rtl="0" algn="ctr">
                  <a:spcBef>
                    <a:spcPts val="0"/>
                  </a:spcBef>
                  <a:buNone/>
                </a:pPr>
                <a:r>
                  <a:rPr b="1" lang="en" sz="1200">
                    <a:latin typeface="Verdana"/>
                    <a:ea typeface="Verdana"/>
                    <a:cs typeface="Verdana"/>
                    <a:sym typeface="Verdana"/>
                  </a:rPr>
                  <a:t>Maintain</a:t>
                </a:r>
              </a:p>
              <a:p>
                <a:pPr lvl="0" rtl="0" algn="ctr">
                  <a:spcBef>
                    <a:spcPts val="0"/>
                  </a:spcBef>
                  <a:buNone/>
                </a:pPr>
                <a:r>
                  <a:rPr lang="en" sz="1200">
                    <a:latin typeface="Verdana"/>
                    <a:ea typeface="Verdana"/>
                    <a:cs typeface="Verdana"/>
                    <a:sym typeface="Verdana"/>
                  </a:rPr>
                  <a:t>If our tools aren’t working we can’t do anything</a:t>
                </a:r>
              </a:p>
            </p:txBody>
          </p:sp>
          <p:sp>
            <p:nvSpPr>
              <p:cNvPr id="77" name="Shape 77"/>
              <p:cNvSpPr txBox="1"/>
              <p:nvPr/>
            </p:nvSpPr>
            <p:spPr>
              <a:xfrm>
                <a:off x="702600" y="7286625"/>
                <a:ext cx="2057400" cy="466800"/>
              </a:xfrm>
              <a:prstGeom prst="rect">
                <a:avLst/>
              </a:prstGeom>
              <a:noFill/>
              <a:ln>
                <a:noFill/>
              </a:ln>
            </p:spPr>
            <p:txBody>
              <a:bodyPr anchorCtr="0" anchor="t" bIns="91425" lIns="91425" rIns="91425" tIns="91425">
                <a:noAutofit/>
              </a:bodyPr>
              <a:lstStyle/>
              <a:p>
                <a:pPr lvl="0" rtl="0" algn="ctr">
                  <a:spcBef>
                    <a:spcPts val="0"/>
                  </a:spcBef>
                  <a:buNone/>
                </a:pPr>
                <a:r>
                  <a:rPr b="1" lang="en" sz="1200">
                    <a:latin typeface="Verdana"/>
                    <a:ea typeface="Verdana"/>
                    <a:cs typeface="Verdana"/>
                    <a:sym typeface="Verdana"/>
                  </a:rPr>
                  <a:t>Operate</a:t>
                </a:r>
              </a:p>
              <a:p>
                <a:pPr lvl="0" rtl="0" algn="ctr">
                  <a:spcBef>
                    <a:spcPts val="0"/>
                  </a:spcBef>
                  <a:buNone/>
                </a:pPr>
                <a:r>
                  <a:rPr lang="en" sz="1200">
                    <a:latin typeface="Verdana"/>
                    <a:ea typeface="Verdana"/>
                    <a:cs typeface="Verdana"/>
                    <a:sym typeface="Verdana"/>
                  </a:rPr>
                  <a:t>Improve coverage, ingest data, hunt &amp; respond</a:t>
                </a:r>
              </a:p>
            </p:txBody>
          </p:sp>
          <p:sp>
            <p:nvSpPr>
              <p:cNvPr id="78" name="Shape 78"/>
              <p:cNvSpPr/>
              <p:nvPr/>
            </p:nvSpPr>
            <p:spPr>
              <a:xfrm rot="5400000">
                <a:off x="708000" y="8056632"/>
                <a:ext cx="2046600" cy="2214300"/>
              </a:xfrm>
              <a:prstGeom prst="chevron">
                <a:avLst>
                  <a:gd fmla="val 31505" name="adj"/>
                </a:avLst>
              </a:prstGeom>
              <a:solidFill>
                <a:srgbClr val="E0666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1200">
                  <a:latin typeface="Verdana"/>
                  <a:ea typeface="Verdana"/>
                  <a:cs typeface="Verdana"/>
                  <a:sym typeface="Verdana"/>
                </a:endParaRPr>
              </a:p>
            </p:txBody>
          </p:sp>
          <p:sp>
            <p:nvSpPr>
              <p:cNvPr id="79" name="Shape 79"/>
              <p:cNvSpPr txBox="1"/>
              <p:nvPr/>
            </p:nvSpPr>
            <p:spPr>
              <a:xfrm>
                <a:off x="702600" y="8832075"/>
                <a:ext cx="2057400" cy="466800"/>
              </a:xfrm>
              <a:prstGeom prst="rect">
                <a:avLst/>
              </a:prstGeom>
              <a:noFill/>
              <a:ln>
                <a:noFill/>
              </a:ln>
            </p:spPr>
            <p:txBody>
              <a:bodyPr anchorCtr="0" anchor="t" bIns="91425" lIns="91425" rIns="91425" tIns="91425">
                <a:noAutofit/>
              </a:bodyPr>
              <a:lstStyle/>
              <a:p>
                <a:pPr lvl="0" rtl="0" algn="ctr">
                  <a:spcBef>
                    <a:spcPts val="0"/>
                  </a:spcBef>
                  <a:buNone/>
                </a:pPr>
                <a:r>
                  <a:rPr b="1" lang="en" sz="1200">
                    <a:latin typeface="Verdana"/>
                    <a:ea typeface="Verdana"/>
                    <a:cs typeface="Verdana"/>
                    <a:sym typeface="Verdana"/>
                  </a:rPr>
                  <a:t>Report</a:t>
                </a:r>
              </a:p>
              <a:p>
                <a:pPr lvl="0" rtl="0" algn="ctr">
                  <a:spcBef>
                    <a:spcPts val="0"/>
                  </a:spcBef>
                  <a:buNone/>
                </a:pPr>
                <a:r>
                  <a:rPr lang="en" sz="1200">
                    <a:latin typeface="Verdana"/>
                    <a:ea typeface="Verdana"/>
                    <a:cs typeface="Verdana"/>
                    <a:sym typeface="Verdana"/>
                  </a:rPr>
                  <a:t>Tell people your tools are working and you’re using them</a:t>
                </a: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p:nvPr/>
        </p:nvSpPr>
        <p:spPr>
          <a:xfrm>
            <a:off x="400050" y="3269023"/>
            <a:ext cx="3238500" cy="3703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latin typeface="Verdana"/>
              <a:ea typeface="Verdana"/>
              <a:cs typeface="Verdana"/>
              <a:sym typeface="Verdana"/>
            </a:endParaRPr>
          </a:p>
        </p:txBody>
      </p:sp>
      <p:sp>
        <p:nvSpPr>
          <p:cNvPr id="85" name="Shape 85"/>
          <p:cNvSpPr/>
          <p:nvPr/>
        </p:nvSpPr>
        <p:spPr>
          <a:xfrm>
            <a:off x="400050" y="2543248"/>
            <a:ext cx="3238500" cy="1168831"/>
          </a:xfrm>
          <a:prstGeom prst="downArrowCallout">
            <a:avLst>
              <a:gd fmla="val 25000" name="adj1"/>
              <a:gd fmla="val 25000" name="adj2"/>
              <a:gd fmla="val 25000" name="adj3"/>
              <a:gd fmla="val 64977" name="adj4"/>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latin typeface="Verdana"/>
                <a:ea typeface="Verdana"/>
                <a:cs typeface="Verdana"/>
                <a:sym typeface="Verdana"/>
              </a:rPr>
              <a:t>Aviate</a:t>
            </a:r>
          </a:p>
        </p:txBody>
      </p:sp>
      <p:sp>
        <p:nvSpPr>
          <p:cNvPr id="86" name="Shape 86"/>
          <p:cNvSpPr/>
          <p:nvPr/>
        </p:nvSpPr>
        <p:spPr>
          <a:xfrm>
            <a:off x="3981450" y="3269023"/>
            <a:ext cx="3238500" cy="3703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 name="Shape 87"/>
          <p:cNvSpPr/>
          <p:nvPr/>
        </p:nvSpPr>
        <p:spPr>
          <a:xfrm>
            <a:off x="3981450" y="2543248"/>
            <a:ext cx="3238500" cy="1168831"/>
          </a:xfrm>
          <a:prstGeom prst="downArrowCallout">
            <a:avLst>
              <a:gd fmla="val 25000" name="adj1"/>
              <a:gd fmla="val 25000" name="adj2"/>
              <a:gd fmla="val 25000" name="adj3"/>
              <a:gd fmla="val 64977" name="adj4"/>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latin typeface="Verdana"/>
                <a:ea typeface="Verdana"/>
                <a:cs typeface="Verdana"/>
                <a:sym typeface="Verdana"/>
              </a:rPr>
              <a:t>Maintain</a:t>
            </a:r>
          </a:p>
        </p:txBody>
      </p:sp>
      <p:sp>
        <p:nvSpPr>
          <p:cNvPr id="88" name="Shape 88"/>
          <p:cNvSpPr txBox="1"/>
          <p:nvPr/>
        </p:nvSpPr>
        <p:spPr>
          <a:xfrm>
            <a:off x="485775" y="4038600"/>
            <a:ext cx="3048000" cy="2933700"/>
          </a:xfrm>
          <a:prstGeom prst="rect">
            <a:avLst/>
          </a:prstGeom>
          <a:noFill/>
          <a:ln>
            <a:noFill/>
          </a:ln>
        </p:spPr>
        <p:txBody>
          <a:bodyPr anchorCtr="0" anchor="t" bIns="91425" lIns="91425" rIns="91425" tIns="91425">
            <a:noAutofit/>
          </a:bodyPr>
          <a:lstStyle/>
          <a:p>
            <a:pPr indent="-304800" lvl="0" marL="457200" rtl="0">
              <a:spcBef>
                <a:spcPts val="0"/>
              </a:spcBef>
              <a:buSzPct val="100000"/>
              <a:buFont typeface="Verdana"/>
              <a:buChar char="●"/>
            </a:pPr>
            <a:r>
              <a:rPr lang="en" sz="1200">
                <a:latin typeface="Verdana"/>
                <a:ea typeface="Verdana"/>
                <a:cs typeface="Verdana"/>
                <a:sym typeface="Verdana"/>
              </a:rPr>
              <a:t>Are you currently in the air?</a:t>
            </a:r>
          </a:p>
          <a:p>
            <a:pPr indent="-304800" lvl="0" marL="457200" rtl="0">
              <a:spcBef>
                <a:spcPts val="0"/>
              </a:spcBef>
              <a:buSzPct val="100000"/>
              <a:buFont typeface="Verdana"/>
              <a:buChar char="●"/>
            </a:pPr>
            <a:r>
              <a:rPr lang="en" sz="1200">
                <a:latin typeface="Verdana"/>
                <a:ea typeface="Verdana"/>
                <a:cs typeface="Verdana"/>
                <a:sym typeface="Verdana"/>
              </a:rPr>
              <a:t>Are the engines making noises? </a:t>
            </a:r>
          </a:p>
          <a:p>
            <a:pPr indent="-304800" lvl="0" marL="457200" rtl="0">
              <a:spcBef>
                <a:spcPts val="0"/>
              </a:spcBef>
              <a:buSzPct val="100000"/>
              <a:buFont typeface="Verdana"/>
              <a:buChar char="●"/>
            </a:pPr>
            <a:r>
              <a:rPr lang="en" sz="1200">
                <a:latin typeface="Verdana"/>
                <a:ea typeface="Verdana"/>
                <a:cs typeface="Verdana"/>
                <a:sym typeface="Verdana"/>
              </a:rPr>
              <a:t>Is anything on fire?</a:t>
            </a:r>
          </a:p>
          <a:p>
            <a:pPr indent="-304800" lvl="0" marL="457200" rtl="0">
              <a:spcBef>
                <a:spcPts val="0"/>
              </a:spcBef>
              <a:buSzPct val="100000"/>
              <a:buFont typeface="Verdana"/>
              <a:buChar char="●"/>
            </a:pPr>
            <a:r>
              <a:rPr lang="en" sz="1200">
                <a:latin typeface="Verdana"/>
                <a:ea typeface="Verdana"/>
                <a:cs typeface="Verdana"/>
                <a:sym typeface="Verdana"/>
              </a:rPr>
              <a:t>Are there lots of red lights flashing on the dashboard? </a:t>
            </a:r>
          </a:p>
          <a:p>
            <a:pPr indent="-304800" lvl="0" marL="457200" rtl="0">
              <a:spcBef>
                <a:spcPts val="0"/>
              </a:spcBef>
              <a:buSzPct val="100000"/>
              <a:buFont typeface="Verdana"/>
              <a:buChar char="●"/>
            </a:pPr>
            <a:r>
              <a:rPr lang="en" sz="1200">
                <a:latin typeface="Verdana"/>
                <a:ea typeface="Verdana"/>
                <a:cs typeface="Verdana"/>
                <a:sym typeface="Verdana"/>
              </a:rPr>
              <a:t>Does the level thing make the plane move still?</a:t>
            </a:r>
          </a:p>
        </p:txBody>
      </p:sp>
      <p:sp>
        <p:nvSpPr>
          <p:cNvPr id="89" name="Shape 89"/>
          <p:cNvSpPr txBox="1"/>
          <p:nvPr/>
        </p:nvSpPr>
        <p:spPr>
          <a:xfrm>
            <a:off x="4076700" y="4038600"/>
            <a:ext cx="3048000" cy="2933700"/>
          </a:xfrm>
          <a:prstGeom prst="rect">
            <a:avLst/>
          </a:prstGeom>
          <a:noFill/>
          <a:ln>
            <a:noFill/>
          </a:ln>
        </p:spPr>
        <p:txBody>
          <a:bodyPr anchorCtr="0" anchor="t" bIns="91425" lIns="91425" rIns="91425" tIns="91425">
            <a:noAutofit/>
          </a:bodyPr>
          <a:lstStyle/>
          <a:p>
            <a:pPr indent="-304800" lvl="0" marL="457200" rtl="0">
              <a:spcBef>
                <a:spcPts val="0"/>
              </a:spcBef>
              <a:buSzPct val="100000"/>
              <a:buFont typeface="Verdana"/>
              <a:buChar char="●"/>
            </a:pPr>
            <a:r>
              <a:rPr lang="en" sz="1200">
                <a:latin typeface="Verdana"/>
                <a:ea typeface="Verdana"/>
                <a:cs typeface="Verdana"/>
                <a:sym typeface="Verdana"/>
              </a:rPr>
              <a:t>Do you have access to all your systems?</a:t>
            </a:r>
          </a:p>
          <a:p>
            <a:pPr indent="-304800" lvl="0" marL="457200" rtl="0">
              <a:spcBef>
                <a:spcPts val="0"/>
              </a:spcBef>
              <a:buSzPct val="100000"/>
              <a:buFont typeface="Verdana"/>
              <a:buChar char="●"/>
            </a:pPr>
            <a:r>
              <a:rPr lang="en" sz="1200">
                <a:latin typeface="Verdana"/>
                <a:ea typeface="Verdana"/>
                <a:cs typeface="Verdana"/>
                <a:sym typeface="Verdana"/>
              </a:rPr>
              <a:t>Do you even know where they are?</a:t>
            </a:r>
          </a:p>
          <a:p>
            <a:pPr indent="-304800" lvl="0" marL="457200" rtl="0">
              <a:spcBef>
                <a:spcPts val="0"/>
              </a:spcBef>
              <a:buSzPct val="100000"/>
              <a:buFont typeface="Verdana"/>
              <a:buChar char="●"/>
            </a:pPr>
            <a:r>
              <a:rPr lang="en" sz="1200">
                <a:latin typeface="Verdana"/>
                <a:ea typeface="Verdana"/>
                <a:cs typeface="Verdana"/>
                <a:sym typeface="Verdana"/>
              </a:rPr>
              <a:t>Are you monitoring their performance? </a:t>
            </a:r>
          </a:p>
          <a:p>
            <a:pPr indent="-304800" lvl="0" marL="457200" rtl="0">
              <a:spcBef>
                <a:spcPts val="0"/>
              </a:spcBef>
              <a:buSzPct val="100000"/>
              <a:buFont typeface="Verdana"/>
              <a:buChar char="●"/>
            </a:pPr>
            <a:r>
              <a:rPr lang="en" sz="1200">
                <a:latin typeface="Verdana"/>
                <a:ea typeface="Verdana"/>
                <a:cs typeface="Verdana"/>
                <a:sym typeface="Verdana"/>
              </a:rPr>
              <a:t>Have you assessed the capacity? </a:t>
            </a:r>
          </a:p>
          <a:p>
            <a:pPr indent="-304800" lvl="0" marL="457200" rtl="0">
              <a:spcBef>
                <a:spcPts val="0"/>
              </a:spcBef>
              <a:buSzPct val="100000"/>
              <a:buFont typeface="Verdana"/>
              <a:buChar char="●"/>
            </a:pPr>
            <a:r>
              <a:rPr lang="en" sz="1200">
                <a:latin typeface="Verdana"/>
                <a:ea typeface="Verdana"/>
                <a:cs typeface="Verdana"/>
                <a:sym typeface="Verdana"/>
              </a:rPr>
              <a:t>Do you even know their capacity?</a:t>
            </a:r>
          </a:p>
          <a:p>
            <a:pPr indent="-304800" lvl="0" marL="457200" rtl="0">
              <a:spcBef>
                <a:spcPts val="0"/>
              </a:spcBef>
              <a:buSzPct val="100000"/>
              <a:buFont typeface="Verdana"/>
              <a:buChar char="●"/>
            </a:pPr>
            <a:r>
              <a:rPr lang="en" sz="1200">
                <a:latin typeface="Verdana"/>
                <a:ea typeface="Verdana"/>
                <a:cs typeface="Verdana"/>
                <a:sym typeface="Verdana"/>
              </a:rPr>
              <a:t>Do you know how to fix them when they go wrong?</a:t>
            </a:r>
          </a:p>
          <a:p>
            <a:pPr indent="-304800" lvl="0" marL="457200" rtl="0">
              <a:spcBef>
                <a:spcPts val="0"/>
              </a:spcBef>
              <a:buSzPct val="100000"/>
              <a:buFont typeface="Verdana"/>
              <a:buChar char="●"/>
            </a:pPr>
            <a:r>
              <a:rPr lang="en" sz="1200">
                <a:latin typeface="Verdana"/>
                <a:ea typeface="Verdana"/>
                <a:cs typeface="Verdana"/>
                <a:sym typeface="Verdana"/>
              </a:rPr>
              <a:t>Do you have contacts at your suppliers?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p:nvPr/>
        </p:nvSpPr>
        <p:spPr>
          <a:xfrm>
            <a:off x="400050" y="3269022"/>
            <a:ext cx="3238500" cy="3322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 name="Shape 95"/>
          <p:cNvSpPr/>
          <p:nvPr/>
        </p:nvSpPr>
        <p:spPr>
          <a:xfrm>
            <a:off x="400050" y="2543248"/>
            <a:ext cx="3238500" cy="1168831"/>
          </a:xfrm>
          <a:prstGeom prst="downArrowCallout">
            <a:avLst>
              <a:gd fmla="val 25000" name="adj1"/>
              <a:gd fmla="val 25000" name="adj2"/>
              <a:gd fmla="val 25000" name="adj3"/>
              <a:gd fmla="val 64977" name="adj4"/>
            </a:avLst>
          </a:prstGeom>
          <a:solidFill>
            <a:srgbClr val="EA999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latin typeface="Verdana"/>
                <a:ea typeface="Verdana"/>
                <a:cs typeface="Verdana"/>
                <a:sym typeface="Verdana"/>
              </a:rPr>
              <a:t>Navigate</a:t>
            </a:r>
          </a:p>
        </p:txBody>
      </p:sp>
      <p:sp>
        <p:nvSpPr>
          <p:cNvPr id="96" name="Shape 96"/>
          <p:cNvSpPr/>
          <p:nvPr/>
        </p:nvSpPr>
        <p:spPr>
          <a:xfrm>
            <a:off x="3981450" y="3269024"/>
            <a:ext cx="3238500" cy="3322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latin typeface="Verdana"/>
              <a:ea typeface="Verdana"/>
              <a:cs typeface="Verdana"/>
              <a:sym typeface="Verdana"/>
            </a:endParaRPr>
          </a:p>
        </p:txBody>
      </p:sp>
      <p:sp>
        <p:nvSpPr>
          <p:cNvPr id="97" name="Shape 97"/>
          <p:cNvSpPr/>
          <p:nvPr/>
        </p:nvSpPr>
        <p:spPr>
          <a:xfrm>
            <a:off x="3981450" y="2543248"/>
            <a:ext cx="3238500" cy="1168831"/>
          </a:xfrm>
          <a:prstGeom prst="downArrowCallout">
            <a:avLst>
              <a:gd fmla="val 25000" name="adj1"/>
              <a:gd fmla="val 25000" name="adj2"/>
              <a:gd fmla="val 25000" name="adj3"/>
              <a:gd fmla="val 64977" name="adj4"/>
            </a:avLst>
          </a:prstGeom>
          <a:solidFill>
            <a:srgbClr val="EA999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latin typeface="Verdana"/>
                <a:ea typeface="Verdana"/>
                <a:cs typeface="Verdana"/>
                <a:sym typeface="Verdana"/>
              </a:rPr>
              <a:t>Operate</a:t>
            </a:r>
          </a:p>
        </p:txBody>
      </p:sp>
      <p:sp>
        <p:nvSpPr>
          <p:cNvPr id="98" name="Shape 98"/>
          <p:cNvSpPr txBox="1"/>
          <p:nvPr/>
        </p:nvSpPr>
        <p:spPr>
          <a:xfrm>
            <a:off x="485775" y="4038600"/>
            <a:ext cx="3048000" cy="2933700"/>
          </a:xfrm>
          <a:prstGeom prst="rect">
            <a:avLst/>
          </a:prstGeom>
          <a:noFill/>
          <a:ln>
            <a:noFill/>
          </a:ln>
        </p:spPr>
        <p:txBody>
          <a:bodyPr anchorCtr="0" anchor="t" bIns="91425" lIns="91425" rIns="91425" tIns="91425">
            <a:noAutofit/>
          </a:bodyPr>
          <a:lstStyle/>
          <a:p>
            <a:pPr indent="-304800" lvl="0" marL="457200" rtl="0">
              <a:spcBef>
                <a:spcPts val="0"/>
              </a:spcBef>
              <a:buSzPct val="100000"/>
              <a:buFont typeface="Verdana"/>
              <a:buChar char="●"/>
            </a:pPr>
            <a:r>
              <a:rPr lang="en" sz="1200">
                <a:latin typeface="Verdana"/>
                <a:ea typeface="Verdana"/>
                <a:cs typeface="Verdana"/>
                <a:sym typeface="Verdana"/>
              </a:rPr>
              <a:t>Where are we now?</a:t>
            </a:r>
          </a:p>
          <a:p>
            <a:pPr indent="-304800" lvl="0" marL="457200" rtl="0">
              <a:spcBef>
                <a:spcPts val="0"/>
              </a:spcBef>
              <a:buSzPct val="100000"/>
              <a:buFont typeface="Verdana"/>
              <a:buChar char="●"/>
            </a:pPr>
            <a:r>
              <a:rPr lang="en" sz="1200">
                <a:latin typeface="Verdana"/>
                <a:ea typeface="Verdana"/>
                <a:cs typeface="Verdana"/>
                <a:sym typeface="Verdana"/>
              </a:rPr>
              <a:t>Where do we want to go?</a:t>
            </a:r>
          </a:p>
          <a:p>
            <a:pPr indent="-304800" lvl="0" marL="457200" rtl="0">
              <a:spcBef>
                <a:spcPts val="0"/>
              </a:spcBef>
              <a:buSzPct val="100000"/>
              <a:buFont typeface="Verdana"/>
              <a:buChar char="●"/>
            </a:pPr>
            <a:r>
              <a:rPr lang="en" sz="1200">
                <a:latin typeface="Verdana"/>
                <a:ea typeface="Verdana"/>
                <a:cs typeface="Verdana"/>
                <a:sym typeface="Verdana"/>
              </a:rPr>
              <a:t>How do we get there?</a:t>
            </a:r>
          </a:p>
        </p:txBody>
      </p:sp>
      <p:sp>
        <p:nvSpPr>
          <p:cNvPr id="99" name="Shape 99"/>
          <p:cNvSpPr txBox="1"/>
          <p:nvPr/>
        </p:nvSpPr>
        <p:spPr>
          <a:xfrm>
            <a:off x="4076700" y="4038600"/>
            <a:ext cx="3048000" cy="2933700"/>
          </a:xfrm>
          <a:prstGeom prst="rect">
            <a:avLst/>
          </a:prstGeom>
          <a:noFill/>
          <a:ln>
            <a:noFill/>
          </a:ln>
        </p:spPr>
        <p:txBody>
          <a:bodyPr anchorCtr="0" anchor="t" bIns="91425" lIns="91425" rIns="91425" tIns="91425">
            <a:noAutofit/>
          </a:bodyPr>
          <a:lstStyle/>
          <a:p>
            <a:pPr indent="-304800" lvl="0" marL="457200" rtl="0">
              <a:spcBef>
                <a:spcPts val="0"/>
              </a:spcBef>
              <a:buSzPct val="100000"/>
              <a:buFont typeface="Verdana"/>
              <a:buChar char="●"/>
            </a:pPr>
            <a:r>
              <a:rPr lang="en" sz="1200">
                <a:latin typeface="Verdana"/>
                <a:ea typeface="Verdana"/>
                <a:cs typeface="Verdana"/>
                <a:sym typeface="Verdana"/>
              </a:rPr>
              <a:t>What is our current visibility? (e.g. log / traffic ingestion) </a:t>
            </a:r>
          </a:p>
          <a:p>
            <a:pPr indent="-304800" lvl="0" marL="457200" rtl="0">
              <a:spcBef>
                <a:spcPts val="0"/>
              </a:spcBef>
              <a:buSzPct val="100000"/>
              <a:buFont typeface="Verdana"/>
              <a:buChar char="●"/>
            </a:pPr>
            <a:r>
              <a:rPr lang="en" sz="1200">
                <a:latin typeface="Verdana"/>
                <a:ea typeface="Verdana"/>
                <a:cs typeface="Verdana"/>
                <a:sym typeface="Verdana"/>
              </a:rPr>
              <a:t>What are the gaps?</a:t>
            </a:r>
          </a:p>
          <a:p>
            <a:pPr indent="-304800" lvl="0" marL="457200" rtl="0">
              <a:spcBef>
                <a:spcPts val="0"/>
              </a:spcBef>
              <a:buSzPct val="100000"/>
              <a:buFont typeface="Verdana"/>
              <a:buChar char="●"/>
            </a:pPr>
            <a:r>
              <a:rPr lang="en" sz="1200">
                <a:latin typeface="Verdana"/>
                <a:ea typeface="Verdana"/>
                <a:cs typeface="Verdana"/>
                <a:sym typeface="Verdana"/>
              </a:rPr>
              <a:t>What indicators do we have? </a:t>
            </a:r>
          </a:p>
          <a:p>
            <a:pPr indent="-304800" lvl="0" marL="457200" rtl="0">
              <a:spcBef>
                <a:spcPts val="0"/>
              </a:spcBef>
              <a:buSzPct val="100000"/>
              <a:buFont typeface="Verdana"/>
              <a:buChar char="●"/>
            </a:pPr>
            <a:r>
              <a:rPr lang="en" sz="1200">
                <a:latin typeface="Verdana"/>
                <a:ea typeface="Verdana"/>
                <a:cs typeface="Verdana"/>
                <a:sym typeface="Verdana"/>
              </a:rPr>
              <a:t>How can we improve these?</a:t>
            </a:r>
          </a:p>
          <a:p>
            <a:pPr indent="-304800" lvl="0" marL="457200" rtl="0">
              <a:spcBef>
                <a:spcPts val="0"/>
              </a:spcBef>
              <a:buSzPct val="100000"/>
              <a:buFont typeface="Verdana"/>
              <a:buChar char="●"/>
            </a:pPr>
            <a:r>
              <a:rPr lang="en" sz="1200">
                <a:latin typeface="Verdana"/>
                <a:ea typeface="Verdana"/>
                <a:cs typeface="Verdana"/>
                <a:sym typeface="Verdana"/>
              </a:rPr>
              <a:t>Are we actively hunting for baddness? </a:t>
            </a:r>
          </a:p>
          <a:p>
            <a:pPr indent="-304800" lvl="0" marL="457200" rtl="0">
              <a:spcBef>
                <a:spcPts val="0"/>
              </a:spcBef>
              <a:buSzPct val="100000"/>
              <a:buFont typeface="Verdana"/>
              <a:buChar char="●"/>
            </a:pPr>
            <a:r>
              <a:rPr lang="en" sz="1200">
                <a:latin typeface="Verdana"/>
                <a:ea typeface="Verdana"/>
                <a:cs typeface="Verdana"/>
                <a:sym typeface="Verdana"/>
              </a:rPr>
              <a:t>What are we doing when we find suspicious activity?</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p:nvPr/>
        </p:nvSpPr>
        <p:spPr>
          <a:xfrm>
            <a:off x="400050" y="3269024"/>
            <a:ext cx="3238500" cy="22460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5" name="Shape 105"/>
          <p:cNvSpPr/>
          <p:nvPr/>
        </p:nvSpPr>
        <p:spPr>
          <a:xfrm>
            <a:off x="400050" y="2543248"/>
            <a:ext cx="3238500" cy="1168800"/>
          </a:xfrm>
          <a:prstGeom prst="downArrowCallout">
            <a:avLst>
              <a:gd fmla="val 25000" name="adj1"/>
              <a:gd fmla="val 25000" name="adj2"/>
              <a:gd fmla="val 25000" name="adj3"/>
              <a:gd fmla="val 64977" name="adj4"/>
            </a:avLst>
          </a:prstGeom>
          <a:solidFill>
            <a:srgbClr val="E0666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latin typeface="Verdana"/>
                <a:ea typeface="Verdana"/>
                <a:cs typeface="Verdana"/>
                <a:sym typeface="Verdana"/>
              </a:rPr>
              <a:t>Communicate</a:t>
            </a:r>
          </a:p>
        </p:txBody>
      </p:sp>
      <p:sp>
        <p:nvSpPr>
          <p:cNvPr id="106" name="Shape 106"/>
          <p:cNvSpPr/>
          <p:nvPr/>
        </p:nvSpPr>
        <p:spPr>
          <a:xfrm>
            <a:off x="3981450" y="3269024"/>
            <a:ext cx="3238500" cy="22460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7" name="Shape 107"/>
          <p:cNvSpPr/>
          <p:nvPr/>
        </p:nvSpPr>
        <p:spPr>
          <a:xfrm>
            <a:off x="3981450" y="2543248"/>
            <a:ext cx="3238500" cy="1168800"/>
          </a:xfrm>
          <a:prstGeom prst="downArrowCallout">
            <a:avLst>
              <a:gd fmla="val 25000" name="adj1"/>
              <a:gd fmla="val 25000" name="adj2"/>
              <a:gd fmla="val 25000" name="adj3"/>
              <a:gd fmla="val 64977" name="adj4"/>
            </a:avLst>
          </a:prstGeom>
          <a:solidFill>
            <a:srgbClr val="E0666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latin typeface="Verdana"/>
                <a:ea typeface="Verdana"/>
                <a:cs typeface="Verdana"/>
                <a:sym typeface="Verdana"/>
              </a:rPr>
              <a:t>Report</a:t>
            </a:r>
          </a:p>
        </p:txBody>
      </p:sp>
      <p:sp>
        <p:nvSpPr>
          <p:cNvPr id="108" name="Shape 108"/>
          <p:cNvSpPr txBox="1"/>
          <p:nvPr/>
        </p:nvSpPr>
        <p:spPr>
          <a:xfrm>
            <a:off x="485775" y="4114800"/>
            <a:ext cx="3048000" cy="2933700"/>
          </a:xfrm>
          <a:prstGeom prst="rect">
            <a:avLst/>
          </a:prstGeom>
          <a:noFill/>
          <a:ln>
            <a:noFill/>
          </a:ln>
        </p:spPr>
        <p:txBody>
          <a:bodyPr anchorCtr="0" anchor="t" bIns="91425" lIns="91425" rIns="91425" tIns="91425">
            <a:noAutofit/>
          </a:bodyPr>
          <a:lstStyle/>
          <a:p>
            <a:pPr indent="-304800" lvl="0" marL="457200" rtl="0">
              <a:spcBef>
                <a:spcPts val="0"/>
              </a:spcBef>
              <a:buSzPct val="100000"/>
              <a:buFont typeface="Verdana"/>
              <a:buChar char="●"/>
            </a:pPr>
            <a:r>
              <a:rPr lang="en" sz="1200">
                <a:latin typeface="Verdana"/>
                <a:ea typeface="Verdana"/>
                <a:cs typeface="Verdana"/>
                <a:sym typeface="Verdana"/>
              </a:rPr>
              <a:t>Who do we need to speak to?</a:t>
            </a:r>
          </a:p>
          <a:p>
            <a:pPr indent="-304800" lvl="0" marL="457200" rtl="0">
              <a:spcBef>
                <a:spcPts val="0"/>
              </a:spcBef>
              <a:buSzPct val="100000"/>
              <a:buFont typeface="Verdana"/>
              <a:buChar char="●"/>
            </a:pPr>
            <a:r>
              <a:rPr lang="en" sz="1200">
                <a:latin typeface="Verdana"/>
                <a:ea typeface="Verdana"/>
                <a:cs typeface="Verdana"/>
                <a:sym typeface="Verdana"/>
              </a:rPr>
              <a:t>What do we need to tell them? </a:t>
            </a:r>
          </a:p>
          <a:p>
            <a:pPr indent="-304800" lvl="0" marL="457200" rtl="0">
              <a:spcBef>
                <a:spcPts val="0"/>
              </a:spcBef>
              <a:buSzPct val="100000"/>
              <a:buFont typeface="Verdana"/>
              <a:buChar char="●"/>
            </a:pPr>
            <a:r>
              <a:rPr lang="en" sz="1200">
                <a:latin typeface="Verdana"/>
                <a:ea typeface="Verdana"/>
                <a:cs typeface="Verdana"/>
                <a:sym typeface="Verdana"/>
              </a:rPr>
              <a:t>What information do we need in return? </a:t>
            </a:r>
          </a:p>
        </p:txBody>
      </p:sp>
      <p:sp>
        <p:nvSpPr>
          <p:cNvPr id="109" name="Shape 109"/>
          <p:cNvSpPr txBox="1"/>
          <p:nvPr/>
        </p:nvSpPr>
        <p:spPr>
          <a:xfrm>
            <a:off x="4076700" y="4114800"/>
            <a:ext cx="3048000" cy="2933700"/>
          </a:xfrm>
          <a:prstGeom prst="rect">
            <a:avLst/>
          </a:prstGeom>
          <a:noFill/>
          <a:ln>
            <a:noFill/>
          </a:ln>
        </p:spPr>
        <p:txBody>
          <a:bodyPr anchorCtr="0" anchor="t" bIns="91425" lIns="91425" rIns="91425" tIns="91425">
            <a:noAutofit/>
          </a:bodyPr>
          <a:lstStyle/>
          <a:p>
            <a:pPr indent="-304800" lvl="0" marL="457200" rtl="0">
              <a:spcBef>
                <a:spcPts val="0"/>
              </a:spcBef>
              <a:buSzPct val="100000"/>
              <a:buFont typeface="Verdana"/>
              <a:buChar char="●"/>
            </a:pPr>
            <a:r>
              <a:rPr lang="en" sz="1200">
                <a:latin typeface="Verdana"/>
                <a:ea typeface="Verdana"/>
                <a:cs typeface="Verdana"/>
                <a:sym typeface="Verdana"/>
              </a:rPr>
              <a:t>Who do we need to report to? </a:t>
            </a:r>
          </a:p>
          <a:p>
            <a:pPr indent="-304800" lvl="0" marL="457200" rtl="0">
              <a:spcBef>
                <a:spcPts val="0"/>
              </a:spcBef>
              <a:buSzPct val="100000"/>
              <a:buFont typeface="Verdana"/>
              <a:buChar char="●"/>
            </a:pPr>
            <a:r>
              <a:rPr lang="en" sz="1200">
                <a:latin typeface="Verdana"/>
                <a:ea typeface="Verdana"/>
                <a:cs typeface="Verdana"/>
                <a:sym typeface="Verdana"/>
              </a:rPr>
              <a:t>What are their reporting requirements? </a:t>
            </a:r>
          </a:p>
          <a:p>
            <a:pPr indent="-304800" lvl="0" marL="457200" rtl="0">
              <a:spcBef>
                <a:spcPts val="0"/>
              </a:spcBef>
              <a:buSzPct val="100000"/>
              <a:buFont typeface="Verdana"/>
              <a:buChar char="●"/>
            </a:pPr>
            <a:r>
              <a:rPr lang="en" sz="1200">
                <a:latin typeface="Verdana"/>
                <a:ea typeface="Verdana"/>
                <a:cs typeface="Verdana"/>
                <a:sym typeface="Verdana"/>
              </a:rPr>
              <a:t>How much time is this taking us?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grpSp>
        <p:nvGrpSpPr>
          <p:cNvPr id="114" name="Shape 114"/>
          <p:cNvGrpSpPr/>
          <p:nvPr/>
        </p:nvGrpSpPr>
        <p:grpSpPr>
          <a:xfrm>
            <a:off x="647700" y="3752850"/>
            <a:ext cx="2762400" cy="5686500"/>
            <a:chOff x="352425" y="4886325"/>
            <a:chExt cx="2762400" cy="5686500"/>
          </a:xfrm>
        </p:grpSpPr>
        <p:sp>
          <p:nvSpPr>
            <p:cNvPr id="115" name="Shape 115"/>
            <p:cNvSpPr/>
            <p:nvPr/>
          </p:nvSpPr>
          <p:spPr>
            <a:xfrm>
              <a:off x="352425" y="4886325"/>
              <a:ext cx="2762400" cy="5686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en">
                  <a:latin typeface="Verdana"/>
                  <a:ea typeface="Verdana"/>
                  <a:cs typeface="Verdana"/>
                  <a:sym typeface="Verdana"/>
                </a:rPr>
                <a:t>Ideal time to spend allotment</a:t>
              </a:r>
            </a:p>
          </p:txBody>
        </p:sp>
        <p:grpSp>
          <p:nvGrpSpPr>
            <p:cNvPr id="116" name="Shape 116"/>
            <p:cNvGrpSpPr/>
            <p:nvPr/>
          </p:nvGrpSpPr>
          <p:grpSpPr>
            <a:xfrm>
              <a:off x="624150" y="5333975"/>
              <a:ext cx="2214300" cy="5157907"/>
              <a:chOff x="624150" y="5029175"/>
              <a:chExt cx="2214300" cy="5157907"/>
            </a:xfrm>
          </p:grpSpPr>
          <p:sp>
            <p:nvSpPr>
              <p:cNvPr id="117" name="Shape 117"/>
              <p:cNvSpPr/>
              <p:nvPr/>
            </p:nvSpPr>
            <p:spPr>
              <a:xfrm rot="5400000">
                <a:off x="708000" y="6508285"/>
                <a:ext cx="2046600" cy="2214300"/>
              </a:xfrm>
              <a:prstGeom prst="chevron">
                <a:avLst>
                  <a:gd fmla="val 31505" name="adj"/>
                </a:avLst>
              </a:prstGeom>
              <a:solidFill>
                <a:srgbClr val="EA999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Verdana"/>
                  <a:ea typeface="Verdana"/>
                  <a:cs typeface="Verdana"/>
                  <a:sym typeface="Verdana"/>
                </a:endParaRPr>
              </a:p>
            </p:txBody>
          </p:sp>
          <p:sp>
            <p:nvSpPr>
              <p:cNvPr id="118" name="Shape 118"/>
              <p:cNvSpPr/>
              <p:nvPr/>
            </p:nvSpPr>
            <p:spPr>
              <a:xfrm rot="5400000">
                <a:off x="708000" y="4945325"/>
                <a:ext cx="2046600" cy="2214300"/>
              </a:xfrm>
              <a:prstGeom prst="chevron">
                <a:avLst>
                  <a:gd fmla="val 31505" name="adj"/>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Verdana"/>
                  <a:ea typeface="Verdana"/>
                  <a:cs typeface="Verdana"/>
                  <a:sym typeface="Verdana"/>
                </a:endParaRPr>
              </a:p>
            </p:txBody>
          </p:sp>
          <p:sp>
            <p:nvSpPr>
              <p:cNvPr id="119" name="Shape 119"/>
              <p:cNvSpPr txBox="1"/>
              <p:nvPr/>
            </p:nvSpPr>
            <p:spPr>
              <a:xfrm>
                <a:off x="702600" y="5693550"/>
                <a:ext cx="2057400" cy="466800"/>
              </a:xfrm>
              <a:prstGeom prst="rect">
                <a:avLst/>
              </a:prstGeom>
              <a:noFill/>
              <a:ln>
                <a:noFill/>
              </a:ln>
            </p:spPr>
            <p:txBody>
              <a:bodyPr anchorCtr="0" anchor="t" bIns="91425" lIns="91425" rIns="91425" tIns="91425">
                <a:noAutofit/>
              </a:bodyPr>
              <a:lstStyle/>
              <a:p>
                <a:pPr lvl="0" rtl="0" algn="ctr">
                  <a:spcBef>
                    <a:spcPts val="0"/>
                  </a:spcBef>
                  <a:buNone/>
                </a:pPr>
                <a:r>
                  <a:rPr b="1" lang="en">
                    <a:latin typeface="Verdana"/>
                    <a:ea typeface="Verdana"/>
                    <a:cs typeface="Verdana"/>
                    <a:sym typeface="Verdana"/>
                  </a:rPr>
                  <a:t>Maintain</a:t>
                </a:r>
              </a:p>
              <a:p>
                <a:pPr lvl="0" rtl="0" algn="ctr">
                  <a:spcBef>
                    <a:spcPts val="0"/>
                  </a:spcBef>
                  <a:buNone/>
                </a:pPr>
                <a:r>
                  <a:t/>
                </a:r>
                <a:endParaRPr>
                  <a:latin typeface="Verdana"/>
                  <a:ea typeface="Verdana"/>
                  <a:cs typeface="Verdana"/>
                  <a:sym typeface="Verdana"/>
                </a:endParaRPr>
              </a:p>
              <a:p>
                <a:pPr lvl="0" rtl="0" algn="ctr">
                  <a:spcBef>
                    <a:spcPts val="0"/>
                  </a:spcBef>
                  <a:buNone/>
                </a:pPr>
                <a:r>
                  <a:rPr lang="en">
                    <a:latin typeface="Verdana"/>
                    <a:ea typeface="Verdana"/>
                    <a:cs typeface="Verdana"/>
                    <a:sym typeface="Verdana"/>
                  </a:rPr>
                  <a:t>30%</a:t>
                </a:r>
              </a:p>
            </p:txBody>
          </p:sp>
          <p:sp>
            <p:nvSpPr>
              <p:cNvPr id="120" name="Shape 120"/>
              <p:cNvSpPr txBox="1"/>
              <p:nvPr/>
            </p:nvSpPr>
            <p:spPr>
              <a:xfrm>
                <a:off x="702600" y="7286625"/>
                <a:ext cx="2057400" cy="466800"/>
              </a:xfrm>
              <a:prstGeom prst="rect">
                <a:avLst/>
              </a:prstGeom>
              <a:noFill/>
              <a:ln>
                <a:noFill/>
              </a:ln>
            </p:spPr>
            <p:txBody>
              <a:bodyPr anchorCtr="0" anchor="t" bIns="91425" lIns="91425" rIns="91425" tIns="91425">
                <a:noAutofit/>
              </a:bodyPr>
              <a:lstStyle/>
              <a:p>
                <a:pPr lvl="0" rtl="0" algn="ctr">
                  <a:spcBef>
                    <a:spcPts val="0"/>
                  </a:spcBef>
                  <a:buNone/>
                </a:pPr>
                <a:r>
                  <a:rPr b="1" lang="en">
                    <a:latin typeface="Verdana"/>
                    <a:ea typeface="Verdana"/>
                    <a:cs typeface="Verdana"/>
                    <a:sym typeface="Verdana"/>
                  </a:rPr>
                  <a:t>Operate</a:t>
                </a:r>
              </a:p>
              <a:p>
                <a:pPr lvl="0" rtl="0" algn="ctr">
                  <a:spcBef>
                    <a:spcPts val="0"/>
                  </a:spcBef>
                  <a:buNone/>
                </a:pPr>
                <a:r>
                  <a:t/>
                </a:r>
                <a:endParaRPr>
                  <a:latin typeface="Verdana"/>
                  <a:ea typeface="Verdana"/>
                  <a:cs typeface="Verdana"/>
                  <a:sym typeface="Verdana"/>
                </a:endParaRPr>
              </a:p>
              <a:p>
                <a:pPr lvl="0" rtl="0" algn="ctr">
                  <a:spcBef>
                    <a:spcPts val="0"/>
                  </a:spcBef>
                  <a:buNone/>
                </a:pPr>
                <a:r>
                  <a:rPr lang="en">
                    <a:latin typeface="Verdana"/>
                    <a:ea typeface="Verdana"/>
                    <a:cs typeface="Verdana"/>
                    <a:sym typeface="Verdana"/>
                  </a:rPr>
                  <a:t>60%</a:t>
                </a:r>
              </a:p>
            </p:txBody>
          </p:sp>
          <p:sp>
            <p:nvSpPr>
              <p:cNvPr id="121" name="Shape 121"/>
              <p:cNvSpPr/>
              <p:nvPr/>
            </p:nvSpPr>
            <p:spPr>
              <a:xfrm rot="5400000">
                <a:off x="708000" y="8056632"/>
                <a:ext cx="2046600" cy="2214300"/>
              </a:xfrm>
              <a:prstGeom prst="chevron">
                <a:avLst>
                  <a:gd fmla="val 31505" name="adj"/>
                </a:avLst>
              </a:prstGeom>
              <a:solidFill>
                <a:srgbClr val="E0666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Verdana"/>
                  <a:ea typeface="Verdana"/>
                  <a:cs typeface="Verdana"/>
                  <a:sym typeface="Verdana"/>
                </a:endParaRPr>
              </a:p>
            </p:txBody>
          </p:sp>
          <p:sp>
            <p:nvSpPr>
              <p:cNvPr id="122" name="Shape 122"/>
              <p:cNvSpPr txBox="1"/>
              <p:nvPr/>
            </p:nvSpPr>
            <p:spPr>
              <a:xfrm>
                <a:off x="702600" y="8832075"/>
                <a:ext cx="2057400" cy="466800"/>
              </a:xfrm>
              <a:prstGeom prst="rect">
                <a:avLst/>
              </a:prstGeom>
              <a:noFill/>
              <a:ln>
                <a:noFill/>
              </a:ln>
            </p:spPr>
            <p:txBody>
              <a:bodyPr anchorCtr="0" anchor="t" bIns="91425" lIns="91425" rIns="91425" tIns="91425">
                <a:noAutofit/>
              </a:bodyPr>
              <a:lstStyle/>
              <a:p>
                <a:pPr lvl="0" rtl="0" algn="ctr">
                  <a:spcBef>
                    <a:spcPts val="0"/>
                  </a:spcBef>
                  <a:buNone/>
                </a:pPr>
                <a:r>
                  <a:rPr b="1" lang="en">
                    <a:latin typeface="Verdana"/>
                    <a:ea typeface="Verdana"/>
                    <a:cs typeface="Verdana"/>
                    <a:sym typeface="Verdana"/>
                  </a:rPr>
                  <a:t>Report</a:t>
                </a:r>
              </a:p>
              <a:p>
                <a:pPr lvl="0" rtl="0" algn="ctr">
                  <a:spcBef>
                    <a:spcPts val="0"/>
                  </a:spcBef>
                  <a:buNone/>
                </a:pPr>
                <a:r>
                  <a:t/>
                </a:r>
                <a:endParaRPr>
                  <a:latin typeface="Verdana"/>
                  <a:ea typeface="Verdana"/>
                  <a:cs typeface="Verdana"/>
                  <a:sym typeface="Verdana"/>
                </a:endParaRPr>
              </a:p>
              <a:p>
                <a:pPr lvl="0" rtl="0" algn="ctr">
                  <a:spcBef>
                    <a:spcPts val="0"/>
                  </a:spcBef>
                  <a:buNone/>
                </a:pPr>
                <a:r>
                  <a:rPr lang="en">
                    <a:latin typeface="Verdana"/>
                    <a:ea typeface="Verdana"/>
                    <a:cs typeface="Verdana"/>
                    <a:sym typeface="Verdana"/>
                  </a:rPr>
                  <a:t>10%</a:t>
                </a:r>
              </a:p>
            </p:txBody>
          </p:sp>
        </p:grpSp>
      </p:grpSp>
      <p:sp>
        <p:nvSpPr>
          <p:cNvPr id="123" name="Shape 123"/>
          <p:cNvSpPr txBox="1"/>
          <p:nvPr/>
        </p:nvSpPr>
        <p:spPr>
          <a:xfrm>
            <a:off x="495300" y="2619375"/>
            <a:ext cx="6648600" cy="866700"/>
          </a:xfrm>
          <a:prstGeom prst="rect">
            <a:avLst/>
          </a:prstGeom>
          <a:noFill/>
          <a:ln>
            <a:noFill/>
          </a:ln>
        </p:spPr>
        <p:txBody>
          <a:bodyPr anchorCtr="0" anchor="t" bIns="91425" lIns="91425" rIns="91425" tIns="91425">
            <a:noAutofit/>
          </a:bodyPr>
          <a:lstStyle/>
          <a:p>
            <a:pPr lvl="0">
              <a:spcBef>
                <a:spcPts val="0"/>
              </a:spcBef>
              <a:buNone/>
            </a:pPr>
            <a:r>
              <a:rPr lang="en" sz="1200">
                <a:latin typeface="Verdana"/>
                <a:ea typeface="Verdana"/>
                <a:cs typeface="Verdana"/>
                <a:sym typeface="Verdana"/>
              </a:rPr>
              <a:t>It’s obviously impossible to say how much time should be assigned to each element of an operations department but guess what… we’ve only gone and done it anyway! </a:t>
            </a:r>
          </a:p>
        </p:txBody>
      </p:sp>
      <p:sp>
        <p:nvSpPr>
          <p:cNvPr id="124" name="Shape 124"/>
          <p:cNvSpPr txBox="1"/>
          <p:nvPr/>
        </p:nvSpPr>
        <p:spPr>
          <a:xfrm>
            <a:off x="3590925" y="4400550"/>
            <a:ext cx="3581400" cy="1019100"/>
          </a:xfrm>
          <a:prstGeom prst="rect">
            <a:avLst/>
          </a:prstGeom>
          <a:noFill/>
          <a:ln cap="flat" cmpd="sng" w="9525">
            <a:solidFill>
              <a:srgbClr val="999999"/>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1200">
                <a:latin typeface="Verdana"/>
                <a:ea typeface="Verdana"/>
                <a:cs typeface="Verdana"/>
                <a:sym typeface="Verdana"/>
              </a:rPr>
              <a:t>If you’re spending more than 30% of your time maintaining your tools; either use them better or buy better tools.</a:t>
            </a:r>
          </a:p>
        </p:txBody>
      </p:sp>
      <p:sp>
        <p:nvSpPr>
          <p:cNvPr id="125" name="Shape 125"/>
          <p:cNvSpPr txBox="1"/>
          <p:nvPr/>
        </p:nvSpPr>
        <p:spPr>
          <a:xfrm>
            <a:off x="3590925" y="5762625"/>
            <a:ext cx="3581400" cy="790500"/>
          </a:xfrm>
          <a:prstGeom prst="rect">
            <a:avLst/>
          </a:prstGeom>
          <a:noFill/>
          <a:ln cap="flat" cmpd="sng" w="9525">
            <a:solidFill>
              <a:srgbClr val="999999"/>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latin typeface="Verdana"/>
                <a:ea typeface="Verdana"/>
                <a:cs typeface="Verdana"/>
                <a:sym typeface="Verdana"/>
              </a:rPr>
              <a:t>The majority of your time should be spent here, the place where you can actually provide some value.</a:t>
            </a:r>
          </a:p>
        </p:txBody>
      </p:sp>
      <p:sp>
        <p:nvSpPr>
          <p:cNvPr id="126" name="Shape 126"/>
          <p:cNvSpPr txBox="1"/>
          <p:nvPr/>
        </p:nvSpPr>
        <p:spPr>
          <a:xfrm>
            <a:off x="3590925" y="6991350"/>
            <a:ext cx="3581400" cy="2076600"/>
          </a:xfrm>
          <a:prstGeom prst="rect">
            <a:avLst/>
          </a:prstGeom>
          <a:noFill/>
          <a:ln cap="flat" cmpd="sng" w="9525">
            <a:solidFill>
              <a:srgbClr val="999999"/>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1200">
                <a:latin typeface="Verdana"/>
                <a:ea typeface="Verdana"/>
                <a:cs typeface="Verdana"/>
                <a:sym typeface="Verdana"/>
              </a:rPr>
              <a:t>If more than 10% of your time is spent reporting you have 3 options:</a:t>
            </a:r>
          </a:p>
          <a:p>
            <a:pPr lvl="0">
              <a:spcBef>
                <a:spcPts val="0"/>
              </a:spcBef>
              <a:buNone/>
            </a:pPr>
            <a:r>
              <a:t/>
            </a:r>
            <a:endParaRPr sz="1200">
              <a:latin typeface="Verdana"/>
              <a:ea typeface="Verdana"/>
              <a:cs typeface="Verdana"/>
              <a:sym typeface="Verdana"/>
            </a:endParaRPr>
          </a:p>
          <a:p>
            <a:pPr indent="-304800" lvl="0" marL="457200" rtl="0">
              <a:spcBef>
                <a:spcPts val="0"/>
              </a:spcBef>
              <a:buSzPct val="100000"/>
              <a:buFont typeface="Verdana"/>
              <a:buAutoNum type="arabicParenR"/>
            </a:pPr>
            <a:r>
              <a:rPr lang="en" sz="1200">
                <a:latin typeface="Verdana"/>
                <a:ea typeface="Verdana"/>
                <a:cs typeface="Verdana"/>
                <a:sym typeface="Verdana"/>
              </a:rPr>
              <a:t>Automate it </a:t>
            </a:r>
          </a:p>
          <a:p>
            <a:pPr indent="-304800" lvl="0" marL="457200" rtl="0">
              <a:spcBef>
                <a:spcPts val="0"/>
              </a:spcBef>
              <a:buSzPct val="100000"/>
              <a:buFont typeface="Verdana"/>
              <a:buAutoNum type="arabicParenR"/>
            </a:pPr>
            <a:r>
              <a:rPr lang="en" sz="1200">
                <a:latin typeface="Verdana"/>
                <a:ea typeface="Verdana"/>
                <a:cs typeface="Verdana"/>
                <a:sym typeface="Verdana"/>
              </a:rPr>
              <a:t>Convince management your time is better spent actually doing work </a:t>
            </a:r>
          </a:p>
          <a:p>
            <a:pPr indent="-304800" lvl="0" marL="457200" rtl="0">
              <a:spcBef>
                <a:spcPts val="0"/>
              </a:spcBef>
              <a:buSzPct val="100000"/>
              <a:buFont typeface="Verdana"/>
              <a:buAutoNum type="arabicParenR"/>
            </a:pPr>
            <a:r>
              <a:rPr lang="en" sz="1200">
                <a:latin typeface="Verdana"/>
                <a:ea typeface="Verdana"/>
                <a:cs typeface="Verdana"/>
                <a:sym typeface="Verdana"/>
              </a:rPr>
              <a:t>Quit</a:t>
            </a:r>
          </a:p>
          <a:p>
            <a:pPr lvl="0" rtl="0">
              <a:spcBef>
                <a:spcPts val="0"/>
              </a:spcBef>
              <a:buNone/>
            </a:pPr>
            <a:r>
              <a:t/>
            </a:r>
            <a:endParaRPr sz="1200">
              <a:latin typeface="Verdana"/>
              <a:ea typeface="Verdana"/>
              <a:cs typeface="Verdana"/>
              <a:sym typeface="Verdana"/>
            </a:endParaRPr>
          </a:p>
          <a:p>
            <a:pPr lvl="0" rtl="0" algn="ctr">
              <a:spcBef>
                <a:spcPts val="0"/>
              </a:spcBef>
              <a:buNone/>
            </a:pPr>
            <a:r>
              <a:rPr b="1" lang="en" sz="1200">
                <a:latin typeface="Verdana"/>
                <a:ea typeface="Verdana"/>
                <a:cs typeface="Verdana"/>
                <a:sym typeface="Verdana"/>
              </a:rPr>
              <a:t>END OF DISCUSSION </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