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9" r:id="rId3"/>
    <p:sldId id="257" r:id="rId4"/>
    <p:sldId id="258" r:id="rId5"/>
    <p:sldId id="260" r:id="rId6"/>
    <p:sldId id="264" r:id="rId7"/>
    <p:sldId id="261" r:id="rId8"/>
    <p:sldId id="262" r:id="rId9"/>
    <p:sldId id="263" r:id="rId10"/>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3" d="100"/>
          <a:sy n="63" d="100"/>
        </p:scale>
        <p:origin x="138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69E06A2D-6A17-432B-AA39-2AD468F6BD13}" type="datetimeFigureOut">
              <a:rPr lang="en-IN" smtClean="0"/>
              <a:t>14-12-2020</a:t>
            </a:fld>
            <a:endParaRPr lang="en-IN"/>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7F951C79-590A-4826-BF53-19C8C1A2A5A1}" type="slidenum">
              <a:rPr lang="en-IN" smtClean="0"/>
              <a:t>‹#›</a:t>
            </a:fld>
            <a:endParaRPr lang="en-IN"/>
          </a:p>
        </p:txBody>
      </p:sp>
    </p:spTree>
    <p:extLst>
      <p:ext uri="{BB962C8B-B14F-4D97-AF65-F5344CB8AC3E}">
        <p14:creationId xmlns:p14="http://schemas.microsoft.com/office/powerpoint/2010/main" val="6130517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950" b="0" i="0">
                <a:solidFill>
                  <a:srgbClr val="7E7E7E"/>
                </a:solidFill>
                <a:latin typeface="Arial"/>
                <a:cs typeface="Arial"/>
              </a:defRPr>
            </a:lvl1pPr>
          </a:lstStyle>
          <a:p>
            <a:pPr marL="12700">
              <a:lnSpc>
                <a:spcPct val="100000"/>
              </a:lnSpc>
              <a:spcBef>
                <a:spcPts val="35"/>
              </a:spcBef>
            </a:pPr>
            <a:r>
              <a:rPr dirty="0"/>
              <a:t>Department </a:t>
            </a:r>
            <a:r>
              <a:rPr spc="5" dirty="0"/>
              <a:t>Of </a:t>
            </a:r>
            <a:r>
              <a:rPr dirty="0"/>
              <a:t>Computer</a:t>
            </a:r>
            <a:r>
              <a:rPr spc="135" dirty="0"/>
              <a:t> </a:t>
            </a:r>
            <a:r>
              <a:rPr dirty="0"/>
              <a:t>Engineering</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4330914D-9B46-44C8-A2ED-FBF29C9F577D}" type="datetime1">
              <a:rPr lang="en-US" smtClean="0"/>
              <a:t>12/14/2020</a:t>
            </a:fld>
            <a:endParaRPr lang="en-US"/>
          </a:p>
        </p:txBody>
      </p:sp>
      <p:sp>
        <p:nvSpPr>
          <p:cNvPr id="6" name="Holder 6"/>
          <p:cNvSpPr>
            <a:spLocks noGrp="1"/>
          </p:cNvSpPr>
          <p:nvPr>
            <p:ph type="sldNum" sz="quarter" idx="7"/>
          </p:nvPr>
        </p:nvSpPr>
        <p:spPr/>
        <p:txBody>
          <a:bodyPr lIns="0" tIns="0" rIns="0" bIns="0"/>
          <a:lstStyle>
            <a:lvl1pPr>
              <a:defRPr sz="950" b="0" i="0">
                <a:solidFill>
                  <a:srgbClr val="585858"/>
                </a:solidFill>
                <a:latin typeface="Arial"/>
                <a:cs typeface="Arial"/>
              </a:defRPr>
            </a:lvl1pPr>
          </a:lstStyle>
          <a:p>
            <a:pPr marL="25400">
              <a:lnSpc>
                <a:spcPct val="100000"/>
              </a:lnSpc>
              <a:spcBef>
                <a:spcPts val="30"/>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0"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950" b="0" i="0">
                <a:solidFill>
                  <a:srgbClr val="7E7E7E"/>
                </a:solidFill>
                <a:latin typeface="Arial"/>
                <a:cs typeface="Arial"/>
              </a:defRPr>
            </a:lvl1pPr>
          </a:lstStyle>
          <a:p>
            <a:pPr marL="12700">
              <a:lnSpc>
                <a:spcPct val="100000"/>
              </a:lnSpc>
              <a:spcBef>
                <a:spcPts val="35"/>
              </a:spcBef>
            </a:pPr>
            <a:r>
              <a:rPr dirty="0"/>
              <a:t>Department </a:t>
            </a:r>
            <a:r>
              <a:rPr spc="5" dirty="0"/>
              <a:t>Of </a:t>
            </a:r>
            <a:r>
              <a:rPr dirty="0"/>
              <a:t>Computer</a:t>
            </a:r>
            <a:r>
              <a:rPr spc="135" dirty="0"/>
              <a:t> </a:t>
            </a:r>
            <a:r>
              <a:rPr dirty="0"/>
              <a:t>Engineering</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D29803E0-1055-460B-BF25-922FA377E41A}" type="datetime1">
              <a:rPr lang="en-US" smtClean="0"/>
              <a:t>12/14/2020</a:t>
            </a:fld>
            <a:endParaRPr lang="en-US"/>
          </a:p>
        </p:txBody>
      </p:sp>
      <p:sp>
        <p:nvSpPr>
          <p:cNvPr id="6" name="Holder 6"/>
          <p:cNvSpPr>
            <a:spLocks noGrp="1"/>
          </p:cNvSpPr>
          <p:nvPr>
            <p:ph type="sldNum" sz="quarter" idx="7"/>
          </p:nvPr>
        </p:nvSpPr>
        <p:spPr/>
        <p:txBody>
          <a:bodyPr lIns="0" tIns="0" rIns="0" bIns="0"/>
          <a:lstStyle>
            <a:lvl1pPr>
              <a:defRPr sz="950" b="0" i="0">
                <a:solidFill>
                  <a:srgbClr val="585858"/>
                </a:solidFill>
                <a:latin typeface="Arial"/>
                <a:cs typeface="Arial"/>
              </a:defRPr>
            </a:lvl1pPr>
          </a:lstStyle>
          <a:p>
            <a:pPr marL="25400">
              <a:lnSpc>
                <a:spcPct val="100000"/>
              </a:lnSpc>
              <a:spcBef>
                <a:spcPts val="30"/>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0" i="0">
                <a:solidFill>
                  <a:schemeClr val="tx1"/>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950" b="0" i="0">
                <a:solidFill>
                  <a:srgbClr val="7E7E7E"/>
                </a:solidFill>
                <a:latin typeface="Arial"/>
                <a:cs typeface="Arial"/>
              </a:defRPr>
            </a:lvl1pPr>
          </a:lstStyle>
          <a:p>
            <a:pPr marL="12700">
              <a:lnSpc>
                <a:spcPct val="100000"/>
              </a:lnSpc>
              <a:spcBef>
                <a:spcPts val="35"/>
              </a:spcBef>
            </a:pPr>
            <a:r>
              <a:rPr dirty="0"/>
              <a:t>Department </a:t>
            </a:r>
            <a:r>
              <a:rPr spc="5" dirty="0"/>
              <a:t>Of </a:t>
            </a:r>
            <a:r>
              <a:rPr dirty="0"/>
              <a:t>Computer</a:t>
            </a:r>
            <a:r>
              <a:rPr spc="135" dirty="0"/>
              <a:t> </a:t>
            </a:r>
            <a:r>
              <a:rPr dirty="0"/>
              <a:t>Engineering</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F35B5A7F-C77C-4C9C-8362-62D66C59FB2C}" type="datetime1">
              <a:rPr lang="en-US" smtClean="0"/>
              <a:t>12/14/2020</a:t>
            </a:fld>
            <a:endParaRPr lang="en-US"/>
          </a:p>
        </p:txBody>
      </p:sp>
      <p:sp>
        <p:nvSpPr>
          <p:cNvPr id="7" name="Holder 7"/>
          <p:cNvSpPr>
            <a:spLocks noGrp="1"/>
          </p:cNvSpPr>
          <p:nvPr>
            <p:ph type="sldNum" sz="quarter" idx="7"/>
          </p:nvPr>
        </p:nvSpPr>
        <p:spPr/>
        <p:txBody>
          <a:bodyPr lIns="0" tIns="0" rIns="0" bIns="0"/>
          <a:lstStyle>
            <a:lvl1pPr>
              <a:defRPr sz="950" b="0" i="0">
                <a:solidFill>
                  <a:srgbClr val="585858"/>
                </a:solidFill>
                <a:latin typeface="Arial"/>
                <a:cs typeface="Arial"/>
              </a:defRPr>
            </a:lvl1pPr>
          </a:lstStyle>
          <a:p>
            <a:pPr marL="25400">
              <a:lnSpc>
                <a:spcPct val="100000"/>
              </a:lnSpc>
              <a:spcBef>
                <a:spcPts val="30"/>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0"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950" b="0" i="0">
                <a:solidFill>
                  <a:srgbClr val="7E7E7E"/>
                </a:solidFill>
                <a:latin typeface="Arial"/>
                <a:cs typeface="Arial"/>
              </a:defRPr>
            </a:lvl1pPr>
          </a:lstStyle>
          <a:p>
            <a:pPr marL="12700">
              <a:lnSpc>
                <a:spcPct val="100000"/>
              </a:lnSpc>
              <a:spcBef>
                <a:spcPts val="35"/>
              </a:spcBef>
            </a:pPr>
            <a:r>
              <a:rPr dirty="0"/>
              <a:t>Department </a:t>
            </a:r>
            <a:r>
              <a:rPr spc="5" dirty="0"/>
              <a:t>Of </a:t>
            </a:r>
            <a:r>
              <a:rPr dirty="0"/>
              <a:t>Computer</a:t>
            </a:r>
            <a:r>
              <a:rPr spc="135" dirty="0"/>
              <a:t> </a:t>
            </a:r>
            <a:r>
              <a:rPr dirty="0"/>
              <a:t>Engineering</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6EF73FB7-BDF3-407F-9935-78B54D33BFBF}" type="datetime1">
              <a:rPr lang="en-US" smtClean="0"/>
              <a:t>12/14/2020</a:t>
            </a:fld>
            <a:endParaRPr lang="en-US"/>
          </a:p>
        </p:txBody>
      </p:sp>
      <p:sp>
        <p:nvSpPr>
          <p:cNvPr id="5" name="Holder 5"/>
          <p:cNvSpPr>
            <a:spLocks noGrp="1"/>
          </p:cNvSpPr>
          <p:nvPr>
            <p:ph type="sldNum" sz="quarter" idx="7"/>
          </p:nvPr>
        </p:nvSpPr>
        <p:spPr/>
        <p:txBody>
          <a:bodyPr lIns="0" tIns="0" rIns="0" bIns="0"/>
          <a:lstStyle>
            <a:lvl1pPr>
              <a:defRPr sz="950" b="0" i="0">
                <a:solidFill>
                  <a:srgbClr val="585858"/>
                </a:solidFill>
                <a:latin typeface="Arial"/>
                <a:cs typeface="Arial"/>
              </a:defRPr>
            </a:lvl1pPr>
          </a:lstStyle>
          <a:p>
            <a:pPr marL="25400">
              <a:lnSpc>
                <a:spcPct val="100000"/>
              </a:lnSpc>
              <a:spcBef>
                <a:spcPts val="30"/>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950" b="0" i="0">
                <a:solidFill>
                  <a:srgbClr val="7E7E7E"/>
                </a:solidFill>
                <a:latin typeface="Arial"/>
                <a:cs typeface="Arial"/>
              </a:defRPr>
            </a:lvl1pPr>
          </a:lstStyle>
          <a:p>
            <a:pPr marL="12700">
              <a:lnSpc>
                <a:spcPct val="100000"/>
              </a:lnSpc>
              <a:spcBef>
                <a:spcPts val="35"/>
              </a:spcBef>
            </a:pPr>
            <a:r>
              <a:rPr dirty="0"/>
              <a:t>Department </a:t>
            </a:r>
            <a:r>
              <a:rPr spc="5" dirty="0"/>
              <a:t>Of </a:t>
            </a:r>
            <a:r>
              <a:rPr dirty="0"/>
              <a:t>Computer</a:t>
            </a:r>
            <a:r>
              <a:rPr spc="135" dirty="0"/>
              <a:t> </a:t>
            </a:r>
            <a:r>
              <a:rPr dirty="0"/>
              <a:t>Engineering</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4E75670B-9EE4-4897-AE87-D29F4B2FE418}" type="datetime1">
              <a:rPr lang="en-US" smtClean="0"/>
              <a:t>12/14/2020</a:t>
            </a:fld>
            <a:endParaRPr lang="en-US"/>
          </a:p>
        </p:txBody>
      </p:sp>
      <p:sp>
        <p:nvSpPr>
          <p:cNvPr id="4" name="Holder 4"/>
          <p:cNvSpPr>
            <a:spLocks noGrp="1"/>
          </p:cNvSpPr>
          <p:nvPr>
            <p:ph type="sldNum" sz="quarter" idx="7"/>
          </p:nvPr>
        </p:nvSpPr>
        <p:spPr/>
        <p:txBody>
          <a:bodyPr lIns="0" tIns="0" rIns="0" bIns="0"/>
          <a:lstStyle>
            <a:lvl1pPr>
              <a:defRPr sz="950" b="0" i="0">
                <a:solidFill>
                  <a:srgbClr val="585858"/>
                </a:solidFill>
                <a:latin typeface="Arial"/>
                <a:cs typeface="Arial"/>
              </a:defRPr>
            </a:lvl1pPr>
          </a:lstStyle>
          <a:p>
            <a:pPr marL="25400">
              <a:lnSpc>
                <a:spcPct val="100000"/>
              </a:lnSpc>
              <a:spcBef>
                <a:spcPts val="30"/>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23825" y="6086473"/>
            <a:ext cx="1314450" cy="657223"/>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823277" y="1626298"/>
            <a:ext cx="7497445" cy="878205"/>
          </a:xfrm>
          <a:prstGeom prst="rect">
            <a:avLst/>
          </a:prstGeom>
        </p:spPr>
        <p:txBody>
          <a:bodyPr wrap="square" lIns="0" tIns="0" rIns="0" bIns="0">
            <a:spAutoFit/>
          </a:bodyPr>
          <a:lstStyle>
            <a:lvl1pPr>
              <a:defRPr sz="2750" b="0" i="0">
                <a:solidFill>
                  <a:schemeClr val="tx1"/>
                </a:solidFill>
                <a:latin typeface="Arial"/>
                <a:cs typeface="Arial"/>
              </a:defRPr>
            </a:lvl1pPr>
          </a:lstStyle>
          <a:p>
            <a:endParaRPr/>
          </a:p>
        </p:txBody>
      </p:sp>
      <p:sp>
        <p:nvSpPr>
          <p:cNvPr id="3" name="Holder 3"/>
          <p:cNvSpPr>
            <a:spLocks noGrp="1"/>
          </p:cNvSpPr>
          <p:nvPr>
            <p:ph type="body" idx="1"/>
          </p:nvPr>
        </p:nvSpPr>
        <p:spPr>
          <a:xfrm>
            <a:off x="536575" y="1616455"/>
            <a:ext cx="8070850" cy="295973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68521" y="6549719"/>
            <a:ext cx="2131695" cy="164465"/>
          </a:xfrm>
          <a:prstGeom prst="rect">
            <a:avLst/>
          </a:prstGeom>
        </p:spPr>
        <p:txBody>
          <a:bodyPr wrap="square" lIns="0" tIns="0" rIns="0" bIns="0">
            <a:spAutoFit/>
          </a:bodyPr>
          <a:lstStyle>
            <a:lvl1pPr>
              <a:defRPr sz="950" b="0" i="0">
                <a:solidFill>
                  <a:srgbClr val="7E7E7E"/>
                </a:solidFill>
                <a:latin typeface="Arial"/>
                <a:cs typeface="Arial"/>
              </a:defRPr>
            </a:lvl1pPr>
          </a:lstStyle>
          <a:p>
            <a:pPr marL="12700">
              <a:lnSpc>
                <a:spcPct val="100000"/>
              </a:lnSpc>
              <a:spcBef>
                <a:spcPts val="35"/>
              </a:spcBef>
            </a:pPr>
            <a:r>
              <a:rPr dirty="0"/>
              <a:t>Department </a:t>
            </a:r>
            <a:r>
              <a:rPr spc="5" dirty="0"/>
              <a:t>Of </a:t>
            </a:r>
            <a:r>
              <a:rPr dirty="0"/>
              <a:t>Computer</a:t>
            </a:r>
            <a:r>
              <a:rPr spc="135" dirty="0"/>
              <a:t> </a:t>
            </a:r>
            <a:r>
              <a:rPr dirty="0"/>
              <a:t>Engineering</a:t>
            </a: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E5A1FB09-6687-4966-B5BE-E1D01DFC47A0}" type="datetime1">
              <a:rPr lang="en-US" smtClean="0"/>
              <a:t>12/14/2020</a:t>
            </a:fld>
            <a:endParaRPr lang="en-US"/>
          </a:p>
        </p:txBody>
      </p:sp>
      <p:sp>
        <p:nvSpPr>
          <p:cNvPr id="6" name="Holder 6"/>
          <p:cNvSpPr>
            <a:spLocks noGrp="1"/>
          </p:cNvSpPr>
          <p:nvPr>
            <p:ph type="sldNum" sz="quarter" idx="7"/>
          </p:nvPr>
        </p:nvSpPr>
        <p:spPr>
          <a:xfrm>
            <a:off x="8843009" y="6411894"/>
            <a:ext cx="120015" cy="163829"/>
          </a:xfrm>
          <a:prstGeom prst="rect">
            <a:avLst/>
          </a:prstGeom>
        </p:spPr>
        <p:txBody>
          <a:bodyPr wrap="square" lIns="0" tIns="0" rIns="0" bIns="0">
            <a:spAutoFit/>
          </a:bodyPr>
          <a:lstStyle>
            <a:lvl1pPr>
              <a:defRPr sz="950" b="0" i="0">
                <a:solidFill>
                  <a:srgbClr val="585858"/>
                </a:solidFill>
                <a:latin typeface="Arial"/>
                <a:cs typeface="Arial"/>
              </a:defRPr>
            </a:lvl1pPr>
          </a:lstStyle>
          <a:p>
            <a:pPr marL="25400">
              <a:lnSpc>
                <a:spcPct val="100000"/>
              </a:lnSpc>
              <a:spcBef>
                <a:spcPts val="30"/>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sldNum="0" hd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5.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8932" y="1187906"/>
            <a:ext cx="4244340" cy="690574"/>
          </a:xfrm>
          <a:prstGeom prst="rect">
            <a:avLst/>
          </a:prstGeom>
        </p:spPr>
        <p:txBody>
          <a:bodyPr vert="horz" wrap="square" lIns="0" tIns="13335" rIns="0" bIns="0" rtlCol="0">
            <a:spAutoFit/>
          </a:bodyPr>
          <a:lstStyle/>
          <a:p>
            <a:pPr marL="12700">
              <a:lnSpc>
                <a:spcPct val="100000"/>
              </a:lnSpc>
              <a:spcBef>
                <a:spcPts val="105"/>
              </a:spcBef>
            </a:pPr>
            <a:r>
              <a:rPr lang="en-US" sz="4400" b="1" i="0" u="none" strike="noStrike" dirty="0">
                <a:effectLst/>
                <a:latin typeface="Corbel" panose="020B0503020204020204" pitchFamily="34" charset="0"/>
              </a:rPr>
              <a:t>ROAD SAFETY</a:t>
            </a:r>
            <a:r>
              <a:rPr lang="en-US" sz="4400" b="0" i="0" dirty="0">
                <a:effectLst/>
                <a:latin typeface="Corbel" panose="020B0503020204020204" pitchFamily="34" charset="0"/>
              </a:rPr>
              <a:t>​</a:t>
            </a:r>
            <a:endParaRPr sz="6000" dirty="0">
              <a:latin typeface="Arial"/>
              <a:cs typeface="Arial"/>
            </a:endParaRPr>
          </a:p>
        </p:txBody>
      </p:sp>
      <p:sp>
        <p:nvSpPr>
          <p:cNvPr id="7" name="object 7"/>
          <p:cNvSpPr txBox="1">
            <a:spLocks noGrp="1"/>
          </p:cNvSpPr>
          <p:nvPr>
            <p:ph type="ftr" sz="quarter" idx="5"/>
          </p:nvPr>
        </p:nvSpPr>
        <p:spPr>
          <a:prstGeom prst="rect">
            <a:avLst/>
          </a:prstGeom>
        </p:spPr>
        <p:txBody>
          <a:bodyPr vert="horz" wrap="square" lIns="0" tIns="4445" rIns="0" bIns="0" rtlCol="0">
            <a:spAutoFit/>
          </a:bodyPr>
          <a:lstStyle/>
          <a:p>
            <a:pPr marL="12700">
              <a:lnSpc>
                <a:spcPct val="100000"/>
              </a:lnSpc>
              <a:spcBef>
                <a:spcPts val="35"/>
              </a:spcBef>
            </a:pPr>
            <a:r>
              <a:rPr dirty="0"/>
              <a:t>Department </a:t>
            </a:r>
            <a:r>
              <a:rPr spc="5" dirty="0"/>
              <a:t>Of </a:t>
            </a:r>
            <a:r>
              <a:rPr dirty="0"/>
              <a:t>Computer</a:t>
            </a:r>
            <a:r>
              <a:rPr spc="135" dirty="0"/>
              <a:t> </a:t>
            </a:r>
            <a:r>
              <a:rPr dirty="0"/>
              <a:t>Engineering</a:t>
            </a:r>
          </a:p>
        </p:txBody>
      </p:sp>
      <p:sp>
        <p:nvSpPr>
          <p:cNvPr id="3" name="object 3"/>
          <p:cNvSpPr txBox="1"/>
          <p:nvPr/>
        </p:nvSpPr>
        <p:spPr>
          <a:xfrm>
            <a:off x="672845" y="2378754"/>
            <a:ext cx="4561523" cy="1863331"/>
          </a:xfrm>
          <a:prstGeom prst="rect">
            <a:avLst/>
          </a:prstGeom>
        </p:spPr>
        <p:txBody>
          <a:bodyPr vert="horz" wrap="square" lIns="0" tIns="16510" rIns="0" bIns="0" rtlCol="0">
            <a:spAutoFit/>
          </a:bodyPr>
          <a:lstStyle/>
          <a:p>
            <a:pPr algn="l" rtl="0" fontAlgn="base"/>
            <a:r>
              <a:rPr lang="en-US" sz="2000" b="1" i="0" u="none" strike="noStrike" dirty="0">
                <a:effectLst/>
                <a:latin typeface="Corbel" panose="020B0503020204020204" pitchFamily="34" charset="0"/>
              </a:rPr>
              <a:t>Participants :</a:t>
            </a:r>
            <a:r>
              <a:rPr lang="en-US" sz="2000" b="0" i="0" dirty="0">
                <a:effectLst/>
                <a:latin typeface="Corbel" panose="020B0503020204020204" pitchFamily="34" charset="0"/>
              </a:rPr>
              <a:t>​</a:t>
            </a:r>
            <a:endParaRPr lang="en-US" sz="2000" b="0" i="0" dirty="0">
              <a:effectLst/>
              <a:latin typeface="Arial" panose="020B0604020202020204" pitchFamily="34" charset="0"/>
            </a:endParaRPr>
          </a:p>
          <a:p>
            <a:pPr algn="l" rtl="0" fontAlgn="base"/>
            <a:endParaRPr lang="en-US" sz="2000" b="0" i="0" dirty="0">
              <a:effectLst/>
              <a:latin typeface="Arial" panose="020B0604020202020204" pitchFamily="34" charset="0"/>
            </a:endParaRPr>
          </a:p>
          <a:p>
            <a:pPr algn="l" rtl="0" fontAlgn="base"/>
            <a:r>
              <a:rPr lang="en-US" sz="2000" b="1" i="0" u="none" strike="noStrike" dirty="0">
                <a:effectLst/>
                <a:latin typeface="Corbel" panose="020B0503020204020204" pitchFamily="34" charset="0"/>
              </a:rPr>
              <a:t>K Gauri – 119A1032</a:t>
            </a:r>
            <a:r>
              <a:rPr lang="en-US" sz="2000" b="0" i="0" dirty="0">
                <a:effectLst/>
                <a:latin typeface="Corbel" panose="020B0503020204020204" pitchFamily="34" charset="0"/>
              </a:rPr>
              <a:t>​</a:t>
            </a:r>
            <a:endParaRPr lang="en-US" sz="2000" b="0" i="0" dirty="0">
              <a:effectLst/>
              <a:latin typeface="Arial" panose="020B0604020202020204" pitchFamily="34" charset="0"/>
            </a:endParaRPr>
          </a:p>
          <a:p>
            <a:pPr algn="l" rtl="0" fontAlgn="base"/>
            <a:r>
              <a:rPr lang="en-US" sz="2000" b="1" i="0" u="none" strike="noStrike" dirty="0">
                <a:effectLst/>
                <a:latin typeface="Corbel" panose="020B0503020204020204" pitchFamily="34" charset="0"/>
              </a:rPr>
              <a:t>Kartekeyaan R – 119A1035</a:t>
            </a:r>
            <a:r>
              <a:rPr lang="en-US" sz="2000" b="0" i="0" dirty="0">
                <a:effectLst/>
                <a:latin typeface="Corbel" panose="020B0503020204020204" pitchFamily="34" charset="0"/>
              </a:rPr>
              <a:t>​</a:t>
            </a:r>
            <a:endParaRPr lang="en-US" sz="2000" b="0" i="0" dirty="0">
              <a:effectLst/>
              <a:latin typeface="Arial" panose="020B0604020202020204" pitchFamily="34" charset="0"/>
            </a:endParaRPr>
          </a:p>
          <a:p>
            <a:pPr algn="l" rtl="0" fontAlgn="base"/>
            <a:r>
              <a:rPr lang="en-US" sz="2000" b="1" i="0" u="none" strike="noStrike" dirty="0">
                <a:effectLst/>
                <a:latin typeface="Corbel" panose="020B0503020204020204" pitchFamily="34" charset="0"/>
              </a:rPr>
              <a:t>Kaushik Shridhar – 119A1036</a:t>
            </a:r>
            <a:r>
              <a:rPr lang="en-US" sz="2000" b="0" i="0" dirty="0">
                <a:effectLst/>
                <a:latin typeface="Corbel" panose="020B0503020204020204" pitchFamily="34" charset="0"/>
              </a:rPr>
              <a:t>​</a:t>
            </a:r>
            <a:endParaRPr lang="en-US" sz="2000" b="0" i="0" dirty="0">
              <a:effectLst/>
              <a:latin typeface="Arial" panose="020B0604020202020204" pitchFamily="34" charset="0"/>
            </a:endParaRPr>
          </a:p>
          <a:p>
            <a:pPr algn="l" rtl="0" fontAlgn="base"/>
            <a:r>
              <a:rPr lang="en-US" sz="2000" b="1" i="0" u="none" strike="noStrike" dirty="0">
                <a:effectLst/>
                <a:latin typeface="Corbel" panose="020B0503020204020204" pitchFamily="34" charset="0"/>
              </a:rPr>
              <a:t>Manish R V - 119A1040</a:t>
            </a:r>
            <a:r>
              <a:rPr lang="en-US" sz="2000" b="0" i="0" dirty="0">
                <a:effectLst/>
                <a:latin typeface="Corbel" panose="020B0503020204020204" pitchFamily="34" charset="0"/>
              </a:rPr>
              <a:t>​</a:t>
            </a:r>
            <a:endParaRPr lang="en-US" sz="2000" b="0" i="0" dirty="0">
              <a:effectLst/>
              <a:latin typeface="Arial" panose="020B0604020202020204" pitchFamily="34" charset="0"/>
            </a:endParaRPr>
          </a:p>
        </p:txBody>
      </p:sp>
      <p:sp>
        <p:nvSpPr>
          <p:cNvPr id="5" name="object 5"/>
          <p:cNvSpPr txBox="1"/>
          <p:nvPr/>
        </p:nvSpPr>
        <p:spPr>
          <a:xfrm>
            <a:off x="1678432" y="4742359"/>
            <a:ext cx="2858516" cy="628377"/>
          </a:xfrm>
          <a:prstGeom prst="rect">
            <a:avLst/>
          </a:prstGeom>
        </p:spPr>
        <p:txBody>
          <a:bodyPr vert="horz" wrap="square" lIns="0" tIns="12700" rIns="0" bIns="0" rtlCol="0">
            <a:spAutoFit/>
          </a:bodyPr>
          <a:lstStyle/>
          <a:p>
            <a:pPr algn="ctr" rtl="0" fontAlgn="base"/>
            <a:r>
              <a:rPr lang="en-US" sz="2000" b="1" i="0" u="none" strike="noStrike" dirty="0">
                <a:effectLst/>
                <a:latin typeface="Corbel" panose="020B0503020204020204" pitchFamily="34" charset="0"/>
              </a:rPr>
              <a:t>Project Guide:</a:t>
            </a:r>
            <a:r>
              <a:rPr lang="en-US" sz="2000" b="0" i="0" dirty="0">
                <a:effectLst/>
                <a:latin typeface="Corbel" panose="020B0503020204020204" pitchFamily="34" charset="0"/>
              </a:rPr>
              <a:t>​</a:t>
            </a:r>
            <a:endParaRPr lang="en-US" sz="2000" b="0" i="0" dirty="0">
              <a:effectLst/>
              <a:latin typeface="Segoe UI" panose="020B0502040204020203" pitchFamily="34" charset="0"/>
            </a:endParaRPr>
          </a:p>
          <a:p>
            <a:pPr algn="ctr" rtl="0" fontAlgn="base"/>
            <a:r>
              <a:rPr lang="en-US" sz="2000" b="1" i="0" u="none" strike="noStrike" dirty="0">
                <a:effectLst/>
                <a:latin typeface="Corbel" panose="020B0503020204020204" pitchFamily="34" charset="0"/>
              </a:rPr>
              <a:t>Prof. Namrata Patel</a:t>
            </a:r>
            <a:r>
              <a:rPr lang="en-US" sz="2000" b="0" i="0" dirty="0">
                <a:effectLst/>
                <a:latin typeface="Corbel" panose="020B0503020204020204" pitchFamily="34" charset="0"/>
              </a:rPr>
              <a:t>​</a:t>
            </a:r>
            <a:endParaRPr lang="en-US" sz="2000" b="0" i="0" dirty="0">
              <a:effectLst/>
              <a:latin typeface="Segoe UI" panose="020B0502040204020203" pitchFamily="34" charset="0"/>
            </a:endParaRPr>
          </a:p>
        </p:txBody>
      </p:sp>
      <p:pic>
        <p:nvPicPr>
          <p:cNvPr id="3074" name="Picture 2">
            <a:extLst>
              <a:ext uri="{FF2B5EF4-FFF2-40B4-BE49-F238E27FC236}">
                <a16:creationId xmlns:a16="http://schemas.microsoft.com/office/drawing/2014/main" id="{37D89354-0C21-419B-854B-7AF43D83DE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0"/>
            <a:ext cx="4114800" cy="685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98AE9EE-D5C9-49D4-B865-27CD2C81778A}"/>
              </a:ext>
            </a:extLst>
          </p:cNvPr>
          <p:cNvSpPr/>
          <p:nvPr/>
        </p:nvSpPr>
        <p:spPr>
          <a:xfrm>
            <a:off x="2971800" y="228600"/>
            <a:ext cx="3918060" cy="923330"/>
          </a:xfrm>
          <a:prstGeom prst="rect">
            <a:avLst/>
          </a:prstGeom>
          <a:noFill/>
        </p:spPr>
        <p:txBody>
          <a:bodyPr wrap="none" lIns="91440" tIns="45720" rIns="91440" bIns="45720">
            <a:spAutoFit/>
          </a:bodyPr>
          <a:lstStyle/>
          <a:p>
            <a:pPr algn="ctr"/>
            <a:r>
              <a:rPr lang="en-US" sz="5400" b="1" i="0" u="none" strike="noStrike" dirty="0">
                <a:effectLst/>
                <a:latin typeface="Corbel" panose="020B0503020204020204" pitchFamily="34" charset="0"/>
              </a:rPr>
              <a:t>Introduction</a:t>
            </a:r>
            <a:r>
              <a:rPr lang="en-US" sz="5400" b="0" i="0" dirty="0">
                <a:effectLst/>
                <a:latin typeface="Corbel" panose="020B0503020204020204" pitchFamily="34" charset="0"/>
              </a:rPr>
              <a:t>​</a:t>
            </a:r>
            <a:endParaRPr lang="en-US" sz="5400" b="0" cap="none" spc="0" dirty="0">
              <a:ln w="0"/>
              <a:effectLst>
                <a:outerShdw blurRad="38100" dist="19050" dir="2700000" algn="tl" rotWithShape="0">
                  <a:schemeClr val="dk1">
                    <a:alpha val="40000"/>
                  </a:schemeClr>
                </a:outerShdw>
              </a:effectLst>
            </a:endParaRPr>
          </a:p>
        </p:txBody>
      </p:sp>
      <p:sp>
        <p:nvSpPr>
          <p:cNvPr id="3" name="TextBox 2">
            <a:extLst>
              <a:ext uri="{FF2B5EF4-FFF2-40B4-BE49-F238E27FC236}">
                <a16:creationId xmlns:a16="http://schemas.microsoft.com/office/drawing/2014/main" id="{46E79CB0-43BB-4EE4-A23D-EEBB5C50E0FE}"/>
              </a:ext>
            </a:extLst>
          </p:cNvPr>
          <p:cNvSpPr txBox="1"/>
          <p:nvPr/>
        </p:nvSpPr>
        <p:spPr>
          <a:xfrm>
            <a:off x="685800" y="1752600"/>
            <a:ext cx="7924800" cy="3785652"/>
          </a:xfrm>
          <a:prstGeom prst="rect">
            <a:avLst/>
          </a:prstGeom>
          <a:noFill/>
        </p:spPr>
        <p:txBody>
          <a:bodyPr wrap="square" rtlCol="0">
            <a:spAutoFit/>
          </a:bodyPr>
          <a:lstStyle/>
          <a:p>
            <a:pPr algn="l" rtl="0" fontAlgn="base">
              <a:buFont typeface="Arial" panose="020B0604020202020204" pitchFamily="34" charset="0"/>
              <a:buChar char="•"/>
            </a:pPr>
            <a:r>
              <a:rPr lang="en-US" sz="2400" b="0" i="0" u="none" strike="noStrike" dirty="0">
                <a:effectLst/>
                <a:latin typeface="Corbel" panose="020B0503020204020204" pitchFamily="34" charset="0"/>
              </a:rPr>
              <a:t>Drunk driving is considered as one of the major reasons of accidents worldwide.</a:t>
            </a:r>
            <a:r>
              <a:rPr lang="en-US" sz="2400" b="0" i="0" dirty="0">
                <a:effectLst/>
                <a:latin typeface="Corbel" panose="020B0503020204020204" pitchFamily="34" charset="0"/>
              </a:rPr>
              <a:t>​</a:t>
            </a:r>
            <a:endParaRPr lang="en-US" sz="2400" b="0" i="0" dirty="0">
              <a:effectLst/>
              <a:latin typeface="Arial" panose="020B0604020202020204" pitchFamily="34" charset="0"/>
            </a:endParaRPr>
          </a:p>
          <a:p>
            <a:pPr algn="l" rtl="0" fontAlgn="base">
              <a:buFont typeface="Arial" panose="020B0604020202020204" pitchFamily="34" charset="0"/>
              <a:buChar char="•"/>
            </a:pPr>
            <a:r>
              <a:rPr lang="en-US" sz="2400" b="1" i="0" u="none" strike="noStrike" dirty="0">
                <a:effectLst/>
                <a:latin typeface="Corbel" panose="020B0503020204020204" pitchFamily="34" charset="0"/>
              </a:rPr>
              <a:t>4,776</a:t>
            </a:r>
            <a:r>
              <a:rPr lang="en-US" sz="2400" b="0" i="0" u="none" strike="noStrike" dirty="0">
                <a:effectLst/>
                <a:latin typeface="Corbel" panose="020B0503020204020204" pitchFamily="34" charset="0"/>
              </a:rPr>
              <a:t> people or 13 every day died in </a:t>
            </a:r>
            <a:r>
              <a:rPr lang="en-US" sz="2400" b="1" i="0" u="none" strike="noStrike" dirty="0">
                <a:effectLst/>
                <a:latin typeface="Corbel" panose="020B0503020204020204" pitchFamily="34" charset="0"/>
              </a:rPr>
              <a:t>14,071</a:t>
            </a:r>
            <a:r>
              <a:rPr lang="en-US" sz="2400" b="0" i="0" u="none" strike="noStrike" dirty="0">
                <a:effectLst/>
                <a:latin typeface="Corbel" panose="020B0503020204020204" pitchFamily="34" charset="0"/>
              </a:rPr>
              <a:t> road accidents due to driving after consumption of alcohol.</a:t>
            </a:r>
            <a:r>
              <a:rPr lang="en-US" sz="2400" b="0" i="0" dirty="0">
                <a:effectLst/>
                <a:latin typeface="Corbel" panose="020B0503020204020204" pitchFamily="34" charset="0"/>
              </a:rPr>
              <a:t>​</a:t>
            </a:r>
            <a:endParaRPr lang="en-US" sz="2400" b="0" i="0" dirty="0">
              <a:effectLst/>
              <a:latin typeface="Arial" panose="020B0604020202020204" pitchFamily="34" charset="0"/>
            </a:endParaRPr>
          </a:p>
          <a:p>
            <a:pPr algn="l" rtl="0" fontAlgn="base">
              <a:buFont typeface="Arial" panose="020B0604020202020204" pitchFamily="34" charset="0"/>
              <a:buChar char="•"/>
            </a:pPr>
            <a:r>
              <a:rPr lang="en-US" sz="2400" b="0" i="0" u="none" strike="noStrike" dirty="0">
                <a:effectLst/>
                <a:latin typeface="Corbel" panose="020B0503020204020204" pitchFamily="34" charset="0"/>
              </a:rPr>
              <a:t>In India, the root causes of these accidents are due to the drunken driver and drowsiness.</a:t>
            </a:r>
            <a:r>
              <a:rPr lang="en-US" sz="2400" b="0" i="0" dirty="0">
                <a:effectLst/>
                <a:latin typeface="Corbel" panose="020B0503020204020204" pitchFamily="34" charset="0"/>
              </a:rPr>
              <a:t>​</a:t>
            </a:r>
            <a:endParaRPr lang="en-US" sz="2400" b="0" i="0" dirty="0">
              <a:effectLst/>
              <a:latin typeface="Arial" panose="020B0604020202020204" pitchFamily="34" charset="0"/>
            </a:endParaRPr>
          </a:p>
          <a:p>
            <a:pPr algn="l" rtl="0" fontAlgn="base">
              <a:buFont typeface="Arial" panose="020B0604020202020204" pitchFamily="34" charset="0"/>
              <a:buChar char="•"/>
            </a:pPr>
            <a:r>
              <a:rPr lang="en-US" sz="2400" b="0" i="0" u="none" strike="noStrike" dirty="0">
                <a:effectLst/>
                <a:latin typeface="Corbel" panose="020B0503020204020204" pitchFamily="34" charset="0"/>
              </a:rPr>
              <a:t>Our proposed system provides an efficient, cost-effective and real-time solution to prevent vehicle accident.</a:t>
            </a:r>
            <a:r>
              <a:rPr lang="en-US" sz="2400" b="0" i="0" dirty="0">
                <a:effectLst/>
                <a:latin typeface="Corbel" panose="020B0503020204020204" pitchFamily="34" charset="0"/>
              </a:rPr>
              <a:t>​</a:t>
            </a:r>
            <a:endParaRPr lang="en-US" sz="2400" b="0" i="0" dirty="0">
              <a:effectLst/>
              <a:latin typeface="Arial" panose="020B0604020202020204" pitchFamily="34" charset="0"/>
            </a:endParaRPr>
          </a:p>
          <a:p>
            <a:pPr algn="l" rtl="0" fontAlgn="base"/>
            <a:endParaRPr lang="en-US" sz="2400" b="0" i="0" dirty="0">
              <a:effectLst/>
              <a:latin typeface="Arial" panose="020B0604020202020204" pitchFamily="34" charset="0"/>
            </a:endParaRPr>
          </a:p>
          <a:p>
            <a:endParaRPr lang="en-IN" sz="2400" dirty="0"/>
          </a:p>
        </p:txBody>
      </p:sp>
      <p:sp>
        <p:nvSpPr>
          <p:cNvPr id="4" name="Footer Placeholder 3">
            <a:extLst>
              <a:ext uri="{FF2B5EF4-FFF2-40B4-BE49-F238E27FC236}">
                <a16:creationId xmlns:a16="http://schemas.microsoft.com/office/drawing/2014/main" id="{905BB8BB-2E2F-4FDD-BB60-B2BEEC7DDDA8}"/>
              </a:ext>
            </a:extLst>
          </p:cNvPr>
          <p:cNvSpPr>
            <a:spLocks noGrp="1"/>
          </p:cNvSpPr>
          <p:nvPr>
            <p:ph type="ftr" sz="quarter" idx="5"/>
          </p:nvPr>
        </p:nvSpPr>
        <p:spPr/>
        <p:txBody>
          <a:bodyPr/>
          <a:lstStyle/>
          <a:p>
            <a:pPr marL="12700">
              <a:lnSpc>
                <a:spcPct val="100000"/>
              </a:lnSpc>
              <a:spcBef>
                <a:spcPts val="35"/>
              </a:spcBef>
            </a:pPr>
            <a:r>
              <a:rPr lang="en-IN"/>
              <a:t>Department </a:t>
            </a:r>
            <a:r>
              <a:rPr lang="en-IN" spc="5"/>
              <a:t>Of </a:t>
            </a:r>
            <a:r>
              <a:rPr lang="en-IN"/>
              <a:t>Computer</a:t>
            </a:r>
            <a:r>
              <a:rPr lang="en-IN" spc="135"/>
              <a:t> </a:t>
            </a:r>
            <a:r>
              <a:rPr lang="en-IN"/>
              <a:t>Engineering</a:t>
            </a:r>
            <a:endParaRPr lang="en-IN" dirty="0"/>
          </a:p>
        </p:txBody>
      </p:sp>
    </p:spTree>
    <p:extLst>
      <p:ext uri="{BB962C8B-B14F-4D97-AF65-F5344CB8AC3E}">
        <p14:creationId xmlns:p14="http://schemas.microsoft.com/office/powerpoint/2010/main" val="3719419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ftr" sz="quarter" idx="5"/>
          </p:nvPr>
        </p:nvSpPr>
        <p:spPr>
          <a:prstGeom prst="rect">
            <a:avLst/>
          </a:prstGeom>
        </p:spPr>
        <p:txBody>
          <a:bodyPr vert="horz" wrap="square" lIns="0" tIns="4445" rIns="0" bIns="0" rtlCol="0">
            <a:spAutoFit/>
          </a:bodyPr>
          <a:lstStyle/>
          <a:p>
            <a:pPr marL="12700">
              <a:lnSpc>
                <a:spcPct val="100000"/>
              </a:lnSpc>
              <a:spcBef>
                <a:spcPts val="35"/>
              </a:spcBef>
            </a:pPr>
            <a:r>
              <a:rPr dirty="0"/>
              <a:t>Department </a:t>
            </a:r>
            <a:r>
              <a:rPr spc="5" dirty="0"/>
              <a:t>Of </a:t>
            </a:r>
            <a:r>
              <a:rPr dirty="0"/>
              <a:t>Computer</a:t>
            </a:r>
            <a:r>
              <a:rPr spc="135" dirty="0"/>
              <a:t> </a:t>
            </a:r>
            <a:r>
              <a:rPr dirty="0"/>
              <a:t>Engineering</a:t>
            </a:r>
          </a:p>
        </p:txBody>
      </p:sp>
      <p:sp>
        <p:nvSpPr>
          <p:cNvPr id="3" name="object 3"/>
          <p:cNvSpPr txBox="1"/>
          <p:nvPr/>
        </p:nvSpPr>
        <p:spPr>
          <a:xfrm>
            <a:off x="608329" y="762000"/>
            <a:ext cx="8229600" cy="4971874"/>
          </a:xfrm>
          <a:prstGeom prst="rect">
            <a:avLst/>
          </a:prstGeom>
        </p:spPr>
        <p:txBody>
          <a:bodyPr vert="horz" wrap="square" lIns="0" tIns="16510" rIns="0" bIns="0" rtlCol="0">
            <a:spAutoFit/>
          </a:bodyPr>
          <a:lstStyle/>
          <a:p>
            <a:pPr algn="l" rtl="0" fontAlgn="base"/>
            <a:r>
              <a:rPr lang="en-US" sz="2400" b="0" i="0" dirty="0">
                <a:effectLst/>
                <a:latin typeface="Corbel" panose="020B0503020204020204" pitchFamily="34" charset="0"/>
              </a:rPr>
              <a:t>​M</a:t>
            </a:r>
            <a:r>
              <a:rPr lang="en-US" sz="2400" b="1" i="0" u="none" strike="noStrike" dirty="0">
                <a:effectLst/>
                <a:latin typeface="Corbel" panose="020B0503020204020204" pitchFamily="34" charset="0"/>
              </a:rPr>
              <a:t>otivation:</a:t>
            </a:r>
            <a:r>
              <a:rPr lang="en-US" sz="2400" b="0" i="0" dirty="0">
                <a:effectLst/>
                <a:latin typeface="Corbel" panose="020B0503020204020204" pitchFamily="34" charset="0"/>
              </a:rPr>
              <a:t>​</a:t>
            </a:r>
            <a:br>
              <a:rPr lang="en-US" b="0" i="0" dirty="0">
                <a:effectLst/>
                <a:latin typeface="Corbel" panose="020B0503020204020204" pitchFamily="34" charset="0"/>
              </a:rPr>
            </a:br>
            <a:r>
              <a:rPr lang="en-US" b="0" i="0" u="none" strike="noStrike" dirty="0">
                <a:effectLst/>
                <a:latin typeface="Corbel" panose="020B0503020204020204" pitchFamily="34" charset="0"/>
              </a:rPr>
              <a:t>Every year in India 151 thousand people die due to road accidents. And thousands of people on the road are not sober or fully conscious when they are driving .This is not a coincidence. The top causes of road accidents are drinking and driving and distracted driving. Every day 19 people in India die due to drunk driving. Our project aims to combat this.</a:t>
            </a:r>
            <a:r>
              <a:rPr lang="en-US" b="0" i="0" dirty="0">
                <a:effectLst/>
                <a:latin typeface="Corbel" panose="020B0503020204020204" pitchFamily="34" charset="0"/>
              </a:rPr>
              <a:t>​</a:t>
            </a:r>
            <a:br>
              <a:rPr lang="en-US" b="0" i="0" dirty="0">
                <a:effectLst/>
                <a:latin typeface="Corbel" panose="020B0503020204020204" pitchFamily="34" charset="0"/>
              </a:rPr>
            </a:br>
            <a:r>
              <a:rPr lang="en-US" b="0" i="0" dirty="0">
                <a:effectLst/>
                <a:latin typeface="Corbel" panose="020B0503020204020204" pitchFamily="34" charset="0"/>
              </a:rPr>
              <a:t>​</a:t>
            </a:r>
            <a:br>
              <a:rPr lang="en-US" b="0" i="0" dirty="0">
                <a:effectLst/>
                <a:latin typeface="Corbel" panose="020B0503020204020204" pitchFamily="34" charset="0"/>
              </a:rPr>
            </a:br>
            <a:r>
              <a:rPr lang="en-US" sz="2400" b="1" i="0" u="none" strike="noStrike" dirty="0">
                <a:effectLst/>
                <a:latin typeface="Corbel" panose="020B0503020204020204" pitchFamily="34" charset="0"/>
              </a:rPr>
              <a:t>Scope:</a:t>
            </a:r>
            <a:r>
              <a:rPr lang="en-US" sz="2400" b="0" i="0" dirty="0">
                <a:effectLst/>
                <a:latin typeface="Corbel" panose="020B0503020204020204" pitchFamily="34" charset="0"/>
              </a:rPr>
              <a:t>​</a:t>
            </a:r>
            <a:br>
              <a:rPr lang="en-US" b="0" i="0" dirty="0">
                <a:effectLst/>
                <a:latin typeface="Corbel" panose="020B0503020204020204" pitchFamily="34" charset="0"/>
              </a:rPr>
            </a:br>
            <a:r>
              <a:rPr lang="en-US" b="0" i="0" u="none" strike="noStrike" dirty="0">
                <a:effectLst/>
                <a:latin typeface="Corbel" panose="020B0503020204020204" pitchFamily="34" charset="0"/>
              </a:rPr>
              <a:t>Our project is capable of detecting when the driver is drunk and when the diver is drowsy or sleepy.</a:t>
            </a:r>
            <a:r>
              <a:rPr lang="en-US" b="0" i="0" dirty="0">
                <a:effectLst/>
                <a:latin typeface="Corbel" panose="020B0503020204020204" pitchFamily="34" charset="0"/>
              </a:rPr>
              <a:t>​</a:t>
            </a:r>
            <a:br>
              <a:rPr lang="en-US" b="0" i="0" dirty="0">
                <a:effectLst/>
                <a:latin typeface="Corbel" panose="020B0503020204020204" pitchFamily="34" charset="0"/>
              </a:rPr>
            </a:br>
            <a:r>
              <a:rPr lang="en-US" b="0" i="0" dirty="0">
                <a:effectLst/>
                <a:latin typeface="Corbel" panose="020B0503020204020204" pitchFamily="34" charset="0"/>
              </a:rPr>
              <a:t>​</a:t>
            </a:r>
            <a:br>
              <a:rPr lang="en-US" b="0" i="0" dirty="0">
                <a:effectLst/>
                <a:latin typeface="Corbel" panose="020B0503020204020204" pitchFamily="34" charset="0"/>
              </a:rPr>
            </a:br>
            <a:r>
              <a:rPr lang="en-US" b="0" i="0" u="none" strike="noStrike" dirty="0">
                <a:effectLst/>
                <a:latin typeface="Corbel" panose="020B0503020204020204" pitchFamily="34" charset="0"/>
              </a:rPr>
              <a:t>1. To prevent accident due to drunk and driving.</a:t>
            </a:r>
            <a:r>
              <a:rPr lang="en-US" b="0" i="0" dirty="0">
                <a:effectLst/>
                <a:latin typeface="Corbel" panose="020B0503020204020204" pitchFamily="34" charset="0"/>
              </a:rPr>
              <a:t>​</a:t>
            </a:r>
            <a:br>
              <a:rPr lang="en-US" b="0" i="0" dirty="0">
                <a:effectLst/>
                <a:latin typeface="Corbel" panose="020B0503020204020204" pitchFamily="34" charset="0"/>
              </a:rPr>
            </a:br>
            <a:r>
              <a:rPr lang="en-US" b="0" i="0" u="none" strike="noStrike" dirty="0">
                <a:effectLst/>
                <a:latin typeface="Corbel" panose="020B0503020204020204" pitchFamily="34" charset="0"/>
              </a:rPr>
              <a:t>2. Easy and efficient way to detect alcohol consumption.</a:t>
            </a:r>
            <a:r>
              <a:rPr lang="en-US" b="0" i="0" dirty="0">
                <a:effectLst/>
                <a:latin typeface="Corbel" panose="020B0503020204020204" pitchFamily="34" charset="0"/>
              </a:rPr>
              <a:t>​</a:t>
            </a:r>
            <a:br>
              <a:rPr lang="en-US" b="0" i="0" dirty="0">
                <a:effectLst/>
                <a:latin typeface="Corbel" panose="020B0503020204020204" pitchFamily="34" charset="0"/>
              </a:rPr>
            </a:br>
            <a:r>
              <a:rPr lang="en-US" b="0" i="0" u="none" strike="noStrike" dirty="0">
                <a:effectLst/>
                <a:latin typeface="Corbel" panose="020B0503020204020204" pitchFamily="34" charset="0"/>
              </a:rPr>
              <a:t>3. Quick and accurate results.</a:t>
            </a:r>
            <a:r>
              <a:rPr lang="en-US" b="0" i="0" dirty="0">
                <a:effectLst/>
                <a:latin typeface="Corbel" panose="020B0503020204020204" pitchFamily="34" charset="0"/>
              </a:rPr>
              <a:t>​</a:t>
            </a:r>
            <a:br>
              <a:rPr lang="en-US" b="0" i="0" dirty="0">
                <a:effectLst/>
                <a:latin typeface="Corbel" panose="020B0503020204020204" pitchFamily="34" charset="0"/>
              </a:rPr>
            </a:br>
            <a:r>
              <a:rPr lang="en-US" b="0" i="0" u="none" strike="noStrike" dirty="0">
                <a:effectLst/>
                <a:latin typeface="Corbel" panose="020B0503020204020204" pitchFamily="34" charset="0"/>
              </a:rPr>
              <a:t>4. Helpful for police and provides an automatic safety systems </a:t>
            </a:r>
            <a:r>
              <a:rPr lang="en-US" b="0" i="0" dirty="0">
                <a:effectLst/>
                <a:latin typeface="Corbel" panose="020B0503020204020204" pitchFamily="34" charset="0"/>
              </a:rPr>
              <a:t>​</a:t>
            </a:r>
            <a:br>
              <a:rPr lang="en-US" b="0" i="0" dirty="0">
                <a:effectLst/>
                <a:latin typeface="Corbel" panose="020B0503020204020204" pitchFamily="34" charset="0"/>
              </a:rPr>
            </a:br>
            <a:r>
              <a:rPr lang="en-US" b="0" i="0" u="none" strike="noStrike" dirty="0">
                <a:effectLst/>
                <a:latin typeface="Corbel" panose="020B0503020204020204" pitchFamily="34" charset="0"/>
              </a:rPr>
              <a:t>for cars and other vehicles as well.</a:t>
            </a:r>
            <a:r>
              <a:rPr lang="en-US" b="0" i="0" dirty="0">
                <a:effectLst/>
                <a:latin typeface="Corbel" panose="020B0503020204020204" pitchFamily="34" charset="0"/>
              </a:rPr>
              <a:t>​</a:t>
            </a:r>
            <a:br>
              <a:rPr lang="en-US" b="0" i="0" dirty="0">
                <a:effectLst/>
                <a:latin typeface="Corbel" panose="020B0503020204020204" pitchFamily="34" charset="0"/>
              </a:rPr>
            </a:br>
            <a:r>
              <a:rPr lang="en-US" b="0" i="0" dirty="0">
                <a:effectLst/>
                <a:latin typeface="Corbel" panose="020B0503020204020204" pitchFamily="34" charset="0"/>
              </a:rPr>
              <a:t>​</a:t>
            </a:r>
            <a:endParaRPr dirty="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prstGeom prst="rect">
            <a:avLst/>
          </a:prstGeom>
        </p:spPr>
        <p:txBody>
          <a:bodyPr vert="horz" wrap="square" lIns="0" tIns="4445" rIns="0" bIns="0" rtlCol="0">
            <a:spAutoFit/>
          </a:bodyPr>
          <a:lstStyle/>
          <a:p>
            <a:pPr marL="12700">
              <a:lnSpc>
                <a:spcPct val="100000"/>
              </a:lnSpc>
              <a:spcBef>
                <a:spcPts val="35"/>
              </a:spcBef>
            </a:pPr>
            <a:r>
              <a:rPr dirty="0"/>
              <a:t>Department </a:t>
            </a:r>
            <a:r>
              <a:rPr spc="5" dirty="0"/>
              <a:t>Of </a:t>
            </a:r>
            <a:r>
              <a:rPr dirty="0"/>
              <a:t>Computer</a:t>
            </a:r>
            <a:r>
              <a:rPr spc="135" dirty="0"/>
              <a:t> </a:t>
            </a:r>
            <a:r>
              <a:rPr dirty="0"/>
              <a:t>Engineering</a:t>
            </a:r>
          </a:p>
        </p:txBody>
      </p:sp>
      <p:graphicFrame>
        <p:nvGraphicFramePr>
          <p:cNvPr id="7" name="Table 7">
            <a:extLst>
              <a:ext uri="{FF2B5EF4-FFF2-40B4-BE49-F238E27FC236}">
                <a16:creationId xmlns:a16="http://schemas.microsoft.com/office/drawing/2014/main" id="{140CF798-CEC9-4673-8E5B-F5C1638E0E1D}"/>
              </a:ext>
            </a:extLst>
          </p:cNvPr>
          <p:cNvGraphicFramePr>
            <a:graphicFrameLocks noGrp="1"/>
          </p:cNvGraphicFramePr>
          <p:nvPr>
            <p:extLst>
              <p:ext uri="{D42A27DB-BD31-4B8C-83A1-F6EECF244321}">
                <p14:modId xmlns:p14="http://schemas.microsoft.com/office/powerpoint/2010/main" val="2370253836"/>
              </p:ext>
            </p:extLst>
          </p:nvPr>
        </p:nvGraphicFramePr>
        <p:xfrm>
          <a:off x="381000" y="1143000"/>
          <a:ext cx="8382000" cy="5129054"/>
        </p:xfrm>
        <a:graphic>
          <a:graphicData uri="http://schemas.openxmlformats.org/drawingml/2006/table">
            <a:tbl>
              <a:tblPr firstRow="1" bandRow="1">
                <a:tableStyleId>{93296810-A885-4BE3-A3E7-6D5BEEA58F35}</a:tableStyleId>
              </a:tblPr>
              <a:tblGrid>
                <a:gridCol w="2095500">
                  <a:extLst>
                    <a:ext uri="{9D8B030D-6E8A-4147-A177-3AD203B41FA5}">
                      <a16:colId xmlns:a16="http://schemas.microsoft.com/office/drawing/2014/main" val="1180288865"/>
                    </a:ext>
                  </a:extLst>
                </a:gridCol>
                <a:gridCol w="2095500">
                  <a:extLst>
                    <a:ext uri="{9D8B030D-6E8A-4147-A177-3AD203B41FA5}">
                      <a16:colId xmlns:a16="http://schemas.microsoft.com/office/drawing/2014/main" val="1728008083"/>
                    </a:ext>
                  </a:extLst>
                </a:gridCol>
                <a:gridCol w="2095500">
                  <a:extLst>
                    <a:ext uri="{9D8B030D-6E8A-4147-A177-3AD203B41FA5}">
                      <a16:colId xmlns:a16="http://schemas.microsoft.com/office/drawing/2014/main" val="4037855453"/>
                    </a:ext>
                  </a:extLst>
                </a:gridCol>
                <a:gridCol w="2095500">
                  <a:extLst>
                    <a:ext uri="{9D8B030D-6E8A-4147-A177-3AD203B41FA5}">
                      <a16:colId xmlns:a16="http://schemas.microsoft.com/office/drawing/2014/main" val="370444218"/>
                    </a:ext>
                  </a:extLst>
                </a:gridCol>
              </a:tblGrid>
              <a:tr h="457200">
                <a:tc>
                  <a:txBody>
                    <a:bodyPr/>
                    <a:lstStyle/>
                    <a:p>
                      <a:pPr algn="ctr"/>
                      <a:r>
                        <a:rPr lang="en-IN" dirty="0"/>
                        <a:t>Title</a:t>
                      </a:r>
                    </a:p>
                  </a:txBody>
                  <a:tcPr/>
                </a:tc>
                <a:tc>
                  <a:txBody>
                    <a:bodyPr/>
                    <a:lstStyle/>
                    <a:p>
                      <a:pPr algn="ctr"/>
                      <a:r>
                        <a:rPr lang="en-IN" dirty="0"/>
                        <a:t>Conference Year</a:t>
                      </a:r>
                    </a:p>
                  </a:txBody>
                  <a:tcPr/>
                </a:tc>
                <a:tc>
                  <a:txBody>
                    <a:bodyPr/>
                    <a:lstStyle/>
                    <a:p>
                      <a:pPr algn="ctr"/>
                      <a:r>
                        <a:rPr lang="en-IN" dirty="0"/>
                        <a:t>Findings </a:t>
                      </a:r>
                    </a:p>
                  </a:txBody>
                  <a:tcPr/>
                </a:tc>
                <a:tc>
                  <a:txBody>
                    <a:bodyPr/>
                    <a:lstStyle/>
                    <a:p>
                      <a:pPr algn="ctr"/>
                      <a:r>
                        <a:rPr lang="en-IN" dirty="0"/>
                        <a:t>Gaps/Issues</a:t>
                      </a:r>
                    </a:p>
                  </a:txBody>
                  <a:tcPr/>
                </a:tc>
                <a:extLst>
                  <a:ext uri="{0D108BD9-81ED-4DB2-BD59-A6C34878D82A}">
                    <a16:rowId xmlns:a16="http://schemas.microsoft.com/office/drawing/2014/main" val="3519673569"/>
                  </a:ext>
                </a:extLst>
              </a:tr>
              <a:tr h="1197134">
                <a:tc>
                  <a:txBody>
                    <a:bodyPr/>
                    <a:lstStyle/>
                    <a:p>
                      <a:pPr algn="ctr"/>
                      <a:r>
                        <a:rPr lang="en-US" dirty="0"/>
                        <a:t>IoT based Obligatory usage of Safety Equipment for Alcohol and Accident Detection </a:t>
                      </a:r>
                      <a:endParaRPr lang="en-IN" dirty="0"/>
                    </a:p>
                  </a:txBody>
                  <a:tcPr/>
                </a:tc>
                <a:tc>
                  <a:txBody>
                    <a:bodyPr/>
                    <a:lstStyle/>
                    <a:p>
                      <a:pPr algn="ctr"/>
                      <a:r>
                        <a:rPr lang="en-IN" dirty="0"/>
                        <a:t>2019</a:t>
                      </a:r>
                    </a:p>
                  </a:txBody>
                  <a:tcPr/>
                </a:tc>
                <a:tc>
                  <a:txBody>
                    <a:bodyPr/>
                    <a:lstStyle/>
                    <a:p>
                      <a:pPr algn="ctr"/>
                      <a:r>
                        <a:rPr lang="en-US" dirty="0"/>
                        <a:t> Prevent accidents caused due to drunk driving </a:t>
                      </a:r>
                      <a:endParaRPr lang="en-IN" dirty="0"/>
                    </a:p>
                  </a:txBody>
                  <a:tcPr/>
                </a:tc>
                <a:tc>
                  <a:txBody>
                    <a:bodyPr/>
                    <a:lstStyle/>
                    <a:p>
                      <a:pPr algn="ctr"/>
                      <a:r>
                        <a:rPr lang="en-US" dirty="0"/>
                        <a:t>The alcohol detection sensor is placed in helmets hence it can only be used in 2 wheeler only</a:t>
                      </a:r>
                      <a:endParaRPr lang="en-IN" dirty="0"/>
                    </a:p>
                  </a:txBody>
                  <a:tcPr/>
                </a:tc>
                <a:extLst>
                  <a:ext uri="{0D108BD9-81ED-4DB2-BD59-A6C34878D82A}">
                    <a16:rowId xmlns:a16="http://schemas.microsoft.com/office/drawing/2014/main" val="2044425133"/>
                  </a:ext>
                </a:extLst>
              </a:tr>
              <a:tr h="1197134">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dirty="0"/>
                        <a:t>IoT Based Intelligent System For Vehicle Accident Prevention And Detection At Real Time</a:t>
                      </a:r>
                      <a:endParaRPr lang="en-IN" dirty="0"/>
                    </a:p>
                    <a:p>
                      <a:pPr algn="ctr"/>
                      <a:endParaRPr lang="en-IN" dirty="0"/>
                    </a:p>
                  </a:txBody>
                  <a:tcPr/>
                </a:tc>
                <a:tc>
                  <a:txBody>
                    <a:bodyPr/>
                    <a:lstStyle/>
                    <a:p>
                      <a:pPr algn="ctr"/>
                      <a:r>
                        <a:rPr lang="en-IN" dirty="0"/>
                        <a:t>2019</a:t>
                      </a:r>
                    </a:p>
                  </a:txBody>
                  <a:tcPr/>
                </a:tc>
                <a:tc>
                  <a:txBody>
                    <a:bodyPr/>
                    <a:lstStyle/>
                    <a:p>
                      <a:pPr algn="ctr"/>
                      <a:r>
                        <a:rPr lang="en-IN" dirty="0"/>
                        <a:t>Prevents accidents due to drowsiness</a:t>
                      </a:r>
                    </a:p>
                  </a:txBody>
                  <a:tcPr/>
                </a:tc>
                <a:tc>
                  <a:txBody>
                    <a:bodyPr/>
                    <a:lstStyle/>
                    <a:p>
                      <a:pPr algn="ctr"/>
                      <a:r>
                        <a:rPr lang="en-IN" dirty="0"/>
                        <a:t>Tracks Yawning actions to make predictions </a:t>
                      </a:r>
                    </a:p>
                  </a:txBody>
                  <a:tcPr/>
                </a:tc>
                <a:extLst>
                  <a:ext uri="{0D108BD9-81ED-4DB2-BD59-A6C34878D82A}">
                    <a16:rowId xmlns:a16="http://schemas.microsoft.com/office/drawing/2014/main" val="1313544065"/>
                  </a:ext>
                </a:extLst>
              </a:tr>
              <a:tr h="1197134">
                <a:tc>
                  <a:txBody>
                    <a:bodyPr/>
                    <a:lstStyle/>
                    <a:p>
                      <a:pPr algn="ctr"/>
                      <a:endParaRPr lang="en-IN" dirty="0"/>
                    </a:p>
                  </a:txBody>
                  <a:tcPr/>
                </a:tc>
                <a:tc>
                  <a:txBody>
                    <a:bodyPr/>
                    <a:lstStyle/>
                    <a:p>
                      <a:pPr algn="ctr"/>
                      <a:endParaRPr lang="en-IN"/>
                    </a:p>
                  </a:txBody>
                  <a:tcPr/>
                </a:tc>
                <a:tc>
                  <a:txBody>
                    <a:bodyPr/>
                    <a:lstStyle/>
                    <a:p>
                      <a:pPr algn="ctr"/>
                      <a:endParaRPr lang="en-IN"/>
                    </a:p>
                  </a:txBody>
                  <a:tcPr/>
                </a:tc>
                <a:tc>
                  <a:txBody>
                    <a:bodyPr/>
                    <a:lstStyle/>
                    <a:p>
                      <a:pPr algn="ctr"/>
                      <a:endParaRPr lang="en-IN" dirty="0"/>
                    </a:p>
                  </a:txBody>
                  <a:tcPr/>
                </a:tc>
                <a:extLst>
                  <a:ext uri="{0D108BD9-81ED-4DB2-BD59-A6C34878D82A}">
                    <a16:rowId xmlns:a16="http://schemas.microsoft.com/office/drawing/2014/main" val="1915249964"/>
                  </a:ext>
                </a:extLst>
              </a:tr>
            </a:tbl>
          </a:graphicData>
        </a:graphic>
      </p:graphicFrame>
      <p:sp>
        <p:nvSpPr>
          <p:cNvPr id="8" name="Rectangle 7">
            <a:extLst>
              <a:ext uri="{FF2B5EF4-FFF2-40B4-BE49-F238E27FC236}">
                <a16:creationId xmlns:a16="http://schemas.microsoft.com/office/drawing/2014/main" id="{6EC624DE-EB37-4E06-8ACB-7014C0A1B444}"/>
              </a:ext>
            </a:extLst>
          </p:cNvPr>
          <p:cNvSpPr/>
          <p:nvPr/>
        </p:nvSpPr>
        <p:spPr>
          <a:xfrm>
            <a:off x="2209800" y="79334"/>
            <a:ext cx="5136150"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Literature Survey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5C8D743-E25B-4A49-87B5-73E708330DE9}"/>
              </a:ext>
            </a:extLst>
          </p:cNvPr>
          <p:cNvSpPr>
            <a:spLocks noGrp="1"/>
          </p:cNvSpPr>
          <p:nvPr>
            <p:ph type="ftr" sz="quarter" idx="5"/>
          </p:nvPr>
        </p:nvSpPr>
        <p:spPr/>
        <p:txBody>
          <a:bodyPr/>
          <a:lstStyle/>
          <a:p>
            <a:pPr marL="12700">
              <a:lnSpc>
                <a:spcPct val="100000"/>
              </a:lnSpc>
              <a:spcBef>
                <a:spcPts val="35"/>
              </a:spcBef>
            </a:pPr>
            <a:r>
              <a:rPr lang="en-IN"/>
              <a:t>Department </a:t>
            </a:r>
            <a:r>
              <a:rPr lang="en-IN" spc="5"/>
              <a:t>Of </a:t>
            </a:r>
            <a:r>
              <a:rPr lang="en-IN"/>
              <a:t>Computer</a:t>
            </a:r>
            <a:r>
              <a:rPr lang="en-IN" spc="135"/>
              <a:t> </a:t>
            </a:r>
            <a:r>
              <a:rPr lang="en-IN"/>
              <a:t>Engineering</a:t>
            </a:r>
            <a:endParaRPr lang="en-IN" dirty="0"/>
          </a:p>
        </p:txBody>
      </p:sp>
      <p:pic>
        <p:nvPicPr>
          <p:cNvPr id="7" name="Picture 6">
            <a:extLst>
              <a:ext uri="{FF2B5EF4-FFF2-40B4-BE49-F238E27FC236}">
                <a16:creationId xmlns:a16="http://schemas.microsoft.com/office/drawing/2014/main" id="{930C6DE5-EF77-4C2F-8BC4-4842E1B0BF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880555"/>
            <a:ext cx="7467600" cy="4500822"/>
          </a:xfrm>
          <a:prstGeom prst="rect">
            <a:avLst/>
          </a:prstGeom>
        </p:spPr>
      </p:pic>
      <p:sp>
        <p:nvSpPr>
          <p:cNvPr id="8" name="Rectangle 7">
            <a:extLst>
              <a:ext uri="{FF2B5EF4-FFF2-40B4-BE49-F238E27FC236}">
                <a16:creationId xmlns:a16="http://schemas.microsoft.com/office/drawing/2014/main" id="{F8DBA9BF-38CA-41DC-A525-1835BF1A64AE}"/>
              </a:ext>
            </a:extLst>
          </p:cNvPr>
          <p:cNvSpPr/>
          <p:nvPr/>
        </p:nvSpPr>
        <p:spPr>
          <a:xfrm>
            <a:off x="2715049" y="536772"/>
            <a:ext cx="3713902" cy="707886"/>
          </a:xfrm>
          <a:prstGeom prst="rect">
            <a:avLst/>
          </a:prstGeom>
          <a:noFill/>
        </p:spPr>
        <p:txBody>
          <a:bodyPr wrap="none" lIns="91440" tIns="45720" rIns="91440" bIns="45720">
            <a:spAutoFit/>
          </a:bodyPr>
          <a:lstStyle/>
          <a:p>
            <a:pPr algn="ctr"/>
            <a:r>
              <a:rPr lang="en-US" sz="4000" dirty="0">
                <a:ln w="0"/>
                <a:effectLst>
                  <a:outerShdw blurRad="38100" dist="19050" dir="2700000" algn="tl" rotWithShape="0">
                    <a:schemeClr val="dk1">
                      <a:alpha val="40000"/>
                    </a:schemeClr>
                  </a:outerShdw>
                </a:effectLst>
              </a:rPr>
              <a:t>Project Structure</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9" name="TextBox 8">
            <a:extLst>
              <a:ext uri="{FF2B5EF4-FFF2-40B4-BE49-F238E27FC236}">
                <a16:creationId xmlns:a16="http://schemas.microsoft.com/office/drawing/2014/main" id="{9663B5BC-9AEA-4F71-AE89-052784D9B118}"/>
              </a:ext>
            </a:extLst>
          </p:cNvPr>
          <p:cNvSpPr txBox="1"/>
          <p:nvPr/>
        </p:nvSpPr>
        <p:spPr>
          <a:xfrm>
            <a:off x="3429000" y="5242877"/>
            <a:ext cx="2743200" cy="276999"/>
          </a:xfrm>
          <a:prstGeom prst="rect">
            <a:avLst/>
          </a:prstGeom>
          <a:noFill/>
        </p:spPr>
        <p:txBody>
          <a:bodyPr wrap="square" rtlCol="0">
            <a:spAutoFit/>
          </a:bodyPr>
          <a:lstStyle/>
          <a:p>
            <a:pPr algn="ctr"/>
            <a:r>
              <a:rPr lang="en-IN" sz="1200" dirty="0"/>
              <a:t>Figure : Alcohol Detection</a:t>
            </a:r>
          </a:p>
        </p:txBody>
      </p:sp>
    </p:spTree>
    <p:extLst>
      <p:ext uri="{BB962C8B-B14F-4D97-AF65-F5344CB8AC3E}">
        <p14:creationId xmlns:p14="http://schemas.microsoft.com/office/powerpoint/2010/main" val="2621823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77CC572-D227-4706-A3F6-A911ACC97D9F}"/>
              </a:ext>
            </a:extLst>
          </p:cNvPr>
          <p:cNvSpPr>
            <a:spLocks noGrp="1"/>
          </p:cNvSpPr>
          <p:nvPr>
            <p:ph type="ftr" sz="quarter" idx="5"/>
          </p:nvPr>
        </p:nvSpPr>
        <p:spPr/>
        <p:txBody>
          <a:bodyPr/>
          <a:lstStyle/>
          <a:p>
            <a:pPr marL="12700">
              <a:lnSpc>
                <a:spcPct val="100000"/>
              </a:lnSpc>
              <a:spcBef>
                <a:spcPts val="35"/>
              </a:spcBef>
            </a:pPr>
            <a:r>
              <a:rPr lang="en-IN"/>
              <a:t>Department </a:t>
            </a:r>
            <a:r>
              <a:rPr lang="en-IN" spc="5"/>
              <a:t>Of </a:t>
            </a:r>
            <a:r>
              <a:rPr lang="en-IN"/>
              <a:t>Computer</a:t>
            </a:r>
            <a:r>
              <a:rPr lang="en-IN" spc="135"/>
              <a:t> </a:t>
            </a:r>
            <a:r>
              <a:rPr lang="en-IN"/>
              <a:t>Engineering</a:t>
            </a:r>
            <a:endParaRPr lang="en-IN" dirty="0"/>
          </a:p>
        </p:txBody>
      </p:sp>
      <p:pic>
        <p:nvPicPr>
          <p:cNvPr id="3" name="Picture 2">
            <a:extLst>
              <a:ext uri="{FF2B5EF4-FFF2-40B4-BE49-F238E27FC236}">
                <a16:creationId xmlns:a16="http://schemas.microsoft.com/office/drawing/2014/main" id="{71893659-CC64-4B73-92B3-2B87FAFEC9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1544703"/>
            <a:ext cx="5181600" cy="2955851"/>
          </a:xfrm>
          <a:prstGeom prst="rect">
            <a:avLst/>
          </a:prstGeom>
        </p:spPr>
      </p:pic>
      <p:sp>
        <p:nvSpPr>
          <p:cNvPr id="4" name="TextBox 3">
            <a:extLst>
              <a:ext uri="{FF2B5EF4-FFF2-40B4-BE49-F238E27FC236}">
                <a16:creationId xmlns:a16="http://schemas.microsoft.com/office/drawing/2014/main" id="{6ACB5B29-E2EE-45FC-B52E-C11113592D01}"/>
              </a:ext>
            </a:extLst>
          </p:cNvPr>
          <p:cNvSpPr txBox="1"/>
          <p:nvPr/>
        </p:nvSpPr>
        <p:spPr>
          <a:xfrm>
            <a:off x="3200400" y="4800600"/>
            <a:ext cx="2743200" cy="276999"/>
          </a:xfrm>
          <a:prstGeom prst="rect">
            <a:avLst/>
          </a:prstGeom>
          <a:noFill/>
        </p:spPr>
        <p:txBody>
          <a:bodyPr wrap="square" rtlCol="0">
            <a:spAutoFit/>
          </a:bodyPr>
          <a:lstStyle/>
          <a:p>
            <a:pPr algn="ctr"/>
            <a:r>
              <a:rPr lang="en-IN" sz="1200" dirty="0"/>
              <a:t>Figure : Drowsiness Detection</a:t>
            </a:r>
          </a:p>
        </p:txBody>
      </p:sp>
      <p:sp>
        <p:nvSpPr>
          <p:cNvPr id="5" name="Rectangle 4">
            <a:extLst>
              <a:ext uri="{FF2B5EF4-FFF2-40B4-BE49-F238E27FC236}">
                <a16:creationId xmlns:a16="http://schemas.microsoft.com/office/drawing/2014/main" id="{6D69E29E-3EBD-402B-9561-239E90DA0E7E}"/>
              </a:ext>
            </a:extLst>
          </p:cNvPr>
          <p:cNvSpPr/>
          <p:nvPr/>
        </p:nvSpPr>
        <p:spPr>
          <a:xfrm>
            <a:off x="2715049" y="536772"/>
            <a:ext cx="3713902" cy="707886"/>
          </a:xfrm>
          <a:prstGeom prst="rect">
            <a:avLst/>
          </a:prstGeom>
          <a:noFill/>
        </p:spPr>
        <p:txBody>
          <a:bodyPr wrap="none" lIns="91440" tIns="45720" rIns="91440" bIns="45720">
            <a:spAutoFit/>
          </a:bodyPr>
          <a:lstStyle/>
          <a:p>
            <a:pPr algn="ctr"/>
            <a:r>
              <a:rPr lang="en-US" sz="4000" dirty="0">
                <a:ln w="0"/>
                <a:effectLst>
                  <a:outerShdw blurRad="38100" dist="19050" dir="2700000" algn="tl" rotWithShape="0">
                    <a:schemeClr val="dk1">
                      <a:alpha val="40000"/>
                    </a:schemeClr>
                  </a:outerShdw>
                </a:effectLst>
              </a:rPr>
              <a:t>Project Structure</a:t>
            </a:r>
            <a:endParaRPr lang="en-US" sz="4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860969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38CCA36-76C6-43D4-B5CC-FAEE90920D92}"/>
              </a:ext>
            </a:extLst>
          </p:cNvPr>
          <p:cNvSpPr/>
          <p:nvPr/>
        </p:nvSpPr>
        <p:spPr>
          <a:xfrm>
            <a:off x="2694787" y="304800"/>
            <a:ext cx="3754425"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Proposed System</a:t>
            </a:r>
          </a:p>
        </p:txBody>
      </p:sp>
      <p:sp>
        <p:nvSpPr>
          <p:cNvPr id="4" name="TextBox 3">
            <a:extLst>
              <a:ext uri="{FF2B5EF4-FFF2-40B4-BE49-F238E27FC236}">
                <a16:creationId xmlns:a16="http://schemas.microsoft.com/office/drawing/2014/main" id="{7FE955BE-A66C-4E7B-A156-F095A68EDD45}"/>
              </a:ext>
            </a:extLst>
          </p:cNvPr>
          <p:cNvSpPr txBox="1"/>
          <p:nvPr/>
        </p:nvSpPr>
        <p:spPr>
          <a:xfrm>
            <a:off x="685800" y="1219200"/>
            <a:ext cx="4572000" cy="400110"/>
          </a:xfrm>
          <a:prstGeom prst="rect">
            <a:avLst/>
          </a:prstGeom>
          <a:noFill/>
        </p:spPr>
        <p:txBody>
          <a:bodyPr wrap="square">
            <a:spAutoFit/>
          </a:bodyPr>
          <a:lstStyle/>
          <a:p>
            <a:r>
              <a:rPr lang="en-IN" sz="2000" b="1" i="0" dirty="0">
                <a:solidFill>
                  <a:srgbClr val="000000"/>
                </a:solidFill>
                <a:effectLst/>
                <a:latin typeface="Times New Roman" panose="02020603050405020304" pitchFamily="18" charset="0"/>
              </a:rPr>
              <a:t> A: Alcohol Detection</a:t>
            </a:r>
            <a:endParaRPr lang="en-IN" sz="2000" b="1" dirty="0"/>
          </a:p>
        </p:txBody>
      </p:sp>
      <p:sp>
        <p:nvSpPr>
          <p:cNvPr id="5" name="TextBox 4">
            <a:extLst>
              <a:ext uri="{FF2B5EF4-FFF2-40B4-BE49-F238E27FC236}">
                <a16:creationId xmlns:a16="http://schemas.microsoft.com/office/drawing/2014/main" id="{8A5DEB5F-4478-4110-9D6E-D961C09F7E54}"/>
              </a:ext>
            </a:extLst>
          </p:cNvPr>
          <p:cNvSpPr txBox="1"/>
          <p:nvPr/>
        </p:nvSpPr>
        <p:spPr>
          <a:xfrm>
            <a:off x="807720" y="1825824"/>
            <a:ext cx="4450080" cy="2031325"/>
          </a:xfrm>
          <a:prstGeom prst="rect">
            <a:avLst/>
          </a:prstGeom>
          <a:noFill/>
        </p:spPr>
        <p:txBody>
          <a:bodyPr wrap="square" rtlCol="0">
            <a:spAutoFit/>
          </a:bodyPr>
          <a:lstStyle/>
          <a:p>
            <a:pPr marL="285750" indent="-285750" algn="l" rtl="0" fontAlgn="base">
              <a:buFont typeface="Wingdings" panose="05000000000000000000" pitchFamily="2" charset="2"/>
              <a:buChar char="Ø"/>
            </a:pPr>
            <a:r>
              <a:rPr lang="en-US" b="0" i="0" u="none" strike="noStrike" dirty="0">
                <a:solidFill>
                  <a:srgbClr val="000000"/>
                </a:solidFill>
                <a:effectLst/>
                <a:latin typeface="Corbel" panose="020B0503020204020204" pitchFamily="34" charset="0"/>
              </a:rPr>
              <a:t>MQ3 sensor used to detect alcohol.</a:t>
            </a:r>
            <a:r>
              <a:rPr lang="en-US" b="0" i="0" dirty="0">
                <a:solidFill>
                  <a:srgbClr val="000000"/>
                </a:solidFill>
                <a:effectLst/>
                <a:latin typeface="Corbel" panose="020B0503020204020204" pitchFamily="34" charset="0"/>
              </a:rPr>
              <a:t>​</a:t>
            </a:r>
            <a:endParaRPr lang="en-US" b="0" i="0" dirty="0">
              <a:solidFill>
                <a:srgbClr val="000000"/>
              </a:solidFill>
              <a:effectLst/>
              <a:latin typeface="Arial" panose="020B0604020202020204" pitchFamily="34" charset="0"/>
            </a:endParaRPr>
          </a:p>
          <a:p>
            <a:pPr marL="285750" indent="-285750" algn="l" rtl="0" fontAlgn="base">
              <a:buFont typeface="Wingdings" panose="05000000000000000000" pitchFamily="2" charset="2"/>
              <a:buChar char="Ø"/>
            </a:pPr>
            <a:r>
              <a:rPr lang="en-US" b="0" i="0" u="none" strike="noStrike" dirty="0">
                <a:solidFill>
                  <a:srgbClr val="000000"/>
                </a:solidFill>
                <a:effectLst/>
                <a:latin typeface="Corbel" panose="020B0503020204020204" pitchFamily="34" charset="0"/>
              </a:rPr>
              <a:t>Driver will breathe into the sensor mounted on the vehicle.</a:t>
            </a:r>
            <a:r>
              <a:rPr lang="en-US" b="0" i="0" dirty="0">
                <a:solidFill>
                  <a:srgbClr val="000000"/>
                </a:solidFill>
                <a:effectLst/>
                <a:latin typeface="Corbel" panose="020B0503020204020204" pitchFamily="34" charset="0"/>
              </a:rPr>
              <a:t>​</a:t>
            </a:r>
            <a:endParaRPr lang="en-US" b="0" i="0" dirty="0">
              <a:solidFill>
                <a:srgbClr val="000000"/>
              </a:solidFill>
              <a:effectLst/>
              <a:latin typeface="Arial" panose="020B0604020202020204" pitchFamily="34" charset="0"/>
            </a:endParaRPr>
          </a:p>
          <a:p>
            <a:pPr marL="285750" indent="-285750" algn="l" rtl="0" fontAlgn="base">
              <a:buFont typeface="Wingdings" panose="05000000000000000000" pitchFamily="2" charset="2"/>
              <a:buChar char="Ø"/>
            </a:pPr>
            <a:r>
              <a:rPr lang="en-US" b="0" i="0" u="none" strike="noStrike" dirty="0">
                <a:solidFill>
                  <a:srgbClr val="000000"/>
                </a:solidFill>
                <a:effectLst/>
                <a:latin typeface="Corbel" panose="020B0503020204020204" pitchFamily="34" charset="0"/>
              </a:rPr>
              <a:t>Only if the driver is detected to be sober, the engine of the vehicle will start.</a:t>
            </a:r>
            <a:r>
              <a:rPr lang="en-US" b="0" i="0" dirty="0">
                <a:solidFill>
                  <a:srgbClr val="000000"/>
                </a:solidFill>
                <a:effectLst/>
                <a:latin typeface="Corbel" panose="020B0503020204020204" pitchFamily="34" charset="0"/>
              </a:rPr>
              <a:t>​</a:t>
            </a:r>
            <a:endParaRPr lang="en-US" b="0" i="0" dirty="0">
              <a:solidFill>
                <a:srgbClr val="000000"/>
              </a:solidFill>
              <a:effectLst/>
              <a:latin typeface="Arial" panose="020B0604020202020204" pitchFamily="34" charset="0"/>
            </a:endParaRPr>
          </a:p>
          <a:p>
            <a:endParaRPr lang="en-IN" dirty="0"/>
          </a:p>
        </p:txBody>
      </p:sp>
      <p:pic>
        <p:nvPicPr>
          <p:cNvPr id="1026" name="Picture 2">
            <a:extLst>
              <a:ext uri="{FF2B5EF4-FFF2-40B4-BE49-F238E27FC236}">
                <a16:creationId xmlns:a16="http://schemas.microsoft.com/office/drawing/2014/main" id="{DB76A02F-2477-4A1D-BFCD-557A1A8280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0" y="1419255"/>
            <a:ext cx="2876550" cy="17621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4EF271F-1575-4F1A-8A5A-C9C940D436BF}"/>
              </a:ext>
            </a:extLst>
          </p:cNvPr>
          <p:cNvSpPr txBox="1"/>
          <p:nvPr/>
        </p:nvSpPr>
        <p:spPr>
          <a:xfrm>
            <a:off x="5608320" y="3226058"/>
            <a:ext cx="2743200" cy="646331"/>
          </a:xfrm>
          <a:prstGeom prst="rect">
            <a:avLst/>
          </a:prstGeom>
          <a:noFill/>
        </p:spPr>
        <p:txBody>
          <a:bodyPr wrap="square" rtlCol="0">
            <a:spAutoFit/>
          </a:bodyPr>
          <a:lstStyle/>
          <a:p>
            <a:pPr algn="ctr"/>
            <a:r>
              <a:rPr lang="en-IN" sz="1200" dirty="0"/>
              <a:t>Fig 1: </a:t>
            </a:r>
            <a:r>
              <a:rPr lang="en-US" sz="1200" b="0" i="0" u="none" strike="noStrike" dirty="0">
                <a:solidFill>
                  <a:srgbClr val="000000"/>
                </a:solidFill>
                <a:effectLst/>
                <a:latin typeface="Corbel" panose="020B0503020204020204" pitchFamily="34" charset="0"/>
              </a:rPr>
              <a:t>Limit : 1 indicates that the driver is drunk, and  0 indicates that the driver is sober.</a:t>
            </a:r>
            <a:r>
              <a:rPr lang="en-US" sz="1200" b="0" i="0" dirty="0">
                <a:solidFill>
                  <a:srgbClr val="000000"/>
                </a:solidFill>
                <a:effectLst/>
                <a:latin typeface="Corbel" panose="020B0503020204020204" pitchFamily="34" charset="0"/>
              </a:rPr>
              <a:t>​</a:t>
            </a:r>
            <a:endParaRPr lang="en-IN" sz="1200" dirty="0"/>
          </a:p>
        </p:txBody>
      </p:sp>
      <p:pic>
        <p:nvPicPr>
          <p:cNvPr id="1028" name="Picture 4">
            <a:extLst>
              <a:ext uri="{FF2B5EF4-FFF2-40B4-BE49-F238E27FC236}">
                <a16:creationId xmlns:a16="http://schemas.microsoft.com/office/drawing/2014/main" id="{D40166DF-64C7-4A30-84D3-F206C058D6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724" y="4171384"/>
            <a:ext cx="3724275" cy="15811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8B33F285-0988-4AA3-AA15-004A837FAA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33975" y="3947547"/>
            <a:ext cx="3457575" cy="202882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CDA4306E-572B-4009-B801-052E2187E865}"/>
              </a:ext>
            </a:extLst>
          </p:cNvPr>
          <p:cNvSpPr txBox="1"/>
          <p:nvPr/>
        </p:nvSpPr>
        <p:spPr>
          <a:xfrm>
            <a:off x="1524000" y="5763012"/>
            <a:ext cx="2743200" cy="461665"/>
          </a:xfrm>
          <a:prstGeom prst="rect">
            <a:avLst/>
          </a:prstGeom>
          <a:noFill/>
        </p:spPr>
        <p:txBody>
          <a:bodyPr wrap="square" rtlCol="0">
            <a:spAutoFit/>
          </a:bodyPr>
          <a:lstStyle/>
          <a:p>
            <a:pPr algn="ctr"/>
            <a:r>
              <a:rPr lang="en-IN" sz="1200" dirty="0"/>
              <a:t>Figure 2 : LCD display with final values after detection</a:t>
            </a:r>
          </a:p>
        </p:txBody>
      </p:sp>
      <p:sp>
        <p:nvSpPr>
          <p:cNvPr id="11" name="TextBox 10">
            <a:extLst>
              <a:ext uri="{FF2B5EF4-FFF2-40B4-BE49-F238E27FC236}">
                <a16:creationId xmlns:a16="http://schemas.microsoft.com/office/drawing/2014/main" id="{B52FFDF9-38F2-4887-AA91-5732AA2133E4}"/>
              </a:ext>
            </a:extLst>
          </p:cNvPr>
          <p:cNvSpPr txBox="1"/>
          <p:nvPr/>
        </p:nvSpPr>
        <p:spPr>
          <a:xfrm>
            <a:off x="5781675" y="5966599"/>
            <a:ext cx="2743200" cy="276999"/>
          </a:xfrm>
          <a:prstGeom prst="rect">
            <a:avLst/>
          </a:prstGeom>
          <a:noFill/>
        </p:spPr>
        <p:txBody>
          <a:bodyPr wrap="square" rtlCol="0">
            <a:spAutoFit/>
          </a:bodyPr>
          <a:lstStyle/>
          <a:p>
            <a:pPr algn="ctr"/>
            <a:r>
              <a:rPr lang="en-IN" sz="1200" dirty="0"/>
              <a:t>Figure 3 : Alcohol Detection Mechanism</a:t>
            </a:r>
          </a:p>
        </p:txBody>
      </p:sp>
      <p:sp>
        <p:nvSpPr>
          <p:cNvPr id="7" name="Footer Placeholder 6">
            <a:extLst>
              <a:ext uri="{FF2B5EF4-FFF2-40B4-BE49-F238E27FC236}">
                <a16:creationId xmlns:a16="http://schemas.microsoft.com/office/drawing/2014/main" id="{E2036C56-CD25-42EB-9311-F06828E7660A}"/>
              </a:ext>
            </a:extLst>
          </p:cNvPr>
          <p:cNvSpPr>
            <a:spLocks noGrp="1"/>
          </p:cNvSpPr>
          <p:nvPr>
            <p:ph type="ftr" sz="quarter" idx="5"/>
          </p:nvPr>
        </p:nvSpPr>
        <p:spPr/>
        <p:txBody>
          <a:bodyPr/>
          <a:lstStyle/>
          <a:p>
            <a:pPr marL="12700">
              <a:lnSpc>
                <a:spcPct val="100000"/>
              </a:lnSpc>
              <a:spcBef>
                <a:spcPts val="35"/>
              </a:spcBef>
            </a:pPr>
            <a:r>
              <a:rPr lang="en-IN"/>
              <a:t>Department </a:t>
            </a:r>
            <a:r>
              <a:rPr lang="en-IN" spc="5"/>
              <a:t>Of </a:t>
            </a:r>
            <a:r>
              <a:rPr lang="en-IN"/>
              <a:t>Computer</a:t>
            </a:r>
            <a:r>
              <a:rPr lang="en-IN" spc="135"/>
              <a:t> </a:t>
            </a:r>
            <a:r>
              <a:rPr lang="en-IN"/>
              <a:t>Engineering</a:t>
            </a:r>
            <a:endParaRPr lang="en-IN" dirty="0"/>
          </a:p>
        </p:txBody>
      </p:sp>
    </p:spTree>
    <p:extLst>
      <p:ext uri="{BB962C8B-B14F-4D97-AF65-F5344CB8AC3E}">
        <p14:creationId xmlns:p14="http://schemas.microsoft.com/office/powerpoint/2010/main" val="3138887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62BFBE-D003-4BCE-B638-5C91F84F28E7}"/>
              </a:ext>
            </a:extLst>
          </p:cNvPr>
          <p:cNvSpPr txBox="1"/>
          <p:nvPr/>
        </p:nvSpPr>
        <p:spPr>
          <a:xfrm>
            <a:off x="685800" y="1118174"/>
            <a:ext cx="4572000" cy="461665"/>
          </a:xfrm>
          <a:prstGeom prst="rect">
            <a:avLst/>
          </a:prstGeom>
          <a:noFill/>
        </p:spPr>
        <p:txBody>
          <a:bodyPr wrap="square">
            <a:spAutoFit/>
          </a:bodyPr>
          <a:lstStyle/>
          <a:p>
            <a:r>
              <a:rPr lang="en-US" sz="2400" b="1" i="0" u="none" strike="noStrike" dirty="0">
                <a:solidFill>
                  <a:srgbClr val="000000"/>
                </a:solidFill>
                <a:effectLst/>
                <a:latin typeface="Corbel" panose="020B0503020204020204" pitchFamily="34" charset="0"/>
              </a:rPr>
              <a:t>B: Drowsiness Detection:</a:t>
            </a:r>
            <a:endParaRPr lang="en-IN" sz="2400" b="1" dirty="0"/>
          </a:p>
        </p:txBody>
      </p:sp>
      <p:sp>
        <p:nvSpPr>
          <p:cNvPr id="3" name="TextBox 2">
            <a:extLst>
              <a:ext uri="{FF2B5EF4-FFF2-40B4-BE49-F238E27FC236}">
                <a16:creationId xmlns:a16="http://schemas.microsoft.com/office/drawing/2014/main" id="{591CED37-F7AC-4670-AA4C-7836E8F2FFBC}"/>
              </a:ext>
            </a:extLst>
          </p:cNvPr>
          <p:cNvSpPr txBox="1"/>
          <p:nvPr/>
        </p:nvSpPr>
        <p:spPr>
          <a:xfrm>
            <a:off x="410173" y="1828800"/>
            <a:ext cx="4343400" cy="3477875"/>
          </a:xfrm>
          <a:prstGeom prst="rect">
            <a:avLst/>
          </a:prstGeom>
          <a:noFill/>
        </p:spPr>
        <p:txBody>
          <a:bodyPr wrap="square" rtlCol="0">
            <a:spAutoFit/>
          </a:bodyPr>
          <a:lstStyle/>
          <a:p>
            <a:pPr algn="l" rtl="0" fontAlgn="base">
              <a:buFont typeface="Arial" panose="020B0604020202020204" pitchFamily="34" charset="0"/>
              <a:buChar char="•"/>
            </a:pPr>
            <a:r>
              <a:rPr lang="en-US" sz="2000" b="0" i="0" u="none" strike="noStrike" dirty="0">
                <a:solidFill>
                  <a:srgbClr val="000000"/>
                </a:solidFill>
                <a:effectLst/>
                <a:latin typeface="Corbel" panose="020B0503020204020204" pitchFamily="34" charset="0"/>
              </a:rPr>
              <a:t>Camera attached to the dashboard of the vehicle used to monitor the driver.</a:t>
            </a:r>
            <a:r>
              <a:rPr lang="en-US" sz="2000" b="0" i="0" dirty="0">
                <a:solidFill>
                  <a:srgbClr val="000000"/>
                </a:solidFill>
                <a:effectLst/>
                <a:latin typeface="Corbel" panose="020B0503020204020204" pitchFamily="34" charset="0"/>
              </a:rPr>
              <a:t>​</a:t>
            </a:r>
            <a:endParaRPr lang="en-US" sz="2000" b="0" i="0" dirty="0">
              <a:solidFill>
                <a:srgbClr val="000000"/>
              </a:solidFill>
              <a:effectLst/>
              <a:latin typeface="Arial" panose="020B0604020202020204" pitchFamily="34" charset="0"/>
            </a:endParaRPr>
          </a:p>
          <a:p>
            <a:pPr algn="l" rtl="0" fontAlgn="base">
              <a:buFont typeface="Arial" panose="020B0604020202020204" pitchFamily="34" charset="0"/>
              <a:buChar char="•"/>
            </a:pPr>
            <a:r>
              <a:rPr lang="en-US" sz="2000" b="0" i="0" u="none" strike="noStrike" dirty="0">
                <a:solidFill>
                  <a:srgbClr val="000000"/>
                </a:solidFill>
                <a:effectLst/>
                <a:latin typeface="Corbel" panose="020B0503020204020204" pitchFamily="34" charset="0"/>
              </a:rPr>
              <a:t>Detect the facial landmarks and calculate the Eye Aspect Ratio(EAR).</a:t>
            </a:r>
            <a:r>
              <a:rPr lang="en-US" sz="2000" b="0" i="0" dirty="0">
                <a:solidFill>
                  <a:srgbClr val="000000"/>
                </a:solidFill>
                <a:effectLst/>
                <a:latin typeface="Corbel" panose="020B0503020204020204" pitchFamily="34" charset="0"/>
              </a:rPr>
              <a:t>​</a:t>
            </a:r>
            <a:endParaRPr lang="en-US" sz="2000" b="0" i="0" dirty="0">
              <a:solidFill>
                <a:srgbClr val="000000"/>
              </a:solidFill>
              <a:effectLst/>
              <a:latin typeface="Arial" panose="020B0604020202020204" pitchFamily="34" charset="0"/>
            </a:endParaRPr>
          </a:p>
          <a:p>
            <a:pPr algn="l" rtl="0" fontAlgn="base">
              <a:buFont typeface="Arial" panose="020B0604020202020204" pitchFamily="34" charset="0"/>
              <a:buChar char="•"/>
            </a:pPr>
            <a:r>
              <a:rPr lang="en-US" sz="2000" b="0" i="0" u="none" strike="noStrike" dirty="0">
                <a:solidFill>
                  <a:srgbClr val="000000"/>
                </a:solidFill>
                <a:effectLst/>
                <a:latin typeface="Corbel" panose="020B0503020204020204" pitchFamily="34" charset="0"/>
              </a:rPr>
              <a:t>Monitor the eye aspect ratio to see if the value </a:t>
            </a:r>
            <a:r>
              <a:rPr lang="en-US" sz="2000" b="0" i="1" u="none" strike="noStrike" dirty="0">
                <a:solidFill>
                  <a:srgbClr val="000000"/>
                </a:solidFill>
                <a:effectLst/>
                <a:latin typeface="Corbel" panose="020B0503020204020204" pitchFamily="34" charset="0"/>
              </a:rPr>
              <a:t>falls</a:t>
            </a:r>
            <a:r>
              <a:rPr lang="en-US" sz="2000" b="0" i="0" u="none" strike="noStrike" dirty="0">
                <a:solidFill>
                  <a:srgbClr val="000000"/>
                </a:solidFill>
                <a:effectLst/>
                <a:latin typeface="Corbel" panose="020B0503020204020204" pitchFamily="34" charset="0"/>
              </a:rPr>
              <a:t> but </a:t>
            </a:r>
            <a:r>
              <a:rPr lang="en-US" sz="2000" b="0" i="1" u="none" strike="noStrike" dirty="0">
                <a:solidFill>
                  <a:srgbClr val="000000"/>
                </a:solidFill>
                <a:effectLst/>
                <a:latin typeface="Corbel" panose="020B0503020204020204" pitchFamily="34" charset="0"/>
              </a:rPr>
              <a:t>does not increase again</a:t>
            </a:r>
            <a:r>
              <a:rPr lang="en-US" sz="2000" b="0" i="0" u="none" strike="noStrike" dirty="0">
                <a:solidFill>
                  <a:srgbClr val="000000"/>
                </a:solidFill>
                <a:effectLst/>
                <a:latin typeface="Corbel" panose="020B0503020204020204" pitchFamily="34" charset="0"/>
              </a:rPr>
              <a:t>, thus implying that the person has closed their eyes.</a:t>
            </a:r>
            <a:r>
              <a:rPr lang="en-US" sz="2000" b="0" i="0" dirty="0">
                <a:solidFill>
                  <a:srgbClr val="000000"/>
                </a:solidFill>
                <a:effectLst/>
                <a:latin typeface="Corbel" panose="020B0503020204020204" pitchFamily="34" charset="0"/>
              </a:rPr>
              <a:t>​</a:t>
            </a:r>
            <a:endParaRPr lang="en-US" sz="2000" b="0" i="0" dirty="0">
              <a:solidFill>
                <a:srgbClr val="000000"/>
              </a:solidFill>
              <a:effectLst/>
              <a:latin typeface="Arial" panose="020B0604020202020204" pitchFamily="34" charset="0"/>
            </a:endParaRPr>
          </a:p>
          <a:p>
            <a:pPr algn="l" rtl="0" fontAlgn="base">
              <a:buFont typeface="Arial" panose="020B0604020202020204" pitchFamily="34" charset="0"/>
              <a:buChar char="•"/>
            </a:pPr>
            <a:r>
              <a:rPr lang="en-US" sz="2000" b="0" i="0" u="none" strike="noStrike" dirty="0">
                <a:solidFill>
                  <a:srgbClr val="000000"/>
                </a:solidFill>
                <a:effectLst/>
                <a:latin typeface="Corbel" panose="020B0503020204020204" pitchFamily="34" charset="0"/>
              </a:rPr>
              <a:t>Play the alarm if the user is drowsy.</a:t>
            </a:r>
            <a:r>
              <a:rPr lang="en-US" sz="2000" b="0" i="0" dirty="0">
                <a:solidFill>
                  <a:srgbClr val="000000"/>
                </a:solidFill>
                <a:effectLst/>
                <a:latin typeface="Corbel" panose="020B0503020204020204" pitchFamily="34" charset="0"/>
              </a:rPr>
              <a:t>​</a:t>
            </a:r>
            <a:endParaRPr lang="en-US" sz="2000" b="0" i="0" dirty="0">
              <a:solidFill>
                <a:srgbClr val="000000"/>
              </a:solidFill>
              <a:effectLst/>
              <a:latin typeface="Arial" panose="020B0604020202020204" pitchFamily="34" charset="0"/>
            </a:endParaRPr>
          </a:p>
        </p:txBody>
      </p:sp>
      <p:pic>
        <p:nvPicPr>
          <p:cNvPr id="2050" name="Picture 2">
            <a:extLst>
              <a:ext uri="{FF2B5EF4-FFF2-40B4-BE49-F238E27FC236}">
                <a16:creationId xmlns:a16="http://schemas.microsoft.com/office/drawing/2014/main" id="{798743D9-885A-42F2-B761-44F782941C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1579839"/>
            <a:ext cx="4038600" cy="130440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1C7FAA87-F49B-430E-860E-BC06100E65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3460678"/>
            <a:ext cx="1995833" cy="152988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9E863C54-3250-4272-9D07-BC6AADE4F0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95860" y="3460678"/>
            <a:ext cx="1939859" cy="1492782"/>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4A814D84-6EB3-4FF1-A05B-39791818EEA3}"/>
              </a:ext>
            </a:extLst>
          </p:cNvPr>
          <p:cNvSpPr>
            <a:spLocks noGrp="1"/>
          </p:cNvSpPr>
          <p:nvPr>
            <p:ph type="ftr" sz="quarter" idx="5"/>
          </p:nvPr>
        </p:nvSpPr>
        <p:spPr/>
        <p:txBody>
          <a:bodyPr/>
          <a:lstStyle/>
          <a:p>
            <a:pPr marL="12700">
              <a:lnSpc>
                <a:spcPct val="100000"/>
              </a:lnSpc>
              <a:spcBef>
                <a:spcPts val="35"/>
              </a:spcBef>
            </a:pPr>
            <a:r>
              <a:rPr lang="en-IN"/>
              <a:t>Department </a:t>
            </a:r>
            <a:r>
              <a:rPr lang="en-IN" spc="5"/>
              <a:t>Of </a:t>
            </a:r>
            <a:r>
              <a:rPr lang="en-IN"/>
              <a:t>Computer</a:t>
            </a:r>
            <a:r>
              <a:rPr lang="en-IN" spc="135"/>
              <a:t> </a:t>
            </a:r>
            <a:r>
              <a:rPr lang="en-IN"/>
              <a:t>Engineering</a:t>
            </a:r>
            <a:endParaRPr lang="en-IN" dirty="0"/>
          </a:p>
        </p:txBody>
      </p:sp>
      <p:sp>
        <p:nvSpPr>
          <p:cNvPr id="8" name="TextBox 7">
            <a:extLst>
              <a:ext uri="{FF2B5EF4-FFF2-40B4-BE49-F238E27FC236}">
                <a16:creationId xmlns:a16="http://schemas.microsoft.com/office/drawing/2014/main" id="{7E079F17-3957-4595-881C-7F3849F66320}"/>
              </a:ext>
            </a:extLst>
          </p:cNvPr>
          <p:cNvSpPr txBox="1"/>
          <p:nvPr/>
        </p:nvSpPr>
        <p:spPr>
          <a:xfrm>
            <a:off x="5524500" y="2895461"/>
            <a:ext cx="2743200" cy="276999"/>
          </a:xfrm>
          <a:prstGeom prst="rect">
            <a:avLst/>
          </a:prstGeom>
          <a:noFill/>
        </p:spPr>
        <p:txBody>
          <a:bodyPr wrap="square" rtlCol="0">
            <a:spAutoFit/>
          </a:bodyPr>
          <a:lstStyle/>
          <a:p>
            <a:pPr algn="ctr"/>
            <a:r>
              <a:rPr lang="en-IN" sz="1200" dirty="0"/>
              <a:t>Figure 4 : Calculating EAR</a:t>
            </a:r>
          </a:p>
        </p:txBody>
      </p:sp>
      <p:sp>
        <p:nvSpPr>
          <p:cNvPr id="9" name="TextBox 8">
            <a:extLst>
              <a:ext uri="{FF2B5EF4-FFF2-40B4-BE49-F238E27FC236}">
                <a16:creationId xmlns:a16="http://schemas.microsoft.com/office/drawing/2014/main" id="{44DFA9BB-8F00-45DB-A32B-60AA2249F8DA}"/>
              </a:ext>
            </a:extLst>
          </p:cNvPr>
          <p:cNvSpPr txBox="1"/>
          <p:nvPr/>
        </p:nvSpPr>
        <p:spPr>
          <a:xfrm>
            <a:off x="5524500" y="5001162"/>
            <a:ext cx="2743200" cy="276999"/>
          </a:xfrm>
          <a:prstGeom prst="rect">
            <a:avLst/>
          </a:prstGeom>
          <a:noFill/>
        </p:spPr>
        <p:txBody>
          <a:bodyPr wrap="square" rtlCol="0">
            <a:spAutoFit/>
          </a:bodyPr>
          <a:lstStyle/>
          <a:p>
            <a:pPr algn="ctr"/>
            <a:r>
              <a:rPr lang="en-IN" sz="1200" dirty="0"/>
              <a:t>Figure 5 : Drowsiness Alert</a:t>
            </a:r>
          </a:p>
        </p:txBody>
      </p:sp>
    </p:spTree>
    <p:extLst>
      <p:ext uri="{BB962C8B-B14F-4D97-AF65-F5344CB8AC3E}">
        <p14:creationId xmlns:p14="http://schemas.microsoft.com/office/powerpoint/2010/main" val="3889629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4F4D854-AA40-4FF8-A21A-3D13717F32ED}"/>
              </a:ext>
            </a:extLst>
          </p:cNvPr>
          <p:cNvSpPr/>
          <p:nvPr/>
        </p:nvSpPr>
        <p:spPr>
          <a:xfrm>
            <a:off x="914400" y="228600"/>
            <a:ext cx="2610650"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References:</a:t>
            </a:r>
          </a:p>
        </p:txBody>
      </p:sp>
      <p:sp>
        <p:nvSpPr>
          <p:cNvPr id="3" name="Footer Placeholder 2">
            <a:extLst>
              <a:ext uri="{FF2B5EF4-FFF2-40B4-BE49-F238E27FC236}">
                <a16:creationId xmlns:a16="http://schemas.microsoft.com/office/drawing/2014/main" id="{00464AAA-E2C6-476B-B978-53B1BE9496D4}"/>
              </a:ext>
            </a:extLst>
          </p:cNvPr>
          <p:cNvSpPr>
            <a:spLocks noGrp="1"/>
          </p:cNvSpPr>
          <p:nvPr>
            <p:ph type="ftr" sz="quarter" idx="5"/>
          </p:nvPr>
        </p:nvSpPr>
        <p:spPr/>
        <p:txBody>
          <a:bodyPr/>
          <a:lstStyle/>
          <a:p>
            <a:pPr marL="12700">
              <a:lnSpc>
                <a:spcPct val="100000"/>
              </a:lnSpc>
              <a:spcBef>
                <a:spcPts val="35"/>
              </a:spcBef>
            </a:pPr>
            <a:r>
              <a:rPr lang="en-IN"/>
              <a:t>Department </a:t>
            </a:r>
            <a:r>
              <a:rPr lang="en-IN" spc="5"/>
              <a:t>Of </a:t>
            </a:r>
            <a:r>
              <a:rPr lang="en-IN"/>
              <a:t>Computer</a:t>
            </a:r>
            <a:r>
              <a:rPr lang="en-IN" spc="135"/>
              <a:t> </a:t>
            </a:r>
            <a:r>
              <a:rPr lang="en-IN"/>
              <a:t>Engineering</a:t>
            </a:r>
            <a:endParaRPr lang="en-IN" dirty="0"/>
          </a:p>
        </p:txBody>
      </p:sp>
      <p:sp>
        <p:nvSpPr>
          <p:cNvPr id="4" name="TextBox 3">
            <a:extLst>
              <a:ext uri="{FF2B5EF4-FFF2-40B4-BE49-F238E27FC236}">
                <a16:creationId xmlns:a16="http://schemas.microsoft.com/office/drawing/2014/main" id="{19C596AE-7B7E-4E84-A3C5-42F7C5EB2169}"/>
              </a:ext>
            </a:extLst>
          </p:cNvPr>
          <p:cNvSpPr txBox="1"/>
          <p:nvPr/>
        </p:nvSpPr>
        <p:spPr>
          <a:xfrm>
            <a:off x="647700" y="1219200"/>
            <a:ext cx="7848600" cy="3785652"/>
          </a:xfrm>
          <a:prstGeom prst="rect">
            <a:avLst/>
          </a:prstGeom>
          <a:noFill/>
        </p:spPr>
        <p:txBody>
          <a:bodyPr wrap="square" rtlCol="0">
            <a:spAutoFit/>
          </a:bodyPr>
          <a:lstStyle/>
          <a:p>
            <a:pPr marL="285750" indent="-285750">
              <a:buFont typeface="Arial" panose="020B0604020202020204" pitchFamily="34" charset="0"/>
              <a:buChar char="•"/>
            </a:pPr>
            <a:r>
              <a:rPr lang="en-US" sz="2000" dirty="0"/>
              <a:t>IoT Based Intelligent System For Vehicle Accident Prevention And Detection At Real Time - </a:t>
            </a:r>
            <a:r>
              <a:rPr lang="en-IN" sz="2000" dirty="0"/>
              <a:t>Vivek Kinage, Piyush Patil.</a:t>
            </a:r>
          </a:p>
          <a:p>
            <a:pPr marL="285750" indent="-285750">
              <a:buFont typeface="Arial" panose="020B0604020202020204" pitchFamily="34" charset="0"/>
              <a:buChar char="•"/>
            </a:pPr>
            <a:r>
              <a:rPr lang="en-US" sz="2000" dirty="0"/>
              <a:t>IoT based Obligatory usage of Safety Equipment for Alcohol and Accident Detection - </a:t>
            </a:r>
            <a:r>
              <a:rPr lang="en-IN" sz="2000" dirty="0"/>
              <a:t>Dhruvesh H. Patel, Parth Sadatiya, Dhruvbhai K. Patel, Prasann Barot</a:t>
            </a:r>
          </a:p>
          <a:p>
            <a:pPr marL="285750" indent="-285750">
              <a:buFont typeface="Arial" panose="020B0604020202020204" pitchFamily="34" charset="0"/>
              <a:buChar char="•"/>
            </a:pPr>
            <a:r>
              <a:rPr lang="en-IN" sz="2000" dirty="0"/>
              <a:t>Alcohol Detection System - </a:t>
            </a:r>
            <a:r>
              <a:rPr lang="en-IN" sz="2000" dirty="0" err="1"/>
              <a:t>Nimmy</a:t>
            </a:r>
            <a:r>
              <a:rPr lang="en-IN" sz="2000" dirty="0"/>
              <a:t> James, Aparna C, Teena P John</a:t>
            </a:r>
          </a:p>
          <a:p>
            <a:endParaRPr lang="en-IN" sz="2000" dirty="0"/>
          </a:p>
          <a:p>
            <a:pPr marL="285750" indent="-285750">
              <a:buFont typeface="Arial" panose="020B0604020202020204" pitchFamily="34" charset="0"/>
              <a:buChar char="•"/>
            </a:pPr>
            <a:r>
              <a:rPr lang="en-IN" sz="2000" dirty="0"/>
              <a:t>Websites </a:t>
            </a:r>
            <a:r>
              <a:rPr lang="en-IN" sz="2000" dirty="0" err="1"/>
              <a:t>refered</a:t>
            </a:r>
            <a:r>
              <a:rPr lang="en-IN" sz="2000" dirty="0"/>
              <a:t>:</a:t>
            </a:r>
          </a:p>
          <a:p>
            <a:r>
              <a:rPr lang="en-IN" sz="2000" dirty="0"/>
              <a:t> 1) https://www.pyimagesearch.com/2017/05/08/drowsiness-detection-opencv/</a:t>
            </a:r>
          </a:p>
          <a:p>
            <a:r>
              <a:rPr lang="en-IN" sz="2000" dirty="0"/>
              <a:t>2) https://circuitdigest.com/microcontroller-projects/arduino-alcohol-detector-circuit-board</a:t>
            </a:r>
          </a:p>
        </p:txBody>
      </p:sp>
    </p:spTree>
    <p:extLst>
      <p:ext uri="{BB962C8B-B14F-4D97-AF65-F5344CB8AC3E}">
        <p14:creationId xmlns:p14="http://schemas.microsoft.com/office/powerpoint/2010/main" val="11227972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109</TotalTime>
  <Words>655</Words>
  <Application>Microsoft Office PowerPoint</Application>
  <PresentationFormat>On-screen Show (4:3)</PresentationFormat>
  <Paragraphs>64</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Corbel</vt:lpstr>
      <vt:lpstr>Segoe UI</vt:lpstr>
      <vt:lpstr>Times New Roman</vt:lpstr>
      <vt:lpstr>Wingdings</vt:lpstr>
      <vt:lpstr>Office Theme</vt:lpstr>
      <vt:lpstr>ROAD SAFETY​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ROAD SAFETY</dc:title>
  <dc:creator>Gauri</dc:creator>
  <cp:lastModifiedBy>K GAURI KRISHNAMOORTHY</cp:lastModifiedBy>
  <cp:revision>8</cp:revision>
  <dcterms:created xsi:type="dcterms:W3CDTF">2020-12-14T06:46:45Z</dcterms:created>
  <dcterms:modified xsi:type="dcterms:W3CDTF">2020-12-14T08:36:25Z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2020-12-13T00:00:00Z</vt:filetime>
  </property>
  <property fmtid="{D5CDD505-2E9C-101B-9397-08002B2CF9AE}" pid="3" name="LastSaved">
    <vt:filetime>2020-12-14T00:00:00Z</vt:filetime>
  </property>
</Properties>
</file>