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75" r:id="rId4"/>
    <p:sldId id="281" r:id="rId5"/>
    <p:sldId id="283" r:id="rId6"/>
    <p:sldId id="284" r:id="rId7"/>
    <p:sldId id="285" r:id="rId8"/>
    <p:sldId id="286" r:id="rId9"/>
    <p:sldId id="288" r:id="rId11"/>
    <p:sldId id="291" r:id="rId12"/>
    <p:sldId id="289" r:id="rId13"/>
    <p:sldId id="292" r:id="rId14"/>
    <p:sldId id="293" r:id="rId15"/>
    <p:sldId id="294" r:id="rId16"/>
    <p:sldId id="295" r:id="rId17"/>
    <p:sldId id="296" r:id="rId18"/>
    <p:sldId id="298" r:id="rId19"/>
    <p:sldId id="304" r:id="rId20"/>
    <p:sldId id="299" r:id="rId21"/>
    <p:sldId id="305" r:id="rId22"/>
    <p:sldId id="300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7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02" y="-3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593460" y="151129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ptstore.net/author/jiangjie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95987" y="1601312"/>
            <a:ext cx="72324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最短路算法</a:t>
            </a:r>
            <a:r>
              <a:rPr lang="zh-CN" altLang="en-US" sz="5400" dirty="0" smtClean="0"/>
              <a:t>之</a:t>
            </a:r>
            <a:r>
              <a:rPr lang="en-US" altLang="zh-CN" sz="5400" dirty="0"/>
              <a:t>Floyd</a:t>
            </a:r>
            <a:r>
              <a:rPr lang="zh-CN" altLang="en-US" sz="5400" dirty="0" smtClean="0"/>
              <a:t>算法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920343" cy="32693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5301044" cy="32693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4700" y="6350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第一件事情：从当前所有点中选择权值最小的点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即出发点到此点的最短路径已经确定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854700" y="186328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第二件事情：用这个点去松弛其他与之相连的点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28720" cy="3269367"/>
          </a:xfrm>
          <a:prstGeom prst="rect">
            <a:avLst/>
          </a:prstGeom>
        </p:spPr>
      </p:pic>
      <p:pic>
        <p:nvPicPr>
          <p:cNvPr id="8" name="图片 1" descr="QQ图片2018071210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43"/>
            <a:ext cx="5328720" cy="32693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4700" y="6350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第一件事情：从当前所有点中选择权值最小的点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即出发点到此点的最短路径已经确定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54700" y="185641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第二件事情：用这个点去松弛其他与之相连的点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" y="36443"/>
            <a:ext cx="5324397" cy="3269367"/>
          </a:xfrm>
          <a:prstGeom prst="rect">
            <a:avLst/>
          </a:prstGeom>
        </p:spPr>
      </p:pic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324397" cy="32693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4700" y="6350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第一件事情：从当前所有点中选择权值最小的点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即出发点到此点的最短路径已经确定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54700" y="185641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第二件事情：用这个点去松弛其他与之相连的点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1763" cy="32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" y="0"/>
            <a:ext cx="5324397" cy="3346763"/>
          </a:xfrm>
          <a:prstGeom prst="rect">
            <a:avLst/>
          </a:prstGeom>
        </p:spPr>
      </p:pic>
      <p:pic>
        <p:nvPicPr>
          <p:cNvPr id="7" name="图片 1" descr="QQ图片2018071210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331763" cy="32693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4700" y="6350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第一件事情：从当前所有点中选择权值最小的点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即出发点到此点的最短路径已经确定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54700" y="185641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第二件事情：用这个点去松弛其他与之相连的点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" y="0"/>
            <a:ext cx="5324397" cy="3346763"/>
          </a:xfrm>
          <a:prstGeom prst="rect">
            <a:avLst/>
          </a:prstGeom>
        </p:spPr>
      </p:pic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" y="0"/>
            <a:ext cx="5324397" cy="3346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4700" y="6350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第一件事情：从当前所有点中选择权值最小的点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即出发点到此点的最短路径已经确定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54700" y="185641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第二件事情：用这个点去松弛其他与之相连的点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" y="28"/>
            <a:ext cx="5324397" cy="3285514"/>
          </a:xfrm>
          <a:prstGeom prst="rect">
            <a:avLst/>
          </a:prstGeom>
        </p:spPr>
      </p:pic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5" y="28"/>
            <a:ext cx="5324397" cy="328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4700" y="6350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第一件事情：从当前所有点中选择权值最小的点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即出发点到此点的最短路径已经确定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54700" y="185641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第二件事情：用这个点去松弛其他与之相连的点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3131"/>
          <a:stretch>
            <a:fillRect/>
          </a:stretch>
        </p:blipFill>
        <p:spPr>
          <a:xfrm>
            <a:off x="7365" y="-1"/>
            <a:ext cx="5324397" cy="32766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54700" y="30919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算法整体</a:t>
            </a:r>
            <a:r>
              <a:rPr lang="zh-CN" altLang="en-US" b="1" dirty="0"/>
              <a:t>时间</a:t>
            </a:r>
            <a:r>
              <a:rPr lang="zh-CN" altLang="en-US" b="1" dirty="0" smtClean="0"/>
              <a:t>复杂度</a:t>
            </a:r>
            <a:r>
              <a:rPr lang="en-US" altLang="zh-CN" b="1" dirty="0" smtClean="0"/>
              <a:t>: O(N^2)</a:t>
            </a:r>
            <a:endParaRPr lang="zh-CN" altLang="en-US" b="1" dirty="0"/>
          </a:p>
        </p:txBody>
      </p:sp>
      <p:pic>
        <p:nvPicPr>
          <p:cNvPr id="9" name="图片 1" descr="QQ图片201807121047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9315" y="1790700"/>
            <a:ext cx="98729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SPFA 算法通常用于求含负权边的单源最短路径，以及判负权环。SPFA 最坏情况下复杂度为 O(VE)。很多时候，给定的图存在负权边，这时类似Dijkstra算法等便没有了用武之地</a:t>
            </a:r>
            <a:r>
              <a:rPr lang="en-US" altLang="zh-CN" sz="2800"/>
              <a:t>,</a:t>
            </a:r>
            <a:r>
              <a:rPr lang="zh-CN" altLang="zh-CN" sz="2800"/>
              <a:t>就需要</a:t>
            </a:r>
            <a:r>
              <a:rPr lang="en-US" altLang="zh-CN" sz="2800"/>
              <a:t>SPFA</a:t>
            </a:r>
            <a:r>
              <a:rPr lang="zh-CN" altLang="en-US" sz="2800"/>
              <a:t>算法，</a:t>
            </a:r>
            <a:r>
              <a:rPr lang="en-US" altLang="zh-CN" sz="2800"/>
              <a:t>SPFA</a:t>
            </a:r>
            <a:r>
              <a:rPr lang="zh-CN" altLang="en-US" sz="2800"/>
              <a:t>还可以判负环。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538345" y="874395"/>
            <a:ext cx="2230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/>
              <a:t>SPFA算法</a:t>
            </a:r>
            <a:endParaRPr lang="zh-CN" altLang="en-US" sz="4000" b="1"/>
          </a:p>
        </p:txBody>
      </p:sp>
      <p:pic>
        <p:nvPicPr>
          <p:cNvPr id="3074" name="图片 1" descr="QQ图片20180712104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3105" y="625475"/>
            <a:ext cx="1031430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们用数组dis记录每个结点的最短路径估计值，用邻接表或邻接矩阵来存储图G。我们采取的方法是动态逼近法：设立一个先进先出的队列用来保存待优化的结点，优化时每次取出队首结点u，并且用u点当前的最短路径估计值对离开u点所指向的结点v进行松弛操作，如果v点的最短路径估计值有所调整，且v点不在当前的队列中，就将v点放入队尾。这样不断从队列中取出结点来进行松弛操作，直至队列空为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QQ图片20180712104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s9-4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-6350"/>
            <a:ext cx="6089650" cy="4561840"/>
          </a:xfrm>
          <a:prstGeom prst="rect">
            <a:avLst/>
          </a:prstGeom>
        </p:spPr>
      </p:pic>
      <p:pic>
        <p:nvPicPr>
          <p:cNvPr id="6" name="图片 5" descr="s9-4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90" y="-6350"/>
            <a:ext cx="6094730" cy="5543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9610" y="4752975"/>
            <a:ext cx="558927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if(dis[V_to]&gt;dis[V_now]+val[V_now--V_to]){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 dis[V_to]=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dis[V_now]+val[V_now--V_to];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   if(inq[V_to]==0){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      inq[V_to]=1;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      q.push(V_to);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21590"/>
            <a:ext cx="899795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SPFA(int s)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queue&lt;int&gt; q;</a:t>
            </a:r>
            <a:endParaRPr lang="zh-CN" altLang="en-US"/>
          </a:p>
          <a:p>
            <a:r>
              <a:rPr lang="zh-CN" altLang="en-US"/>
              <a:t>	q.push(s);</a:t>
            </a:r>
            <a:endParaRPr lang="zh-CN" altLang="en-US"/>
          </a:p>
          <a:p>
            <a:r>
              <a:rPr lang="zh-CN" altLang="en-US"/>
              <a:t>	book[s] = 1;//加入队列并标记 </a:t>
            </a:r>
            <a:endParaRPr lang="zh-CN" altLang="en-US"/>
          </a:p>
          <a:p>
            <a:r>
              <a:rPr lang="zh-CN" altLang="en-US"/>
              <a:t>	while(!q.empty())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int point = q.front();</a:t>
            </a:r>
            <a:endParaRPr lang="zh-CN" altLang="en-US"/>
          </a:p>
          <a:p>
            <a:r>
              <a:rPr lang="zh-CN" altLang="en-US"/>
              <a:t>		q.pop();</a:t>
            </a:r>
            <a:endParaRPr lang="zh-CN" altLang="en-US"/>
          </a:p>
          <a:p>
            <a:r>
              <a:rPr lang="zh-CN" altLang="en-US"/>
              <a:t>		book[point] = 0;//弹出队列并取消标记 </a:t>
            </a:r>
            <a:endParaRPr lang="zh-CN" altLang="en-US"/>
          </a:p>
          <a:p>
            <a:r>
              <a:rPr lang="zh-CN" altLang="en-US"/>
              <a:t>		for(int i = 0; i &lt; g[point].size(); i++)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if(g[point][i].distance + dis[point] &lt; dis[g[point][i].to])//比较 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dis[g[point][i].to] = g[point][i].distance + dis[point];//更新路径 </a:t>
            </a:r>
            <a:endParaRPr lang="zh-CN" altLang="en-US"/>
          </a:p>
          <a:p>
            <a:r>
              <a:rPr lang="zh-CN" altLang="en-US"/>
              <a:t>				if(!book[g[point][i].to])//若该点不在队列 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q.push(g[point][i].to);</a:t>
            </a:r>
            <a:endParaRPr lang="zh-CN" altLang="en-US"/>
          </a:p>
          <a:p>
            <a:r>
              <a:rPr lang="zh-CN" altLang="en-US"/>
              <a:t>					book[g[point][i].to] = 1;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3969122" y="1456027"/>
            <a:ext cx="4253755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什么是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Floyd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算法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686" y="3207533"/>
            <a:ext cx="10837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Floyd-</a:t>
            </a:r>
            <a:r>
              <a:rPr lang="en-US" altLang="zh-CN" b="1" dirty="0" err="1">
                <a:latin typeface="+mn-ea"/>
              </a:rPr>
              <a:t>Warshall</a:t>
            </a:r>
            <a:r>
              <a:rPr lang="zh-CN" altLang="en-US" b="1" dirty="0" smtClean="0">
                <a:latin typeface="+mn-ea"/>
              </a:rPr>
              <a:t>算法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解决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任意两点</a:t>
            </a:r>
            <a:r>
              <a:rPr lang="zh-CN" altLang="en-US" dirty="0">
                <a:latin typeface="+mn-ea"/>
              </a:rPr>
              <a:t>间的最短路径的一种算法</a:t>
            </a:r>
            <a:r>
              <a:rPr lang="zh-CN" altLang="en-US" dirty="0" smtClean="0">
                <a:latin typeface="+mn-ea"/>
              </a:rPr>
              <a:t>，可以</a:t>
            </a:r>
            <a:r>
              <a:rPr lang="zh-CN" altLang="en-US" dirty="0">
                <a:latin typeface="+mn-ea"/>
              </a:rPr>
              <a:t>正确处理有向图或负权的</a:t>
            </a:r>
            <a:r>
              <a:rPr lang="zh-CN" altLang="en-US" dirty="0" smtClean="0">
                <a:latin typeface="+mn-ea"/>
              </a:rPr>
              <a:t>最短路径问题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同时</a:t>
            </a:r>
            <a:r>
              <a:rPr lang="zh-CN" altLang="en-US" dirty="0">
                <a:latin typeface="+mn-ea"/>
              </a:rPr>
              <a:t>也被用于计算有向图的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传递闭包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Floyd-</a:t>
            </a:r>
            <a:r>
              <a:rPr lang="en-US" altLang="zh-CN" dirty="0" err="1" smtClean="0">
                <a:latin typeface="+mn-ea"/>
              </a:rPr>
              <a:t>Warshall</a:t>
            </a:r>
            <a:r>
              <a:rPr lang="zh-CN" altLang="en-US" dirty="0">
                <a:latin typeface="+mn-ea"/>
              </a:rPr>
              <a:t>算法的时间复杂度为</a:t>
            </a:r>
            <a:r>
              <a:rPr lang="en-US" altLang="zh-CN" dirty="0">
                <a:latin typeface="+mn-ea"/>
              </a:rPr>
              <a:t>O(N</a:t>
            </a:r>
            <a:r>
              <a:rPr lang="en-US" altLang="zh-CN" baseline="30000" dirty="0"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，空间复杂度为</a:t>
            </a:r>
            <a:r>
              <a:rPr lang="en-US" altLang="zh-CN" dirty="0">
                <a:latin typeface="+mn-ea"/>
              </a:rPr>
              <a:t>O(N</a:t>
            </a:r>
            <a:r>
              <a:rPr lang="en-US" altLang="zh-CN" baseline="30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1855" y="1859915"/>
            <a:ext cx="99002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SPFA算法有两个优化策略SLF和LLL——SLF：Small Label First 策略，设要加入的节点是j，队首元素为i，若dist(j)&lt;dist(i)，则将j插入队首，否则插入队尾； LLL：Large Label Last 策略，设队首元素为i，队列中所有dist值的平均值为x，若dist(i)&gt;x则将i插入到队尾，查找下一元素，直到找到某一i使得dist(i)&lt;=x，则将i出队进行松弛操作。 SLF 可使速度提高 15 ~ 20%；SLF + LLL 可提高约 50%。 在实际的应用中SPFA的算法时间效率不是很稳定，为了避免最坏情况的出现，通常使用效率更加稳定的Dijkstra算法。</a:t>
            </a:r>
            <a:endParaRPr lang="zh-CN" altLang="en-US" sz="2400"/>
          </a:p>
        </p:txBody>
      </p:sp>
      <p:pic>
        <p:nvPicPr>
          <p:cNvPr id="3074" name="图片 1" descr="QQ图片20180712104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1"/>
          </p:cNvPr>
          <p:cNvSpPr txBox="1"/>
          <p:nvPr/>
        </p:nvSpPr>
        <p:spPr>
          <a:xfrm>
            <a:off x="9387340" y="6013569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http://www.1ppt.com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2"/>
            <a:ext cx="4432300" cy="3425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70" y="238433"/>
            <a:ext cx="3742645" cy="30973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0085" y="4005942"/>
            <a:ext cx="89480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假设现在我们可以把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节点作为中间节点</a:t>
            </a:r>
            <a:endParaRPr lang="en-US" altLang="zh-CN" sz="2400" b="1" dirty="0" smtClean="0"/>
          </a:p>
          <a:p>
            <a:r>
              <a:rPr lang="zh-CN" altLang="en-US" sz="2400" b="1" dirty="0"/>
              <a:t>可</a:t>
            </a:r>
            <a:r>
              <a:rPr lang="zh-CN" altLang="en-US" sz="2400" b="1" dirty="0" smtClean="0"/>
              <a:t>得如下转移方程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1;i&lt;= 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j = 1;j&lt;= </a:t>
            </a:r>
            <a:r>
              <a:rPr lang="en-US" altLang="zh-CN" sz="2400" b="1" dirty="0" err="1"/>
              <a:t>n;j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	    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</a:t>
            </a:r>
            <a:r>
              <a:rPr lang="en-US" altLang="zh-CN" sz="2400" b="1" dirty="0" smtClean="0"/>
              <a:t>j] =min(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][j],dis[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][</a:t>
            </a:r>
            <a:r>
              <a:rPr lang="en-US" altLang="zh-CN" sz="2400" b="1" dirty="0"/>
              <a:t>1</a:t>
            </a:r>
            <a:r>
              <a:rPr lang="en-US" altLang="zh-CN" sz="2400" b="1" dirty="0" smtClean="0"/>
              <a:t>]+dis[1][</a:t>
            </a:r>
            <a:r>
              <a:rPr lang="en-US" altLang="zh-CN" sz="2400" b="1" dirty="0"/>
              <a:t>j]);</a:t>
            </a:r>
            <a:endParaRPr lang="zh-CN" altLang="en-US" sz="2400" b="1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69" y="238433"/>
            <a:ext cx="3742645" cy="3097361"/>
          </a:xfrm>
          <a:prstGeom prst="rect">
            <a:avLst/>
          </a:prstGeom>
        </p:spPr>
      </p:pic>
      <p:pic>
        <p:nvPicPr>
          <p:cNvPr id="7" name="图片 1" descr="QQ图片2018071210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2"/>
            <a:ext cx="4432300" cy="3425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38432"/>
            <a:ext cx="3742645" cy="30973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38431"/>
            <a:ext cx="3742645" cy="3097361"/>
          </a:xfrm>
          <a:prstGeom prst="rect">
            <a:avLst/>
          </a:prstGeom>
        </p:spPr>
      </p:pic>
      <p:pic>
        <p:nvPicPr>
          <p:cNvPr id="7" name="图片 1" descr="QQ图片2018071210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4"/>
          <p:cNvSpPr txBox="1"/>
          <p:nvPr/>
        </p:nvSpPr>
        <p:spPr>
          <a:xfrm>
            <a:off x="1230085" y="4005942"/>
            <a:ext cx="89480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假设现在我们可以把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节点作为中间节点</a:t>
            </a:r>
            <a:endParaRPr lang="en-US" altLang="zh-CN" sz="2400" b="1" dirty="0" smtClean="0"/>
          </a:p>
          <a:p>
            <a:r>
              <a:rPr lang="zh-CN" altLang="en-US" sz="2400" b="1" dirty="0"/>
              <a:t>可</a:t>
            </a:r>
            <a:r>
              <a:rPr lang="zh-CN" altLang="en-US" sz="2400" b="1" dirty="0" smtClean="0"/>
              <a:t>得如下转移方程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1;i&lt;= 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j = 1;j&lt;= </a:t>
            </a:r>
            <a:r>
              <a:rPr lang="en-US" altLang="zh-CN" sz="2400" b="1" dirty="0" err="1"/>
              <a:t>n;j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	    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</a:t>
            </a:r>
            <a:r>
              <a:rPr lang="en-US" altLang="zh-CN" sz="2400" b="1" dirty="0" smtClean="0"/>
              <a:t>j] =min(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][j],</a:t>
            </a:r>
            <a:r>
              <a:rPr lang="en-US" altLang="zh-CN" sz="2400" b="1" dirty="0" err="1"/>
              <a:t>dis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][</a:t>
            </a:r>
            <a:r>
              <a:rPr lang="en-US" altLang="zh-CN" sz="2400" b="1" dirty="0"/>
              <a:t>2</a:t>
            </a:r>
            <a:r>
              <a:rPr lang="en-US" altLang="zh-CN" sz="2400" b="1" dirty="0" smtClean="0"/>
              <a:t>]+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[2][</a:t>
            </a:r>
            <a:r>
              <a:rPr lang="en-US" altLang="zh-CN" sz="2400" b="1" dirty="0"/>
              <a:t>j]);</a:t>
            </a:r>
            <a:endParaRPr lang="zh-CN" altLang="en-US" sz="24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2"/>
            <a:ext cx="4432300" cy="3425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5" y="238432"/>
            <a:ext cx="3742645" cy="30973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5" y="238431"/>
            <a:ext cx="3742645" cy="3097361"/>
          </a:xfrm>
          <a:prstGeom prst="rect">
            <a:avLst/>
          </a:prstGeom>
        </p:spPr>
      </p:pic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4"/>
          <p:cNvSpPr txBox="1"/>
          <p:nvPr/>
        </p:nvSpPr>
        <p:spPr>
          <a:xfrm>
            <a:off x="1230085" y="4005942"/>
            <a:ext cx="89480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假设现在我们可以把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节点作为中间节点</a:t>
            </a:r>
            <a:endParaRPr lang="en-US" altLang="zh-CN" sz="2400" b="1" dirty="0" smtClean="0"/>
          </a:p>
          <a:p>
            <a:r>
              <a:rPr lang="zh-CN" altLang="en-US" sz="2400" b="1" dirty="0"/>
              <a:t>可</a:t>
            </a:r>
            <a:r>
              <a:rPr lang="zh-CN" altLang="en-US" sz="2400" b="1" dirty="0" smtClean="0"/>
              <a:t>得如下转移方程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1;i&lt;= 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j = 1;j&lt;= </a:t>
            </a:r>
            <a:r>
              <a:rPr lang="en-US" altLang="zh-CN" sz="2400" b="1" dirty="0" err="1"/>
              <a:t>n;j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	    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</a:t>
            </a:r>
            <a:r>
              <a:rPr lang="en-US" altLang="zh-CN" sz="2400" b="1" dirty="0" smtClean="0"/>
              <a:t>j] =min(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][j],</a:t>
            </a:r>
            <a:r>
              <a:rPr lang="en-US" altLang="zh-CN" sz="2400" b="1" dirty="0" err="1"/>
              <a:t>dis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][</a:t>
            </a:r>
            <a:r>
              <a:rPr lang="en-US" altLang="zh-CN" sz="2400" b="1" dirty="0"/>
              <a:t>3</a:t>
            </a:r>
            <a:r>
              <a:rPr lang="en-US" altLang="zh-CN" sz="2400" b="1" dirty="0" smtClean="0"/>
              <a:t>]+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[3][</a:t>
            </a:r>
            <a:r>
              <a:rPr lang="en-US" altLang="zh-CN" sz="2400" b="1" dirty="0"/>
              <a:t>j]);</a:t>
            </a:r>
            <a:endParaRPr lang="zh-CN" altLang="en-US" sz="24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2"/>
            <a:ext cx="4432300" cy="3425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4" y="238432"/>
            <a:ext cx="3742645" cy="30973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4" y="238431"/>
            <a:ext cx="3742645" cy="3097361"/>
          </a:xfrm>
          <a:prstGeom prst="rect">
            <a:avLst/>
          </a:prstGeom>
        </p:spPr>
      </p:pic>
      <p:pic>
        <p:nvPicPr>
          <p:cNvPr id="7" name="图片 1" descr="QQ图片2018071210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4"/>
          <p:cNvSpPr txBox="1"/>
          <p:nvPr/>
        </p:nvSpPr>
        <p:spPr>
          <a:xfrm>
            <a:off x="1230085" y="4005942"/>
            <a:ext cx="89480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假设现在我们可以把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节点作为中间节点</a:t>
            </a:r>
            <a:endParaRPr lang="en-US" altLang="zh-CN" sz="2400" b="1" dirty="0" smtClean="0"/>
          </a:p>
          <a:p>
            <a:r>
              <a:rPr lang="zh-CN" altLang="en-US" sz="2400" b="1" dirty="0"/>
              <a:t>可</a:t>
            </a:r>
            <a:r>
              <a:rPr lang="zh-CN" altLang="en-US" sz="2400" b="1" dirty="0" smtClean="0"/>
              <a:t>得如下转移方程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1;i&lt;= 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j = 1;j&lt;= </a:t>
            </a:r>
            <a:r>
              <a:rPr lang="en-US" altLang="zh-CN" sz="2400" b="1" dirty="0" err="1"/>
              <a:t>n;j</a:t>
            </a:r>
            <a:r>
              <a:rPr lang="en-US" altLang="zh-CN" sz="2400" b="1" dirty="0"/>
              <a:t>++)</a:t>
            </a:r>
            <a:endParaRPr lang="en-US" altLang="zh-CN" sz="2400" b="1" dirty="0"/>
          </a:p>
          <a:p>
            <a:r>
              <a:rPr lang="en-US" altLang="zh-CN" sz="2400" b="1" dirty="0"/>
              <a:t>	    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</a:t>
            </a:r>
            <a:r>
              <a:rPr lang="en-US" altLang="zh-CN" sz="2400" b="1" dirty="0" smtClean="0"/>
              <a:t>j] =min(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][j],</a:t>
            </a:r>
            <a:r>
              <a:rPr lang="en-US" altLang="zh-CN" sz="2400" b="1" dirty="0" err="1"/>
              <a:t>dis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][</a:t>
            </a:r>
            <a:r>
              <a:rPr lang="en-US" altLang="zh-CN" sz="2400" b="1" dirty="0"/>
              <a:t>4</a:t>
            </a:r>
            <a:r>
              <a:rPr lang="en-US" altLang="zh-CN" sz="2400" b="1" dirty="0" smtClean="0"/>
              <a:t>]+</a:t>
            </a:r>
            <a:r>
              <a:rPr lang="en-US" altLang="zh-CN" sz="2400" b="1" dirty="0" err="1" smtClean="0"/>
              <a:t>dis</a:t>
            </a:r>
            <a:r>
              <a:rPr lang="en-US" altLang="zh-CN" sz="2400" b="1" dirty="0" smtClean="0"/>
              <a:t>[4][</a:t>
            </a:r>
            <a:r>
              <a:rPr lang="en-US" altLang="zh-CN" sz="2400" b="1" dirty="0"/>
              <a:t>j]);</a:t>
            </a:r>
            <a:endParaRPr lang="zh-CN" altLang="en-US" sz="24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478971"/>
            <a:ext cx="119827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for(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k = 1;k&lt;= </a:t>
            </a:r>
            <a:r>
              <a:rPr lang="en-US" altLang="zh-CN" sz="3200" dirty="0" err="1"/>
              <a:t>n;k</a:t>
            </a:r>
            <a:r>
              <a:rPr lang="en-US" altLang="zh-CN" sz="3200" dirty="0"/>
              <a:t>++)</a:t>
            </a:r>
            <a:endParaRPr lang="en-US" altLang="zh-CN" sz="3200" dirty="0"/>
          </a:p>
          <a:p>
            <a:r>
              <a:rPr lang="en-US" altLang="zh-CN" sz="3200" dirty="0" smtClean="0"/>
              <a:t>   for(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1;i&lt;= </a:t>
            </a:r>
            <a:r>
              <a:rPr lang="en-US" altLang="zh-CN" sz="3200" dirty="0" err="1"/>
              <a:t>n;i</a:t>
            </a:r>
            <a:r>
              <a:rPr lang="en-US" altLang="zh-CN" sz="3200" dirty="0" smtClean="0"/>
              <a:t>++)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for(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j = 1;j&lt;= </a:t>
            </a:r>
            <a:r>
              <a:rPr lang="en-US" altLang="zh-CN" sz="3200" dirty="0" err="1"/>
              <a:t>n;j</a:t>
            </a:r>
            <a:r>
              <a:rPr lang="en-US" altLang="zh-CN" sz="3200" dirty="0"/>
              <a:t>++)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     </a:t>
            </a:r>
            <a:r>
              <a:rPr lang="en-US" altLang="zh-CN" sz="3200" dirty="0" err="1" smtClean="0"/>
              <a:t>dis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/>
              <a:t>][j] = min(dis[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][j],dis[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][k]+dis[k][j]);</a:t>
            </a:r>
            <a:endParaRPr lang="zh-CN" altLang="en-US" sz="3200" dirty="0"/>
          </a:p>
        </p:txBody>
      </p:sp>
      <p:pic>
        <p:nvPicPr>
          <p:cNvPr id="4" name="图片 1" descr="QQ图片20180712104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95987" y="1601312"/>
            <a:ext cx="7837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最短路算法</a:t>
            </a:r>
            <a:r>
              <a:rPr lang="zh-CN" altLang="en-US" sz="5400" dirty="0" smtClean="0"/>
              <a:t>之</a:t>
            </a:r>
            <a:r>
              <a:rPr lang="en-US" altLang="zh-CN" sz="5400" dirty="0" smtClean="0"/>
              <a:t>Dijkstra</a:t>
            </a:r>
            <a:r>
              <a:rPr lang="zh-CN" altLang="en-US" sz="5400" dirty="0" smtClean="0"/>
              <a:t>算法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3629638" y="1456027"/>
            <a:ext cx="4971678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什么是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Dijkstra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算法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229" y="3169513"/>
            <a:ext cx="1149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迪杰斯特拉</a:t>
            </a:r>
            <a:r>
              <a:rPr lang="zh-CN" altLang="en-US" dirty="0" smtClean="0"/>
              <a:t>（</a:t>
            </a:r>
            <a:r>
              <a:rPr lang="en-US" altLang="zh-CN" dirty="0"/>
              <a:t>D</a:t>
            </a:r>
            <a:r>
              <a:rPr lang="en-US" altLang="zh-CN" dirty="0" smtClean="0"/>
              <a:t>ijkstra</a:t>
            </a:r>
            <a:r>
              <a:rPr lang="zh-CN" altLang="en-US" dirty="0"/>
              <a:t>）算法是典型的用来</a:t>
            </a:r>
            <a:r>
              <a:rPr lang="zh-CN" altLang="en-US" dirty="0" smtClean="0"/>
              <a:t>解决</a:t>
            </a:r>
            <a:r>
              <a:rPr lang="zh-CN" altLang="en-US" dirty="0" smtClean="0">
                <a:solidFill>
                  <a:srgbClr val="FF0000"/>
                </a:solidFill>
              </a:rPr>
              <a:t>单源最</a:t>
            </a:r>
            <a:r>
              <a:rPr lang="zh-CN" altLang="en-US" dirty="0">
                <a:solidFill>
                  <a:srgbClr val="FF0000"/>
                </a:solidFill>
              </a:rPr>
              <a:t>短路径</a:t>
            </a:r>
            <a:r>
              <a:rPr lang="zh-CN" altLang="en-US" dirty="0"/>
              <a:t>的算法</a:t>
            </a:r>
            <a:r>
              <a:rPr lang="zh-CN" altLang="en-US" dirty="0" smtClean="0"/>
              <a:t>，用来求从</a:t>
            </a:r>
            <a:r>
              <a:rPr lang="zh-CN" altLang="en-US" dirty="0"/>
              <a:t>起始点到其他所有点最短路径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算法采用了贪心的思想，每次都查找与</a:t>
            </a:r>
            <a:r>
              <a:rPr lang="zh-CN" altLang="en-US" dirty="0" smtClean="0"/>
              <a:t>该点</a:t>
            </a:r>
            <a:r>
              <a:rPr lang="zh-CN" altLang="en-US" dirty="0"/>
              <a:t>距离最近的点，也因为这样，它</a:t>
            </a:r>
            <a:r>
              <a:rPr lang="zh-CN" altLang="en-US" dirty="0">
                <a:solidFill>
                  <a:srgbClr val="FF0000"/>
                </a:solidFill>
              </a:rPr>
              <a:t>不能用来解决存在负权边</a:t>
            </a:r>
            <a:r>
              <a:rPr lang="zh-CN" altLang="en-US" dirty="0"/>
              <a:t>的图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/>
              <a:t>的问题大多是这样的：有一个无向图</a:t>
            </a:r>
            <a:r>
              <a:rPr lang="en-US" altLang="zh-CN" dirty="0"/>
              <a:t>G(V,E)</a:t>
            </a:r>
            <a:r>
              <a:rPr lang="zh-CN" altLang="en-US" dirty="0"/>
              <a:t>，边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的权值为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，找出</a:t>
            </a:r>
            <a:r>
              <a:rPr lang="en-US" altLang="zh-CN" dirty="0"/>
              <a:t>V[0]</a:t>
            </a:r>
            <a:r>
              <a:rPr lang="zh-CN" altLang="en-US" dirty="0"/>
              <a:t>到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的最短路径。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1" descr="QQ图片201807121047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45" y="5536883"/>
            <a:ext cx="1247775" cy="124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WPS 演示</Application>
  <PresentationFormat>自定义</PresentationFormat>
  <Paragraphs>125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Consolas</vt:lpstr>
      <vt:lpstr>Gotham Rounded Medium</vt:lpstr>
      <vt:lpstr>等线 Light</vt:lpstr>
      <vt:lpstr>Vrinda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蓝绿简洁</dc:title>
  <dc:creator>第一PPT</dc:creator>
  <cp:keywords>www.1ppt.com</cp:keywords>
  <cp:lastModifiedBy>Administrator</cp:lastModifiedBy>
  <cp:revision>77</cp:revision>
  <dcterms:created xsi:type="dcterms:W3CDTF">2016-01-19T08:46:00Z</dcterms:created>
  <dcterms:modified xsi:type="dcterms:W3CDTF">2019-07-27T11:44:54Z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