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0"/>
  </p:handoutMasterIdLst>
  <p:sldIdLst>
    <p:sldId id="256" r:id="rId3"/>
    <p:sldId id="257" r:id="rId5"/>
    <p:sldId id="365" r:id="rId6"/>
    <p:sldId id="258" r:id="rId7"/>
    <p:sldId id="259" r:id="rId8"/>
    <p:sldId id="363" r:id="rId9"/>
    <p:sldId id="364" r:id="rId10"/>
    <p:sldId id="260" r:id="rId11"/>
    <p:sldId id="264" r:id="rId12"/>
    <p:sldId id="261" r:id="rId13"/>
    <p:sldId id="262" r:id="rId14"/>
    <p:sldId id="370" r:id="rId15"/>
    <p:sldId id="263" r:id="rId16"/>
    <p:sldId id="265" r:id="rId17"/>
    <p:sldId id="266" r:id="rId18"/>
    <p:sldId id="372" r:id="rId19"/>
    <p:sldId id="373" r:id="rId20"/>
    <p:sldId id="267" r:id="rId21"/>
    <p:sldId id="268" r:id="rId22"/>
    <p:sldId id="269" r:id="rId23"/>
    <p:sldId id="374" r:id="rId24"/>
    <p:sldId id="288" r:id="rId25"/>
    <p:sldId id="289" r:id="rId26"/>
    <p:sldId id="290" r:id="rId27"/>
    <p:sldId id="292" r:id="rId28"/>
    <p:sldId id="341" r:id="rId29"/>
    <p:sldId id="342" r:id="rId30"/>
    <p:sldId id="343" r:id="rId31"/>
    <p:sldId id="344" r:id="rId32"/>
    <p:sldId id="291" r:id="rId33"/>
    <p:sldId id="375" r:id="rId34"/>
    <p:sldId id="309" r:id="rId35"/>
    <p:sldId id="325" r:id="rId36"/>
    <p:sldId id="270" r:id="rId37"/>
    <p:sldId id="271" r:id="rId38"/>
    <p:sldId id="272" r:id="rId39"/>
    <p:sldId id="273" r:id="rId40"/>
    <p:sldId id="277" r:id="rId41"/>
    <p:sldId id="278" r:id="rId42"/>
    <p:sldId id="279" r:id="rId43"/>
    <p:sldId id="280" r:id="rId44"/>
    <p:sldId id="371" r:id="rId45"/>
    <p:sldId id="376" r:id="rId46"/>
    <p:sldId id="377" r:id="rId47"/>
    <p:sldId id="281" r:id="rId48"/>
    <p:sldId id="282" r:id="rId49"/>
    <p:sldId id="283" r:id="rId50"/>
    <p:sldId id="284" r:id="rId51"/>
    <p:sldId id="378" r:id="rId52"/>
    <p:sldId id="379" r:id="rId53"/>
    <p:sldId id="285" r:id="rId54"/>
    <p:sldId id="416" r:id="rId55"/>
    <p:sldId id="417" r:id="rId56"/>
    <p:sldId id="286" r:id="rId57"/>
    <p:sldId id="287" r:id="rId58"/>
    <p:sldId id="418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20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3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6.xml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7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1.xml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3.xml"/><Relationship Id="rId1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4.xml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5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6.xml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1854835"/>
            <a:ext cx="10852150" cy="1461770"/>
          </a:xfrm>
        </p:spPr>
        <p:txBody>
          <a:bodyPr/>
          <a:lstStyle/>
          <a:p>
            <a:r>
              <a:rPr lang="zh-CN" altLang="en-US"/>
              <a:t>快速幂、矩阵快速幂、数论基础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3566160"/>
            <a:ext cx="10800715" cy="1227455"/>
          </a:xfrm>
        </p:spPr>
        <p:txBody>
          <a:bodyPr/>
          <a:lstStyle/>
          <a:p>
            <a:r>
              <a:rPr lang="en-US" altLang="zh-CN"/>
              <a:t>                                                                                 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156210"/>
            <a:ext cx="10852150" cy="664083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struct mat{                                           </a:t>
            </a:r>
            <a:r>
              <a:rPr lang="en-US" altLang="zh-CN" b="1">
                <a:sym typeface="+mn-ea"/>
              </a:rPr>
              <a:t>//定义矩阵结构体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long long a[maxn][maxn];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};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mat operator*(mat x,mat y){                 </a:t>
            </a:r>
            <a:r>
              <a:rPr lang="en-US" altLang="zh-CN" b="1">
                <a:sym typeface="+mn-ea"/>
              </a:rPr>
              <a:t>//重载乘号（定义矩阵乘法）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mat ans;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memset(ans.a,0,sizeof(ans.a));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for(int i=1;i&lt;=n;i++){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for(int j=1;j&lt;=n;j++){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for(int k=1;k&lt;=n;k++){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	ans.a[i][j]=(ans.a[i][j]+x.a[i][k]*y.a[k][j])%mod;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	}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	}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}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return ans;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}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1125"/>
            <a:ext cx="10852150" cy="656336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mat qsortmod(mat a,int k){                   </a:t>
            </a:r>
            <a:r>
              <a:rPr b="1">
                <a:sym typeface="+mn-ea"/>
              </a:rPr>
              <a:t>//矩阵快速幂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mat s;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for(int i=1;i&lt;=n;i++){                           </a:t>
            </a:r>
            <a:r>
              <a:rPr lang="en-US" altLang="zh-CN" b="1"/>
              <a:t>//</a:t>
            </a:r>
            <a:r>
              <a:rPr b="1"/>
              <a:t>单位矩阵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for(int j=1;j&lt;=n;j++){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	if(i==j) s.a[i][j]=1;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	else s.a[i][j]=0;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while(k){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if(k&amp;1) s=s*a;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k&gt;&gt;=1;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a=a*a;	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return s;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}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892175"/>
            <a:ext cx="10852150" cy="5445125"/>
          </a:xfrm>
        </p:spPr>
        <p:txBody>
          <a:bodyPr/>
          <a:p>
            <a:r>
              <a:rPr lang="zh-CN" altLang="en-US"/>
              <a:t>矩阵乘法练习：pta天梯L1-048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090" y="432435"/>
            <a:ext cx="10852150" cy="1379855"/>
          </a:xfrm>
        </p:spPr>
        <p:txBody>
          <a:bodyPr/>
          <a:p>
            <a:r>
              <a:rPr lang="zh-CN" altLang="en-US" sz="8000"/>
              <a:t>数论基础</a:t>
            </a:r>
            <a:endParaRPr lang="zh-CN" altLang="en-US" sz="80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69925" y="2805430"/>
            <a:ext cx="10852150" cy="3967480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最大公约数（</a:t>
            </a:r>
            <a:r>
              <a:rPr lang="en-US" altLang="zh-CN"/>
              <a:t>gcd</a:t>
            </a:r>
            <a:r>
              <a:rPr lang="zh-CN" altLang="en-US"/>
              <a:t>）、最小公倍数（</a:t>
            </a:r>
            <a:r>
              <a:rPr lang="en-US" altLang="zh-CN"/>
              <a:t>lcm)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模运算、</a:t>
            </a:r>
            <a:r>
              <a:rPr lang="zh-CN" altLang="en-US">
                <a:sym typeface="+mn-ea"/>
              </a:rPr>
              <a:t>欧拉定理、</a:t>
            </a:r>
            <a:r>
              <a:rPr lang="zh-CN" altLang="en-US"/>
              <a:t>费马小定理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拓展欧几里得算法求二元一次不定方程解、求逆元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素数筛法（埃氏筛，欧拉筛）</a:t>
            </a:r>
            <a:endParaRPr lang="zh-CN" altLang="en-US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唯一分解定理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欧拉函数（有余力的自学）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鸽巢原理、容斥原理</a:t>
            </a: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最大公约数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400" b="1"/>
              <a:t>欧几里得算法（辗转相除法）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/>
              <a:t>int gcd(int a,int b){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/>
              <a:t>	return b?gcd(b,a%b):a;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 b="1"/>
              <a:t>} </a:t>
            </a:r>
            <a:endParaRPr lang="en-US" altLang="zh-CN" sz="2400" b="1"/>
          </a:p>
          <a:p>
            <a:pPr marL="0" indent="0">
              <a:buNone/>
            </a:pPr>
            <a:endParaRPr lang="en-US" altLang="zh-CN" sz="2400" b="1"/>
          </a:p>
        </p:txBody>
      </p:sp>
      <p:pic>
        <p:nvPicPr>
          <p:cNvPr id="4" name="图片 3" descr="L5A@6`Z6]D[K31JQ)96L1B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3683000"/>
            <a:ext cx="5762625" cy="1476375"/>
          </a:xfrm>
          <a:prstGeom prst="rect">
            <a:avLst/>
          </a:prstGeom>
        </p:spPr>
      </p:pic>
      <p:pic>
        <p:nvPicPr>
          <p:cNvPr id="5" name="图片 4" descr="(SOG92KXP~9S@T1V0MPILY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5159375"/>
            <a:ext cx="5761990" cy="1122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>
                <a:alpha val="96000"/>
              </a:srgbClr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最小公倍数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5400"/>
              <a:t>    </a:t>
            </a:r>
            <a:r>
              <a:rPr lang="en-US" altLang="zh-CN" sz="8000"/>
              <a:t>lcm(a,b)= </a:t>
            </a:r>
            <a:endParaRPr lang="en-US" altLang="zh-CN" sz="8000"/>
          </a:p>
          <a:p>
            <a:pPr marL="0" indent="0">
              <a:buNone/>
            </a:pPr>
            <a:endParaRPr sz="3200"/>
          </a:p>
          <a:p>
            <a:pPr marL="0" indent="0">
              <a:buNone/>
            </a:pPr>
            <a:r>
              <a:rPr sz="3200"/>
              <a:t>为防止</a:t>
            </a:r>
            <a:r>
              <a:rPr lang="en-US" altLang="zh-CN" sz="3200"/>
              <a:t>a*b</a:t>
            </a:r>
            <a:r>
              <a:rPr sz="3200"/>
              <a:t>在运算过程中溢出，在实现上一般写成</a:t>
            </a:r>
            <a:endParaRPr sz="3200"/>
          </a:p>
          <a:p>
            <a:pPr marL="0" indent="0">
              <a:buNone/>
            </a:pPr>
            <a:r>
              <a:rPr lang="en-US" altLang="zh-CN" sz="3200"/>
              <a:t>lcm(a,b)=a/gcd(a,b)*b;</a:t>
            </a:r>
            <a:endParaRPr sz="32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1405" y="1426845"/>
          <a:ext cx="2421255" cy="16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609600" imgH="419100" progId="Equation.KSEE3">
                  <p:embed/>
                </p:oleObj>
              </mc:Choice>
              <mc:Fallback>
                <p:oleObj name="" r:id="rId1" imgW="6096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1405" y="1426845"/>
                        <a:ext cx="2421255" cy="166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73710" y="1296035"/>
            <a:ext cx="11048365" cy="5039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     有三个正整数a,b,c(0&lt;a,b,c&lt;10^6)，其中c不等于b。若a和c的最大公约数为b，现已知a和b，求满足条件的最小的c。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Input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第一行输入一个n，表示有n组测试数据，接下来的n行，每行输入两个正整数a,b。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Output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输出对应的c，每组测试数据占一行。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b="1" i="1" u="sng"/>
              <a:t>GCD+</a:t>
            </a:r>
            <a:r>
              <a:rPr lang="zh-CN" altLang="en-US" b="1" i="1" u="sng"/>
              <a:t>暴力</a:t>
            </a:r>
            <a:endParaRPr lang="zh-CN" altLang="en-US" b="1" i="1" u="sng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H-</a:t>
            </a:r>
            <a:r>
              <a:rPr lang="zh-CN" altLang="en-US"/>
              <a:t>又见</a:t>
            </a:r>
            <a:r>
              <a:rPr lang="en-US" altLang="zh-CN"/>
              <a:t>GCD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10845" y="319405"/>
            <a:ext cx="10985500" cy="597471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sz="4800"/>
              <a:t>Given two positive integers G and L, could you tell me how many solutions of (x, y, z) there are, satisfying that gcd(x, y, z) = G and lcm(x, y, z) = L?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Note, gcd(x, y, z) means the greatest common divisor of x, y and z, while lcm(x, y, z) means the least common multiple of x, y and z.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Note 2, (1, 2, 3) and (1, 3, 2) are two different solutions.</a:t>
            </a:r>
            <a:endParaRPr lang="zh-CN" altLang="en-US" sz="4800"/>
          </a:p>
          <a:p>
            <a:pPr marL="0" indent="0">
              <a:buNone/>
            </a:pPr>
            <a:endParaRPr lang="zh-CN" altLang="en-US" sz="4800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 sz="3200"/>
              <a:t>输入6 72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输出72 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21640"/>
            <a:ext cx="10852150" cy="873760"/>
          </a:xfrm>
        </p:spPr>
        <p:txBody>
          <a:bodyPr/>
          <a:p>
            <a:r>
              <a:rPr sz="6600"/>
              <a:t>模运算</a:t>
            </a:r>
            <a:endParaRPr sz="6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485865"/>
            <a:ext cx="10852237" cy="5041355"/>
          </a:xfrm>
        </p:spPr>
        <p:txBody>
          <a:bodyPr/>
          <a:p>
            <a:r>
              <a:rPr lang="zh-CN" altLang="en-US" sz="3200" b="1"/>
              <a:t>(a + b) % p = (a % p + b % p) % p </a:t>
            </a:r>
            <a:endParaRPr lang="zh-CN" altLang="en-US" sz="3200" b="1"/>
          </a:p>
          <a:p>
            <a:r>
              <a:rPr lang="zh-CN" altLang="en-US" sz="3200" b="1"/>
              <a:t>(a - b) % p = (a % p - b % p) % p </a:t>
            </a:r>
            <a:endParaRPr lang="zh-CN" altLang="en-US" sz="3200" b="1"/>
          </a:p>
          <a:p>
            <a:r>
              <a:rPr lang="zh-CN" altLang="en-US" sz="3200" b="1"/>
              <a:t>(a * b) % p = (a % p * b % p) % p </a:t>
            </a:r>
            <a:endParaRPr lang="zh-CN" altLang="en-US" sz="3200" b="1"/>
          </a:p>
          <a:p>
            <a:r>
              <a:rPr lang="zh-CN" altLang="en-US" sz="3200" b="1"/>
              <a:t>a ^ b % p = ((a % p)^b) % p </a:t>
            </a:r>
            <a:endParaRPr lang="zh-CN" altLang="en-US" sz="3200" b="1"/>
          </a:p>
          <a:p>
            <a:r>
              <a:rPr lang="zh-CN" altLang="en-US" sz="3200" b="1"/>
              <a:t>没有除法，没有除法，没有除法（重要的话说三遍）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10852150" cy="863600"/>
          </a:xfrm>
        </p:spPr>
        <p:txBody>
          <a:bodyPr/>
          <a:p>
            <a:r>
              <a:rPr lang="zh-CN" altLang="en-US" sz="5400"/>
              <a:t>欧拉定理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  <a:p>
            <a:pPr marL="342900" indent="-342900">
              <a:buNone/>
            </a:pPr>
            <a:r>
              <a:rPr lang="zh-CN" altLang="en-US"/>
              <a:t>欧拉定理，也称费马-欧拉定理。</a:t>
            </a:r>
            <a:endParaRPr lang="zh-CN" altLang="en-US"/>
          </a:p>
          <a:p>
            <a:pPr marL="0" indent="0">
              <a:buNone/>
            </a:pPr>
            <a:r>
              <a:rPr lang="zh-CN" altLang="en-US" sz="3600" b="1" u="sng"/>
              <a:t>若n,a为正整数，且n,a互素，即gcd(a,n) = 1，则</a:t>
            </a:r>
            <a:endParaRPr lang="zh-CN" altLang="en-US" sz="3600" b="1" u="sng"/>
          </a:p>
          <a:p>
            <a:pPr marL="0" indent="0">
              <a:buNone/>
            </a:pPr>
            <a:r>
              <a:rPr lang="zh-CN" altLang="en-US" sz="3600" b="1" u="sng"/>
              <a:t>a^φ(n) ≡ 1 (mod n)</a:t>
            </a:r>
            <a:endParaRPr lang="zh-CN" altLang="en-US" sz="3600" b="1" u="sng"/>
          </a:p>
          <a:p>
            <a:r>
              <a:rPr lang="zh-CN" altLang="en-US"/>
              <a:t>证明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设x（1），x（2），...，x(φ(n))是一个以n为模的简系，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则ax（1），ax（2），...，ax（φ(n) ）也是一个以n为模的简系（因为（a，n）=1）。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于是有ax（1）ax（2）...ax（φ(n) ）≡x（1）x（2）...x(φ(n))（mod n），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所以a^φ(n) ≡ 1 (mod n)。证毕。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10852150" cy="1736090"/>
          </a:xfrm>
        </p:spPr>
        <p:txBody>
          <a:bodyPr/>
          <a:p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快速幂</a:t>
            </a:r>
            <a:endParaRPr lang="zh-CN" altLang="en-US" sz="8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3430" y="1831975"/>
            <a:ext cx="10852150" cy="4323715"/>
          </a:xfrm>
        </p:spPr>
        <p:txBody>
          <a:bodyPr/>
          <a:p>
            <a:r>
              <a:rPr lang="zh-CN" altLang="en-US" sz="6000"/>
              <a:t>给你一个正整数</a:t>
            </a:r>
            <a:r>
              <a:rPr lang="en-US" altLang="zh-CN" sz="6000"/>
              <a:t>N</a:t>
            </a:r>
            <a:r>
              <a:rPr sz="6000"/>
              <a:t>，求</a:t>
            </a:r>
            <a:r>
              <a:rPr lang="en-US" altLang="zh-CN" sz="6000"/>
              <a:t>N</a:t>
            </a:r>
            <a:r>
              <a:rPr sz="6000"/>
              <a:t>的</a:t>
            </a:r>
            <a:r>
              <a:rPr lang="en-US" altLang="zh-CN" sz="6000"/>
              <a:t>N</a:t>
            </a:r>
            <a:r>
              <a:rPr sz="6000"/>
              <a:t>次幂最右边那位数（个位数）</a:t>
            </a:r>
            <a:endParaRPr sz="6000"/>
          </a:p>
          <a:p>
            <a:r>
              <a:rPr sz="6000"/>
              <a:t>1&lt;=N&lt;=1,000,000,000</a:t>
            </a:r>
            <a:endParaRPr sz="6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费马小定理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概念</a:t>
            </a:r>
            <a:endParaRPr lang="zh-CN" altLang="en-US"/>
          </a:p>
          <a:p>
            <a:pPr marL="0" indent="0">
              <a:buNone/>
            </a:pPr>
            <a:r>
              <a:rPr lang="zh-CN" altLang="en-US" b="1" u="sng"/>
              <a:t>假如p是质数，若p不能整除a，则 a^(p-1) ≡1（mod p），若p能整除a，则a^(p-1) ≡0（mod p）。</a:t>
            </a:r>
            <a:endParaRPr lang="zh-CN" altLang="en-US" b="1" u="sng"/>
          </a:p>
          <a:p>
            <a:pPr marL="0" indent="0">
              <a:buNone/>
            </a:pPr>
            <a:r>
              <a:rPr lang="zh-CN" altLang="en-US" b="1" u="sng"/>
              <a:t>若p是质数，且a,p互质，那么 a的(p-1)次方除以p的余数恒等于1。</a:t>
            </a:r>
            <a:endParaRPr lang="zh-CN" altLang="en-US" b="1" u="sng"/>
          </a:p>
          <a:p>
            <a:pPr marL="0" indent="0">
              <a:buNone/>
            </a:pPr>
            <a:r>
              <a:rPr lang="zh-CN" altLang="en-US"/>
              <a:t>证明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因为p是质数，且</a:t>
            </a:r>
            <a:r>
              <a:rPr lang="en-US" altLang="zh-CN"/>
              <a:t>gcd</a:t>
            </a:r>
            <a:r>
              <a:rPr lang="zh-CN" altLang="en-US"/>
              <a:t>（a，p)=1，所以φ(p)=p-1。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由欧拉定理可得a^(p-1) ≡1（mod p）。证毕。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对于该式又有a^p ≡a（mod p），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所以，</a:t>
            </a:r>
            <a:r>
              <a:rPr lang="zh-CN" altLang="en-US" b="1" u="sng"/>
              <a:t>费马小定理的另一种表述为：假如p是质数，且</a:t>
            </a:r>
            <a:r>
              <a:rPr lang="en-US" altLang="zh-CN" b="1" u="sng"/>
              <a:t>gcd</a:t>
            </a:r>
            <a:r>
              <a:rPr lang="zh-CN" altLang="en-US" b="1" u="sng"/>
              <a:t>(a,p)=1，那么a^p ≡a（mod p）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t>通常用的更多的应该是 </a:t>
            </a:r>
            <a:r>
              <a:rPr sz="2800" b="1" u="sng"/>
              <a:t>若</a:t>
            </a:r>
            <a:r>
              <a:rPr lang="en-US" altLang="zh-CN" sz="2800" b="1" u="sng"/>
              <a:t>p</a:t>
            </a:r>
            <a:r>
              <a:rPr sz="2800" b="1" u="sng"/>
              <a:t>是质数，且</a:t>
            </a:r>
            <a:r>
              <a:rPr lang="en-US" altLang="zh-CN" sz="2800" b="1" u="sng"/>
              <a:t>gcd(a,p)=1</a:t>
            </a:r>
            <a:r>
              <a:rPr sz="2800" b="1" u="sng"/>
              <a:t>，则</a:t>
            </a:r>
            <a:r>
              <a:rPr lang="en-US" altLang="zh-CN" sz="2800" b="1" u="sng"/>
              <a:t>a^(p-1)=1(mod p)</a:t>
            </a:r>
            <a:endParaRPr lang="en-US" altLang="zh-CN" sz="2800" b="1" u="sng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 b="1"/>
              <a:t>M斐波那契数列F[n]是一种整数数列，它的定义如下：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  <a:p>
            <a:pPr marL="0" indent="0">
              <a:buNone/>
            </a:pPr>
            <a:r>
              <a:rPr lang="zh-CN" altLang="en-US" sz="2800" b="1"/>
              <a:t>F[0] = a</a:t>
            </a:r>
            <a:endParaRPr lang="zh-CN" altLang="en-US" sz="2800" b="1"/>
          </a:p>
          <a:p>
            <a:pPr marL="0" indent="0">
              <a:buNone/>
            </a:pPr>
            <a:r>
              <a:rPr lang="zh-CN" altLang="en-US" sz="2800" b="1"/>
              <a:t>F[1] = b</a:t>
            </a:r>
            <a:endParaRPr lang="zh-CN" altLang="en-US" sz="2800" b="1"/>
          </a:p>
          <a:p>
            <a:pPr marL="0" indent="0">
              <a:buNone/>
            </a:pPr>
            <a:r>
              <a:rPr lang="zh-CN" altLang="en-US" sz="2800" b="1"/>
              <a:t>F[n] = F[n-1] * F[n-2] ( n &gt; 1 )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  <a:p>
            <a:pPr marL="0" indent="0">
              <a:buNone/>
            </a:pPr>
            <a:r>
              <a:rPr lang="zh-CN" altLang="en-US" sz="2800" b="1"/>
              <a:t>现在给出a, b, n，你能求出F[n]的值吗？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拓展欧几里得求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80135"/>
            <a:ext cx="10852150" cy="5257165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对于不完全为 0 的非负整数 a，b，gcd（a，b）表示 a，b 的最大公约数，必然存在整数对 x，y ，使得 gcd（a，b）=ax+by。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x'=x+(b/gcd)*k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y'=y-(a/gcd)*k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(k</a:t>
            </a:r>
            <a:r>
              <a:rPr sz="2800"/>
              <a:t>为任意整数）</a:t>
            </a:r>
            <a:endParaRPr sz="2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一般实现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78865"/>
            <a:ext cx="10852150" cy="525843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int exgcd(int a,int b,int &amp;x,int &amp;y){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if(b==0){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x=1;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y=0;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return a;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int ans=exgcd(b,a%b,x,y);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int temp=x;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x=y;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y=temp-a/b*y;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return ans;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} 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30630"/>
            <a:ext cx="10852150" cy="51066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int exgcd(int a,int b,int &amp;x,int &amp;y){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if(b==0){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x=1;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y=0;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return a;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int ans=exgcd(b,a%b,y,x);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y-=a/b*x;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return ans;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求最小正整数解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80135"/>
            <a:ext cx="10852150" cy="5257165"/>
          </a:xfrm>
        </p:spPr>
        <p:txBody>
          <a:bodyPr/>
          <a:p>
            <a:pPr marL="0" indent="0">
              <a:buNone/>
            </a:pPr>
            <a:r>
              <a:rPr lang="zh-CN" altLang="en-US" sz="1800" b="1"/>
              <a:t>ll cal(ll a,ll b,ll c){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ll x,y;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ll gcd=exgcd(a,b,x,y);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if(c%gcd!=0) return -1;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x*=c/gcd;//转化为求a*x+b*y=c的解 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b/=gcd;//约去c后原来b就变为了b/gcd 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if(b&lt;0) b=-b;//如果b为负数就去绝对值 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ll ans=x%b;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if(ans&lt;=0) ans+=b;//求最小正整数解 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	return ans;</a:t>
            </a:r>
            <a:endParaRPr lang="zh-CN" altLang="en-US" sz="1800" b="1"/>
          </a:p>
          <a:p>
            <a:pPr marL="0" indent="0">
              <a:buNone/>
            </a:pPr>
            <a:r>
              <a:rPr lang="zh-CN" altLang="en-US" sz="1800" b="1"/>
              <a:t>} </a:t>
            </a:r>
            <a:endParaRPr lang="zh-CN" altLang="en-US" sz="1800" b="1"/>
          </a:p>
          <a:p>
            <a:pPr marL="0" indent="0">
              <a:buNone/>
            </a:pPr>
            <a:endParaRPr lang="zh-CN" altLang="en-US" sz="1800" b="1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如何求   </a:t>
            </a:r>
            <a:r>
              <a:rPr lang="en-US" altLang="zh-CN">
                <a:sym typeface="+mn-ea"/>
              </a:rPr>
              <a:t>ax+by=c </a:t>
            </a:r>
            <a:r>
              <a:rPr>
                <a:sym typeface="+mn-ea"/>
              </a:rPr>
              <a:t>的解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设</a:t>
            </a:r>
            <a:r>
              <a:rPr lang="en-US" altLang="zh-CN"/>
              <a:t>ax+by=gcd</a:t>
            </a:r>
            <a:r>
              <a:t>的一组解是</a:t>
            </a:r>
            <a:r>
              <a:rPr lang="en-US" altLang="zh-CN"/>
              <a:t>x0</a:t>
            </a:r>
            <a:r>
              <a:t>，</a:t>
            </a:r>
            <a:r>
              <a:rPr lang="en-US" altLang="zh-CN"/>
              <a:t>y0</a:t>
            </a:r>
            <a:endParaRPr lang="en-US" altLang="zh-CN"/>
          </a:p>
          <a:p>
            <a:r>
              <a:rPr lang="en-US" altLang="zh-CN"/>
              <a:t>ax+by=c</a:t>
            </a:r>
            <a:r>
              <a:t>存在解的充要条件是</a:t>
            </a:r>
            <a:r>
              <a:rPr lang="en-US" altLang="zh-CN"/>
              <a:t>c%gcd(a,b)=0,</a:t>
            </a:r>
            <a:r>
              <a:t>且一组解</a:t>
            </a:r>
            <a:r>
              <a:rPr lang="en-US" altLang="zh-CN"/>
              <a:t>(x,y)</a:t>
            </a:r>
            <a:r>
              <a:t>等于（</a:t>
            </a:r>
            <a:r>
              <a:rPr lang="en-US" altLang="zh-CN"/>
              <a:t>c*x0/gcd,c*y0/gcd)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x'=x+(b/gcd)*k=c*x0/gcd+(b/gcd)*k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y'=y-(a/gcd)*k=c*y0/gcd-(a/gcd)*k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(k</a:t>
            </a:r>
            <a:r>
              <a:rPr>
                <a:sym typeface="+mn-ea"/>
              </a:rPr>
              <a:t>为任意整数）</a:t>
            </a:r>
            <a:endParaRPr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同余式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整除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a-b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，我们就说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模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同余，并记为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        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 ≡ b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mod m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例如，由于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 |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7 - 2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 与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6 |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47 - 35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我们有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 ≡ 2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mod 5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 与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47 ≡ 35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mod 6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7 % 5 = 2 </a:t>
            </a: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2 % 5 = 2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47 % 6 = 5,  35 % 6 = 5 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同余式性质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r>
              <a:rPr sz="3200" b="1">
                <a:sym typeface="+mn-ea"/>
              </a:rPr>
              <a:t>如果：</a:t>
            </a:r>
            <a:endParaRPr lang="en-US" altLang="zh-CN" sz="3200" b="1" kern="1200" baseline="0">
              <a:latin typeface="+mn-lt"/>
              <a:ea typeface="+mn-ea"/>
              <a:cs typeface="+mn-cs"/>
            </a:endParaRPr>
          </a:p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r>
              <a:rPr lang="en-US" altLang="zh-CN" sz="3200" b="1">
                <a:sym typeface="+mn-ea"/>
              </a:rPr>
              <a:t>          a1 ≡ b1 (mod m)  </a:t>
            </a:r>
            <a:r>
              <a:rPr sz="3200" b="1">
                <a:sym typeface="+mn-ea"/>
              </a:rPr>
              <a:t>且  </a:t>
            </a:r>
            <a:r>
              <a:rPr lang="en-US" altLang="zh-CN" sz="3200" b="1">
                <a:sym typeface="+mn-ea"/>
              </a:rPr>
              <a:t>a2 ≡ b2 (mod m)</a:t>
            </a:r>
            <a:endParaRPr lang="en-US" altLang="zh-CN" sz="3200" b="1" kern="1200" baseline="0">
              <a:latin typeface="+mn-lt"/>
              <a:ea typeface="+mn-ea"/>
              <a:cs typeface="+mn-cs"/>
            </a:endParaRPr>
          </a:p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endParaRPr lang="en-US" altLang="zh-CN" sz="3200" b="1" kern="1200" baseline="0">
              <a:latin typeface="+mn-lt"/>
              <a:ea typeface="+mn-ea"/>
              <a:cs typeface="+mn-cs"/>
            </a:endParaRPr>
          </a:p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r>
              <a:rPr sz="3200" b="1">
                <a:sym typeface="+mn-ea"/>
              </a:rPr>
              <a:t>则：</a:t>
            </a:r>
            <a:endParaRPr lang="zh-CN" altLang="en-US" sz="3200" b="1" kern="1200" baseline="0">
              <a:latin typeface="+mn-lt"/>
              <a:ea typeface="+mn-ea"/>
              <a:cs typeface="+mn-cs"/>
            </a:endParaRPr>
          </a:p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r>
              <a:rPr sz="3200" b="1">
                <a:sym typeface="+mn-ea"/>
              </a:rPr>
              <a:t>         </a:t>
            </a:r>
            <a:r>
              <a:rPr lang="en-US" altLang="zh-CN" sz="3200" b="1">
                <a:sym typeface="+mn-ea"/>
              </a:rPr>
              <a:t>a1±a2 ≡ b1 ± b2 (mod m)</a:t>
            </a:r>
            <a:endParaRPr lang="en-US" altLang="zh-CN" sz="3200" b="1" kern="1200" baseline="0">
              <a:latin typeface="+mn-lt"/>
              <a:ea typeface="+mn-ea"/>
              <a:cs typeface="+mn-cs"/>
            </a:endParaRPr>
          </a:p>
          <a:p>
            <a:pPr marL="0" indent="0" algn="l" defTabSz="914400">
              <a:lnSpc>
                <a:spcPct val="80000"/>
              </a:lnSpc>
              <a:buClrTx/>
              <a:buSzTx/>
              <a:buNone/>
            </a:pPr>
            <a:r>
              <a:rPr lang="en-US" altLang="zh-CN" sz="3200" b="1">
                <a:sym typeface="+mn-ea"/>
              </a:rPr>
              <a:t>         a1a2 ≡ b1b2 (mod m)</a:t>
            </a:r>
            <a:endParaRPr lang="en-US" altLang="zh-CN" sz="3200" b="1" kern="1200" baseline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同余式</a:t>
            </a:r>
            <a:r>
              <a:rPr lang="en-US" altLang="zh-CN"/>
              <a:t>ax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≡c(mod m)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求解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 b="1"/>
              <a:t>设</a:t>
            </a:r>
            <a:r>
              <a:rPr lang="en-US" altLang="zh-CN" sz="2800" b="1"/>
              <a:t>a,c,m</a:t>
            </a:r>
            <a:r>
              <a:rPr sz="2800" b="1"/>
              <a:t>是整数，其中</a:t>
            </a:r>
            <a:r>
              <a:rPr lang="en-US" altLang="zh-CN" sz="2800" b="1"/>
              <a:t>m&gt;=1,</a:t>
            </a:r>
            <a:r>
              <a:rPr sz="2800" b="1"/>
              <a:t>则</a:t>
            </a:r>
            <a:endParaRPr sz="2800" b="1"/>
          </a:p>
          <a:p>
            <a:pPr marL="342900" indent="-342900">
              <a:buAutoNum type="arabicPeriod"/>
            </a:pPr>
            <a:r>
              <a:rPr sz="2800" b="1"/>
              <a:t>若</a:t>
            </a:r>
            <a:r>
              <a:rPr lang="en-US" altLang="zh-CN" sz="2800" b="1"/>
              <a:t>c%gcd(a,m)!=0,</a:t>
            </a:r>
            <a:r>
              <a:rPr sz="2800" b="1"/>
              <a:t>则该方程无解</a:t>
            </a:r>
            <a:endParaRPr sz="2800" b="1"/>
          </a:p>
          <a:p>
            <a:pPr marL="342900" indent="-342900">
              <a:buAutoNum type="arabicPeriod"/>
            </a:pPr>
            <a:r>
              <a:rPr sz="2800" b="1"/>
              <a:t>若</a:t>
            </a:r>
            <a:r>
              <a:rPr lang="en-US" altLang="zh-CN" sz="2800" b="1"/>
              <a:t>c%gcd(a,m)=0,</a:t>
            </a:r>
            <a:r>
              <a:rPr sz="2800" b="1"/>
              <a:t>则恰有</a:t>
            </a:r>
            <a:r>
              <a:rPr lang="en-US" altLang="zh-CN" sz="2800" b="1"/>
              <a:t>gcd(a,m)</a:t>
            </a:r>
            <a:r>
              <a:rPr sz="2800" b="1"/>
              <a:t>个模</a:t>
            </a:r>
            <a:r>
              <a:rPr lang="en-US" altLang="zh-CN" sz="2800" b="1"/>
              <a:t>m</a:t>
            </a:r>
            <a:r>
              <a:rPr sz="2800" b="1"/>
              <a:t>意义下不同的解，</a:t>
            </a:r>
            <a:endParaRPr sz="2800" b="1"/>
          </a:p>
          <a:p>
            <a:pPr marL="0" indent="0">
              <a:buNone/>
            </a:pPr>
            <a:r>
              <a:rPr lang="en-US" altLang="zh-CN" sz="2800" b="1"/>
              <a:t>     x'=x+m/gcd(a,m)*K   , (K=0,1,2,……,gcd(a,m)-1)</a:t>
            </a:r>
            <a:endParaRPr lang="en-US" altLang="zh-CN" sz="2800" b="1"/>
          </a:p>
          <a:p>
            <a:pPr marL="0" indent="0">
              <a:buNone/>
            </a:pPr>
            <a:r>
              <a:rPr lang="en-US" altLang="zh-CN" sz="2800" b="1"/>
              <a:t>     x</a:t>
            </a:r>
            <a:r>
              <a:rPr sz="2800" b="1"/>
              <a:t>是</a:t>
            </a:r>
            <a:r>
              <a:rPr lang="en-US" altLang="zh-CN" sz="2800" b="1"/>
              <a:t>ax+my=c</a:t>
            </a:r>
            <a:r>
              <a:rPr sz="2800" b="1"/>
              <a:t>的一个解</a:t>
            </a:r>
            <a:endParaRPr sz="28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3^13</a:t>
            </a:r>
            <a:endParaRPr lang="en-US" altLang="zh-CN"/>
          </a:p>
          <a:p>
            <a:r>
              <a:rPr lang="en-US" altLang="zh-CN"/>
              <a:t>13=1101(2)=1*8+1*4+0*2+1*1</a:t>
            </a:r>
            <a:endParaRPr lang="en-US" altLang="zh-CN"/>
          </a:p>
          <a:p>
            <a:r>
              <a:rPr lang="en-US" altLang="zh-CN"/>
              <a:t>3^13=3^(8+4+1)=3^8*3^4+3^1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72845"/>
            <a:ext cx="10852150" cy="2092960"/>
          </a:xfrm>
        </p:spPr>
        <p:txBody>
          <a:bodyPr/>
          <a:p>
            <a:pPr marL="0" indent="0">
              <a:buNone/>
            </a:pPr>
            <a:r>
              <a:rPr sz="2400"/>
              <a:t>例：</a:t>
            </a:r>
            <a:r>
              <a:rPr lang="en-US" altLang="zh-CN" sz="2400"/>
              <a:t>A/B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要求(A/B)%9973，但由于A很大，我们只给出n(n=A%9973)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(我们给定的A必能被B整除，且gcd(B,9973) = 1)。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(A/B)%9973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由n=A%9973,可得A=k</a:t>
            </a:r>
            <a:r>
              <a:rPr lang="en-US" altLang="zh-CN" b="1"/>
              <a:t>*</a:t>
            </a:r>
            <a:r>
              <a:rPr lang="zh-CN" altLang="en-US" b="1"/>
              <a:t>9973+n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设A/B=C，则（A/B）%9973=C%9973=X(所要求的结果），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所以C=p</a:t>
            </a:r>
            <a:r>
              <a:rPr lang="en-US" altLang="zh-CN" b="1"/>
              <a:t>*</a:t>
            </a:r>
            <a:r>
              <a:rPr lang="zh-CN" altLang="en-US" b="1"/>
              <a:t>9973+X，即A/B=p</a:t>
            </a:r>
            <a:r>
              <a:rPr lang="en-US" altLang="zh-CN" b="1"/>
              <a:t>*</a:t>
            </a:r>
            <a:r>
              <a:rPr lang="zh-CN" altLang="en-US" b="1"/>
              <a:t>9973+X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所以A=B</a:t>
            </a:r>
            <a:r>
              <a:rPr lang="en-US" altLang="zh-CN" b="1"/>
              <a:t>*</a:t>
            </a:r>
            <a:r>
              <a:rPr lang="zh-CN" altLang="en-US" b="1"/>
              <a:t>p</a:t>
            </a:r>
            <a:r>
              <a:rPr lang="en-US" altLang="zh-CN" b="1"/>
              <a:t>*</a:t>
            </a:r>
            <a:r>
              <a:rPr lang="zh-CN" altLang="en-US" b="1"/>
              <a:t>9973+B</a:t>
            </a:r>
            <a:r>
              <a:rPr lang="en-US" altLang="zh-CN" b="1"/>
              <a:t>*</a:t>
            </a:r>
            <a:r>
              <a:rPr lang="zh-CN" altLang="en-US" b="1"/>
              <a:t>X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因为A=k</a:t>
            </a:r>
            <a:r>
              <a:rPr lang="en-US" altLang="zh-CN" b="1"/>
              <a:t>*</a:t>
            </a:r>
            <a:r>
              <a:rPr lang="zh-CN" altLang="en-US" b="1"/>
              <a:t>9973+n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所以k</a:t>
            </a:r>
            <a:r>
              <a:rPr lang="en-US" altLang="zh-CN" b="1"/>
              <a:t>*</a:t>
            </a:r>
            <a:r>
              <a:rPr lang="zh-CN" altLang="en-US" b="1"/>
              <a:t>9973+n=B</a:t>
            </a:r>
            <a:r>
              <a:rPr lang="en-US" altLang="zh-CN" b="1"/>
              <a:t>*</a:t>
            </a:r>
            <a:r>
              <a:rPr lang="zh-CN" altLang="en-US" b="1"/>
              <a:t>p</a:t>
            </a:r>
            <a:r>
              <a:rPr lang="en-US" altLang="zh-CN" b="1"/>
              <a:t>*</a:t>
            </a:r>
            <a:r>
              <a:rPr lang="zh-CN" altLang="en-US" b="1"/>
              <a:t>9973+B</a:t>
            </a:r>
            <a:r>
              <a:rPr lang="en-US" altLang="zh-CN" b="1"/>
              <a:t>*</a:t>
            </a:r>
            <a:r>
              <a:rPr lang="zh-CN" altLang="en-US" b="1"/>
              <a:t>X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所以B</a:t>
            </a:r>
            <a:r>
              <a:rPr lang="en-US" altLang="zh-CN" b="1"/>
              <a:t>*</a:t>
            </a:r>
            <a:r>
              <a:rPr lang="zh-CN" altLang="en-US" b="1"/>
              <a:t>X-n=(k-B*p)9973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所以（B</a:t>
            </a:r>
            <a:r>
              <a:rPr lang="en-US" altLang="zh-CN" b="1"/>
              <a:t>*</a:t>
            </a:r>
            <a:r>
              <a:rPr lang="zh-CN" altLang="en-US" b="1"/>
              <a:t>X-n）%9973=0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已知B和n,又知0&lt;=X&lt;9973,所以枚举X值即可，满足条件即是答案</a:t>
            </a:r>
            <a:endParaRPr lang="zh-CN" altLang="en-US" b="1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82625"/>
            <a:ext cx="10852150" cy="5654675"/>
          </a:xfrm>
        </p:spPr>
        <p:txBody>
          <a:bodyPr/>
          <a:p>
            <a:pPr marL="0" indent="0">
              <a:buNone/>
            </a:pPr>
            <a:r>
              <a:rPr sz="2400" b="1">
                <a:sym typeface="+mn-ea"/>
              </a:rPr>
              <a:t>若ax≡1 mod f, 则称a关于模f的乘法逆元为x。</a:t>
            </a:r>
            <a:endParaRPr lang="zh-CN" altLang="en-US" sz="2400" b="1"/>
          </a:p>
          <a:p>
            <a:pPr marL="0" indent="0">
              <a:buNone/>
            </a:pPr>
            <a:r>
              <a:rPr sz="2400" b="1">
                <a:sym typeface="+mn-ea"/>
              </a:rPr>
              <a:t>一个数有逆元的充分必要条件是gcd(a,f)=1，此时逆元唯一存在</a:t>
            </a:r>
            <a:endParaRPr lang="zh-CN" altLang="en-US" sz="2400" b="1"/>
          </a:p>
          <a:p>
            <a:pPr marL="0" indent="0">
              <a:buNone/>
            </a:pPr>
            <a:r>
              <a:rPr sz="2400" b="1">
                <a:sym typeface="+mn-ea"/>
              </a:rPr>
              <a:t>逆元的含义：模f意义下，1个数a如果有逆元x，那么除以a相当于乘以x。</a:t>
            </a:r>
            <a:endParaRPr sz="24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>
                <a:sym typeface="+mn-ea"/>
              </a:rPr>
              <a:t>那么这个问题为什么能够用乘法逆元来求解呢？？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(A / B) % 9973 = (A * B’) % 9973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B’为B关于9973的 乘法逆元。。化成乘法来进行求解就好了。。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为什么可以这样呢？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因为</a:t>
            </a:r>
            <a:r>
              <a:rPr b="1">
                <a:sym typeface="+mn-ea"/>
              </a:rPr>
              <a:t> B*B’ % 9973 = 1</a:t>
            </a:r>
            <a:endParaRPr lang="zh-CN" altLang="en-US" b="1"/>
          </a:p>
          <a:p>
            <a:pPr marL="0" indent="0">
              <a:buNone/>
            </a:pPr>
            <a:r>
              <a:rPr>
                <a:sym typeface="+mn-ea"/>
              </a:rPr>
              <a:t>所以(A * 1 / B) % 9973 = (A * B * B’ / B ) % 9973 =(A * B’) % 9973 是合法的。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在本题中f=9973且已知gcd(B,f)=1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重点是求B的逆元，设B的逆元为x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Bx≡1%f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所以Bx+f*y=1=gcd(B,f)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在扩展欧几里得算法中得到的x可能为负值，所以还需要x=(x%9973+9973)%9973。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（求逆元的其他方法若感兴趣可自学）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素数的判定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t>试除法</a:t>
            </a:r>
          </a:p>
          <a:p>
            <a:pPr marL="0" indent="0">
              <a:buNone/>
            </a:pPr>
            <a:r>
              <a:rPr lang="en-US" altLang="zh-CN"/>
              <a:t>bool is_prime(int n){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if(n&lt;2) return false;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for(int i=2;i&lt;=sqrt(n);i++){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if(n%i==0) return false;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return true;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t>如果要你找出</a:t>
            </a:r>
            <a:r>
              <a:rPr lang="en-US" altLang="zh-CN"/>
              <a:t>1~N</a:t>
            </a:r>
            <a:r>
              <a:t>之间所有的质数，试除法是不是效率不太行？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埃氏筛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做法：做法其实很简单，首先将2到n范围内的整数写下来，其中2是最小的素数。将表中所有的2的倍数划去，表中剩下的最小的数字就是3，他不能被更小的数整除，所以3是素数。再将表中所有的3的倍数划去……以此类推，如果表中剩余的最小的数是m，那么m就是素数。然后将表中所有m的倍数划去，像这样反复操作，就能依次枚举n以内的素数，这样的时间复杂度是O(nloglogn)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3415665"/>
            <a:ext cx="10357485" cy="185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91515"/>
            <a:ext cx="10852150" cy="5645785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bool p[maxn];//true不是素数，false是素数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void is_prime(){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p[0]=p[1]=true;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for(int i=2;i&lt;</a:t>
            </a:r>
            <a:r>
              <a:rPr lang="en-US" altLang="zh-CN" sz="2000" b="1"/>
              <a:t>max</a:t>
            </a:r>
            <a:r>
              <a:rPr lang="zh-CN" altLang="en-US" sz="2000" b="1"/>
              <a:t>n;i++){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if(!p[i]){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	for(int j=i;(long long)i*j&lt;</a:t>
            </a:r>
            <a:r>
              <a:rPr lang="en-US" altLang="zh-CN" sz="2000" b="1"/>
              <a:t>maxn</a:t>
            </a:r>
            <a:r>
              <a:rPr lang="zh-CN" altLang="en-US" sz="2000" b="1"/>
              <a:t>;j++)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		p[i*j]=true;//i的j倍不是素数,筛掉 			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}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}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} 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欧拉筛（线性筛）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埃氏筛法的缺陷 ：对于一个合数，有可能被筛多次。例如 30 = 2 * 15 = 3 * 10 = 5*6……</a:t>
            </a:r>
            <a:endParaRPr lang="zh-CN" altLang="en-US"/>
          </a:p>
          <a:p>
            <a:r>
              <a:rPr lang="zh-CN" altLang="en-US"/>
              <a:t>那么如何确保每个合数只被筛选一次呢？我们只要用它的最小质因子来筛选即可，这便是欧拉筛法。</a:t>
            </a:r>
            <a:endParaRPr lang="zh-CN" altLang="en-US"/>
          </a:p>
          <a:p>
            <a:r>
              <a:rPr lang="zh-CN" altLang="en-US"/>
              <a:t>欧拉筛法的基本思想 ：在埃氏筛法的基础上，让每个合数只被它的最小质因子筛选一次，以达到不重复的目的。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758825"/>
            <a:ext cx="10852150" cy="557847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bool p[maxn];//0代表是素数，1代表不是素数 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int prime[maxn],cnt=0;//存储所有素数 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void is_prime(){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p[0]=p[1]=true;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for(int i=2;i&lt;maxn;i++){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if(!p[i]) prime[cnt++]=i;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for(int j=0;j&lt;cnt&amp;&amp;(ll)i*prime[j]&lt;maxn;j++){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	p[i*prime[j]]=true;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	if(i%prime[j]==0) break;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	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	} 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}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255"/>
            <a:ext cx="10852237" cy="5041355"/>
          </a:xfrm>
        </p:spPr>
        <p:txBody>
          <a:bodyPr/>
          <a:p>
            <a:r>
              <a:rPr lang="zh-CN" altLang="en-US"/>
              <a:t>p[i*prime[j]]=true;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这里不是用i的倍数来消去合数，而是把 prime里面记录的素数，升序来当做要消去合数的最小素因子。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 i="1"/>
              <a:t>唯一分解定理：任意一个大于</a:t>
            </a:r>
            <a:r>
              <a:rPr lang="en-US" altLang="zh-CN" i="1"/>
              <a:t>1</a:t>
            </a:r>
            <a:r>
              <a:rPr lang="zh-CN" altLang="en-US" i="1"/>
              <a:t>的正整数都能被表示成若干个素数的乘积且表示方法是唯一的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if(i%prime[j]==0) break;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 i是prime[j]的倍数时，i = k</a:t>
            </a:r>
            <a:r>
              <a:rPr lang="en-US" altLang="zh-CN"/>
              <a:t>*</a:t>
            </a:r>
            <a:r>
              <a:rPr lang="zh-CN" altLang="en-US"/>
              <a:t>prime[j]，如果继续运算 j+1，i * prime[j+1] = prime[j] * k prime[j+1]，这里prime[j]是最小的素因子，当i = k * prime[j+1]时会重复，所以才跳出循环。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举个例子 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 = 8 ，j = 1，prime[j] = 2，如果不跳出循环，prime[j+1] = 3，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8 * 3 = 2 * 4 * 3 = 2 * 12，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在i = 12时会计算。因为欧拉筛法的原理便是通过最小素因子来消除。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不取模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/>
              <a:t>long long ksm(long long a,long long b){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long long s=1;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while(b){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if(b&amp;1) s*=a;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a*=a;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	b&gt;&gt;=1;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}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	return s;</a:t>
            </a:r>
            <a:endParaRPr lang="zh-CN" altLang="en-US" sz="2000" b="1"/>
          </a:p>
          <a:p>
            <a:pPr marL="0" indent="0">
              <a:buNone/>
            </a:pPr>
            <a:r>
              <a:rPr lang="zh-CN" altLang="en-US" sz="2000" b="1"/>
              <a:t>} 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唯一分解定理</a:t>
            </a:r>
            <a:endParaRPr lang="zh-CN" altLang="en-US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150620" y="1778000"/>
            <a:ext cx="9891395" cy="4443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752475" y="879475"/>
            <a:ext cx="10769600" cy="54565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//</a:t>
            </a:r>
            <a:r>
              <a:t>预处理：素数筛</a:t>
            </a:r>
            <a:endParaRPr lang="zh-CN" altLang="en-US"/>
          </a:p>
          <a:p>
            <a:pPr marL="0" indent="0" algn="l">
              <a:buNone/>
            </a:pPr>
            <a:r>
              <a:rPr lang="zh-CN" altLang="en-US" b="1"/>
              <a:t>for(int i=0;a!=1&amp;&amp;i&lt;cnt;i++){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while(a%prime[i]==0){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	res[t]++;        //prime[i]的指数++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	a/=prime[i];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}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t++;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}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if(a!=1){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	res[t++]=1;</a:t>
            </a:r>
            <a:endParaRPr lang="zh-CN" altLang="en-US" b="1"/>
          </a:p>
          <a:p>
            <a:pPr marL="0" indent="0" algn="l">
              <a:buNone/>
            </a:pPr>
            <a:r>
              <a:rPr lang="zh-CN" altLang="en-US" b="1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555625" y="1296035"/>
            <a:ext cx="10966450" cy="5039995"/>
          </a:xfrm>
        </p:spPr>
        <p:txBody>
          <a:bodyPr/>
          <a:p>
            <a:pPr marL="0" indent="0">
              <a:buNone/>
            </a:pPr>
            <a:r>
              <a:rPr lang="en-US" altLang="zh-CN" sz="4000"/>
              <a:t>1/x+1/y=1/n       </a:t>
            </a:r>
            <a:endParaRPr lang="en-US" altLang="zh-CN" sz="4000"/>
          </a:p>
          <a:p>
            <a:pPr marL="0" indent="0">
              <a:buNone/>
            </a:pPr>
            <a:r>
              <a:rPr lang="en-US" altLang="zh-CN" sz="4000"/>
              <a:t>x,y,n</a:t>
            </a:r>
            <a:r>
              <a:rPr sz="4000"/>
              <a:t>都是正整数，且</a:t>
            </a:r>
            <a:r>
              <a:rPr lang="en-US" altLang="zh-CN" sz="4000"/>
              <a:t>x&lt;=y</a:t>
            </a:r>
            <a:endParaRPr lang="en-US" altLang="zh-CN" sz="4000"/>
          </a:p>
          <a:p>
            <a:pPr marL="0" indent="0">
              <a:buNone/>
            </a:pPr>
            <a:r>
              <a:rPr sz="4000"/>
              <a:t>给你</a:t>
            </a:r>
            <a:r>
              <a:rPr lang="en-US" altLang="zh-CN" sz="4000"/>
              <a:t>n</a:t>
            </a:r>
            <a:r>
              <a:rPr sz="4000"/>
              <a:t>，求有多少对</a:t>
            </a:r>
            <a:r>
              <a:rPr lang="en-US" altLang="zh-CN" sz="4000"/>
              <a:t>x,y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pPr marL="0" indent="0">
              <a:buNone/>
            </a:pPr>
            <a:r>
              <a:rPr lang="en-US" altLang="zh-CN" i="1"/>
              <a:t>https://blog.csdn.net/qq_42936517/article/details/84639907</a:t>
            </a:r>
            <a:endParaRPr lang="en-US" altLang="zh-CN" i="1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 descr="6YA6RJNL4_6)T5N)[@{4$8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69925" y="1649730"/>
            <a:ext cx="10920730" cy="2787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_41PYA[HHG4)~CM4E3LU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14425"/>
            <a:ext cx="10600690" cy="4628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94335" y="1296035"/>
            <a:ext cx="11127740" cy="5039995"/>
          </a:xfrm>
        </p:spPr>
        <p:txBody>
          <a:bodyPr>
            <a:normAutofit fontScale="90000"/>
          </a:bodyPr>
          <a:p>
            <a:r>
              <a:rPr lang="zh-CN" altLang="en-US"/>
              <a:t>在数论，对正整数n，欧拉函数是小于n的正整数中与n互质的数的数目（φ(1)=1）。此函数以其首名研究者欧拉命名(Euler’s totient function)，它又称为Euler’s totient function、φ函数、欧拉商数等。 例如φ(8)=4，因为1,3,5,7均和8互质。 </a:t>
            </a:r>
            <a:endParaRPr lang="zh-CN" altLang="en-US"/>
          </a:p>
          <a:p>
            <a:r>
              <a:rPr lang="zh-CN" altLang="en-US"/>
              <a:t> 欧拉函数的性质：它在整数n上的值等于对n进行素因子分解后，所有的素数幂上的欧拉函数之积。</a:t>
            </a:r>
            <a:endParaRPr lang="zh-CN" altLang="en-US"/>
          </a:p>
          <a:p>
            <a:r>
              <a:rPr lang="zh-CN" altLang="en-US"/>
              <a:t> 欧拉函数的值 　通式：φ(x)=x(1-1/p1)(1-1/p2)(1-1/p3)(1-1/p4)…..(1-1/pn),其中p1, p2……pn为x的所有质因数，x是不为0的整数。φ(1)=1（唯一和1互质的数(小于等于1)就是1本身）。 (注意：每种质因数只一个。比如12=2*2*3那么φ（12）=12*（1-1/2）*(1-1/3)=4）</a:t>
            </a:r>
            <a:endParaRPr lang="zh-CN" altLang="en-US"/>
          </a:p>
          <a:p>
            <a:r>
              <a:rPr lang="zh-CN" altLang="en-US"/>
              <a:t>推论：当n为奇数时，有φ(2n)=φ(n)。</a:t>
            </a:r>
            <a:endParaRPr lang="zh-CN" altLang="en-US"/>
          </a:p>
          <a:p>
            <a:r>
              <a:rPr lang="zh-CN" altLang="en-US"/>
              <a:t>若n是质数p的k次幂，φ(n)=p^k-p^(k-1)=(p-1)p^(k-1)，因为除了p的倍数外，其他数都跟n互质。</a:t>
            </a:r>
            <a:endParaRPr lang="zh-CN" altLang="en-US"/>
          </a:p>
          <a:p>
            <a:r>
              <a:rPr lang="zh-CN" altLang="en-US"/>
              <a:t>设n为正整数，以 φ(n)表示不超过n且与n互素的正整数的个数，称为n的欧拉函数值，这里函数φ：N→N，n→φ(n)称为欧拉函数。</a:t>
            </a:r>
            <a:endParaRPr lang="zh-CN" altLang="en-US"/>
          </a:p>
          <a:p>
            <a:r>
              <a:rPr lang="zh-CN" altLang="en-US"/>
              <a:t>欧拉函数是积性函数——若m,n互质，φ(mn)=φ(m)φ(n)。</a:t>
            </a:r>
            <a:endParaRPr lang="zh-CN" altLang="en-US"/>
          </a:p>
          <a:p>
            <a:r>
              <a:rPr lang="zh-CN" altLang="en-US"/>
              <a:t>特殊性质：当n为奇数时，φ(2n)=φ(n), 证明与上述类似。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445135" y="748665"/>
            <a:ext cx="11076940" cy="58839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000" b="1"/>
              <a:t>int Euler(int n){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int m=n;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for(int i=2;i*i&lt;=n;i++){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if(n%i==0)//第一次找到的必为素因子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{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	m-=m/i;//把是素因子i的倍数的数的数目减掉  i,2i,3i,···,(m/i)*i 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	while(n%i==0)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	n/=i;//把该素因子全部约掉 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 } 		 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}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if(n&gt;1)  //还有一个比根号n大的素因子 ,也就是现在这个n 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	m-=m/n; 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	return m;</a:t>
            </a:r>
            <a:endParaRPr lang="zh-CN" altLang="en-US" sz="6000" b="1"/>
          </a:p>
          <a:p>
            <a:pPr marL="0" indent="0">
              <a:buNone/>
            </a:pPr>
            <a:r>
              <a:rPr lang="zh-CN" altLang="en-US" sz="6000" b="1"/>
              <a:t>} </a:t>
            </a:r>
            <a:endParaRPr lang="zh-CN" altLang="en-US" sz="6000" b="1"/>
          </a:p>
          <a:p>
            <a:pPr marL="0" indent="0">
              <a:buNone/>
            </a:pPr>
            <a:endParaRPr lang="zh-CN" altLang="en-US" sz="6000" b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7487" y="160220"/>
            <a:ext cx="10852237" cy="648000"/>
          </a:xfrm>
        </p:spPr>
        <p:txBody>
          <a:bodyPr/>
          <a:p>
            <a:r>
              <a:rPr lang="zh-CN" altLang="en-US"/>
              <a:t>直接实现（略有优化）</a:t>
            </a:r>
            <a:r>
              <a:rPr lang="zh-CN" altLang="en-US">
                <a:sym typeface="+mn-ea"/>
              </a:rPr>
              <a:t>时间复杂度为O(√¯n）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69925" y="1296035"/>
            <a:ext cx="10852150" cy="5039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b="1"/>
              <a:t>void euler(int n)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for (int i=1;i&lt;=n;i++) phi[i]=i;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for (int i=2;i&lt;=n;i++)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if (phi[i]==i)//这代表i是质数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    for (int j=i;j&lt;=n;j+=i)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    {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        phi[j]=phi[j]/i*(i-1);//把i的倍数更新掉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    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  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}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}</a:t>
            </a:r>
            <a:endParaRPr lang="zh-CN" altLang="en-US" b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埃拉托斯特尼筛求欧拉函数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欧拉筛求欧拉函数</a:t>
            </a:r>
            <a:endParaRPr lang="zh-CN" altLang="en-US"/>
          </a:p>
        </p:txBody>
      </p:sp>
      <p:pic>
        <p:nvPicPr>
          <p:cNvPr id="5" name="图片 4" descr="CI]~5L%EJ}F66@W%(1{_C{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261110"/>
            <a:ext cx="9540875" cy="5037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925" y="431800"/>
            <a:ext cx="10852150" cy="3670935"/>
          </a:xfrm>
        </p:spPr>
        <p:txBody>
          <a:bodyPr/>
          <a:p>
            <a:r>
              <a:rPr lang="zh-CN" altLang="en-US"/>
              <a:t>给定N,M(2&lt;=N&lt;=1000000000, 1&lt;=M&lt;=N), 求1&lt;=X&lt;=N 且gcd(X,N)&gt;=M的个数。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42240"/>
            <a:ext cx="10852150" cy="647700"/>
          </a:xfrm>
        </p:spPr>
        <p:txBody>
          <a:bodyPr/>
          <a:p>
            <a:r>
              <a:rPr lang="zh-CN" altLang="en-US"/>
              <a:t>取模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800100"/>
            <a:ext cx="10852150" cy="5139690"/>
          </a:xfrm>
        </p:spPr>
        <p:txBody>
          <a:bodyPr/>
          <a:p>
            <a:pPr marL="0" indent="0">
              <a:buNone/>
            </a:pPr>
            <a:r>
              <a:rPr lang="zh-CN" altLang="en-US" sz="1200" b="1"/>
              <a:t>long long ksm(long long a,long long b){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long long s=1;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while(b){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if(b&amp;1){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	s%=mod;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	a%=mod;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	s*=a;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}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a%=mod;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a*=a;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	b&gt;&gt;=1;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}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	return s%mod;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} 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R3Y[]U)@~`95IIMZ`}P5J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1410335"/>
            <a:ext cx="10001250" cy="3540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7035" y="5593715"/>
            <a:ext cx="6824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https://blog.csdn.net/qq_42936517/article/details/84660993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占位符 6" descr="图片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69925" y="2428240"/>
            <a:ext cx="8729980" cy="36957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60045" y="1296035"/>
            <a:ext cx="11162030" cy="1132205"/>
          </a:xfrm>
        </p:spPr>
        <p:txBody>
          <a:bodyPr>
            <a:normAutofit lnSpcReduction="10000"/>
          </a:bodyPr>
          <a:p>
            <a:r>
              <a:rPr lang="zh-CN" altLang="en-US"/>
              <a:t>容斥原理是一种重要的组合数学方法，可以让你求解任意大小的集合，或者计算复合事件的概率。要计算几个集合并集的大小，我们要先将所有单个集合的大小计算出来，然后减去所有两个集合相交的部分，再加回所有三个集合相交的部分，再减去所有四个集合相交的部分，依此类推，一直计算到所有集合相交的部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容斥原理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(4~UDAMI`C2X6@54VT3O4`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431800"/>
            <a:ext cx="10852150" cy="5904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@9EG7%_8UN5}28T@GJLN37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432435"/>
            <a:ext cx="10852150" cy="5903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69925" y="1296035"/>
            <a:ext cx="10852150" cy="5039995"/>
          </a:xfrm>
        </p:spPr>
        <p:txBody>
          <a:bodyPr>
            <a:normAutofit/>
          </a:bodyPr>
          <a:p>
            <a:r>
              <a:rPr lang="zh-CN" altLang="en-US"/>
              <a:t>第一抽屉原理：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1.把多于n+1个的物体放到n个抽屉里，则至少有一个抽屉里的东西不少于两件。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2.把多余m</a:t>
            </a:r>
            <a:r>
              <a:rPr lang="en-US" altLang="zh-CN"/>
              <a:t>*</a:t>
            </a:r>
            <a:r>
              <a:rPr lang="zh-CN" altLang="en-US"/>
              <a:t>n+1（n!=0）个的物体放到n个抽屉里，则至少有一个抽屉里有不少于（m+1）的物体。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3.把无穷多件物体放入n个抽屉，则至少有一个抽屉里有无穷个物体。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第二抽屉原理：</a:t>
            </a:r>
            <a:endParaRPr lang="zh-CN" altLang="en-US"/>
          </a:p>
          <a:p>
            <a:pPr>
              <a:buNone/>
            </a:pPr>
            <a:r>
              <a:rPr lang="zh-CN" altLang="en-US"/>
              <a:t>把（m</a:t>
            </a:r>
            <a:r>
              <a:rPr lang="en-US" altLang="zh-CN"/>
              <a:t>*</a:t>
            </a:r>
            <a:r>
              <a:rPr lang="zh-CN" altLang="en-US"/>
              <a:t>n-1）个物体放入n个抽屉里，其中必有一个抽屉中至多有（m-1）个物体</a:t>
            </a:r>
            <a:endParaRPr lang="zh-CN" altLang="en-US"/>
          </a:p>
          <a:p>
            <a:pPr>
              <a:buNone/>
            </a:pPr>
            <a:r>
              <a:rPr lang="zh-CN" altLang="en-US"/>
              <a:t>（例如，将3*5-1=14个物体放入5个抽屉中，则必定有一个抽屉中的物体数少于等于3-1=2）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鸽巢原理（抽屉原理）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003935" y="1296035"/>
            <a:ext cx="10518140" cy="3556000"/>
          </a:xfrm>
        </p:spPr>
        <p:txBody>
          <a:bodyPr/>
          <a:p>
            <a:pPr marL="0" indent="0">
              <a:buNone/>
            </a:pPr>
            <a:r>
              <a:rPr>
                <a:sym typeface="+mn-ea"/>
              </a:rPr>
              <a:t>最差原则：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即考虑所有可能情况中，最不利于某件事情发生的情况。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例如，有300人到招聘会求职，其中软件设计有100人，市场营销有80人，财务管理有7人，人力资源管理有50人。那么至少有多少人找到工作才能保证一定有70人找的工作专业相同呢？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此时我们考虑的最差情况为：软件设计、市场营销和财务管理各录取69人，人力资源管理的50人全部录取，则此时再录取1人就能保证有70人找到的工作专业相同。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因此至少需要69*3+50+1=258人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69925" y="705485"/>
            <a:ext cx="10852150" cy="5630545"/>
          </a:xfrm>
        </p:spPr>
        <p:txBody>
          <a:bodyPr>
            <a:noAutofit/>
          </a:bodyPr>
          <a:p>
            <a:r>
              <a:rPr lang="zh-CN" altLang="en-US" sz="1800"/>
              <a:t>在鸽巢原理的介绍里面，有例题介绍：设a1,a2,a3,……am是正整数的序列，试证明至少存在正数k和l，1&lt;=k&lt;=l&lt;=m,是的和ak+ak+1+……+al是m的倍数，接下来开始证明：</a:t>
            </a:r>
            <a:endParaRPr lang="zh-CN" altLang="en-US" sz="1800"/>
          </a:p>
          <a:p>
            <a:r>
              <a:rPr lang="zh-CN" altLang="en-US" sz="1800"/>
              <a:t>构造一个序列s1=a1,s2=a1+a2，……，sm=a1+a2+……+am,那么会产生两种可能：</a:t>
            </a:r>
            <a:endParaRPr lang="zh-CN" altLang="en-US" sz="1800"/>
          </a:p>
          <a:p>
            <a:r>
              <a:rPr lang="zh-CN" altLang="en-US" sz="1800"/>
              <a:t>1：若有一个sn是m的倍数，那么定理成立：</a:t>
            </a:r>
            <a:endParaRPr lang="zh-CN" altLang="en-US" sz="1800"/>
          </a:p>
          <a:p>
            <a:r>
              <a:rPr lang="zh-CN" altLang="en-US" sz="1800"/>
              <a:t>2：假设上述的序列中没有任何一个元素是m的倍数，令rh ≡ sh mod m;其中h=1,2,……,m;我们已知上面的所有项都非m的倍数，得到s1模m的余数是r1,s2模m的余数是r2,同理往下类推，r是一个余数序列，在这里所有的余数都不为0，因为假设是不存在有m的倍数的，所以r序列的元素小于m，根据抽屉原理（鸽巢原理），m个余数在[1,m-</a:t>
            </a:r>
            <a:r>
              <a:rPr lang="en-US" altLang="zh-CN" sz="1800"/>
              <a:t>1</a:t>
            </a:r>
            <a:r>
              <a:rPr lang="zh-CN" altLang="en-US" sz="1800"/>
              <a:t>]区间里的取值至少存在一对rh,r</a:t>
            </a:r>
            <a:r>
              <a:rPr lang="en-US" altLang="zh-CN" sz="1800"/>
              <a:t>k</a:t>
            </a:r>
            <a:r>
              <a:rPr lang="zh-CN" altLang="en-US" sz="1800"/>
              <a:t>，并且满足 rh=rk,即sh和sk满足</a:t>
            </a:r>
            <a:endParaRPr lang="zh-CN" altLang="en-US" sz="1800"/>
          </a:p>
          <a:p>
            <a:r>
              <a:rPr lang="zh-CN" altLang="en-US" sz="1800"/>
              <a:t>sk ≡ sh mod m，那么假设h&gt;k，得到 </a:t>
            </a:r>
            <a:endParaRPr lang="zh-CN" altLang="en-US" sz="1800"/>
          </a:p>
          <a:p>
            <a:r>
              <a:rPr lang="zh-CN" altLang="en-US" sz="1800"/>
              <a:t>sh-sk = (a1+a2+……+ah) - (a1+a2+……+ak)</a:t>
            </a:r>
            <a:endParaRPr lang="zh-CN" altLang="en-US" sz="1800"/>
          </a:p>
          <a:p>
            <a:r>
              <a:rPr lang="zh-CN" altLang="en-US" sz="1800"/>
              <a:t>sh - sk =ak+1 +ak+2 +……+ah ≡ 0 mod m（此处的k是序列a的下标）</a:t>
            </a:r>
            <a:endParaRPr lang="zh-CN" altLang="en-US" sz="1800"/>
          </a:p>
          <a:p>
            <a:r>
              <a:rPr lang="zh-CN" altLang="en-US" sz="1800"/>
              <a:t>证明到此结束；</a:t>
            </a:r>
            <a:endParaRPr lang="zh-CN" altLang="en-US" sz="1800"/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4800">
                <a:sym typeface="+mn-ea"/>
              </a:rPr>
              <a:t>求</a:t>
            </a:r>
            <a:r>
              <a:rPr lang="en-US" altLang="zh-CN" sz="4800">
                <a:sym typeface="+mn-ea"/>
              </a:rPr>
              <a:t>a</a:t>
            </a:r>
            <a:r>
              <a:rPr sz="4800">
                <a:sym typeface="+mn-ea"/>
              </a:rPr>
              <a:t>乘</a:t>
            </a:r>
            <a:r>
              <a:rPr lang="en-US" altLang="zh-CN" sz="4800">
                <a:sym typeface="+mn-ea"/>
              </a:rPr>
              <a:t>b</a:t>
            </a:r>
            <a:r>
              <a:rPr sz="4800">
                <a:sym typeface="+mn-ea"/>
              </a:rPr>
              <a:t>对</a:t>
            </a:r>
            <a:r>
              <a:rPr lang="en-US" altLang="zh-CN" sz="4800">
                <a:sym typeface="+mn-ea"/>
              </a:rPr>
              <a:t>p</a:t>
            </a:r>
            <a:r>
              <a:rPr sz="4800">
                <a:sym typeface="+mn-ea"/>
              </a:rPr>
              <a:t>取模的值，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其中</a:t>
            </a:r>
            <a:r>
              <a:rPr lang="en-US" altLang="zh-CN" sz="4800">
                <a:sym typeface="+mn-ea"/>
              </a:rPr>
              <a:t>1&lt;=a,b,p&lt;=1e18</a:t>
            </a:r>
            <a:endParaRPr lang="en-US" altLang="zh-CN" sz="480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ll mul(ll a,ll b,ll p){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ll ans=0;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while(b){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	if(b&amp;1) ans=(ans+a)%p;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	a=a*2%p;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	b&gt;&gt;=1;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}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	return ans%p;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31800"/>
            <a:ext cx="10852150" cy="872490"/>
          </a:xfrm>
        </p:spPr>
        <p:txBody>
          <a:bodyPr/>
          <a:p>
            <a:r>
              <a:rPr lang="zh-CN" altLang="en-US" sz="5400"/>
              <a:t>矩阵快速幂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04890"/>
            <a:ext cx="10852237" cy="5041355"/>
          </a:xfrm>
        </p:spPr>
        <p:txBody>
          <a:bodyPr/>
          <a:p>
            <a:r>
              <a:rPr lang="zh-CN" altLang="en-US" sz="4400" b="1"/>
              <a:t>求斐波那契数列第</a:t>
            </a:r>
            <a:r>
              <a:rPr lang="en-US" altLang="zh-CN" sz="4400" b="1"/>
              <a:t>1,000,000,000</a:t>
            </a:r>
            <a:r>
              <a:rPr sz="4400" b="1"/>
              <a:t>项的值（结果模</a:t>
            </a:r>
            <a:r>
              <a:rPr lang="en-US" altLang="zh-CN" sz="4400" b="1"/>
              <a:t>1e9+7</a:t>
            </a:r>
            <a:r>
              <a:rPr sz="4400" b="1"/>
              <a:t>）</a:t>
            </a:r>
            <a:endParaRPr sz="4400" b="1"/>
          </a:p>
          <a:p>
            <a:r>
              <a:rPr lang="en-US" altLang="zh-CN" sz="4400" b="1"/>
              <a:t>F[i]=F[i-1]+F[i-2];</a:t>
            </a:r>
            <a:endParaRPr lang="en-US" altLang="zh-CN" sz="4400" b="1"/>
          </a:p>
          <a:p>
            <a:r>
              <a:rPr lang="en-US" altLang="zh-CN" sz="4400" b="1"/>
              <a:t>F[1]=1,F[2]=1;</a:t>
            </a:r>
            <a:endParaRPr lang="en-US" altLang="zh-CN" sz="44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 descr="201811032123147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1375" y="1679575"/>
            <a:ext cx="7755890" cy="1264920"/>
          </a:xfrm>
          <a:prstGeom prst="rect">
            <a:avLst/>
          </a:prstGeom>
        </p:spPr>
      </p:pic>
      <p:pic>
        <p:nvPicPr>
          <p:cNvPr id="11" name="图片 10" descr="20181103212335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3529330"/>
            <a:ext cx="9464675" cy="1624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OC_GUID" val="{4f3df392-6fc4-40b9-bb98-59a90f3adb1a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numdgm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8710</Words>
  <Application>WPS 演示</Application>
  <PresentationFormat>宽屏</PresentationFormat>
  <Paragraphs>496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快速幂、矩阵快速幂、数论基础</vt:lpstr>
      <vt:lpstr>快速幂</vt:lpstr>
      <vt:lpstr>PowerPoint 演示文稿</vt:lpstr>
      <vt:lpstr>不取模</vt:lpstr>
      <vt:lpstr>取模</vt:lpstr>
      <vt:lpstr>PowerPoint 演示文稿</vt:lpstr>
      <vt:lpstr>PowerPoint 演示文稿</vt:lpstr>
      <vt:lpstr>矩阵快速幂</vt:lpstr>
      <vt:lpstr>PowerPoint 演示文稿</vt:lpstr>
      <vt:lpstr>PowerPoint 演示文稿</vt:lpstr>
      <vt:lpstr>PowerPoint 演示文稿</vt:lpstr>
      <vt:lpstr>PowerPoint 演示文稿</vt:lpstr>
      <vt:lpstr>数论基础</vt:lpstr>
      <vt:lpstr>最大公约数</vt:lpstr>
      <vt:lpstr>最小公倍数</vt:lpstr>
      <vt:lpstr>H-又见GCD</vt:lpstr>
      <vt:lpstr>PowerPoint 演示文稿</vt:lpstr>
      <vt:lpstr>模运算</vt:lpstr>
      <vt:lpstr>欧拉定理</vt:lpstr>
      <vt:lpstr>费马小定理</vt:lpstr>
      <vt:lpstr>PowerPoint 演示文稿</vt:lpstr>
      <vt:lpstr>拓展欧几里得求</vt:lpstr>
      <vt:lpstr>一般实现</vt:lpstr>
      <vt:lpstr>简洁实现</vt:lpstr>
      <vt:lpstr>求最小正整数解</vt:lpstr>
      <vt:lpstr>如何求   ax+by=c 的解</vt:lpstr>
      <vt:lpstr>同余式</vt:lpstr>
      <vt:lpstr>同余式性质</vt:lpstr>
      <vt:lpstr>同余式ax≡c(mod m)求解</vt:lpstr>
      <vt:lpstr>逆元</vt:lpstr>
      <vt:lpstr>(A/B)%9973</vt:lpstr>
      <vt:lpstr>PowerPoint 演示文稿</vt:lpstr>
      <vt:lpstr>PowerPoint 演示文稿</vt:lpstr>
      <vt:lpstr>素数的判定</vt:lpstr>
      <vt:lpstr>埃氏筛</vt:lpstr>
      <vt:lpstr>PowerPoint 演示文稿</vt:lpstr>
      <vt:lpstr>欧拉筛（线性筛）</vt:lpstr>
      <vt:lpstr>PowerPoint 演示文稿</vt:lpstr>
      <vt:lpstr>解释</vt:lpstr>
      <vt:lpstr>唯一分解定理</vt:lpstr>
      <vt:lpstr>PowerPoint 演示文稿</vt:lpstr>
      <vt:lpstr>PowerPoint 演示文稿</vt:lpstr>
      <vt:lpstr>PowerPoint 演示文稿</vt:lpstr>
      <vt:lpstr>PowerPoint 演示文稿</vt:lpstr>
      <vt:lpstr>欧拉函数</vt:lpstr>
      <vt:lpstr>直接实现（略有优化）时间复杂度为O(√¯n）</vt:lpstr>
      <vt:lpstr>埃拉托斯特尼筛求欧拉函数</vt:lpstr>
      <vt:lpstr>欧拉筛求欧拉函数</vt:lpstr>
      <vt:lpstr>给定N,M(2&lt;=N&lt;=1000000000, 1&lt;=M&lt;=N), 求1&lt;=X&lt;=N 且gcd(X,N)&gt;=M的个数。</vt:lpstr>
      <vt:lpstr>PowerPoint 演示文稿</vt:lpstr>
      <vt:lpstr>容斥原理</vt:lpstr>
      <vt:lpstr>PowerPoint 演示文稿</vt:lpstr>
      <vt:lpstr>PowerPoint 演示文稿</vt:lpstr>
      <vt:lpstr>鸽巢原理（抽屉原理）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觅路人</cp:lastModifiedBy>
  <cp:revision>28</cp:revision>
  <dcterms:created xsi:type="dcterms:W3CDTF">2019-03-30T10:56:00Z</dcterms:created>
  <dcterms:modified xsi:type="dcterms:W3CDTF">2019-07-20T16:36:57Z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