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1"/>
  </p:notesMasterIdLst>
  <p:sldIdLst>
    <p:sldId id="256" r:id="rId4"/>
    <p:sldId id="303" r:id="rId5"/>
    <p:sldId id="258" r:id="rId6"/>
    <p:sldId id="259" r:id="rId7"/>
    <p:sldId id="260" r:id="rId8"/>
    <p:sldId id="261" r:id="rId9"/>
    <p:sldId id="262" r:id="rId10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1" r:id="rId23"/>
    <p:sldId id="274" r:id="rId24"/>
    <p:sldId id="275" r:id="rId25"/>
    <p:sldId id="276" r:id="rId26"/>
    <p:sldId id="277" r:id="rId27"/>
    <p:sldId id="278" r:id="rId28"/>
    <p:sldId id="279" r:id="rId29"/>
    <p:sldId id="295" r:id="rId30"/>
    <p:sldId id="280" r:id="rId31"/>
    <p:sldId id="282" r:id="rId32"/>
    <p:sldId id="283" r:id="rId33"/>
    <p:sldId id="284" r:id="rId34"/>
    <p:sldId id="285" r:id="rId35"/>
    <p:sldId id="287" r:id="rId36"/>
    <p:sldId id="286" r:id="rId3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3" name="PA_矩形 7"/>
          <p:cNvSpPr/>
          <p:nvPr>
            <p:custDataLst>
              <p:tags r:id="rId3"/>
            </p:custData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accent2">
              <a:alpha val="55000"/>
            </a:schemeClr>
          </a:solidFill>
        </p:spPr>
        <p:txBody>
          <a:bodyPr wrap="square" rtlCol="0" anchor="ctr">
            <a:norm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PA_矩形 9"/>
          <p:cNvSpPr/>
          <p:nvPr>
            <p:custDataLst>
              <p:tags r:id="rId4"/>
            </p:custDataLst>
          </p:nvPr>
        </p:nvSpPr>
        <p:spPr>
          <a:xfrm>
            <a:off x="771374" y="3229610"/>
            <a:ext cx="10649252" cy="398780"/>
          </a:xfrm>
          <a:prstGeom prst="rect">
            <a:avLst/>
          </a:prstGeom>
          <a:gradFill>
            <a:gsLst>
              <a:gs pos="50000">
                <a:srgbClr val="0270D1"/>
              </a:gs>
              <a:gs pos="50000">
                <a:schemeClr val="accent1">
                  <a:alpha val="90000"/>
                </a:schemeClr>
              </a:gs>
              <a:gs pos="0">
                <a:schemeClr val="accent1">
                  <a:alpha val="93000"/>
                </a:schemeClr>
              </a:gs>
              <a:gs pos="100000">
                <a:schemeClr val="accent1">
                  <a:alpha val="77000"/>
                </a:schemeClr>
              </a:gs>
            </a:gsLst>
            <a:lin ang="0" scaled="0"/>
          </a:gradFill>
          <a:ln w="57150"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PA_圆角矩形 12"/>
          <p:cNvSpPr/>
          <p:nvPr>
            <p:custDataLst>
              <p:tags r:id="rId5"/>
            </p:custDataLst>
          </p:nvPr>
        </p:nvSpPr>
        <p:spPr>
          <a:xfrm>
            <a:off x="5040098" y="4288105"/>
            <a:ext cx="2111801" cy="65016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4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PA_矩形 8"/>
          <p:cNvSpPr/>
          <p:nvPr>
            <p:custDataLst>
              <p:tags r:id="rId6"/>
            </p:custDataLst>
          </p:nvPr>
        </p:nvSpPr>
        <p:spPr>
          <a:xfrm>
            <a:off x="1090222" y="3229610"/>
            <a:ext cx="9908563" cy="39878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607084"/>
            <a:ext cx="9144000" cy="1782763"/>
          </a:xfrm>
        </p:spPr>
        <p:txBody>
          <a:bodyPr anchor="b">
            <a:normAutofit/>
          </a:bodyPr>
          <a:lstStyle>
            <a:lvl1pPr algn="ctr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</a:t>
            </a: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524000" y="3481924"/>
            <a:ext cx="9144000" cy="76842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bldLvl="0" animBg="1"/>
          <p:bldP spid="14" grpId="0" bldLvl="0" animBg="1"/>
          <p:bldP spid="15" grpId="0" bldLvl="0" animBg="1"/>
          <p:bldP spid="17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bldLvl="0" animBg="1"/>
          <p:bldP spid="14" grpId="0" bldLvl="0" animBg="1"/>
          <p:bldP spid="15" grpId="0" bldLvl="0" animBg="1"/>
          <p:bldP spid="17" grpId="0" bldLvl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3" name="PA_矩形 7"/>
          <p:cNvSpPr/>
          <p:nvPr>
            <p:custDataLst>
              <p:tags r:id="rId3"/>
            </p:custData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accent2">
              <a:alpha val="55000"/>
            </a:schemeClr>
          </a:solidFill>
        </p:spPr>
        <p:txBody>
          <a:bodyPr wrap="square" rtlCol="0" anchor="ctr">
            <a:norm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PA_矩形 9"/>
          <p:cNvSpPr/>
          <p:nvPr>
            <p:custDataLst>
              <p:tags r:id="rId4"/>
            </p:custDataLst>
          </p:nvPr>
        </p:nvSpPr>
        <p:spPr>
          <a:xfrm>
            <a:off x="771374" y="873000"/>
            <a:ext cx="10649252" cy="5112000"/>
          </a:xfrm>
          <a:prstGeom prst="rect">
            <a:avLst/>
          </a:prstGeom>
          <a:gradFill>
            <a:gsLst>
              <a:gs pos="50000">
                <a:srgbClr val="0270D1"/>
              </a:gs>
              <a:gs pos="50000">
                <a:schemeClr val="accent1">
                  <a:alpha val="90000"/>
                </a:schemeClr>
              </a:gs>
              <a:gs pos="0">
                <a:schemeClr val="accent1">
                  <a:alpha val="93000"/>
                </a:schemeClr>
              </a:gs>
              <a:gs pos="100000">
                <a:schemeClr val="accent1">
                  <a:alpha val="77000"/>
                </a:schemeClr>
              </a:gs>
            </a:gsLst>
            <a:lin ang="0" scaled="0"/>
          </a:gradFill>
          <a:ln w="57150"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PA_圆角矩形 12"/>
          <p:cNvSpPr/>
          <p:nvPr>
            <p:custDataLst>
              <p:tags r:id="rId5"/>
            </p:custDataLst>
          </p:nvPr>
        </p:nvSpPr>
        <p:spPr>
          <a:xfrm>
            <a:off x="5040098" y="4289188"/>
            <a:ext cx="2111801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4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PA_矩形 8"/>
          <p:cNvSpPr/>
          <p:nvPr>
            <p:custDataLst>
              <p:tags r:id="rId6"/>
            </p:custDataLst>
          </p:nvPr>
        </p:nvSpPr>
        <p:spPr>
          <a:xfrm>
            <a:off x="1090222" y="1178657"/>
            <a:ext cx="9908563" cy="45006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607084"/>
            <a:ext cx="9144000" cy="1782763"/>
          </a:xfrm>
        </p:spPr>
        <p:txBody>
          <a:bodyPr anchor="b">
            <a:normAutofit/>
          </a:bodyPr>
          <a:lstStyle>
            <a:lvl1pPr algn="ctr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</a:t>
            </a: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524000" y="3481924"/>
            <a:ext cx="9144000" cy="76842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bldLvl="0" animBg="1"/>
          <p:bldP spid="14" grpId="0" bldLvl="0" animBg="1"/>
          <p:bldP spid="15" grpId="0" bldLvl="0" animBg="1"/>
          <p:bldP spid="17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bldLvl="0" animBg="1"/>
          <p:bldP spid="14" grpId="0" bldLvl="0" animBg="1"/>
          <p:bldP spid="15" grpId="0" bldLvl="0" animBg="1"/>
          <p:bldP spid="17" grpId="0" bldLvl="0" animBg="1"/>
        </p:bldLst>
      </p:timing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5998" y="-7628"/>
            <a:ext cx="6096001" cy="686562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gradFill>
            <a:gsLst>
              <a:gs pos="0">
                <a:schemeClr val="accent1">
                  <a:alpha val="85000"/>
                </a:schemeClr>
              </a:gs>
              <a:gs pos="94000">
                <a:schemeClr val="accent1"/>
              </a:gs>
            </a:gsLst>
            <a:lin ang="5400000" scaled="1"/>
          </a:gradFill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34470" y="2156125"/>
            <a:ext cx="2833404" cy="2545751"/>
            <a:chOff x="1734470" y="2450750"/>
            <a:chExt cx="2833404" cy="2545751"/>
          </a:xfrm>
        </p:grpSpPr>
        <p:sp>
          <p:nvSpPr>
            <p:cNvPr id="8" name="Freeform 245"/>
            <p:cNvSpPr/>
            <p:nvPr/>
          </p:nvSpPr>
          <p:spPr bwMode="auto">
            <a:xfrm>
              <a:off x="2484247" y="2450750"/>
              <a:ext cx="1333850" cy="1333850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rgbClr val="0270D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734470" y="4073171"/>
              <a:ext cx="2833404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rgbClr val="0270D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01 </a:t>
              </a:r>
              <a:endParaRPr lang="zh-CN" altLang="en-US" sz="5400" dirty="0">
                <a:solidFill>
                  <a:srgbClr val="0270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53212" y="1762125"/>
            <a:ext cx="4981574" cy="1409700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53213" y="3216397"/>
            <a:ext cx="4981573" cy="2117603"/>
          </a:xfrm>
        </p:spPr>
        <p:txBody>
          <a:bodyPr lIns="90000" tIns="46800" rIns="90000" bIns="46800">
            <a:normAutofit/>
          </a:bodyPr>
          <a:lstStyle>
            <a:lvl1pPr marL="285750" indent="-285750" algn="l">
              <a:buFont typeface="Wingdings" panose="05000000000000000000" pitchFamily="2" charset="2"/>
              <a:buChar char="l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29889" y="1669143"/>
            <a:ext cx="7332222" cy="3519714"/>
          </a:xfrm>
          <a:prstGeom prst="rect">
            <a:avLst/>
          </a:prstGeom>
          <a:gradFill>
            <a:gsLst>
              <a:gs pos="50000">
                <a:schemeClr val="accent1"/>
              </a:gs>
              <a:gs pos="50000">
                <a:schemeClr val="accent1">
                  <a:alpha val="90000"/>
                </a:schemeClr>
              </a:gs>
              <a:gs pos="0">
                <a:schemeClr val="accent1">
                  <a:alpha val="93000"/>
                </a:schemeClr>
              </a:gs>
              <a:gs pos="100000">
                <a:schemeClr val="accent1">
                  <a:alpha val="77000"/>
                </a:schemeClr>
              </a:gs>
            </a:gsLst>
            <a:lin ang="0" scaled="0"/>
          </a:gradFill>
          <a:ln w="57150"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9422" y="1879594"/>
            <a:ext cx="6822243" cy="30988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5872434" y="4316596"/>
            <a:ext cx="447132" cy="447132"/>
          </a:xfrm>
          <a:prstGeom prst="donut">
            <a:avLst>
              <a:gd name="adj" fmla="val 26625"/>
            </a:avLst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49422" y="1879594"/>
            <a:ext cx="6822243" cy="2437002"/>
          </a:xfrm>
        </p:spPr>
        <p:txBody>
          <a:bodyPr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5998" y="-7628"/>
            <a:ext cx="6096001" cy="686562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5999" y="3229610"/>
            <a:ext cx="6096001" cy="398780"/>
          </a:xfrm>
          <a:prstGeom prst="rect">
            <a:avLst/>
          </a:prstGeom>
          <a:gradFill>
            <a:gsLst>
              <a:gs pos="0">
                <a:schemeClr val="accent1">
                  <a:alpha val="85000"/>
                </a:schemeClr>
              </a:gs>
              <a:gs pos="94000">
                <a:schemeClr val="accent1"/>
              </a:gs>
            </a:gsLst>
            <a:lin ang="5400000" scaled="1"/>
          </a:gradFill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47822" y="2156125"/>
            <a:ext cx="2806700" cy="2544441"/>
            <a:chOff x="1747822" y="2450750"/>
            <a:chExt cx="2806700" cy="2544441"/>
          </a:xfrm>
        </p:grpSpPr>
        <p:sp>
          <p:nvSpPr>
            <p:cNvPr id="8" name="Freeform 245"/>
            <p:cNvSpPr/>
            <p:nvPr/>
          </p:nvSpPr>
          <p:spPr bwMode="auto">
            <a:xfrm>
              <a:off x="2484247" y="2450750"/>
              <a:ext cx="1333850" cy="1333850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rgbClr val="0270D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747822" y="4073171"/>
              <a:ext cx="2806700" cy="922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rgbClr val="0270D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01 </a:t>
              </a:r>
              <a:endParaRPr lang="zh-CN" altLang="en-US" sz="5400" dirty="0">
                <a:solidFill>
                  <a:srgbClr val="0270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53212" y="1762125"/>
            <a:ext cx="4981574" cy="1409700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53213" y="3216397"/>
            <a:ext cx="4981573" cy="2117603"/>
          </a:xfrm>
        </p:spPr>
        <p:txBody>
          <a:bodyPr lIns="90000" tIns="46800" rIns="90000" bIns="46800">
            <a:normAutofit/>
          </a:bodyPr>
          <a:lstStyle>
            <a:lvl1pPr marL="285750" indent="-285750" algn="l">
              <a:buFont typeface="Wingdings" panose="05000000000000000000" pitchFamily="2" charset="2"/>
              <a:buChar char="l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29889" y="3229610"/>
            <a:ext cx="7332222" cy="398780"/>
          </a:xfrm>
          <a:prstGeom prst="rect">
            <a:avLst/>
          </a:prstGeom>
          <a:gradFill>
            <a:gsLst>
              <a:gs pos="50000">
                <a:schemeClr val="accent1"/>
              </a:gs>
              <a:gs pos="50000">
                <a:schemeClr val="accent1">
                  <a:alpha val="90000"/>
                </a:schemeClr>
              </a:gs>
              <a:gs pos="0">
                <a:schemeClr val="accent1">
                  <a:alpha val="93000"/>
                </a:schemeClr>
              </a:gs>
              <a:gs pos="100000">
                <a:schemeClr val="accent1">
                  <a:alpha val="77000"/>
                </a:schemeClr>
              </a:gs>
            </a:gsLst>
            <a:lin ang="0" scaled="0"/>
          </a:gradFill>
          <a:ln w="57150"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9422" y="3229610"/>
            <a:ext cx="6822243" cy="39878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5872434" y="4275292"/>
            <a:ext cx="447132" cy="529740"/>
          </a:xfrm>
          <a:prstGeom prst="donut">
            <a:avLst>
              <a:gd name="adj" fmla="val 26625"/>
            </a:avLst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49422" y="1879594"/>
            <a:ext cx="6822243" cy="2437002"/>
          </a:xfrm>
        </p:spPr>
        <p:txBody>
          <a:bodyPr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-154940" y="-199390"/>
            <a:ext cx="309880" cy="398780"/>
          </a:xfrm>
          <a:prstGeom prst="rect">
            <a:avLst/>
          </a:prstGeom>
          <a:solidFill>
            <a:srgbClr val="0270D1"/>
          </a:solidFill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 smtClean="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0270D1"/>
          </a:solidFill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 smtClean="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4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线段树讲解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2555" y="4377274"/>
            <a:ext cx="9144000" cy="768422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by  kk17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	</a:t>
            </a:r>
            <a:r>
              <a:rPr lang="zh-CN" altLang="en-US"/>
              <a:t>单点更新， 单点</a:t>
            </a:r>
            <a:r>
              <a:rPr lang="en-US" altLang="zh-CN"/>
              <a:t>/</a:t>
            </a:r>
            <a:r>
              <a:rPr lang="zh-CN" altLang="en-US"/>
              <a:t>区间查询你会了吗？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1.</a:t>
            </a:r>
            <a:r>
              <a:rPr lang="zh-CN" altLang="en-US"/>
              <a:t>答疑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2.</a:t>
            </a:r>
            <a:r>
              <a:rPr lang="zh-CN" altLang="en-US"/>
              <a:t>我写一遍完整的单点更新区间求和代码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</a:t>
            </a:r>
            <a:r>
              <a:rPr lang="zh-CN" altLang="en-US"/>
              <a:t>那如果我要问一个区间的最大值呢？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  思考下</a:t>
            </a:r>
            <a:r>
              <a:rPr lang="en-US" altLang="zh-CN"/>
              <a:t>.....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</a:t>
            </a:r>
            <a:r>
              <a:rPr lang="zh-CN" altLang="en-US"/>
              <a:t>其实是一样的，直接放代码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 int query(int </a:t>
            </a:r>
            <a:r>
              <a:rPr lang="en-US" altLang="zh-CN"/>
              <a:t>rt</a:t>
            </a:r>
            <a:r>
              <a:rPr lang="zh-CN" altLang="en-US"/>
              <a:t>,int l,int r,int a,int b)  </a:t>
            </a:r>
            <a:endParaRPr lang="zh-CN" altLang="en-US"/>
          </a:p>
          <a:p>
            <a:r>
              <a:rPr lang="zh-CN" altLang="en-US"/>
              <a:t>    {  </a:t>
            </a:r>
            <a:endParaRPr lang="zh-CN" altLang="en-US"/>
          </a:p>
          <a:p>
            <a:r>
              <a:rPr lang="zh-CN" altLang="en-US"/>
              <a:t>        int ans=-1;  </a:t>
            </a:r>
            <a:endParaRPr lang="zh-CN" altLang="en-US"/>
          </a:p>
          <a:p>
            <a:r>
              <a:rPr lang="zh-CN" altLang="en-US"/>
              <a:t>        if(a&lt;=l&amp;&amp;r&lt;=b)  </a:t>
            </a:r>
            <a:endParaRPr lang="zh-CN" altLang="en-US"/>
          </a:p>
          <a:p>
            <a:r>
              <a:rPr lang="zh-CN" altLang="en-US"/>
              <a:t>        {  </a:t>
            </a:r>
            <a:endParaRPr lang="zh-CN" altLang="en-US"/>
          </a:p>
          <a:p>
            <a:r>
              <a:rPr lang="zh-CN" altLang="en-US"/>
              <a:t>            return sum[</a:t>
            </a:r>
            <a:r>
              <a:rPr lang="en-US" altLang="zh-CN"/>
              <a:t>rt</a:t>
            </a:r>
            <a:r>
              <a:rPr lang="zh-CN" altLang="en-US"/>
              <a:t>];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    int mid=(l+r)/2;  </a:t>
            </a:r>
            <a:endParaRPr lang="zh-CN" altLang="en-US"/>
          </a:p>
          <a:p>
            <a:r>
              <a:rPr lang="zh-CN" altLang="en-US"/>
              <a:t>        if(a&lt;=mid)ans=max(ans,query(</a:t>
            </a:r>
            <a:r>
              <a:rPr lang="en-US" altLang="zh-CN"/>
              <a:t>rt</a:t>
            </a:r>
            <a:r>
              <a:rPr lang="zh-CN" altLang="en-US"/>
              <a:t>*2,l,mid,a,b));  </a:t>
            </a:r>
            <a:endParaRPr lang="zh-CN" altLang="en-US"/>
          </a:p>
          <a:p>
            <a:r>
              <a:rPr lang="zh-CN" altLang="en-US"/>
              <a:t>        if(b&gt;mid)ans=max(ans,query(</a:t>
            </a:r>
            <a:r>
              <a:rPr lang="en-US" altLang="zh-CN"/>
              <a:t>rt</a:t>
            </a:r>
            <a:r>
              <a:rPr lang="zh-CN" altLang="en-US"/>
              <a:t>*2+1,mid+1,r,a,b));  </a:t>
            </a:r>
            <a:endParaRPr lang="zh-CN" altLang="en-US"/>
          </a:p>
          <a:p>
            <a:r>
              <a:rPr lang="zh-CN" altLang="en-US"/>
              <a:t>        return ans;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</a:t>
            </a:r>
            <a:r>
              <a:rPr lang="zh-CN" altLang="en-US"/>
              <a:t>最基本的线段树单点更新结束</a:t>
            </a:r>
            <a:r>
              <a:rPr lang="en-US" altLang="zh-CN"/>
              <a:t>~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lvl="4"/>
            <a:endParaRPr lang="zh-CN" altLang="en-US"/>
          </a:p>
          <a:p>
            <a:pPr lvl="4"/>
            <a:endParaRPr lang="zh-CN" altLang="en-US"/>
          </a:p>
          <a:p>
            <a:pPr lvl="4"/>
            <a:r>
              <a:rPr lang="zh-CN" altLang="en-US"/>
              <a:t>答疑</a:t>
            </a:r>
            <a:r>
              <a:rPr lang="en-US" altLang="zh-CN"/>
              <a:t>.....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	</a:t>
            </a:r>
            <a:r>
              <a:rPr lang="zh-CN" altLang="en-US"/>
              <a:t>教你们一个经典的</a:t>
            </a:r>
            <a:r>
              <a:rPr lang="en-US" altLang="zh-CN"/>
              <a:t>dp</a:t>
            </a:r>
            <a:r>
              <a:rPr lang="zh-CN" altLang="en-US"/>
              <a:t>套路</a:t>
            </a:r>
            <a:r>
              <a:rPr lang="en-US" altLang="zh-CN"/>
              <a:t>~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题意：</a:t>
            </a:r>
            <a:endParaRPr lang="zh-CN" altLang="en-US"/>
          </a:p>
          <a:p>
            <a:r>
              <a:rPr lang="zh-CN" altLang="en-US"/>
              <a:t>有一个小猴子，饲养员要喂她吃水果， 现在有</a:t>
            </a:r>
            <a:r>
              <a:rPr lang="en-US" altLang="zh-CN"/>
              <a:t>3</a:t>
            </a:r>
            <a:r>
              <a:rPr lang="zh-CN" altLang="en-US"/>
              <a:t>种水果， 如果长时间吃一种水果小猴子很容易吃吐， 所以， 饲养员要保证每种水果不能连续超过</a:t>
            </a:r>
            <a:r>
              <a:rPr lang="en-US" altLang="zh-CN"/>
              <a:t>d1</a:t>
            </a:r>
            <a:r>
              <a:rPr lang="zh-CN" altLang="en-US"/>
              <a:t>，</a:t>
            </a:r>
            <a:r>
              <a:rPr lang="en-US" altLang="zh-CN"/>
              <a:t>d2</a:t>
            </a:r>
            <a:r>
              <a:rPr lang="zh-CN" altLang="en-US"/>
              <a:t>，</a:t>
            </a:r>
            <a:r>
              <a:rPr lang="en-US" altLang="zh-CN"/>
              <a:t>d3</a:t>
            </a:r>
            <a:r>
              <a:rPr lang="zh-CN" altLang="en-US"/>
              <a:t>天 给你每种食物初始的份数， 每天吃一份，问吃完所有食物有多少种不同的组合呢？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题号：</a:t>
            </a:r>
            <a:r>
              <a:rPr lang="en-US" altLang="zh-CN"/>
              <a:t>sdut </a:t>
            </a:r>
            <a:r>
              <a:rPr lang="zh-CN" altLang="en-US"/>
              <a:t>（山东理工</a:t>
            </a:r>
            <a:r>
              <a:rPr lang="en-US" altLang="zh-CN"/>
              <a:t>oj</a:t>
            </a:r>
            <a:r>
              <a:rPr lang="zh-CN" altLang="en-US"/>
              <a:t>）</a:t>
            </a:r>
            <a:r>
              <a:rPr lang="en-US" altLang="zh-CN"/>
              <a:t>3565  </a:t>
            </a:r>
            <a:r>
              <a:rPr lang="zh-CN" altLang="en-US"/>
              <a:t>还有个类似解法的题目：</a:t>
            </a:r>
            <a:r>
              <a:rPr lang="en-US" altLang="zh-CN"/>
              <a:t>sdut 2879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思路：记忆化搜索，dp[num1][num2][num3][pre][con]，num1 num2 num3表示三种水果剩余数，pre表示上一个放的</a:t>
            </a:r>
            <a:endParaRPr lang="zh-CN" altLang="en-US"/>
          </a:p>
          <a:p>
            <a:r>
              <a:rPr lang="zh-CN" altLang="en-US"/>
              <a:t>是哪个水果，con表示上一个水果已经连续放了多少天。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r>
              <a:rPr lang="zh-CN" altLang="en-US"/>
              <a:t>#include&lt;iostream&gt;  </a:t>
            </a:r>
            <a:endParaRPr lang="zh-CN" altLang="en-US"/>
          </a:p>
          <a:p>
            <a:r>
              <a:rPr lang="zh-CN" altLang="en-US"/>
              <a:t>#include&lt;cstdio&gt;  </a:t>
            </a:r>
            <a:endParaRPr lang="zh-CN" altLang="en-US"/>
          </a:p>
          <a:p>
            <a:r>
              <a:rPr lang="zh-CN" altLang="en-US"/>
              <a:t>#include&lt;cstring&gt;  </a:t>
            </a:r>
            <a:endParaRPr lang="zh-CN" altLang="en-US"/>
          </a:p>
          <a:p>
            <a:r>
              <a:rPr lang="zh-CN" altLang="en-US"/>
              <a:t>using namespace std;  </a:t>
            </a:r>
            <a:endParaRPr lang="zh-CN" altLang="en-US"/>
          </a:p>
          <a:p>
            <a:r>
              <a:rPr lang="zh-CN" altLang="en-US"/>
              <a:t>const int maxn = 55;  </a:t>
            </a:r>
            <a:endParaRPr lang="zh-CN" altLang="en-US"/>
          </a:p>
          <a:p>
            <a:r>
              <a:rPr lang="zh-CN" altLang="en-US"/>
              <a:t>const int mod = 1e9+7;  </a:t>
            </a:r>
            <a:endParaRPr lang="zh-CN" altLang="en-US"/>
          </a:p>
          <a:p>
            <a:r>
              <a:rPr lang="zh-CN" altLang="en-US"/>
              <a:t>int dp[maxn][maxn][maxn][3][maxn];  </a:t>
            </a:r>
            <a:endParaRPr lang="zh-CN" altLang="en-US"/>
          </a:p>
          <a:p>
            <a:r>
              <a:rPr lang="zh-CN" altLang="en-US"/>
              <a:t>int n1, n2, n3, d1, d2, d3;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int dfs(int num1, int num2, int num3, int pre, int con)  </a:t>
            </a:r>
            <a:endParaRPr lang="zh-CN" altLang="en-US"/>
          </a:p>
          <a:p>
            <a:r>
              <a:rPr lang="zh-CN" altLang="en-US"/>
              <a:t>{  </a:t>
            </a:r>
            <a:endParaRPr lang="zh-CN" altLang="en-US"/>
          </a:p>
          <a:p>
            <a:r>
              <a:rPr lang="zh-CN" altLang="en-US"/>
              <a:t>    if(num1 &lt; 0 || num2 &lt; 0 || num3 &lt; 0) return 0;  </a:t>
            </a:r>
            <a:endParaRPr lang="zh-CN" altLang="en-US"/>
          </a:p>
          <a:p>
            <a:r>
              <a:rPr lang="zh-CN" altLang="en-US"/>
              <a:t>    if((pre==0&amp;&amp;con&gt;d1) || (pre==1&amp;&amp;con&gt;d2) || (pre==2&amp;&amp;con&gt;d3)) return 0;  </a:t>
            </a:r>
            <a:endParaRPr lang="zh-CN" altLang="en-US"/>
          </a:p>
          <a:p>
            <a:r>
              <a:rPr lang="zh-CN" altLang="en-US"/>
              <a:t>    if(!num1 &amp;&amp; !num2 &amp;&amp; !num3) return 1;  </a:t>
            </a:r>
            <a:endParaRPr lang="zh-CN" altLang="en-US"/>
          </a:p>
          <a:p>
            <a:r>
              <a:rPr lang="zh-CN" altLang="en-US"/>
              <a:t>    if(dp[num1][num2][num3][pre][con] != -1) return dp[num1][num2][num3][pre][con];  </a:t>
            </a:r>
            <a:endParaRPr lang="zh-CN" altLang="en-US"/>
          </a:p>
          <a:p>
            <a:r>
              <a:rPr lang="zh-CN" altLang="en-US"/>
              <a:t>    int ans = 0;  </a:t>
            </a:r>
            <a:endParaRPr lang="zh-CN" altLang="en-US"/>
          </a:p>
          <a:p>
            <a:r>
              <a:rPr lang="zh-CN" altLang="en-US"/>
              <a:t>    if(pre == 0)  </a:t>
            </a:r>
            <a:endParaRPr lang="zh-CN" altLang="en-US"/>
          </a:p>
          <a:p>
            <a:r>
              <a:rPr lang="zh-CN" altLang="en-US"/>
              <a:t>    {  </a:t>
            </a:r>
            <a:endParaRPr lang="zh-CN" altLang="en-US"/>
          </a:p>
          <a:p>
            <a:r>
              <a:rPr lang="zh-CN" altLang="en-US"/>
              <a:t>        ans = (ans+dfs(num1-1, num2, num3, 0, con+1))%mod;  </a:t>
            </a:r>
            <a:endParaRPr lang="zh-CN" altLang="en-US"/>
          </a:p>
          <a:p>
            <a:r>
              <a:rPr lang="zh-CN" altLang="en-US"/>
              <a:t>        ans = (ans+dfs(num1, num2-1, num3, 1, 1))%mod;  </a:t>
            </a:r>
            <a:endParaRPr lang="zh-CN" altLang="en-US"/>
          </a:p>
          <a:p>
            <a:r>
              <a:rPr lang="zh-CN" altLang="en-US"/>
              <a:t>        ans = (ans+dfs(num1, num2, num3-1, 2, 1))%mod;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else if(pre == 1)  </a:t>
            </a:r>
            <a:endParaRPr lang="zh-CN" altLang="en-US"/>
          </a:p>
          <a:p>
            <a:r>
              <a:rPr lang="zh-CN" altLang="en-US"/>
              <a:t>    {  </a:t>
            </a:r>
            <a:endParaRPr lang="zh-CN" altLang="en-US"/>
          </a:p>
          <a:p>
            <a:r>
              <a:rPr lang="zh-CN" altLang="en-US"/>
              <a:t>        ans = (ans+dfs(num1-1, num2, num3, 0, 1))%mod;  </a:t>
            </a:r>
            <a:endParaRPr lang="zh-CN" altLang="en-US"/>
          </a:p>
          <a:p>
            <a:r>
              <a:rPr lang="zh-CN" altLang="en-US"/>
              <a:t>        ans = (ans+dfs(num1, num2-1, num3, 1, con+1))%mod;  </a:t>
            </a:r>
            <a:endParaRPr lang="zh-CN" altLang="en-US"/>
          </a:p>
          <a:p>
            <a:r>
              <a:rPr lang="zh-CN" altLang="en-US"/>
              <a:t>        ans = (ans+dfs(num1, num2, num3-1, 2, 1))%mod;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else  </a:t>
            </a:r>
            <a:endParaRPr lang="zh-CN" altLang="en-US"/>
          </a:p>
          <a:p>
            <a:r>
              <a:rPr lang="zh-CN" altLang="en-US"/>
              <a:t>    {  </a:t>
            </a:r>
            <a:endParaRPr lang="zh-CN" altLang="en-US"/>
          </a:p>
          <a:p>
            <a:r>
              <a:rPr lang="zh-CN" altLang="en-US"/>
              <a:t>        ans = (ans+dfs(num1-1, num2, num3, 0, 1))%mod;  </a:t>
            </a:r>
            <a:endParaRPr lang="zh-CN" altLang="en-US"/>
          </a:p>
          <a:p>
            <a:r>
              <a:rPr lang="zh-CN" altLang="en-US"/>
              <a:t>        ans = (ans+dfs(num1, num2-1, num3, 1, 1))%mod;  </a:t>
            </a:r>
            <a:endParaRPr lang="zh-CN" altLang="en-US"/>
          </a:p>
          <a:p>
            <a:r>
              <a:rPr lang="zh-CN" altLang="en-US"/>
              <a:t>        ans = (ans+dfs(num1, num2, num3-1, 2, con+1))%mod;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return dp[num1][num2][num3][pre][con] = ans;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int main(void)  </a:t>
            </a:r>
            <a:endParaRPr lang="zh-CN" altLang="en-US"/>
          </a:p>
          <a:p>
            <a:r>
              <a:rPr lang="zh-CN" altLang="en-US"/>
              <a:t>{  </a:t>
            </a:r>
            <a:endParaRPr lang="zh-CN" altLang="en-US"/>
          </a:p>
          <a:p>
            <a:r>
              <a:rPr lang="zh-CN" altLang="en-US"/>
              <a:t>    int t;  </a:t>
            </a:r>
            <a:endParaRPr lang="zh-CN" altLang="en-US"/>
          </a:p>
          <a:p>
            <a:r>
              <a:rPr lang="zh-CN" altLang="en-US"/>
              <a:t>    cin &gt;&gt; t;  </a:t>
            </a:r>
            <a:endParaRPr lang="zh-CN" altLang="en-US"/>
          </a:p>
          <a:p>
            <a:r>
              <a:rPr lang="zh-CN" altLang="en-US"/>
              <a:t>    while(t--)  </a:t>
            </a:r>
            <a:endParaRPr lang="zh-CN" altLang="en-US"/>
          </a:p>
          <a:p>
            <a:r>
              <a:rPr lang="zh-CN" altLang="en-US"/>
              <a:t>    {  </a:t>
            </a:r>
            <a:endParaRPr lang="zh-CN" altLang="en-US"/>
          </a:p>
          <a:p>
            <a:r>
              <a:rPr lang="zh-CN" altLang="en-US"/>
              <a:t>        memset(dp, -1, sizeof(dp));  </a:t>
            </a:r>
            <a:endParaRPr lang="zh-CN" altLang="en-US"/>
          </a:p>
          <a:p>
            <a:r>
              <a:rPr lang="zh-CN" altLang="en-US"/>
              <a:t>        scanf("%d%d%d%d%d%d", &amp;n1, &amp;n2, &amp;n3, &amp;d1, &amp;d2, &amp;d3);  </a:t>
            </a:r>
            <a:endParaRPr lang="zh-CN" altLang="en-US"/>
          </a:p>
          <a:p>
            <a:r>
              <a:rPr lang="zh-CN" altLang="en-US"/>
              <a:t>        int ans = 0;  </a:t>
            </a:r>
            <a:endParaRPr lang="zh-CN" altLang="en-US"/>
          </a:p>
          <a:p>
            <a:r>
              <a:rPr lang="zh-CN" altLang="en-US"/>
              <a:t>        ans = (ans+dfs(n1-1, n2, n3, 0, 1))%mod;  </a:t>
            </a:r>
            <a:endParaRPr lang="zh-CN" altLang="en-US"/>
          </a:p>
          <a:p>
            <a:r>
              <a:rPr lang="zh-CN" altLang="en-US"/>
              <a:t>        ans = (ans+dfs(n1, n2-1, n3, 1, 1))%mod;  </a:t>
            </a:r>
            <a:endParaRPr lang="zh-CN" altLang="en-US"/>
          </a:p>
          <a:p>
            <a:r>
              <a:rPr lang="zh-CN" altLang="en-US"/>
              <a:t>        ans = (ans+dfs(n1, n2, n3-1, 2, 1))%mod;  </a:t>
            </a:r>
            <a:endParaRPr lang="zh-CN" altLang="en-US"/>
          </a:p>
          <a:p>
            <a:r>
              <a:rPr lang="zh-CN" altLang="en-US"/>
              <a:t>        printf("%d\n", ans);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return 0;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</a:t>
            </a:r>
            <a:r>
              <a:rPr lang="zh-CN" altLang="en-US"/>
              <a:t>如果是区间更新应该怎么做呢？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修改一个区间的值时，如果连同其子孙全部修改，则改动的节点数必定会远远超过O(log n)个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所以思考怎么变成只修改</a:t>
            </a:r>
            <a:r>
              <a:rPr lang="en-US" altLang="zh-CN"/>
              <a:t>logn</a:t>
            </a:r>
            <a:r>
              <a:rPr lang="zh-CN" altLang="en-US"/>
              <a:t>个呢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引入</a:t>
            </a:r>
            <a:r>
              <a:rPr lang="en-US" altLang="zh-CN">
                <a:sym typeface="+mn-ea"/>
              </a:rPr>
              <a:t>lazy</a:t>
            </a:r>
            <a:r>
              <a:rPr lang="zh-CN" altLang="en-US">
                <a:sym typeface="+mn-ea"/>
              </a:rPr>
              <a:t>标记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自上向下标记 </a:t>
            </a:r>
            <a:r>
              <a:rPr lang="en-US" altLang="zh-CN">
                <a:sym typeface="+mn-ea"/>
              </a:rPr>
              <a:t>pushdown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还是自下向上更新 </a:t>
            </a:r>
            <a:r>
              <a:rPr lang="en-US" altLang="zh-CN">
                <a:sym typeface="+mn-ea"/>
              </a:rPr>
              <a:t>pushup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延迟更新的本质和单点更新差不多，只不过差别在于单点更新每次都递归到底，但是区间更新则是做一个延迟标记，等到下次更新或查询的时候再去判断是不是往下更新。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当节点数很多的时候，如果我每次都把整个操作区间更新到底就会很浪费时间，通过标记，我可以更新到某一层就停止，不必更新到底，等下次用到该节点的时候，我再继续往下更新，多个询问你会发现他很多区间都是</a:t>
            </a:r>
            <a:r>
              <a:rPr lang="en-US" altLang="zh-CN"/>
              <a:t>“</a:t>
            </a:r>
            <a:r>
              <a:rPr lang="zh-CN" altLang="en-US"/>
              <a:t>白白更新</a:t>
            </a:r>
            <a:r>
              <a:rPr lang="en-US" altLang="zh-CN"/>
              <a:t>”</a:t>
            </a:r>
            <a:r>
              <a:rPr lang="zh-CN" altLang="en-US"/>
              <a:t>，利用</a:t>
            </a:r>
            <a:r>
              <a:rPr lang="en-US" altLang="zh-CN"/>
              <a:t>lazy</a:t>
            </a:r>
            <a:r>
              <a:rPr lang="zh-CN" altLang="en-US"/>
              <a:t>标记可以避免这种情况，这样每次更新的复杂度就是你找到要更新区间的复杂度 也就是 </a:t>
            </a:r>
            <a:r>
              <a:rPr lang="en-US" altLang="zh-CN"/>
              <a:t>logn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声明下</a:t>
            </a:r>
            <a:r>
              <a:rPr lang="en-US" altLang="zh-CN"/>
              <a:t>,</a:t>
            </a:r>
            <a:r>
              <a:rPr lang="zh-CN" altLang="en-US"/>
              <a:t>此</a:t>
            </a:r>
            <a:r>
              <a:rPr lang="en-US" altLang="zh-CN"/>
              <a:t>ppt</a:t>
            </a:r>
            <a:r>
              <a:rPr lang="zh-CN" altLang="en-US"/>
              <a:t>仅是讲课讲义</a:t>
            </a:r>
            <a:r>
              <a:rPr lang="zh-CN" altLang="en-US"/>
              <a:t>，并不是教学讲义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	  </a:t>
            </a:r>
            <a:r>
              <a:rPr lang="zh-CN" altLang="en-US"/>
              <a:t>根据图片具体讲解几个操作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1370" y="1825625"/>
            <a:ext cx="8048625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核心代码：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void pushup(int rt)  </a:t>
            </a:r>
            <a:endParaRPr lang="zh-CN" altLang="en-US"/>
          </a:p>
          <a:p>
            <a:r>
              <a:rPr lang="zh-CN" altLang="en-US"/>
              <a:t>{  </a:t>
            </a:r>
            <a:endParaRPr lang="zh-CN" altLang="en-US"/>
          </a:p>
          <a:p>
            <a:r>
              <a:rPr lang="zh-CN" altLang="en-US"/>
              <a:t>    tree[rt] = tree[rt*2+1] + tree[rt*2];   //这里是等于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  <a:p>
            <a:r>
              <a:rPr lang="zh-CN" altLang="en-US"/>
              <a:t>void pushdown(int rt, int l, int r)  </a:t>
            </a:r>
            <a:endParaRPr lang="zh-CN" altLang="en-US"/>
          </a:p>
          <a:p>
            <a:r>
              <a:rPr lang="zh-CN" altLang="en-US"/>
              <a:t>{  </a:t>
            </a:r>
            <a:endParaRPr lang="zh-CN" altLang="en-US"/>
          </a:p>
          <a:p>
            <a:r>
              <a:rPr lang="zh-CN" altLang="en-US"/>
              <a:t>    int m = (l+r)/2;  </a:t>
            </a:r>
            <a:endParaRPr lang="zh-CN" altLang="en-US"/>
          </a:p>
          <a:p>
            <a:r>
              <a:rPr lang="zh-CN" altLang="en-US"/>
              <a:t>    mark[rt*2] += mark[rt];  //这里都是+=  </a:t>
            </a:r>
            <a:endParaRPr lang="zh-CN" altLang="en-US"/>
          </a:p>
          <a:p>
            <a:r>
              <a:rPr lang="zh-CN" altLang="en-US"/>
              <a:t>    tree[rt*2] += mark[rt]*(m-l+1);  </a:t>
            </a:r>
            <a:endParaRPr lang="zh-CN" altLang="en-US"/>
          </a:p>
          <a:p>
            <a:r>
              <a:rPr lang="zh-CN" altLang="en-US"/>
              <a:t>    mark[rt*2+1] += mark[rt];  </a:t>
            </a:r>
            <a:endParaRPr lang="zh-CN" altLang="en-US"/>
          </a:p>
          <a:p>
            <a:r>
              <a:rPr lang="zh-CN" altLang="en-US"/>
              <a:t>    tree[rt*2+1] += mark[rt]*(r-m);  </a:t>
            </a:r>
            <a:endParaRPr lang="zh-CN" altLang="en-US"/>
          </a:p>
          <a:p>
            <a:r>
              <a:rPr lang="zh-CN" altLang="en-US"/>
              <a:t>    mark[rt] = 0;  //不要忘记最后给mark变成0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/>
          </a:bodyPr>
          <a:p>
            <a:r>
              <a:rPr lang="zh-CN" altLang="en-US"/>
              <a:t>void update(int rt, int l, int r, int i, int j, int val)  </a:t>
            </a:r>
            <a:endParaRPr lang="zh-CN" altLang="en-US"/>
          </a:p>
          <a:p>
            <a:r>
              <a:rPr lang="zh-CN" altLang="en-US"/>
              <a:t>{  </a:t>
            </a:r>
            <a:endParaRPr lang="zh-CN" altLang="en-US"/>
          </a:p>
          <a:p>
            <a:r>
              <a:rPr lang="zh-CN" altLang="en-US"/>
              <a:t>    if(l &gt;= i &amp;&amp; r &lt;= j)   //一定要区间覆盖  </a:t>
            </a:r>
            <a:endParaRPr lang="zh-CN" altLang="en-US"/>
          </a:p>
          <a:p>
            <a:r>
              <a:rPr lang="zh-CN" altLang="en-US"/>
              <a:t>    {  </a:t>
            </a:r>
            <a:endParaRPr lang="zh-CN" altLang="en-US"/>
          </a:p>
          <a:p>
            <a:r>
              <a:rPr lang="zh-CN" altLang="en-US"/>
              <a:t>        tree[rt] += (r-l+1)*val; //这里是 +=  </a:t>
            </a:r>
            <a:endParaRPr lang="zh-CN" altLang="en-US"/>
          </a:p>
          <a:p>
            <a:r>
              <a:rPr lang="zh-CN" altLang="en-US"/>
              <a:t>        mark[rt] += val;  </a:t>
            </a:r>
            <a:endParaRPr lang="zh-CN" altLang="en-US"/>
          </a:p>
          <a:p>
            <a:r>
              <a:rPr lang="zh-CN" altLang="en-US"/>
              <a:t>        return;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if(mark[rt]) pushdown(rt,l,r);  </a:t>
            </a:r>
            <a:endParaRPr lang="zh-CN" altLang="en-US"/>
          </a:p>
          <a:p>
            <a:r>
              <a:rPr lang="zh-CN" altLang="en-US"/>
              <a:t>    int m = (l+r)/2;  </a:t>
            </a:r>
            <a:endParaRPr lang="zh-CN" altLang="en-US"/>
          </a:p>
          <a:p>
            <a:r>
              <a:rPr lang="zh-CN" altLang="en-US"/>
              <a:t>    if(i &lt;= m) update(lch,i,j, val);  </a:t>
            </a:r>
            <a:endParaRPr lang="zh-CN" altLang="en-US"/>
          </a:p>
          <a:p>
            <a:r>
              <a:rPr lang="zh-CN" altLang="en-US"/>
              <a:t>    if(j &gt; m) update(rch,i,j, val);  </a:t>
            </a:r>
            <a:endParaRPr lang="zh-CN" altLang="en-US"/>
          </a:p>
          <a:p>
            <a:r>
              <a:rPr lang="zh-CN" altLang="en-US"/>
              <a:t>    pushup(rt);   //这里要更新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>
                <a:sym typeface="+mn-ea"/>
              </a:rPr>
              <a:t>ll query(int rt, int l, int r, int i, int j)  </a:t>
            </a:r>
            <a:endParaRPr lang="zh-CN" altLang="en-US"/>
          </a:p>
          <a:p>
            <a:r>
              <a:rPr lang="zh-CN" altLang="en-US">
                <a:sym typeface="+mn-ea"/>
              </a:rPr>
              <a:t>{  </a:t>
            </a:r>
            <a:endParaRPr lang="zh-CN" altLang="en-US"/>
          </a:p>
          <a:p>
            <a:r>
              <a:rPr lang="zh-CN" altLang="en-US">
                <a:sym typeface="+mn-ea"/>
              </a:rPr>
              <a:t>    if(l &gt;= i &amp;&amp; r &lt;= j)  //区间覆盖  </a:t>
            </a:r>
            <a:endParaRPr lang="zh-CN" altLang="en-US"/>
          </a:p>
          <a:p>
            <a:r>
              <a:rPr lang="zh-CN" altLang="en-US">
                <a:sym typeface="+mn-ea"/>
              </a:rPr>
              <a:t>    {  </a:t>
            </a:r>
            <a:endParaRPr lang="zh-CN" altLang="en-US"/>
          </a:p>
          <a:p>
            <a:r>
              <a:rPr lang="zh-CN" altLang="en-US">
                <a:sym typeface="+mn-ea"/>
              </a:rPr>
              <a:t>        return tree[rt];  </a:t>
            </a:r>
            <a:endParaRPr lang="zh-CN" altLang="en-US"/>
          </a:p>
          <a:p>
            <a:r>
              <a:rPr lang="zh-CN" altLang="en-US">
                <a:sym typeface="+mn-ea"/>
              </a:rPr>
              <a:t>    }  </a:t>
            </a:r>
            <a:endParaRPr lang="zh-CN" altLang="en-US"/>
          </a:p>
          <a:p>
            <a:r>
              <a:rPr lang="zh-CN" altLang="en-US">
                <a:sym typeface="+mn-ea"/>
              </a:rPr>
              <a:t>    if(mark[rt]) pushdown(rt,l,r);  </a:t>
            </a:r>
            <a:endParaRPr lang="zh-CN" altLang="en-US"/>
          </a:p>
          <a:p>
            <a:r>
              <a:rPr lang="zh-CN" altLang="en-US">
                <a:sym typeface="+mn-ea"/>
              </a:rPr>
              <a:t>    int m = (l+r)/2;  </a:t>
            </a:r>
            <a:endParaRPr lang="zh-CN" altLang="en-US"/>
          </a:p>
          <a:p>
            <a:r>
              <a:rPr lang="zh-CN" altLang="en-US">
                <a:sym typeface="+mn-ea"/>
              </a:rPr>
              <a:t>    ll ans = 0;  </a:t>
            </a:r>
            <a:endParaRPr lang="zh-CN" altLang="en-US"/>
          </a:p>
          <a:p>
            <a:r>
              <a:rPr lang="zh-CN" altLang="en-US">
                <a:sym typeface="+mn-ea"/>
              </a:rPr>
              <a:t>    if(i &lt;= m) ans += query(lch,i,j);  </a:t>
            </a:r>
            <a:endParaRPr lang="zh-CN" altLang="en-US"/>
          </a:p>
          <a:p>
            <a:r>
              <a:rPr lang="zh-CN" altLang="en-US">
                <a:sym typeface="+mn-ea"/>
              </a:rPr>
              <a:t>    if(j &gt; m) ans += query(rch,i,j);  </a:t>
            </a:r>
            <a:endParaRPr lang="zh-CN" altLang="en-US"/>
          </a:p>
          <a:p>
            <a:r>
              <a:rPr lang="zh-CN" altLang="en-US">
                <a:sym typeface="+mn-ea"/>
              </a:rPr>
              <a:t>    return ans;  </a:t>
            </a:r>
            <a:endParaRPr lang="zh-CN" altLang="en-US"/>
          </a:p>
          <a:p>
            <a:r>
              <a:rPr lang="zh-CN" altLang="en-US">
                <a:sym typeface="+mn-ea"/>
              </a:rPr>
              <a:t>}  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</a:t>
            </a:r>
            <a:r>
              <a:rPr lang="zh-CN" altLang="en-US"/>
              <a:t>同理区间更新区间查询最大值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zh-CN" altLang="en-US"/>
              <a:t>只是把</a:t>
            </a:r>
            <a:r>
              <a:rPr lang="en-US" altLang="zh-CN"/>
              <a:t>pushup</a:t>
            </a:r>
            <a:r>
              <a:rPr lang="zh-CN" altLang="en-US"/>
              <a:t>改一下就好了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  </a:t>
            </a:r>
            <a:r>
              <a:rPr lang="zh-CN" altLang="en-US"/>
              <a:t>单点</a:t>
            </a:r>
            <a:r>
              <a:rPr lang="en-US" altLang="zh-CN"/>
              <a:t>/</a:t>
            </a:r>
            <a:r>
              <a:rPr lang="zh-CN" altLang="en-US">
                <a:sym typeface="+mn-ea"/>
              </a:rPr>
              <a:t>区间更新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区间查询和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最大值完成</a:t>
            </a:r>
            <a:br>
              <a:rPr lang="zh-CN" altLang="en-US"/>
            </a:br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lvl="3"/>
            <a:endParaRPr lang="zh-CN" altLang="en-US"/>
          </a:p>
          <a:p>
            <a:pPr lvl="3"/>
            <a:endParaRPr lang="zh-CN" altLang="en-US"/>
          </a:p>
          <a:p>
            <a:pPr lvl="3"/>
            <a:r>
              <a:rPr lang="zh-CN" altLang="en-US"/>
              <a:t>答疑</a:t>
            </a:r>
            <a:r>
              <a:rPr lang="en-US" altLang="zh-CN"/>
              <a:t>....</a:t>
            </a:r>
            <a:endParaRPr lang="en-US" altLang="zh-CN"/>
          </a:p>
          <a:p>
            <a:pPr marL="1371600" lvl="3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一些细节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线段树开空间的时候 要开最大值的四倍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线段树时间复杂度 </a:t>
            </a:r>
            <a:r>
              <a:rPr lang="en-US" altLang="zh-CN"/>
              <a:t>logn </a:t>
            </a:r>
            <a:r>
              <a:rPr lang="zh-CN" altLang="en-US"/>
              <a:t>空间复杂度</a:t>
            </a:r>
            <a:r>
              <a:rPr lang="en-US" altLang="zh-CN"/>
              <a:t>4*n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写线段树时候 可以把</a:t>
            </a:r>
            <a:r>
              <a:rPr lang="en-US" altLang="zh-CN"/>
              <a:t>* + </a:t>
            </a:r>
            <a:r>
              <a:rPr lang="zh-CN" altLang="en-US"/>
              <a:t>都改成位运算， 因为位运算直接对位进行操作，所以时间相对比</a:t>
            </a:r>
            <a:r>
              <a:rPr lang="en-US" altLang="zh-CN"/>
              <a:t>+ * </a:t>
            </a:r>
            <a:r>
              <a:rPr lang="zh-CN" altLang="en-US"/>
              <a:t>要快，数量级很多的时候 可以都改成位运算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/>
              <a:t>任何时候都是根据题目来写代码，有的时候可能不用建树，也可能不用查询，等等，不要只认板子，遇到题目先敲上板子。。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				</a:t>
            </a:r>
            <a:r>
              <a:rPr lang="zh-CN" altLang="en-US"/>
              <a:t>扩展一下</a:t>
            </a:r>
            <a:r>
              <a:rPr lang="en-US" altLang="zh-CN"/>
              <a:t>~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线段树在以</a:t>
            </a:r>
            <a:r>
              <a:rPr lang="en-US" altLang="zh-CN"/>
              <a:t>ACM/ICPC</a:t>
            </a:r>
            <a:r>
              <a:rPr lang="zh-CN" altLang="en-US"/>
              <a:t>为首的各类竞赛考察很多很多，用一句</a:t>
            </a:r>
            <a:r>
              <a:rPr lang="en-US" altLang="zh-CN"/>
              <a:t>ACM</a:t>
            </a:r>
            <a:r>
              <a:rPr lang="zh-CN" altLang="en-US"/>
              <a:t>金牌爷的话，线段树讲一周也讲不完</a:t>
            </a:r>
            <a:endParaRPr lang="zh-CN" altLang="en-US"/>
          </a:p>
          <a:p>
            <a:r>
              <a:rPr lang="zh-CN" altLang="en-US"/>
              <a:t>因此我推荐下一些线段树其他的简单模型（蓝桥同学掌握上面的蓝桥杯就够了，集训队的同学以下算法还是要掌握的，顺序即建议的学习顺序）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利用现有线段树模型维护不同的信息的题目（如开根更新，维护</a:t>
            </a:r>
            <a:r>
              <a:rPr lang="en-US" altLang="zh-CN"/>
              <a:t>gcd</a:t>
            </a:r>
            <a:r>
              <a:rPr lang="zh-CN" altLang="en-US"/>
              <a:t>等等）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扫描线，比较经典的线段树模型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主席树也就是可持久化线段树，同时也可以学习一波字典树，必会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树剖  树剖经常会跟</a:t>
            </a:r>
            <a:r>
              <a:rPr lang="en-US" altLang="zh-CN"/>
              <a:t>dfs</a:t>
            </a:r>
            <a:r>
              <a:rPr lang="zh-CN" altLang="en-US"/>
              <a:t>序还有线段树一起应用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然后就是线段树的各种骚操作了，这随便一个题集就一大堆</a:t>
            </a:r>
            <a:endParaRPr lang="zh-CN" altLang="en-US"/>
          </a:p>
          <a:p>
            <a:r>
              <a:rPr lang="zh-CN" altLang="en-US"/>
              <a:t>有余力同学可以学习 </a:t>
            </a:r>
            <a:r>
              <a:rPr lang="en-US" altLang="zh-CN"/>
              <a:t>KD-Tree  splay  </a:t>
            </a:r>
            <a:r>
              <a:rPr lang="zh-CN" altLang="en-US"/>
              <a:t>这两个线上比赛经常考到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 </a:t>
            </a:r>
            <a:r>
              <a:rPr lang="zh-CN" altLang="en-US"/>
              <a:t>再来点生活中很有意思的题目</a:t>
            </a:r>
            <a:r>
              <a:rPr lang="en-US" altLang="zh-CN"/>
              <a:t>~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题意：</a:t>
            </a:r>
            <a:endParaRPr lang="zh-CN" altLang="en-US"/>
          </a:p>
          <a:p>
            <a:r>
              <a:rPr lang="zh-CN" altLang="en-US"/>
              <a:t>生活中大家很容易碰到某某某产品收集卡牌的活动，集齐各种卡片奖励什么什么的， 所以想请大家算一下集齐所有卡片的期望是多少呢？也就是你要平均买多少这样的卡片才会集齐呢？ 给你一个</a:t>
            </a:r>
            <a:r>
              <a:rPr lang="en-US" altLang="zh-CN"/>
              <a:t>n</a:t>
            </a:r>
            <a:r>
              <a:rPr lang="zh-CN" altLang="en-US"/>
              <a:t>代表一共几种卡片，你购买的每种产品里的卡片出线的概率都相同</a:t>
            </a:r>
            <a:r>
              <a:rPr lang="en-US" altLang="zh-CN"/>
              <a:t>~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这题是个论文题，并没有具体题号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提示：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注意逆向思维，可以试试不要想着分类我买了这瓶是买过还是没买过的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	</a:t>
            </a:r>
            <a:r>
              <a:rPr lang="zh-CN" altLang="en-US"/>
              <a:t>你真的了解递归吗？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200400" lvl="7" indent="0">
              <a:buNone/>
            </a:pPr>
            <a:r>
              <a:rPr lang="en-US" altLang="zh-CN"/>
              <a:t>void dfs1(int x, int v)	  		</a:t>
            </a:r>
            <a:endParaRPr lang="en-US" altLang="zh-CN"/>
          </a:p>
          <a:p>
            <a:pPr marL="3200400" lvl="7" indent="0"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3200400" lvl="7" indent="0">
              <a:buNone/>
            </a:pPr>
            <a:r>
              <a:rPr lang="en-US" altLang="zh-CN"/>
              <a:t>    if(x == 101) return;			</a:t>
            </a:r>
            <a:endParaRPr lang="en-US" altLang="zh-CN"/>
          </a:p>
          <a:p>
            <a:pPr marL="3200400" lvl="7" indent="0">
              <a:buNone/>
            </a:pPr>
            <a:r>
              <a:rPr lang="en-US" altLang="zh-CN"/>
              <a:t>    v += val[x];				</a:t>
            </a:r>
            <a:endParaRPr lang="en-US" altLang="zh-CN"/>
          </a:p>
          <a:p>
            <a:pPr marL="3200400" lvl="7" indent="0">
              <a:buNone/>
            </a:pPr>
            <a:r>
              <a:rPr lang="en-US" altLang="zh-CN"/>
              <a:t>    sum[x] += v;			</a:t>
            </a:r>
            <a:endParaRPr lang="en-US" altLang="zh-CN"/>
          </a:p>
          <a:p>
            <a:pPr marL="3200400" lvl="7" indent="0">
              <a:buNone/>
            </a:pPr>
            <a:r>
              <a:rPr lang="en-US" altLang="zh-CN"/>
              <a:t>    dfs1(x+1, v);			</a:t>
            </a:r>
            <a:endParaRPr lang="en-US" altLang="zh-CN"/>
          </a:p>
          <a:p>
            <a:pPr marL="3200400" lvl="7" indent="0">
              <a:buNone/>
            </a:pPr>
            <a:r>
              <a:rPr lang="en-US" altLang="zh-CN"/>
              <a:t>}	</a:t>
            </a:r>
            <a:endParaRPr lang="en-US" altLang="zh-CN"/>
          </a:p>
          <a:p>
            <a:pPr marL="3200400" lvl="7" indent="0">
              <a:buNone/>
            </a:pPr>
            <a:endParaRPr lang="en-US" altLang="zh-CN"/>
          </a:p>
          <a:p>
            <a:pPr marL="3200400" lvl="7" indent="0">
              <a:buNone/>
            </a:pPr>
            <a:r>
              <a:rPr lang="en-US" altLang="zh-CN"/>
              <a:t>int v	 = 0;	</a:t>
            </a:r>
            <a:endParaRPr lang="en-US" altLang="zh-CN"/>
          </a:p>
          <a:p>
            <a:pPr marL="3200400" lvl="7" indent="0">
              <a:buNone/>
            </a:pPr>
            <a:r>
              <a:rPr lang="en-US" altLang="zh-CN">
                <a:sym typeface="+mn-ea"/>
              </a:rPr>
              <a:t>void dfs2(int x)</a:t>
            </a:r>
            <a:endParaRPr lang="en-US" altLang="zh-CN"/>
          </a:p>
          <a:p>
            <a:pPr marL="3200400" lvl="7" indent="0">
              <a:buNone/>
            </a:pPr>
            <a:r>
              <a:rPr lang="en-US" altLang="zh-CN">
                <a:sym typeface="+mn-ea"/>
              </a:rPr>
              <a:t>{</a:t>
            </a:r>
            <a:endParaRPr lang="en-US" altLang="zh-CN"/>
          </a:p>
          <a:p>
            <a:pPr marL="3200400" lvl="7" indent="0">
              <a:buNone/>
            </a:pPr>
            <a:r>
              <a:rPr lang="en-US" altLang="zh-CN">
                <a:sym typeface="+mn-ea"/>
              </a:rPr>
              <a:t>    if(x == 101) return;</a:t>
            </a:r>
            <a:endParaRPr lang="en-US" altLang="zh-CN"/>
          </a:p>
          <a:p>
            <a:pPr marL="3200400" lvl="7" indent="0">
              <a:buNone/>
            </a:pPr>
            <a:r>
              <a:rPr lang="en-US" altLang="zh-CN">
                <a:sym typeface="+mn-ea"/>
              </a:rPr>
              <a:t>    dfs2(x+1);</a:t>
            </a:r>
            <a:endParaRPr lang="en-US" altLang="zh-CN"/>
          </a:p>
          <a:p>
            <a:pPr marL="3200400" lvl="7" indent="0">
              <a:buNone/>
            </a:pPr>
            <a:r>
              <a:rPr lang="en-US" altLang="zh-CN">
                <a:sym typeface="+mn-ea"/>
              </a:rPr>
              <a:t>    v += val[x];</a:t>
            </a:r>
            <a:endParaRPr lang="en-US" altLang="zh-CN"/>
          </a:p>
          <a:p>
            <a:pPr marL="3200400" lvl="7" indent="0">
              <a:buNone/>
            </a:pPr>
            <a:r>
              <a:rPr lang="en-US" altLang="zh-CN">
                <a:sym typeface="+mn-ea"/>
              </a:rPr>
              <a:t>    sum[x] += v;</a:t>
            </a:r>
            <a:endParaRPr lang="en-US" altLang="zh-CN"/>
          </a:p>
          <a:p>
            <a:pPr marL="3200400" lvl="7" indent="0">
              <a:buNone/>
            </a:pPr>
            <a:r>
              <a:rPr lang="en-US" altLang="zh-CN">
                <a:sym typeface="+mn-ea"/>
              </a:rPr>
              <a:t>}</a:t>
            </a:r>
            <a:endParaRPr lang="en-US" altLang="zh-CN"/>
          </a:p>
          <a:p>
            <a:pPr marL="3200400" lvl="7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题解：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单独考虑每一名球星，那么就中了命题人的圈套。因为考虑单独的一个球星的时候所买的“没用”的饮料在考虑其他球星的时候可能会变成有用的。正确的思路是，假设现在已经有k个球星的名字，那么要使球星的名字达到k+1个平均需要买多少瓶饮料？这是很容易计算的。 我们可以知道，第一个球星抽到的概率是1，第n个是1/n。那么我们要从k个到k+1个球星的概率为（n-k）/n,所以期望为n/（n-k）。所以我们从没有球星的名字开始，直到把所有的球星名字都凑齐，平均需要的饮料数(E)就可以计算出来：</a:t>
            </a:r>
            <a:endParaRPr lang="zh-CN" altLang="en-US"/>
          </a:p>
          <a:p>
            <a:r>
              <a:rPr lang="zh-CN" altLang="en-US"/>
              <a:t>ANS=n(1/1+1/2+1/3+....1/n)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再来一个生活中可能见到的题目</a:t>
            </a:r>
            <a:r>
              <a:rPr lang="en-US" altLang="zh-CN"/>
              <a:t>~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有N只兔子，每只有一个血量B[i]，需要用箭杀死免子。有M种不同类型的箭可以选择，每种箭对兔子的伤害值分别为D[i]，价格为P[i](1 &lt;= i &lt;= M)。假设每种箭只能使用一次，每只免子也只能被射一次，计算要消灭地图上的所有兔子最少需要多少Q币。如不能杀死所有兔子，请输出No Solution。</a:t>
            </a:r>
            <a:endParaRPr lang="zh-CN" altLang="en-US"/>
          </a:p>
          <a:p>
            <a:r>
              <a:rPr lang="zh-CN" altLang="en-US"/>
              <a:t>特别说明：1、当箭的伤害值大于等于兔子的血量时，能将兔子杀死；2、血量B[i]，箭的伤害值D[i]，箭的价格P[i]，均小于等于100000。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题号：</a:t>
            </a:r>
            <a:r>
              <a:rPr lang="en-US" altLang="zh-CN"/>
              <a:t>51nod 1191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提示：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lvl="2"/>
            <a:r>
              <a:rPr lang="zh-CN" altLang="en-US"/>
              <a:t>没错，就是你想的贪心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思路：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贪心，讲的是无后效性贪心， 每一步都是局部最优，而且无关整体。那这题，可以这样想， 把兔子血量从大到校排个序， 射的剑按照伤害值从大到小排个序， 对于每个兔子，把所有可以杀死他的箭都放到队列里，这个兔子要死，肯定要从可以杀他箭里选一个， 那肯定选最小q币那个， 不比担心前面的兔子怎样，然后前面兔子又成了血量最多的兔子。。如果队列i没有箭了，说明没有可以杀死当前兔子的箭了， 输出no；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	 	</a:t>
            </a:r>
            <a:r>
              <a:rPr lang="zh-CN" altLang="en-US"/>
              <a:t>什么是线段树呢？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线段树是一颗二叉搜索树， 主要通过递归完成线段树的向上向下维护信息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线段树，顾名思义，与线段、区间有关， 线段树的每个节点表示一段区间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最简单的线段树常用操作：建树， 更新（点更新，区间更新），查询（点查询，区间查询）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/>
              <a:t>因为是一颗二叉搜索树 几乎所有操作都是</a:t>
            </a:r>
            <a:r>
              <a:rPr lang="en-US" altLang="zh-CN"/>
              <a:t>log</a:t>
            </a:r>
            <a:r>
              <a:rPr lang="zh-CN" altLang="en-US"/>
              <a:t>级别的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5.</a:t>
            </a:r>
            <a:r>
              <a:rPr lang="zh-CN" altLang="en-US"/>
              <a:t>线段树的写法有两种：数组</a:t>
            </a:r>
            <a:r>
              <a:rPr lang="en-US" altLang="zh-CN"/>
              <a:t>/</a:t>
            </a:r>
            <a:r>
              <a:rPr lang="zh-CN" altLang="en-US"/>
              <a:t>结构体写法  本人是数组写法，并且推荐数组写法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	</a:t>
            </a:r>
            <a:r>
              <a:rPr lang="zh-CN" altLang="en-US"/>
              <a:t>通过一张图来讲解下线段树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1180" y="1967865"/>
            <a:ext cx="8364220" cy="45224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</a:t>
            </a:r>
            <a:r>
              <a:rPr lang="zh-CN" altLang="en-US"/>
              <a:t>线段树是怎么完成查询呢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[1,8] [1,4] [5,8] [1,5]  [2,5]  [ 6. 7]</a:t>
            </a:r>
            <a:endParaRPr lang="en-US" altLang="zh-CN"/>
          </a:p>
          <a:p>
            <a:r>
              <a:rPr lang="zh-CN" altLang="en-US"/>
              <a:t>结合图片分析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以下例题都以求和为例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	</a:t>
            </a:r>
            <a:r>
              <a:rPr lang="zh-CN" altLang="en-US"/>
              <a:t>通过核心代码加深下理解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int query(int rt, int l, int r, int i, int j)   </a:t>
            </a:r>
            <a:r>
              <a:rPr lang="en-US" altLang="zh-CN"/>
              <a:t>//l,r</a:t>
            </a:r>
            <a:r>
              <a:rPr lang="zh-CN" altLang="en-US"/>
              <a:t>代表线段树维护的区间， </a:t>
            </a:r>
            <a:r>
              <a:rPr lang="en-US" altLang="zh-CN"/>
              <a:t>ij</a:t>
            </a:r>
            <a:r>
              <a:rPr lang="zh-CN" altLang="en-US"/>
              <a:t>代表询问区间</a:t>
            </a:r>
            <a:endParaRPr lang="zh-CN" altLang="en-US"/>
          </a:p>
          <a:p>
            <a:r>
              <a:rPr lang="zh-CN" altLang="en-US"/>
              <a:t>{  </a:t>
            </a:r>
            <a:endParaRPr lang="zh-CN" altLang="en-US"/>
          </a:p>
          <a:p>
            <a:r>
              <a:rPr lang="zh-CN" altLang="en-US"/>
              <a:t>    if(l &gt;= i &amp;&amp; r &lt;= j) return sum[rt];  </a:t>
            </a:r>
            <a:endParaRPr lang="zh-CN" altLang="en-US"/>
          </a:p>
          <a:p>
            <a:r>
              <a:rPr lang="zh-CN" altLang="en-US"/>
              <a:t>    int m = (l+r)/2;  </a:t>
            </a:r>
            <a:endParaRPr lang="zh-CN" altLang="en-US"/>
          </a:p>
          <a:p>
            <a:r>
              <a:rPr lang="zh-CN" altLang="en-US"/>
              <a:t>    int ans = 0;  </a:t>
            </a:r>
            <a:endParaRPr lang="zh-CN" altLang="en-US"/>
          </a:p>
          <a:p>
            <a:r>
              <a:rPr lang="zh-CN" altLang="en-US"/>
              <a:t>    if(i &lt;= m) ans += query(</a:t>
            </a:r>
            <a:r>
              <a:rPr lang="en-US" altLang="zh-CN"/>
              <a:t>rt*2,l,m</a:t>
            </a:r>
            <a:r>
              <a:rPr lang="zh-CN" altLang="en-US"/>
              <a:t>,i,j);  </a:t>
            </a:r>
            <a:endParaRPr lang="zh-CN" altLang="en-US"/>
          </a:p>
          <a:p>
            <a:r>
              <a:rPr lang="zh-CN" altLang="en-US"/>
              <a:t>    if(j &gt; m) ans += query(</a:t>
            </a:r>
            <a:r>
              <a:rPr lang="en-US" altLang="zh-CN"/>
              <a:t>rt*2+1,m+1,r</a:t>
            </a:r>
            <a:r>
              <a:rPr lang="zh-CN" altLang="en-US"/>
              <a:t>,i,j);  </a:t>
            </a:r>
            <a:endParaRPr lang="zh-CN" altLang="en-US"/>
          </a:p>
          <a:p>
            <a:r>
              <a:rPr lang="zh-CN" altLang="en-US"/>
              <a:t>    return ans;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    </a:t>
            </a:r>
            <a:r>
              <a:rPr lang="zh-CN" altLang="en-US"/>
              <a:t>线段树是如何完成单点更新的呢？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				</a:t>
            </a:r>
            <a:r>
              <a:rPr lang="zh-CN" altLang="en-US"/>
              <a:t>自下向上传递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		</a:t>
            </a:r>
            <a:r>
              <a:rPr lang="zh-CN" altLang="en-US"/>
              <a:t>结合图片分析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		</a:t>
            </a:r>
            <a:r>
              <a:rPr lang="zh-CN" altLang="en-US"/>
              <a:t>来段代码加深下理解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void update(int rt, int l, int r, int x</a:t>
            </a:r>
            <a:r>
              <a:rPr lang="en-US" altLang="zh-CN"/>
              <a:t>, int val</a:t>
            </a:r>
            <a:r>
              <a:rPr lang="zh-CN" altLang="en-US"/>
              <a:t>)  </a:t>
            </a:r>
            <a:endParaRPr lang="zh-CN" altLang="en-US"/>
          </a:p>
          <a:p>
            <a:r>
              <a:rPr lang="zh-CN" altLang="en-US"/>
              <a:t>{  </a:t>
            </a:r>
            <a:endParaRPr lang="zh-CN" altLang="en-US"/>
          </a:p>
          <a:p>
            <a:r>
              <a:rPr lang="zh-CN" altLang="en-US"/>
              <a:t>    if(l == r) {sum[rt] </a:t>
            </a:r>
            <a:r>
              <a:rPr lang="en-US" altLang="zh-CN"/>
              <a:t>+= val</a:t>
            </a:r>
            <a:r>
              <a:rPr lang="zh-CN" altLang="en-US"/>
              <a:t>; return;}  </a:t>
            </a:r>
            <a:endParaRPr lang="zh-CN" altLang="en-US"/>
          </a:p>
          <a:p>
            <a:r>
              <a:rPr lang="zh-CN" altLang="en-US"/>
              <a:t>    int m = (l+r)/2;  </a:t>
            </a:r>
            <a:endParaRPr lang="zh-CN" altLang="en-US"/>
          </a:p>
          <a:p>
            <a:r>
              <a:rPr lang="zh-CN" altLang="en-US"/>
              <a:t>    if(x &lt;= m) update(lch,x);  </a:t>
            </a:r>
            <a:endParaRPr lang="zh-CN" altLang="en-US"/>
          </a:p>
          <a:p>
            <a:r>
              <a:rPr lang="zh-CN" altLang="en-US"/>
              <a:t>    else update(rch,x);  </a:t>
            </a:r>
            <a:endParaRPr lang="zh-CN" altLang="en-US"/>
          </a:p>
          <a:p>
            <a:r>
              <a:rPr lang="zh-CN" altLang="en-US"/>
              <a:t>    sum[rt] = sum[rt*2] + sum[rt*2+1];   //更新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KSO_WM_TAG_VERSION" val="1.0"/>
  <p:tag name="KSO_WM_TEMPLATE_CATEGORY" val="custom"/>
  <p:tag name="KSO_WM_TEMPLATE_INDEX" val="20181614"/>
</p:tagLst>
</file>

<file path=ppt/tags/tag13.xml><?xml version="1.0" encoding="utf-8"?>
<p:tagLst xmlns:p="http://schemas.openxmlformats.org/presentationml/2006/main">
  <p:tag name="KSO_WM_TAG_VERSION" val="1.0"/>
  <p:tag name="KSO_WM_TEMPLATE_CATEGORY" val="custom"/>
  <p:tag name="KSO_WM_TEMPLATE_INDEX" val="2018161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79_1"/>
  <p:tag name="KSO_WM_TEMPLATE_CATEGORY" val="custom"/>
  <p:tag name="KSO_WM_TEMPLATE_INDEX" val="20181614"/>
  <p:tag name="KSO_WM_TEMPLATE_SUBCATEGORY" val="combine"/>
  <p:tag name="KSO_WM_TEMPLATE_THUMBS_INDEX" val="1、4、5、6、12、13、18、20"/>
</p:tagLst>
</file>

<file path=ppt/tags/tag15.xml><?xml version="1.0" encoding="utf-8"?>
<p:tagLst xmlns:p="http://schemas.openxmlformats.org/presentationml/2006/main">
  <p:tag name="KSO_WM_TEMPLATE_CATEGORY" val="custom"/>
  <p:tag name="KSO_WM_TEMPLATE_INDEX" val="20181614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4.xml><?xml version="1.0" encoding="utf-8"?>
<p:tagLst xmlns:p="http://schemas.openxmlformats.org/presentationml/2006/main">
  <p:tag name="PA" val="v3.0.1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4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1614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20181614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79_1"/>
  <p:tag name="KSO_WM_TEMPLATE_CATEGORY" val="custom"/>
  <p:tag name="KSO_WM_TEMPLATE_INDEX" val="20181614"/>
  <p:tag name="KSO_WM_TEMPLATE_SUBCATEGORY" val="combine"/>
  <p:tag name="KSO_WM_TEMPLATE_THUMBS_INDEX" val="1、4、5、6、12、13、18、20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0270D1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270D1"/>
        </a:solidFill>
      </a:spPr>
      <a:bodyPr wrap="none" rtlCol="0" anchor="ctr">
        <a:spAutoFit/>
      </a:bodyPr>
      <a:lstStyle>
        <a:defPPr algn="ctr">
          <a:spcBef>
            <a:spcPct val="0"/>
          </a:spcBef>
          <a:defRPr sz="2000" smtClean="0">
            <a:solidFill>
              <a:srgbClr val="222B33"/>
            </a:solidFill>
            <a:latin typeface="微软雅黑" panose="020B0503020204020204" charset="-122"/>
            <a:ea typeface="微软雅黑" panose="020B0503020204020204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0270D1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270D1"/>
        </a:solidFill>
      </a:spPr>
      <a:bodyPr wrap="none" rtlCol="0" anchor="ctr">
        <a:spAutoFit/>
      </a:bodyPr>
      <a:lstStyle>
        <a:defPPr algn="ctr">
          <a:spcBef>
            <a:spcPct val="0"/>
          </a:spcBef>
          <a:defRPr sz="2000" smtClean="0">
            <a:solidFill>
              <a:srgbClr val="222B33"/>
            </a:solidFill>
            <a:latin typeface="微软雅黑" panose="020B0503020204020204" charset="-122"/>
            <a:ea typeface="微软雅黑" panose="020B0503020204020204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6232</Words>
  <Application>WPS 演示</Application>
  <PresentationFormat>宽屏</PresentationFormat>
  <Paragraphs>331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黑体</vt:lpstr>
      <vt:lpstr>微软雅黑 Light</vt:lpstr>
      <vt:lpstr>Arial Unicode MS</vt:lpstr>
      <vt:lpstr>Calibri</vt:lpstr>
      <vt:lpstr>1_Office 主题</vt:lpstr>
      <vt:lpstr>2_Office 主题</vt:lpstr>
      <vt:lpstr>线段树讲解</vt:lpstr>
      <vt:lpstr>PowerPoint 演示文稿</vt:lpstr>
      <vt:lpstr>                	你真的了解递归吗？</vt:lpstr>
      <vt:lpstr>		 	什么是线段树呢？</vt:lpstr>
      <vt:lpstr>		通过一张图来讲解下线段树</vt:lpstr>
      <vt:lpstr>      线段树是怎么完成查询呢</vt:lpstr>
      <vt:lpstr>		通过核心代码加深下理解	</vt:lpstr>
      <vt:lpstr>	    线段树是如何完成单点更新的呢？</vt:lpstr>
      <vt:lpstr>    		来段代码加深下理解</vt:lpstr>
      <vt:lpstr>	单点更新， 单点/区间查询你会了吗？</vt:lpstr>
      <vt:lpstr>    那如果我要问一个区间的最大值呢？</vt:lpstr>
      <vt:lpstr>  其实是一样的，直接放代码</vt:lpstr>
      <vt:lpstr>      最基本的线段树单点更新结束~</vt:lpstr>
      <vt:lpstr>		教你们一个经典的dp套路~</vt:lpstr>
      <vt:lpstr>PowerPoint 演示文稿</vt:lpstr>
      <vt:lpstr>代码</vt:lpstr>
      <vt:lpstr>       如果是区间更新应该怎么做呢？</vt:lpstr>
      <vt:lpstr>PowerPoint 演示文稿</vt:lpstr>
      <vt:lpstr> </vt:lpstr>
      <vt:lpstr> 	  根据图片具体讲解几个操作</vt:lpstr>
      <vt:lpstr>核心代码：</vt:lpstr>
      <vt:lpstr>PowerPoint 演示文稿</vt:lpstr>
      <vt:lpstr>PowerPoint 演示文稿</vt:lpstr>
      <vt:lpstr>   同理区间更新区间查询最大值	</vt:lpstr>
      <vt:lpstr>  单点/区间更新+区间查询和/最大值完成   </vt:lpstr>
      <vt:lpstr>一些细节	</vt:lpstr>
      <vt:lpstr>				扩展一下~</vt:lpstr>
      <vt:lpstr>	 再来点生活中很有意思的题目~</vt:lpstr>
      <vt:lpstr>提示：	</vt:lpstr>
      <vt:lpstr>题解：</vt:lpstr>
      <vt:lpstr>再来一个生活中可能见到的题目~</vt:lpstr>
      <vt:lpstr>提示：	</vt:lpstr>
      <vt:lpstr>思路：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kk17</dc:creator>
  <cp:lastModifiedBy>kk</cp:lastModifiedBy>
  <cp:revision>53</cp:revision>
  <dcterms:created xsi:type="dcterms:W3CDTF">2017-12-03T05:39:00Z</dcterms:created>
  <dcterms:modified xsi:type="dcterms:W3CDTF">2017-12-03T15:52:55Z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