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57" r:id="rId4"/>
    <p:sldId id="258" r:id="rId5"/>
    <p:sldId id="260" r:id="rId6"/>
    <p:sldId id="261" r:id="rId7"/>
    <p:sldId id="295" r:id="rId8"/>
    <p:sldId id="262" r:id="rId9"/>
    <p:sldId id="263" r:id="rId10"/>
    <p:sldId id="360" r:id="rId11"/>
    <p:sldId id="299" r:id="rId12"/>
    <p:sldId id="300" r:id="rId13"/>
    <p:sldId id="302" r:id="rId14"/>
    <p:sldId id="294" r:id="rId15"/>
    <p:sldId id="303" r:id="rId16"/>
    <p:sldId id="304" r:id="rId17"/>
    <p:sldId id="305" r:id="rId18"/>
    <p:sldId id="306" r:id="rId19"/>
    <p:sldId id="307" r:id="rId20"/>
    <p:sldId id="308" r:id="rId21"/>
    <p:sldId id="351" r:id="rId22"/>
    <p:sldId id="352" r:id="rId23"/>
    <p:sldId id="353" r:id="rId24"/>
    <p:sldId id="354" r:id="rId25"/>
    <p:sldId id="310" r:id="rId26"/>
    <p:sldId id="355" r:id="rId27"/>
    <p:sldId id="314" r:id="rId28"/>
    <p:sldId id="357" r:id="rId29"/>
    <p:sldId id="324" r:id="rId30"/>
    <p:sldId id="325" r:id="rId31"/>
    <p:sldId id="266" r:id="rId32"/>
    <p:sldId id="327" r:id="rId33"/>
    <p:sldId id="268" r:id="rId34"/>
    <p:sldId id="326" r:id="rId36"/>
    <p:sldId id="269" r:id="rId37"/>
    <p:sldId id="328" r:id="rId38"/>
    <p:sldId id="329" r:id="rId39"/>
    <p:sldId id="330" r:id="rId40"/>
    <p:sldId id="273" r:id="rId41"/>
    <p:sldId id="332" r:id="rId42"/>
    <p:sldId id="290" r:id="rId43"/>
    <p:sldId id="282" r:id="rId44"/>
    <p:sldId id="293" r:id="rId45"/>
    <p:sldId id="341" r:id="rId46"/>
    <p:sldId id="342"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Lst>
  <p:sldSz cx="9144000" cy="6858000" type="screen4x3"/>
  <p:notesSz cx="6858000" cy="9144000"/>
  <p:custDataLst>
    <p:tags r:id="rId8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32" y="-7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gs" Target="tags/tag2.xml"/><Relationship Id="rId85" Type="http://schemas.openxmlformats.org/officeDocument/2006/relationships/commentAuthors" Target="commentAuthors.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8T20:59:17.432" idx="1">
    <p:pos x="4494" y="2575"/>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18DEF8-A64A-4304-992E-B1F25D2039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5C503-402D-4300-9EF9-9512DB19D1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0E5C503-402D-4300-9EF9-9512DB19D1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10400" u="sng" dirty="0" smtClean="0">
                <a:solidFill>
                  <a:schemeClr val="tx1"/>
                </a:solidFill>
                <a:latin typeface="华文新魏" panose="02010800040101010101" pitchFamily="2" charset="-122"/>
                <a:ea typeface="华文新魏" panose="02010800040101010101" pitchFamily="2" charset="-122"/>
              </a:rPr>
              <a:t>动态规划基础</a:t>
            </a:r>
            <a:r>
              <a:rPr lang="en-US" altLang="zh-CN" sz="10400" u="sng" dirty="0" smtClean="0">
                <a:solidFill>
                  <a:schemeClr val="tx1"/>
                </a:solidFill>
                <a:latin typeface="华文新魏" panose="02010800040101010101" pitchFamily="2" charset="-122"/>
                <a:ea typeface="华文新魏" panose="02010800040101010101" pitchFamily="2" charset="-122"/>
              </a:rPr>
              <a:t>1</a:t>
            </a:r>
            <a:br>
              <a:rPr lang="en-US" altLang="zh-CN" sz="8800" u="sng" dirty="0" smtClean="0">
                <a:solidFill>
                  <a:schemeClr val="tx1"/>
                </a:solidFill>
                <a:latin typeface="华文新魏" panose="02010800040101010101" pitchFamily="2" charset="-122"/>
                <a:ea typeface="华文新魏" panose="02010800040101010101" pitchFamily="2" charset="-122"/>
              </a:rPr>
            </a:br>
            <a:r>
              <a:rPr lang="zh-CN" altLang="en-US" sz="6000" dirty="0" smtClean="0">
                <a:solidFill>
                  <a:schemeClr val="tx1"/>
                </a:solidFill>
                <a:latin typeface="华文新魏" panose="02010800040101010101" pitchFamily="2" charset="-122"/>
                <a:ea typeface="华文新魏" panose="02010800040101010101" pitchFamily="2" charset="-122"/>
              </a:rPr>
              <a:t>（</a:t>
            </a:r>
            <a:r>
              <a:rPr lang="en-US" altLang="en-US" sz="6000" dirty="0" smtClean="0">
                <a:solidFill>
                  <a:srgbClr val="FF0000"/>
                </a:solidFill>
                <a:latin typeface="华文新魏" panose="02010800040101010101" pitchFamily="2" charset="-122"/>
                <a:ea typeface="华文新魏" panose="02010800040101010101" pitchFamily="2" charset="-122"/>
              </a:rPr>
              <a:t>d</a:t>
            </a:r>
            <a:r>
              <a:rPr lang="en-US" altLang="en-US" sz="6000" dirty="0" smtClean="0">
                <a:solidFill>
                  <a:schemeClr val="tx1"/>
                </a:solidFill>
                <a:latin typeface="华文新魏" panose="02010800040101010101" pitchFamily="2" charset="-122"/>
                <a:ea typeface="华文新魏" panose="02010800040101010101" pitchFamily="2" charset="-122"/>
              </a:rPr>
              <a:t>ynamic </a:t>
            </a:r>
            <a:r>
              <a:rPr lang="en-US" altLang="en-US" sz="6000" dirty="0" smtClean="0">
                <a:solidFill>
                  <a:srgbClr val="FF0000"/>
                </a:solidFill>
                <a:latin typeface="华文新魏" panose="02010800040101010101" pitchFamily="2" charset="-122"/>
                <a:ea typeface="华文新魏" panose="02010800040101010101" pitchFamily="2" charset="-122"/>
              </a:rPr>
              <a:t>p</a:t>
            </a:r>
            <a:r>
              <a:rPr lang="en-US" altLang="en-US" sz="6000" dirty="0" smtClean="0">
                <a:solidFill>
                  <a:schemeClr val="tx1"/>
                </a:solidFill>
                <a:latin typeface="华文新魏" panose="02010800040101010101" pitchFamily="2" charset="-122"/>
                <a:ea typeface="华文新魏" panose="02010800040101010101" pitchFamily="2" charset="-122"/>
              </a:rPr>
              <a:t>rogramming</a:t>
            </a:r>
            <a:r>
              <a:rPr lang="zh-CN" altLang="en-US" sz="6000" dirty="0" smtClean="0">
                <a:solidFill>
                  <a:schemeClr val="tx1"/>
                </a:solidFill>
                <a:latin typeface="华文新魏" panose="02010800040101010101" pitchFamily="2" charset="-122"/>
                <a:ea typeface="华文新魏" panose="02010800040101010101"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anose="02010800040101010101" pitchFamily="2" charset="-122"/>
                <a:ea typeface="华文新魏" panose="02010800040101010101" pitchFamily="2" charset="-122"/>
              </a:rPr>
              <a:t>——</a:t>
            </a:r>
            <a:r>
              <a:rPr lang="zh-CN" altLang="en-US" sz="4400" dirty="0" smtClean="0">
                <a:latin typeface="华文新魏" panose="02010800040101010101" pitchFamily="2" charset="-122"/>
                <a:ea typeface="华文新魏" panose="02010800040101010101" pitchFamily="2" charset="-122"/>
              </a:rPr>
              <a:t>相关概念及简单的线性</a:t>
            </a:r>
            <a:r>
              <a:rPr lang="en-US" altLang="zh-CN" sz="4400" dirty="0" err="1" smtClean="0">
                <a:latin typeface="华文新魏" panose="02010800040101010101" pitchFamily="2" charset="-122"/>
                <a:ea typeface="华文新魏" panose="02010800040101010101" pitchFamily="2" charset="-122"/>
              </a:rPr>
              <a:t>dp</a:t>
            </a:r>
            <a:endParaRPr lang="zh-CN" altLang="en-US" sz="4400" dirty="0">
              <a:latin typeface="华文新魏" panose="02010800040101010101" pitchFamily="2" charset="-122"/>
              <a:ea typeface="华文新魏" panose="02010800040101010101" pitchFamily="2" charset="-122"/>
            </a:endParaRPr>
          </a:p>
        </p:txBody>
      </p:sp>
      <p:sp>
        <p:nvSpPr>
          <p:cNvPr id="4" name="TextBox 3"/>
          <p:cNvSpPr txBox="1"/>
          <p:nvPr/>
        </p:nvSpPr>
        <p:spPr>
          <a:xfrm>
            <a:off x="3071802" y="4714884"/>
            <a:ext cx="5429288" cy="110799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solidFill>
                  <a:srgbClr val="FFFFFF"/>
                </a:solidFill>
              </a:rPr>
              <a:t>				——by </a:t>
            </a:r>
            <a:r>
              <a:rPr lang="en-US" altLang="zh-CN" sz="2400" dirty="0" err="1" smtClean="0">
                <a:solidFill>
                  <a:srgbClr val="FFFFFF"/>
                </a:solidFill>
              </a:rPr>
              <a:t>dsy</a:t>
            </a:r>
            <a:endParaRPr lang="zh-CN" altLang="en-US" sz="2400" dirty="0" smtClean="0">
              <a:solidFill>
                <a:srgbClr val="FFFFFF"/>
              </a:solidFill>
            </a:endParaRP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a:t>1</a:t>
            </a:r>
            <a:r>
              <a:rPr lang="zh-CN" altLang="en-US" dirty="0" smtClean="0"/>
              <a:t>：数字三角形</a:t>
            </a:r>
            <a:endParaRPr lang="zh-CN" altLang="en-US" sz="4000" dirty="0" smtClean="0"/>
          </a:p>
        </p:txBody>
      </p:sp>
      <p:sp>
        <p:nvSpPr>
          <p:cNvPr id="3" name="内容占位符 2"/>
          <p:cNvSpPr>
            <a:spLocks noGrp="1"/>
          </p:cNvSpPr>
          <p:nvPr>
            <p:ph idx="1"/>
          </p:nvPr>
        </p:nvSpPr>
        <p:spPr>
          <a:xfrm>
            <a:off x="457200" y="1935480"/>
            <a:ext cx="8229600" cy="1564958"/>
          </a:xfrm>
        </p:spPr>
        <p:txBody>
          <a:bodyPr/>
          <a:lstStyle/>
          <a:p>
            <a:r>
              <a:rPr lang="zh-CN" altLang="en-US" dirty="0" smtClean="0"/>
              <a:t>设有一个三角形的数塔，顶点结点称为根结点，每个结点有一个整数数值。从顶点出发，可以向左走，也可以向右走。如图所示。</a:t>
            </a:r>
            <a:endParaRPr lang="zh-CN" altLang="en-US" dirty="0"/>
          </a:p>
        </p:txBody>
      </p:sp>
      <p:pic>
        <p:nvPicPr>
          <p:cNvPr id="4" name="Picture 4" descr="dtgh"/>
          <p:cNvPicPr>
            <a:picLocks noChangeAspect="1" noChangeArrowheads="1"/>
          </p:cNvPicPr>
          <p:nvPr/>
        </p:nvPicPr>
        <p:blipFill>
          <a:blip r:embed="rId1"/>
          <a:srcRect/>
          <a:stretch>
            <a:fillRect/>
          </a:stretch>
        </p:blipFill>
        <p:spPr bwMode="auto">
          <a:xfrm>
            <a:off x="428596" y="3429000"/>
            <a:ext cx="4876800" cy="3086100"/>
          </a:xfrm>
          <a:prstGeom prst="rect">
            <a:avLst/>
          </a:prstGeom>
          <a:noFill/>
          <a:ln w="9525">
            <a:noFill/>
            <a:miter lim="800000"/>
            <a:headEnd/>
            <a:tailEnd/>
          </a:ln>
        </p:spPr>
      </p:pic>
      <p:sp>
        <p:nvSpPr>
          <p:cNvPr id="5" name="TextBox 4"/>
          <p:cNvSpPr txBox="1"/>
          <p:nvPr/>
        </p:nvSpPr>
        <p:spPr>
          <a:xfrm>
            <a:off x="5286380" y="3500438"/>
            <a:ext cx="3643306" cy="1969770"/>
          </a:xfrm>
          <a:prstGeom prst="rect">
            <a:avLst/>
          </a:prstGeom>
          <a:noFill/>
        </p:spPr>
        <p:txBody>
          <a:bodyPr wrap="square" rtlCol="0">
            <a:spAutoFit/>
          </a:bodyPr>
          <a:lstStyle/>
          <a:p>
            <a:r>
              <a:rPr lang="zh-CN" altLang="en-US" b="1" dirty="0" smtClean="0"/>
              <a:t> </a:t>
            </a:r>
            <a:r>
              <a:rPr lang="zh-CN" altLang="en-US" sz="2600" dirty="0" smtClean="0"/>
              <a:t>问题：</a:t>
            </a:r>
            <a:endParaRPr lang="en-US" altLang="zh-CN" sz="2600" dirty="0" smtClean="0"/>
          </a:p>
          <a:p>
            <a:r>
              <a:rPr lang="zh-CN" altLang="en-US" sz="2600" dirty="0" smtClean="0"/>
              <a:t>当三角形数塔给出之后，求从第一层到达底层的路径最大值。</a:t>
            </a:r>
            <a:endParaRPr lang="zh-CN" altLang="en-US" sz="2600"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71472" y="571480"/>
            <a:ext cx="8229600" cy="1143000"/>
          </a:xfrm>
        </p:spPr>
        <p:txBody>
          <a:bodyPr/>
          <a:lstStyle/>
          <a:p>
            <a:r>
              <a:rPr lang="zh-CN" altLang="en-US" dirty="0"/>
              <a:t>例</a:t>
            </a:r>
            <a:r>
              <a:rPr lang="en-US" altLang="zh-CN" dirty="0"/>
              <a:t>1</a:t>
            </a:r>
            <a:r>
              <a:rPr lang="zh-CN" altLang="en-US" dirty="0"/>
              <a:t>：数字三角形</a:t>
            </a:r>
            <a:endParaRPr lang="zh-CN" altLang="en-US" sz="4000" dirty="0"/>
          </a:p>
        </p:txBody>
      </p:sp>
      <p:pic>
        <p:nvPicPr>
          <p:cNvPr id="5" name="Picture 4" descr="dtgh"/>
          <p:cNvPicPr>
            <a:picLocks noChangeAspect="1" noChangeArrowheads="1"/>
          </p:cNvPicPr>
          <p:nvPr/>
        </p:nvPicPr>
        <p:blipFill>
          <a:blip r:embed="rId1"/>
          <a:srcRect/>
          <a:stretch>
            <a:fillRect/>
          </a:stretch>
        </p:blipFill>
        <p:spPr bwMode="auto">
          <a:xfrm>
            <a:off x="214282" y="1785925"/>
            <a:ext cx="4071966" cy="2714645"/>
          </a:xfrm>
          <a:prstGeom prst="rect">
            <a:avLst/>
          </a:prstGeom>
          <a:noFill/>
          <a:ln w="9525">
            <a:noFill/>
            <a:miter lim="800000"/>
            <a:headEnd/>
            <a:tailEnd/>
          </a:ln>
        </p:spPr>
      </p:pic>
      <p:pic>
        <p:nvPicPr>
          <p:cNvPr id="6" name="Picture 4" descr="dtgh"/>
          <p:cNvPicPr>
            <a:picLocks noChangeAspect="1" noChangeArrowheads="1"/>
          </p:cNvPicPr>
          <p:nvPr/>
        </p:nvPicPr>
        <p:blipFill>
          <a:blip r:embed="rId2"/>
          <a:srcRect/>
          <a:stretch>
            <a:fillRect/>
          </a:stretch>
        </p:blipFill>
        <p:spPr bwMode="auto">
          <a:xfrm>
            <a:off x="4500562" y="1785926"/>
            <a:ext cx="4000528" cy="2714644"/>
          </a:xfrm>
          <a:prstGeom prst="rect">
            <a:avLst/>
          </a:prstGeom>
          <a:noFill/>
          <a:ln w="9525">
            <a:noFill/>
            <a:miter lim="800000"/>
            <a:headEnd/>
            <a:tailEnd/>
          </a:ln>
        </p:spPr>
      </p:pic>
      <p:sp>
        <p:nvSpPr>
          <p:cNvPr id="9" name="矩形 8"/>
          <p:cNvSpPr/>
          <p:nvPr/>
        </p:nvSpPr>
        <p:spPr bwMode="auto">
          <a:xfrm>
            <a:off x="214282" y="4214818"/>
            <a:ext cx="8072494" cy="500066"/>
          </a:xfrm>
          <a:prstGeom prst="rect">
            <a:avLst/>
          </a:prstGeom>
          <a:solidFill>
            <a:schemeClr val="bg1"/>
          </a:solidFill>
          <a:ln w="28575">
            <a:solidFill>
              <a:schemeClr val="bg1"/>
            </a:solidFill>
            <a:round/>
          </a:ln>
          <a:effectLst/>
        </p:spPr>
        <p:txBody>
          <a:bodyPr wrap="none" rtlCol="0" anchor="ctr"/>
          <a:lstStyle/>
          <a:p>
            <a:pPr algn="ctr"/>
            <a:endParaRPr lang="zh-CN" altLang="en-US" dirty="0">
              <a:solidFill>
                <a:srgbClr val="FF0000"/>
              </a:solidFill>
            </a:endParaRPr>
          </a:p>
        </p:txBody>
      </p:sp>
      <p:sp>
        <p:nvSpPr>
          <p:cNvPr id="8" name="内容占位符 2"/>
          <p:cNvSpPr>
            <a:spLocks noGrp="1"/>
          </p:cNvSpPr>
          <p:nvPr>
            <p:ph idx="1"/>
          </p:nvPr>
        </p:nvSpPr>
        <p:spPr>
          <a:xfrm>
            <a:off x="500034" y="4214818"/>
            <a:ext cx="8143932" cy="2500330"/>
          </a:xfrm>
          <a:solidFill>
            <a:schemeClr val="bg1"/>
          </a:solidFill>
        </p:spPr>
        <p:txBody>
          <a:bodyPr>
            <a:normAutofit/>
          </a:bodyPr>
          <a:lstStyle/>
          <a:p>
            <a:pPr eaLnBrk="1" hangingPunct="1">
              <a:buFont typeface="Wingdings 2" panose="05020102010507070707" pitchFamily="18" charset="2"/>
              <a:buNone/>
            </a:pPr>
            <a:r>
              <a:rPr lang="zh-CN" altLang="en-US" dirty="0" smtClean="0">
                <a:latin typeface="Arial" panose="020B0604020202020204" pitchFamily="34" charset="0"/>
              </a:rPr>
              <a:t>这样就是向下走和向右下走！</a:t>
            </a:r>
            <a:endParaRPr lang="en-US" altLang="zh-CN" dirty="0" smtClean="0">
              <a:latin typeface="Arial" panose="020B0604020202020204" pitchFamily="34" charset="0"/>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a:t>
            </a:r>
            <a:r>
              <a:rPr lang="zh-CN" altLang="en-US" dirty="0" smtClean="0">
                <a:latin typeface="Arial" panose="020B0604020202020204" pitchFamily="34" charset="0"/>
              </a:rPr>
              <a:t>表示从顶层到达第</a:t>
            </a:r>
            <a:r>
              <a:rPr lang="en-US" altLang="zh-CN" dirty="0" err="1" smtClean="0">
                <a:latin typeface="Arial" panose="020B0604020202020204" pitchFamily="34" charset="0"/>
              </a:rPr>
              <a:t>i</a:t>
            </a:r>
            <a:r>
              <a:rPr lang="zh-CN" altLang="en-US" dirty="0" smtClean="0">
                <a:latin typeface="Arial" panose="020B0604020202020204" pitchFamily="34" charset="0"/>
              </a:rPr>
              <a:t>层第</a:t>
            </a:r>
            <a:r>
              <a:rPr lang="en-US" altLang="zh-CN" dirty="0" smtClean="0">
                <a:latin typeface="Arial" panose="020B0604020202020204" pitchFamily="34" charset="0"/>
              </a:rPr>
              <a:t>j</a:t>
            </a:r>
            <a:r>
              <a:rPr lang="zh-CN" altLang="en-US" dirty="0" smtClean="0">
                <a:latin typeface="Arial" panose="020B0604020202020204" pitchFamily="34" charset="0"/>
              </a:rPr>
              <a:t>个位置的最大的得分</a:t>
            </a:r>
            <a:endParaRPr lang="en-US" altLang="zh-CN" dirty="0" smtClean="0">
              <a:latin typeface="Arial" panose="020B0604020202020204" pitchFamily="34" charset="0"/>
            </a:endParaRPr>
          </a:p>
          <a:p>
            <a:r>
              <a:rPr lang="zh-CN" altLang="en-US" dirty="0" smtClean="0">
                <a:latin typeface="Arial" panose="020B0604020202020204" pitchFamily="34" charset="0"/>
              </a:rPr>
              <a:t>第</a:t>
            </a:r>
            <a:r>
              <a:rPr lang="en-US" altLang="zh-CN" dirty="0" err="1" smtClean="0">
                <a:latin typeface="Arial" panose="020B0604020202020204" pitchFamily="34" charset="0"/>
              </a:rPr>
              <a:t>i</a:t>
            </a:r>
            <a:r>
              <a:rPr lang="zh-CN" altLang="en-US" dirty="0" smtClean="0">
                <a:latin typeface="Arial" panose="020B0604020202020204" pitchFamily="34" charset="0"/>
              </a:rPr>
              <a:t>层第</a:t>
            </a:r>
            <a:r>
              <a:rPr lang="en-US" altLang="zh-CN" dirty="0" smtClean="0">
                <a:latin typeface="Arial" panose="020B0604020202020204" pitchFamily="34" charset="0"/>
              </a:rPr>
              <a:t>j</a:t>
            </a:r>
            <a:r>
              <a:rPr lang="zh-CN" altLang="en-US" dirty="0" smtClean="0">
                <a:latin typeface="Arial" panose="020B0604020202020204" pitchFamily="34" charset="0"/>
              </a:rPr>
              <a:t>个位置可以由</a:t>
            </a:r>
            <a:r>
              <a:rPr lang="zh-CN" altLang="en-US" b="1" dirty="0" smtClean="0">
                <a:solidFill>
                  <a:srgbClr val="7030A0"/>
                </a:solidFill>
                <a:latin typeface="Arial" panose="020B0604020202020204" pitchFamily="34" charset="0"/>
              </a:rPr>
              <a:t>第</a:t>
            </a:r>
            <a:r>
              <a:rPr lang="en-US" altLang="zh-CN" b="1" dirty="0" smtClean="0">
                <a:solidFill>
                  <a:srgbClr val="7030A0"/>
                </a:solidFill>
                <a:latin typeface="Arial" panose="020B0604020202020204" pitchFamily="34" charset="0"/>
              </a:rPr>
              <a:t>i-1</a:t>
            </a:r>
            <a:r>
              <a:rPr lang="zh-CN" altLang="en-US" b="1" dirty="0" smtClean="0">
                <a:solidFill>
                  <a:srgbClr val="7030A0"/>
                </a:solidFill>
                <a:latin typeface="Arial" panose="020B0604020202020204" pitchFamily="34" charset="0"/>
              </a:rPr>
              <a:t>层的第</a:t>
            </a:r>
            <a:r>
              <a:rPr lang="en-US" altLang="zh-CN" b="1" dirty="0" smtClean="0">
                <a:solidFill>
                  <a:srgbClr val="7030A0"/>
                </a:solidFill>
                <a:latin typeface="Arial" panose="020B0604020202020204" pitchFamily="34" charset="0"/>
              </a:rPr>
              <a:t>j</a:t>
            </a:r>
            <a:r>
              <a:rPr lang="zh-CN" altLang="en-US" b="1" dirty="0" smtClean="0">
                <a:solidFill>
                  <a:srgbClr val="7030A0"/>
                </a:solidFill>
                <a:latin typeface="Arial" panose="020B0604020202020204" pitchFamily="34" charset="0"/>
              </a:rPr>
              <a:t>个位置</a:t>
            </a:r>
            <a:r>
              <a:rPr lang="zh-CN" altLang="en-US" dirty="0" smtClean="0">
                <a:latin typeface="Arial" panose="020B0604020202020204" pitchFamily="34" charset="0"/>
              </a:rPr>
              <a:t>或者</a:t>
            </a:r>
            <a:r>
              <a:rPr lang="zh-CN" altLang="en-US" b="1" dirty="0" smtClean="0">
                <a:solidFill>
                  <a:srgbClr val="7030A0"/>
                </a:solidFill>
                <a:latin typeface="Arial" panose="020B0604020202020204" pitchFamily="34" charset="0"/>
              </a:rPr>
              <a:t>第</a:t>
            </a:r>
            <a:r>
              <a:rPr lang="en-US" altLang="zh-CN" b="1" dirty="0" smtClean="0">
                <a:solidFill>
                  <a:srgbClr val="7030A0"/>
                </a:solidFill>
                <a:latin typeface="Arial" panose="020B0604020202020204" pitchFamily="34" charset="0"/>
              </a:rPr>
              <a:t>i-1</a:t>
            </a:r>
            <a:r>
              <a:rPr lang="zh-CN" altLang="en-US" b="1" dirty="0" smtClean="0">
                <a:solidFill>
                  <a:srgbClr val="7030A0"/>
                </a:solidFill>
                <a:latin typeface="Arial" panose="020B0604020202020204" pitchFamily="34" charset="0"/>
              </a:rPr>
              <a:t>层的第 </a:t>
            </a:r>
            <a:r>
              <a:rPr lang="en-US" altLang="zh-CN" b="1" dirty="0" smtClean="0">
                <a:solidFill>
                  <a:srgbClr val="7030A0"/>
                </a:solidFill>
                <a:latin typeface="Arial" panose="020B0604020202020204" pitchFamily="34" charset="0"/>
              </a:rPr>
              <a:t>j-1</a:t>
            </a:r>
            <a:r>
              <a:rPr lang="zh-CN" altLang="en-US" b="1" dirty="0" smtClean="0">
                <a:solidFill>
                  <a:srgbClr val="7030A0"/>
                </a:solidFill>
                <a:latin typeface="Arial" panose="020B0604020202020204" pitchFamily="34" charset="0"/>
              </a:rPr>
              <a:t>个位置</a:t>
            </a:r>
            <a:r>
              <a:rPr lang="zh-CN" altLang="en-US" dirty="0" smtClean="0">
                <a:latin typeface="Arial" panose="020B0604020202020204" pitchFamily="34" charset="0"/>
              </a:rPr>
              <a:t>走过来</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]=max(f[i-1,j],f[i-1,j-1])+a[</a:t>
            </a:r>
            <a:r>
              <a:rPr lang="en-US" altLang="zh-CN" dirty="0" err="1" smtClean="0">
                <a:latin typeface="Arial" panose="020B0604020202020204" pitchFamily="34" charset="0"/>
              </a:rPr>
              <a:t>i,j</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：数字三角形</a:t>
            </a:r>
            <a:r>
              <a:rPr lang="zh-CN" altLang="en-US" sz="4000" dirty="0" smtClean="0"/>
              <a:t>（</a:t>
            </a:r>
            <a:r>
              <a:rPr lang="en-US" altLang="zh-CN" sz="4000" dirty="0" smtClean="0"/>
              <a:t>poj1163</a:t>
            </a:r>
            <a:r>
              <a:rPr lang="zh-CN" altLang="en-US" sz="4000" dirty="0" smtClean="0"/>
              <a:t>）</a:t>
            </a:r>
            <a:endParaRPr lang="zh-CN" altLang="en-US" sz="4000" dirty="0"/>
          </a:p>
        </p:txBody>
      </p:sp>
      <p:sp>
        <p:nvSpPr>
          <p:cNvPr id="7" name="圆角矩形 6"/>
          <p:cNvSpPr/>
          <p:nvPr/>
        </p:nvSpPr>
        <p:spPr bwMode="auto">
          <a:xfrm>
            <a:off x="571472" y="1928802"/>
            <a:ext cx="6715172" cy="2714644"/>
          </a:xfrm>
          <a:prstGeom prst="roundRect">
            <a:avLst/>
          </a:prstGeom>
          <a:noFill/>
          <a:ln w="28575">
            <a:solidFill>
              <a:schemeClr val="tx2">
                <a:lumMod val="60000"/>
                <a:lumOff val="40000"/>
              </a:schemeClr>
            </a:solidFill>
            <a:round/>
          </a:ln>
          <a:effectLst/>
        </p:spPr>
        <p:txBody>
          <a:bodyPr wrap="none" rtlCol="0" anchor="ctr"/>
          <a:lstStyle/>
          <a:p>
            <a:r>
              <a:rPr lang="nn-NO" altLang="zh-CN" sz="2400" dirty="0" smtClean="0">
                <a:latin typeface="Arial" panose="020B0604020202020204" pitchFamily="34" charset="0"/>
                <a:ea typeface="宋体" panose="02010600030101010101" pitchFamily="2" charset="-122"/>
              </a:rPr>
              <a:t>for(int i = 0; i &lt; n; i++)</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    for(int j = 0; j &lt;= i; j++)</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    {</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         f[i][j] = max(f[i - 1][j], f[i - 1][j -1 ]) + a[i][j];</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    }</a:t>
            </a:r>
            <a:endParaRPr lang="nn-NO" altLang="zh-CN" sz="2400" dirty="0" smtClean="0">
              <a:latin typeface="Arial" panose="020B0604020202020204" pitchFamily="34" charset="0"/>
              <a:ea typeface="宋体" panose="02010600030101010101" pitchFamily="2" charset="-122"/>
            </a:endParaRPr>
          </a:p>
          <a:p>
            <a:r>
              <a:rPr lang="nn-NO" altLang="zh-CN" sz="2400" dirty="0" smtClean="0">
                <a:latin typeface="Arial" panose="020B0604020202020204" pitchFamily="34" charset="0"/>
                <a:ea typeface="宋体" panose="02010600030101010101" pitchFamily="2" charset="-122"/>
              </a:rPr>
              <a:t>}</a:t>
            </a:r>
            <a:endParaRPr lang="zh-CN" altLang="en-US" sz="2400" dirty="0" smtClean="0">
              <a:latin typeface="Arial" panose="020B0604020202020204" pitchFamily="34" charset="0"/>
              <a:ea typeface="宋体" panose="02010600030101010101" pitchFamily="2" charset="-122"/>
            </a:endParaRPr>
          </a:p>
        </p:txBody>
      </p:sp>
      <p:sp>
        <p:nvSpPr>
          <p:cNvPr id="8" name="TextBox 7"/>
          <p:cNvSpPr txBox="1"/>
          <p:nvPr/>
        </p:nvSpPr>
        <p:spPr>
          <a:xfrm>
            <a:off x="357158" y="4929198"/>
            <a:ext cx="8358246" cy="523220"/>
          </a:xfrm>
          <a:prstGeom prst="rect">
            <a:avLst/>
          </a:prstGeom>
          <a:noFill/>
        </p:spPr>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对最后一行的</a:t>
            </a:r>
            <a:r>
              <a:rPr lang="en-US" altLang="zh-CN" sz="2800" dirty="0" smtClean="0">
                <a:latin typeface="华文新魏" panose="02010800040101010101" pitchFamily="2" charset="-122"/>
                <a:ea typeface="华文新魏" panose="02010800040101010101" pitchFamily="2" charset="-122"/>
              </a:rPr>
              <a:t>f</a:t>
            </a:r>
            <a:r>
              <a:rPr lang="zh-CN" altLang="en-US" sz="2800" dirty="0" smtClean="0">
                <a:latin typeface="华文新魏" panose="02010800040101010101" pitchFamily="2" charset="-122"/>
                <a:ea typeface="华文新魏" panose="02010800040101010101" pitchFamily="2" charset="-122"/>
              </a:rPr>
              <a:t>值进行扫描，最大的那一个即是结果</a:t>
            </a:r>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196" y="260648"/>
            <a:ext cx="8229600" cy="1728192"/>
          </a:xfrm>
        </p:spPr>
        <p:txBody>
          <a:bodyPr>
            <a:normAutofit/>
          </a:bodyPr>
          <a:lstStyle/>
          <a:p>
            <a:r>
              <a:rPr lang="zh-CN" altLang="en-US" dirty="0" smtClean="0"/>
              <a:t>动态规划原理</a:t>
            </a:r>
            <a:br>
              <a:rPr lang="en-US" altLang="zh-CN" dirty="0" smtClean="0"/>
            </a:br>
            <a:r>
              <a:rPr lang="en-US" altLang="zh-CN" dirty="0" smtClean="0"/>
              <a:t>——</a:t>
            </a:r>
            <a:r>
              <a:rPr lang="zh-CN" altLang="en-US" dirty="0" smtClean="0">
                <a:effectLst>
                  <a:outerShdw blurRad="38100" dist="38100" dir="2700000" algn="tl">
                    <a:srgbClr val="000000">
                      <a:alpha val="43137"/>
                    </a:srgbClr>
                  </a:outerShdw>
                </a:effectLst>
              </a:rPr>
              <a:t>加法</a:t>
            </a:r>
            <a:r>
              <a:rPr lang="zh-CN" altLang="en-US" dirty="0">
                <a:effectLst>
                  <a:outerShdw blurRad="38100" dist="38100" dir="2700000" algn="tl">
                    <a:srgbClr val="000000">
                      <a:alpha val="43137"/>
                    </a:srgbClr>
                  </a:outerShdw>
                </a:effectLst>
              </a:rPr>
              <a:t>原理、乘法</a:t>
            </a:r>
            <a:r>
              <a:rPr lang="zh-CN" altLang="en-US" dirty="0" smtClean="0">
                <a:effectLst>
                  <a:outerShdw blurRad="38100" dist="38100" dir="2700000" algn="tl">
                    <a:srgbClr val="000000">
                      <a:alpha val="43137"/>
                    </a:srgbClr>
                  </a:outerShdw>
                </a:effectLst>
              </a:rPr>
              <a:t>原理</a:t>
            </a:r>
            <a:endParaRPr lang="zh-CN" altLang="en-US" sz="3100" dirty="0"/>
          </a:p>
        </p:txBody>
      </p:sp>
      <p:sp>
        <p:nvSpPr>
          <p:cNvPr id="5" name="TextBox 4"/>
          <p:cNvSpPr txBox="1"/>
          <p:nvPr/>
        </p:nvSpPr>
        <p:spPr>
          <a:xfrm>
            <a:off x="539552" y="2276872"/>
            <a:ext cx="7992888" cy="1323439"/>
          </a:xfrm>
          <a:prstGeom prst="rect">
            <a:avLst/>
          </a:prstGeom>
          <a:noFill/>
        </p:spPr>
        <p:txBody>
          <a:bodyPr wrap="square" rtlCol="0">
            <a:spAutoFit/>
          </a:bodyPr>
          <a:lstStyle/>
          <a:p>
            <a:r>
              <a:rPr lang="zh-CN" altLang="en-US" sz="2000" b="1" dirty="0" smtClean="0">
                <a:solidFill>
                  <a:srgbClr val="FF0000"/>
                </a:solidFill>
                <a:latin typeface="+mj-lt"/>
              </a:rPr>
              <a:t>分类加法原理：</a:t>
            </a:r>
            <a:endParaRPr lang="zh-CN" altLang="en-US" sz="2000" b="1" dirty="0">
              <a:solidFill>
                <a:srgbClr val="FF0000"/>
              </a:solidFill>
              <a:latin typeface="+mj-lt"/>
            </a:endParaRPr>
          </a:p>
          <a:p>
            <a:r>
              <a:rPr lang="zh-CN" altLang="en-US" sz="2000" dirty="0">
                <a:latin typeface="+mj-lt"/>
              </a:rPr>
              <a:t>做一件事，完成它可以有</a:t>
            </a:r>
            <a:r>
              <a:rPr lang="en-US" altLang="zh-CN" sz="2000" dirty="0">
                <a:latin typeface="+mj-lt"/>
              </a:rPr>
              <a:t>n</a:t>
            </a:r>
            <a:r>
              <a:rPr lang="zh-CN" altLang="en-US" sz="2000" dirty="0">
                <a:latin typeface="+mj-lt"/>
              </a:rPr>
              <a:t>类办法，在第一类办法中有</a:t>
            </a:r>
            <a:r>
              <a:rPr lang="en-US" altLang="zh-CN" sz="2000" dirty="0">
                <a:latin typeface="+mj-lt"/>
              </a:rPr>
              <a:t>m1</a:t>
            </a:r>
            <a:r>
              <a:rPr lang="zh-CN" altLang="en-US" sz="2000" dirty="0">
                <a:latin typeface="+mj-lt"/>
              </a:rPr>
              <a:t>种不同的方法，在第二类办法中有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，在第</a:t>
            </a:r>
            <a:r>
              <a:rPr lang="en-US" altLang="zh-CN" sz="2000" dirty="0">
                <a:latin typeface="+mj-lt"/>
              </a:rPr>
              <a:t>n</a:t>
            </a:r>
            <a:r>
              <a:rPr lang="zh-CN" altLang="en-US" sz="2000" dirty="0">
                <a:latin typeface="+mj-lt"/>
              </a:rPr>
              <a:t>类办法中有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种不同方法</a:t>
            </a:r>
            <a:r>
              <a:rPr lang="zh-CN" altLang="en-US" sz="2000" dirty="0" smtClean="0">
                <a:latin typeface="+mj-lt"/>
              </a:rPr>
              <a:t>。</a:t>
            </a:r>
            <a:endParaRPr lang="zh-CN" altLang="en-US" dirty="0"/>
          </a:p>
        </p:txBody>
      </p:sp>
      <p:sp>
        <p:nvSpPr>
          <p:cNvPr id="6" name="TextBox 5"/>
          <p:cNvSpPr txBox="1"/>
          <p:nvPr/>
        </p:nvSpPr>
        <p:spPr>
          <a:xfrm>
            <a:off x="539552" y="3933056"/>
            <a:ext cx="7992888" cy="1600438"/>
          </a:xfrm>
          <a:prstGeom prst="rect">
            <a:avLst/>
          </a:prstGeom>
          <a:noFill/>
        </p:spPr>
        <p:txBody>
          <a:bodyPr wrap="square" rtlCol="0">
            <a:spAutoFit/>
          </a:bodyPr>
          <a:lstStyle/>
          <a:p>
            <a:r>
              <a:rPr lang="zh-CN" altLang="en-US" sz="2000" b="1" dirty="0">
                <a:solidFill>
                  <a:srgbClr val="FF0000"/>
                </a:solidFill>
                <a:latin typeface="+mj-lt"/>
              </a:rPr>
              <a:t>分步乘法原理：</a:t>
            </a:r>
            <a:endParaRPr lang="zh-CN" altLang="en-US" sz="2000" b="1" dirty="0">
              <a:solidFill>
                <a:srgbClr val="FF0000"/>
              </a:solidFill>
              <a:latin typeface="+mj-lt"/>
            </a:endParaRPr>
          </a:p>
          <a:p>
            <a:r>
              <a:rPr lang="zh-CN" altLang="en-US" sz="2000" dirty="0">
                <a:latin typeface="+mj-lt"/>
              </a:rPr>
              <a:t>做一件事，完成它需要分成</a:t>
            </a:r>
            <a:r>
              <a:rPr lang="en-US" altLang="zh-CN" sz="2000" dirty="0">
                <a:latin typeface="+mj-lt"/>
              </a:rPr>
              <a:t>n</a:t>
            </a:r>
            <a:r>
              <a:rPr lang="zh-CN" altLang="en-US" sz="2000" dirty="0">
                <a:latin typeface="+mj-lt"/>
              </a:rPr>
              <a:t>个步骤，做第一步有</a:t>
            </a:r>
            <a:r>
              <a:rPr lang="en-US" altLang="zh-CN" sz="2000" dirty="0">
                <a:latin typeface="+mj-lt"/>
              </a:rPr>
              <a:t>m1</a:t>
            </a:r>
            <a:r>
              <a:rPr lang="zh-CN" altLang="en-US" sz="2000" dirty="0">
                <a:latin typeface="+mj-lt"/>
              </a:rPr>
              <a:t>种不同的方法，做第二步有</a:t>
            </a:r>
            <a:r>
              <a:rPr lang="en-US" altLang="zh-CN" sz="2000" dirty="0">
                <a:latin typeface="+mj-lt"/>
              </a:rPr>
              <a:t>m2</a:t>
            </a:r>
            <a:r>
              <a:rPr lang="zh-CN" altLang="en-US" sz="2000" dirty="0">
                <a:latin typeface="+mj-lt"/>
              </a:rPr>
              <a:t>种不同的方法，</a:t>
            </a:r>
            <a:r>
              <a:rPr lang="en-US" altLang="zh-CN" sz="2000" dirty="0">
                <a:latin typeface="+mj-lt"/>
              </a:rPr>
              <a:t>……</a:t>
            </a:r>
            <a:r>
              <a:rPr lang="zh-CN" altLang="en-US" sz="2000" dirty="0">
                <a:latin typeface="+mj-lt"/>
              </a:rPr>
              <a:t>，做第</a:t>
            </a:r>
            <a:r>
              <a:rPr lang="en-US" altLang="zh-CN" sz="2000" dirty="0">
                <a:latin typeface="+mj-lt"/>
              </a:rPr>
              <a:t>n</a:t>
            </a:r>
            <a:r>
              <a:rPr lang="zh-CN" altLang="en-US" sz="2000" dirty="0">
                <a:latin typeface="+mj-lt"/>
              </a:rPr>
              <a:t>步有</a:t>
            </a:r>
            <a:r>
              <a:rPr lang="en-US" altLang="zh-CN" sz="2000" dirty="0" err="1">
                <a:latin typeface="+mj-lt"/>
              </a:rPr>
              <a:t>mn</a:t>
            </a:r>
            <a:r>
              <a:rPr lang="zh-CN" altLang="en-US" sz="2000" dirty="0">
                <a:latin typeface="+mj-lt"/>
              </a:rPr>
              <a:t>种不同的方法，那么完成这件事共有</a:t>
            </a:r>
            <a:r>
              <a:rPr lang="en-US" altLang="zh-CN" sz="2000" dirty="0">
                <a:latin typeface="+mj-lt"/>
              </a:rPr>
              <a:t>N=m1×m2×m3×…×</a:t>
            </a:r>
            <a:r>
              <a:rPr lang="en-US" altLang="zh-CN" sz="2000" dirty="0" err="1">
                <a:latin typeface="+mj-lt"/>
              </a:rPr>
              <a:t>mn</a:t>
            </a:r>
            <a:r>
              <a:rPr lang="zh-CN" altLang="en-US" sz="2000" dirty="0">
                <a:latin typeface="+mj-lt"/>
              </a:rPr>
              <a:t>种不同的方法。</a:t>
            </a:r>
            <a:endParaRPr lang="zh-CN" altLang="en-US" sz="2000" dirty="0">
              <a:latin typeface="+mj-l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2857520"/>
          </a:xfrm>
        </p:spPr>
        <p:txBody>
          <a:bodyPr>
            <a:normAutofit lnSpcReduction="10000"/>
          </a:bodyPr>
          <a:lstStyle/>
          <a:p>
            <a:pPr eaLnBrk="1" hangingPunct="1"/>
            <a:r>
              <a:rPr lang="zh-CN" altLang="en-US" dirty="0" smtClean="0">
                <a:latin typeface="黑体" panose="02010609060101010101" pitchFamily="2" charset="-122"/>
                <a:ea typeface="黑体" panose="02010609060101010101" pitchFamily="2" charset="-122"/>
              </a:rPr>
              <a:t>动规的定义</a:t>
            </a:r>
            <a:r>
              <a:rPr lang="en-US" altLang="zh-CN" dirty="0" smtClean="0">
                <a:latin typeface="黑体" panose="02010609060101010101" pitchFamily="2" charset="-122"/>
                <a:ea typeface="黑体" panose="02010609060101010101" pitchFamily="2" charset="-122"/>
              </a:rPr>
              <a:t>:</a:t>
            </a:r>
            <a:endParaRPr lang="en-US" altLang="zh-CN" dirty="0" smtClean="0">
              <a:latin typeface="黑体" panose="02010609060101010101" pitchFamily="2" charset="-122"/>
              <a:ea typeface="黑体" panose="02010609060101010101" pitchFamily="2" charset="-122"/>
            </a:endParaRPr>
          </a:p>
          <a:p>
            <a:pPr lvl="1"/>
            <a:r>
              <a:rPr lang="zh-CN" altLang="en-US" sz="2200" dirty="0" smtClean="0">
                <a:latin typeface="黑体" panose="02010609060101010101" pitchFamily="2" charset="-122"/>
                <a:ea typeface="黑体" panose="02010609060101010101" pitchFamily="2" charset="-122"/>
              </a:rPr>
              <a:t>动态规划是解决</a:t>
            </a:r>
            <a:r>
              <a:rPr lang="zh-CN" altLang="en-US" sz="2200" dirty="0" smtClean="0">
                <a:solidFill>
                  <a:srgbClr val="FF0000"/>
                </a:solidFill>
                <a:latin typeface="黑体" panose="02010609060101010101" pitchFamily="2" charset="-122"/>
                <a:ea typeface="黑体" panose="02010609060101010101" pitchFamily="2" charset="-122"/>
              </a:rPr>
              <a:t>多阶段决策过程</a:t>
            </a:r>
            <a:r>
              <a:rPr lang="zh-CN" altLang="en-US" sz="2200" dirty="0" smtClean="0">
                <a:solidFill>
                  <a:srgbClr val="00B0F0"/>
                </a:solidFill>
                <a:latin typeface="黑体" panose="02010609060101010101" pitchFamily="2" charset="-122"/>
                <a:ea typeface="黑体" panose="02010609060101010101" pitchFamily="2" charset="-122"/>
              </a:rPr>
              <a:t>最优化问题</a:t>
            </a:r>
            <a:r>
              <a:rPr lang="zh-CN" altLang="en-US" sz="2200" dirty="0" smtClean="0">
                <a:latin typeface="黑体" panose="02010609060101010101" pitchFamily="2" charset="-122"/>
                <a:ea typeface="黑体" panose="02010609060101010101" pitchFamily="2" charset="-122"/>
              </a:rPr>
              <a:t>的一种方法。</a:t>
            </a:r>
            <a:endParaRPr lang="en-US" altLang="zh-CN" sz="2200" dirty="0" smtClean="0">
              <a:latin typeface="黑体" panose="02010609060101010101" pitchFamily="2" charset="-122"/>
              <a:ea typeface="黑体" panose="02010609060101010101" pitchFamily="2" charset="-122"/>
            </a:endParaRPr>
          </a:p>
          <a:p>
            <a:pPr eaLnBrk="1" hangingPunct="1"/>
            <a:r>
              <a:rPr lang="zh-CN" altLang="en-US" dirty="0" smtClean="0">
                <a:latin typeface="黑体" panose="02010609060101010101" pitchFamily="2" charset="-122"/>
                <a:ea typeface="黑体" panose="02010609060101010101" pitchFamily="2" charset="-122"/>
              </a:rPr>
              <a:t>阶段：</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把问题分成几个相互联系的有顺序的几个环节，这些环节即称为阶段。</a:t>
            </a:r>
            <a:endParaRPr lang="en-US" altLang="zh-CN" dirty="0" smtClean="0">
              <a:latin typeface="黑体" panose="02010609060101010101" pitchFamily="2" charset="-122"/>
              <a:ea typeface="黑体" panose="02010609060101010101" pitchFamily="2" charset="-122"/>
            </a:endParaRPr>
          </a:p>
          <a:p>
            <a:r>
              <a:rPr lang="zh-CN" altLang="en-US" dirty="0" smtClean="0">
                <a:latin typeface="黑体" panose="02010609060101010101" pitchFamily="2" charset="-122"/>
                <a:ea typeface="黑体" panose="02010609060101010101" pitchFamily="2" charset="-122"/>
              </a:rPr>
              <a:t>状态：</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某一阶段的</a:t>
            </a:r>
            <a:r>
              <a:rPr lang="zh-CN" altLang="en-US" dirty="0" smtClean="0">
                <a:solidFill>
                  <a:srgbClr val="00B0F0"/>
                </a:solidFill>
                <a:latin typeface="黑体" panose="02010609060101010101" pitchFamily="2" charset="-122"/>
                <a:ea typeface="黑体" panose="02010609060101010101" pitchFamily="2" charset="-122"/>
              </a:rPr>
              <a:t>出发位置</a:t>
            </a:r>
            <a:r>
              <a:rPr lang="zh-CN" altLang="en-US" dirty="0" smtClean="0">
                <a:latin typeface="黑体" panose="02010609060101010101" pitchFamily="2" charset="-122"/>
                <a:ea typeface="黑体" panose="02010609060101010101" pitchFamily="2" charset="-122"/>
              </a:rPr>
              <a:t>称为状态。通常一个阶段包含若干状态。</a:t>
            </a:r>
            <a:endParaRPr lang="zh-CN" altLang="en-US" dirty="0" smtClean="0">
              <a:latin typeface="黑体" panose="02010609060101010101" pitchFamily="2" charset="-122"/>
              <a:ea typeface="黑体" panose="02010609060101010101" pitchFamily="2" charset="-122"/>
            </a:endParaRPr>
          </a:p>
          <a:p>
            <a:pPr lvl="1"/>
            <a:endParaRPr lang="zh-CN" altLang="en-US" dirty="0" smtClean="0">
              <a:latin typeface="黑体" panose="02010609060101010101" pitchFamily="2" charset="-122"/>
              <a:ea typeface="黑体" panose="02010609060101010101" pitchFamily="2" charset="-122"/>
            </a:endParaRPr>
          </a:p>
        </p:txBody>
      </p:sp>
      <p:pic>
        <p:nvPicPr>
          <p:cNvPr id="36866" name="Picture 2" descr="C:\Users\Administrator\AppData\Roaming\Tencent\Users\935422189\QQ\WinTemp\RichOle\U1N5DJGVEYXE$)EDY]6JW28.jpg"/>
          <p:cNvPicPr>
            <a:picLocks noChangeAspect="1" noChangeArrowheads="1"/>
          </p:cNvPicPr>
          <p:nvPr/>
        </p:nvPicPr>
        <p:blipFill>
          <a:blip r:embed="rId1"/>
          <a:srcRect/>
          <a:stretch>
            <a:fillRect/>
          </a:stretch>
        </p:blipFill>
        <p:spPr bwMode="auto">
          <a:xfrm>
            <a:off x="265400" y="4071307"/>
            <a:ext cx="6843730" cy="235803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642938"/>
            <a:ext cx="7467600" cy="642937"/>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6386" name="内容占位符 2"/>
          <p:cNvSpPr>
            <a:spLocks noGrp="1"/>
          </p:cNvSpPr>
          <p:nvPr>
            <p:ph idx="1"/>
          </p:nvPr>
        </p:nvSpPr>
        <p:spPr>
          <a:xfrm>
            <a:off x="142844" y="1214422"/>
            <a:ext cx="9001156" cy="4429156"/>
          </a:xfrm>
        </p:spPr>
        <p:txBody>
          <a:bodyPr/>
          <a:lstStyle/>
          <a:p>
            <a:pPr eaLnBrk="1" hangingPunct="1"/>
            <a:r>
              <a:rPr lang="zh-CN" altLang="en-US" dirty="0" smtClean="0">
                <a:latin typeface="黑体" panose="02010609060101010101" pitchFamily="2" charset="-122"/>
                <a:ea typeface="黑体" panose="02010609060101010101" pitchFamily="2" charset="-122"/>
              </a:rPr>
              <a:t>决策：</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从某阶段的一个状态演变到下一个阶段某状态的选择。</a:t>
            </a:r>
            <a:endParaRPr lang="en-US" altLang="zh-CN" dirty="0" smtClean="0">
              <a:latin typeface="黑体" panose="02010609060101010101" pitchFamily="2" charset="-122"/>
              <a:ea typeface="黑体" panose="02010609060101010101" pitchFamily="2" charset="-122"/>
            </a:endParaRPr>
          </a:p>
          <a:p>
            <a:r>
              <a:rPr lang="zh-CN" altLang="en-US" dirty="0" smtClean="0">
                <a:latin typeface="黑体" panose="02010609060101010101" pitchFamily="2" charset="-122"/>
                <a:ea typeface="黑体" panose="02010609060101010101" pitchFamily="2" charset="-122"/>
              </a:rPr>
              <a:t>策略：</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由开始到终点的全过程中，由每段决策组成的</a:t>
            </a:r>
            <a:r>
              <a:rPr lang="zh-CN" altLang="en-US" dirty="0" smtClean="0">
                <a:solidFill>
                  <a:srgbClr val="00B0F0"/>
                </a:solidFill>
                <a:latin typeface="黑体" panose="02010609060101010101" pitchFamily="2" charset="-122"/>
                <a:ea typeface="黑体" panose="02010609060101010101" pitchFamily="2" charset="-122"/>
              </a:rPr>
              <a:t>决策序列</a:t>
            </a:r>
            <a:r>
              <a:rPr lang="zh-CN" altLang="en-US" dirty="0" smtClean="0">
                <a:latin typeface="黑体" panose="02010609060101010101" pitchFamily="2" charset="-122"/>
                <a:ea typeface="黑体" panose="02010609060101010101" pitchFamily="2" charset="-122"/>
              </a:rPr>
              <a:t>称为全过程策略，简称策略。</a:t>
            </a:r>
            <a:endParaRPr lang="zh-CN" altLang="en-US" dirty="0" smtClean="0">
              <a:latin typeface="黑体" panose="02010609060101010101" pitchFamily="2" charset="-122"/>
              <a:ea typeface="黑体" panose="02010609060101010101" pitchFamily="2" charset="-122"/>
            </a:endParaRPr>
          </a:p>
          <a:p>
            <a:pPr lvl="1"/>
            <a:endParaRPr lang="zh-CN" altLang="en-US" dirty="0" smtClean="0">
              <a:latin typeface="黑体" panose="02010609060101010101" pitchFamily="2" charset="-122"/>
              <a:ea typeface="黑体" panose="02010609060101010101" pitchFamily="2" charset="-122"/>
            </a:endParaRPr>
          </a:p>
        </p:txBody>
      </p:sp>
      <p:pic>
        <p:nvPicPr>
          <p:cNvPr id="4" name="Picture 2" descr="C:\Users\Administrator\AppData\Roaming\Tencent\Users\935422189\QQ\WinTemp\RichOle\U1N5DJGVEYXE$)EDY]6JW28.jpg"/>
          <p:cNvPicPr>
            <a:picLocks noChangeAspect="1" noChangeArrowheads="1"/>
          </p:cNvPicPr>
          <p:nvPr/>
        </p:nvPicPr>
        <p:blipFill>
          <a:blip r:embed="rId1"/>
          <a:srcRect/>
          <a:stretch>
            <a:fillRect/>
          </a:stretch>
        </p:blipFill>
        <p:spPr bwMode="auto">
          <a:xfrm>
            <a:off x="214282" y="3786190"/>
            <a:ext cx="6843730" cy="235803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571500"/>
            <a:ext cx="7467600" cy="774700"/>
          </a:xfrm>
        </p:spPr>
        <p:txBody>
          <a:bodyPr>
            <a:normAutofit fontScale="90000"/>
          </a:bodyPr>
          <a:lstStyle/>
          <a:p>
            <a:pPr eaLnBrk="1" fontAlgn="auto" hangingPunct="1">
              <a:spcAft>
                <a:spcPts val="0"/>
              </a:spcAft>
              <a:defRPr/>
            </a:pPr>
            <a:r>
              <a:rPr lang="zh-CN" altLang="en-US" b="1" dirty="0" smtClean="0"/>
              <a:t>下面给出若干概念</a:t>
            </a:r>
            <a:endParaRPr lang="zh-CN" altLang="en-US" dirty="0"/>
          </a:p>
        </p:txBody>
      </p:sp>
      <p:sp>
        <p:nvSpPr>
          <p:cNvPr id="17410" name="内容占位符 2"/>
          <p:cNvSpPr>
            <a:spLocks noGrp="1"/>
          </p:cNvSpPr>
          <p:nvPr>
            <p:ph idx="1"/>
          </p:nvPr>
        </p:nvSpPr>
        <p:spPr>
          <a:xfrm>
            <a:off x="357188" y="1500188"/>
            <a:ext cx="8229600" cy="4389437"/>
          </a:xfrm>
        </p:spPr>
        <p:txBody>
          <a:bodyPr/>
          <a:lstStyle/>
          <a:p>
            <a:r>
              <a:rPr lang="zh-CN" altLang="en-US" dirty="0" smtClean="0">
                <a:latin typeface="黑体" panose="02010609060101010101" pitchFamily="2" charset="-122"/>
                <a:ea typeface="黑体" panose="02010609060101010101" pitchFamily="2" charset="-122"/>
              </a:rPr>
              <a:t>状态转移方程：</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前一阶段的终点就是后一阶段的起点，前一阶段的决策选择导出了后一阶段的状态，这种关系描述了</a:t>
            </a:r>
            <a:r>
              <a:rPr lang="zh-CN" altLang="en-US" dirty="0" smtClean="0">
                <a:solidFill>
                  <a:srgbClr val="00B0F0"/>
                </a:solidFill>
                <a:latin typeface="黑体" panose="02010609060101010101" pitchFamily="2" charset="-122"/>
                <a:ea typeface="黑体" panose="02010609060101010101" pitchFamily="2" charset="-122"/>
              </a:rPr>
              <a:t>由</a:t>
            </a:r>
            <a:r>
              <a:rPr lang="en-US" altLang="zh-CN" dirty="0" err="1" smtClean="0">
                <a:solidFill>
                  <a:srgbClr val="00B0F0"/>
                </a:solidFill>
                <a:latin typeface="黑体" panose="02010609060101010101" pitchFamily="2" charset="-122"/>
                <a:ea typeface="黑体" panose="02010609060101010101" pitchFamily="2" charset="-122"/>
              </a:rPr>
              <a:t>i</a:t>
            </a:r>
            <a:r>
              <a:rPr lang="zh-CN" altLang="en-US" dirty="0" smtClean="0">
                <a:solidFill>
                  <a:srgbClr val="00B0F0"/>
                </a:solidFill>
                <a:latin typeface="黑体" panose="02010609060101010101" pitchFamily="2" charset="-122"/>
                <a:ea typeface="黑体" panose="02010609060101010101" pitchFamily="2" charset="-122"/>
              </a:rPr>
              <a:t>阶段到</a:t>
            </a:r>
            <a:r>
              <a:rPr lang="en-US" altLang="zh-CN" dirty="0" smtClean="0">
                <a:solidFill>
                  <a:srgbClr val="00B0F0"/>
                </a:solidFill>
                <a:latin typeface="黑体" panose="02010609060101010101" pitchFamily="2" charset="-122"/>
                <a:ea typeface="黑体" panose="02010609060101010101" pitchFamily="2" charset="-122"/>
              </a:rPr>
              <a:t>i+1</a:t>
            </a:r>
            <a:r>
              <a:rPr lang="zh-CN" altLang="en-US" dirty="0" smtClean="0">
                <a:solidFill>
                  <a:srgbClr val="00B0F0"/>
                </a:solidFill>
                <a:latin typeface="黑体" panose="02010609060101010101" pitchFamily="2" charset="-122"/>
                <a:ea typeface="黑体" panose="02010609060101010101" pitchFamily="2" charset="-122"/>
              </a:rPr>
              <a:t>阶段状态的演变规律</a:t>
            </a:r>
            <a:r>
              <a:rPr lang="zh-CN" altLang="en-US" dirty="0" smtClean="0">
                <a:latin typeface="黑体" panose="02010609060101010101" pitchFamily="2" charset="-122"/>
                <a:ea typeface="黑体" panose="02010609060101010101" pitchFamily="2" charset="-122"/>
              </a:rPr>
              <a:t>，称为状态转移方程。</a:t>
            </a:r>
            <a:endParaRPr lang="en-US" altLang="zh-CN" dirty="0" smtClean="0">
              <a:latin typeface="黑体" panose="02010609060101010101" pitchFamily="2" charset="-122"/>
              <a:ea typeface="黑体" panose="02010609060101010101" pitchFamily="2" charset="-122"/>
            </a:endParaRPr>
          </a:p>
          <a:p>
            <a:pPr lvl="1"/>
            <a:r>
              <a:rPr lang="zh-CN" altLang="en-US" dirty="0" smtClean="0">
                <a:latin typeface="黑体" panose="02010609060101010101" pitchFamily="2" charset="-122"/>
                <a:ea typeface="黑体" panose="02010609060101010101" pitchFamily="2" charset="-122"/>
              </a:rPr>
              <a:t>形如：</a:t>
            </a:r>
            <a:endParaRPr lang="en-US" altLang="zh-CN" dirty="0" smtClean="0">
              <a:latin typeface="黑体" panose="02010609060101010101" pitchFamily="2" charset="-122"/>
              <a:ea typeface="黑体" panose="02010609060101010101" pitchFamily="2" charset="-122"/>
            </a:endParaRPr>
          </a:p>
          <a:p>
            <a:pPr lvl="1">
              <a:buNone/>
            </a:pPr>
            <a:r>
              <a:rPr lang="en-US" altLang="zh-CN" dirty="0" smtClean="0">
                <a:latin typeface="黑体" panose="02010609060101010101" pitchFamily="2" charset="-122"/>
                <a:ea typeface="黑体" panose="02010609060101010101" pitchFamily="2" charset="-122"/>
              </a:rPr>
              <a:t>   </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 = f[</a:t>
            </a:r>
            <a:r>
              <a:rPr lang="en-US" altLang="zh-CN" dirty="0" err="1" smtClean="0">
                <a:latin typeface="Arial" panose="020B0604020202020204" pitchFamily="34" charset="0"/>
              </a:rPr>
              <a:t>i</a:t>
            </a:r>
            <a:r>
              <a:rPr lang="en-US" altLang="zh-CN" dirty="0" smtClean="0">
                <a:latin typeface="Arial" panose="020B0604020202020204" pitchFamily="34" charset="0"/>
              </a:rPr>
              <a:t> - 1]+ f[</a:t>
            </a:r>
            <a:r>
              <a:rPr lang="en-US" altLang="zh-CN" dirty="0" err="1" smtClean="0">
                <a:latin typeface="Arial" panose="020B0604020202020204" pitchFamily="34" charset="0"/>
              </a:rPr>
              <a:t>i</a:t>
            </a:r>
            <a:r>
              <a:rPr lang="en-US" altLang="zh-CN" dirty="0" smtClean="0">
                <a:latin typeface="Arial" panose="020B0604020202020204" pitchFamily="34" charset="0"/>
              </a:rPr>
              <a:t> - 2] </a:t>
            </a:r>
            <a:endParaRPr lang="en-US" altLang="zh-CN" dirty="0" smtClean="0">
              <a:latin typeface="黑体" panose="02010609060101010101" pitchFamily="2" charset="-122"/>
              <a:ea typeface="黑体" panose="02010609060101010101" pitchFamily="2" charset="-122"/>
            </a:endParaRPr>
          </a:p>
          <a:p>
            <a:pPr lvl="1">
              <a:buNone/>
            </a:pPr>
            <a:r>
              <a:rPr lang="en-US" altLang="zh-CN" dirty="0" smtClean="0">
                <a:latin typeface="黑体" panose="02010609060101010101" pitchFamily="2" charset="-122"/>
                <a:ea typeface="黑体" panose="02010609060101010101" pitchFamily="2" charset="-122"/>
              </a:rPr>
              <a:t>   </a:t>
            </a:r>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]=max(f[i-1,j],f[i-1,j-1])+a[</a:t>
            </a:r>
            <a:r>
              <a:rPr lang="en-US" altLang="zh-CN" dirty="0" err="1" smtClean="0">
                <a:latin typeface="Arial" panose="020B0604020202020204" pitchFamily="34" charset="0"/>
              </a:rPr>
              <a:t>i,j</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lvl="1">
              <a:buNone/>
            </a:pPr>
            <a:r>
              <a:rPr lang="zh-CN" altLang="en-US" dirty="0" smtClean="0">
                <a:latin typeface="Arial" panose="020B0604020202020204" pitchFamily="34" charset="0"/>
              </a:rPr>
              <a:t>等等</a:t>
            </a:r>
            <a:endParaRPr lang="en-US" altLang="zh-CN" dirty="0" smtClean="0">
              <a:latin typeface="Arial" panose="020B0604020202020204" pitchFamily="34" charset="0"/>
            </a:endParaRPr>
          </a:p>
          <a:p>
            <a:pPr lvl="1"/>
            <a:endParaRPr lang="zh-CN" altLang="en-US"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具有</a:t>
            </a:r>
            <a:r>
              <a:rPr lang="zh-CN" altLang="en-US" dirty="0" smtClean="0">
                <a:solidFill>
                  <a:srgbClr val="FF0000"/>
                </a:solidFill>
              </a:rPr>
              <a:t>相同子问题</a:t>
            </a:r>
            <a:endParaRPr lang="zh-CN" altLang="en-US" dirty="0">
              <a:solidFill>
                <a:srgbClr val="FF0000"/>
              </a:solidFill>
            </a:endParaRPr>
          </a:p>
        </p:txBody>
      </p:sp>
      <p:sp>
        <p:nvSpPr>
          <p:cNvPr id="18434" name="内容占位符 2"/>
          <p:cNvSpPr>
            <a:spLocks noGrp="1"/>
          </p:cNvSpPr>
          <p:nvPr>
            <p:ph idx="1"/>
          </p:nvPr>
        </p:nvSpPr>
        <p:spPr>
          <a:xfrm>
            <a:off x="428625" y="1984375"/>
            <a:ext cx="7467600" cy="4230688"/>
          </a:xfrm>
        </p:spPr>
        <p:txBody>
          <a:bodyPr/>
          <a:lstStyle/>
          <a:p>
            <a:pPr eaLnBrk="1" hangingPunct="1"/>
            <a:r>
              <a:rPr lang="zh-CN" altLang="en-US" smtClean="0"/>
              <a:t>首先，我们必须要保证这个问题能够分解出几个子问题，并且能够通过这些子问题来解决这个问题。</a:t>
            </a:r>
            <a:endParaRPr lang="zh-CN" altLang="en-US" smtClean="0"/>
          </a:p>
          <a:p>
            <a:pPr eaLnBrk="1" hangingPunct="1"/>
            <a:r>
              <a:rPr lang="zh-CN" altLang="en-US" smtClean="0"/>
              <a:t>其次，将这些子问题做为一个新的问题，它也能分解成为相同的子问题进行求解。</a:t>
            </a:r>
            <a:endParaRPr lang="zh-CN" altLang="en-US" smtClean="0"/>
          </a:p>
          <a:p>
            <a:pPr eaLnBrk="1" hangingPunct="1"/>
            <a:r>
              <a:rPr lang="zh-CN" altLang="en-US" smtClean="0"/>
              <a:t>也就是说，假设我们一个问题被分解为了</a:t>
            </a:r>
            <a:r>
              <a:rPr lang="en-US" altLang="zh-CN" smtClean="0"/>
              <a:t>A,B,C</a:t>
            </a:r>
            <a:r>
              <a:rPr lang="zh-CN" altLang="en-US" smtClean="0"/>
              <a:t>三个部分，那么这</a:t>
            </a:r>
            <a:r>
              <a:rPr lang="en-US" altLang="zh-CN" smtClean="0"/>
              <a:t>A,B,C</a:t>
            </a:r>
            <a:r>
              <a:rPr lang="zh-CN" altLang="en-US" smtClean="0"/>
              <a:t>分别也能被分解为</a:t>
            </a:r>
            <a:r>
              <a:rPr lang="en-US" altLang="zh-CN" smtClean="0"/>
              <a:t>A,B,C</a:t>
            </a:r>
            <a:r>
              <a:rPr lang="zh-CN" altLang="en-US" smtClean="0"/>
              <a:t>三个部分，而不能是</a:t>
            </a:r>
            <a:r>
              <a:rPr lang="en-US" altLang="zh-CN" smtClean="0"/>
              <a:t>D,E,F</a:t>
            </a:r>
            <a:r>
              <a:rPr lang="zh-CN" altLang="en-US" smtClean="0"/>
              <a:t>三个部分。</a:t>
            </a:r>
            <a:endParaRPr lang="zh-CN" altLang="en-US" smtClean="0"/>
          </a:p>
          <a:p>
            <a:pPr eaLnBrk="1" hangingPunct="1"/>
            <a:endParaRPr lang="zh-CN" altLang="en-US" i="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最优子结构</a:t>
            </a:r>
            <a:endParaRPr lang="zh-CN" altLang="en-US" dirty="0" smtClean="0">
              <a:solidFill>
                <a:schemeClr val="tx1"/>
              </a:solidFill>
            </a:endParaRPr>
          </a:p>
        </p:txBody>
      </p:sp>
      <p:sp>
        <p:nvSpPr>
          <p:cNvPr id="19458" name="内容占位符 2"/>
          <p:cNvSpPr>
            <a:spLocks noGrp="1"/>
          </p:cNvSpPr>
          <p:nvPr>
            <p:ph idx="1"/>
          </p:nvPr>
        </p:nvSpPr>
        <p:spPr>
          <a:xfrm>
            <a:off x="428625" y="2428875"/>
            <a:ext cx="8229600" cy="3494088"/>
          </a:xfrm>
        </p:spPr>
        <p:txBody>
          <a:bodyPr/>
          <a:lstStyle/>
          <a:p>
            <a:pPr eaLnBrk="1" hangingPunct="1"/>
            <a:r>
              <a:rPr lang="zh-CN" altLang="en-US" smtClean="0">
                <a:ea typeface="仿宋_GB2312" pitchFamily="49" charset="-122"/>
              </a:rPr>
              <a:t>问题的最优解包含着它的子问题的最优解。即</a:t>
            </a:r>
            <a:r>
              <a:rPr lang="zh-CN" altLang="en-US" smtClean="0">
                <a:latin typeface="仿宋_GB2312" pitchFamily="49" charset="-122"/>
                <a:ea typeface="仿宋_GB2312" pitchFamily="49" charset="-122"/>
              </a:rPr>
              <a:t>不管前面的策略如何，此后的决策必须是基于当前状态（由上一次决策产生）的最优决策。</a:t>
            </a:r>
            <a:endParaRPr lang="zh-CN" altLang="en-US" smtClean="0"/>
          </a:p>
        </p:txBody>
      </p:sp>
      <p:grpSp>
        <p:nvGrpSpPr>
          <p:cNvPr id="1028" name="Group 4"/>
          <p:cNvGrpSpPr/>
          <p:nvPr/>
        </p:nvGrpSpPr>
        <p:grpSpPr bwMode="auto">
          <a:xfrm>
            <a:off x="500063" y="3857625"/>
            <a:ext cx="7761287" cy="1143000"/>
            <a:chOff x="6207" y="1701"/>
            <a:chExt cx="4626" cy="1128"/>
          </a:xfrm>
        </p:grpSpPr>
        <p:sp>
          <p:nvSpPr>
            <p:cNvPr id="19462" name="Text Box 5"/>
            <p:cNvSpPr txBox="1">
              <a:spLocks noChangeArrowheads="1"/>
            </p:cNvSpPr>
            <p:nvPr/>
          </p:nvSpPr>
          <p:spPr bwMode="auto">
            <a:xfrm>
              <a:off x="6633" y="1701"/>
              <a:ext cx="4200" cy="1128"/>
            </a:xfrm>
            <a:prstGeom prst="rect">
              <a:avLst/>
            </a:prstGeom>
            <a:noFill/>
            <a:ln w="9525">
              <a:noFill/>
              <a:miter lim="800000"/>
              <a:tailEnd type="none" w="sm" len="lg"/>
            </a:ln>
          </p:spPr>
          <p:txBody>
            <a:bodyPr/>
            <a:lstStyle/>
            <a:p>
              <a:pPr algn="just"/>
              <a:r>
                <a:rPr lang="en-US" altLang="zh-CN" sz="2400" dirty="0">
                  <a:latin typeface="Calibri" panose="020F0502020204030204" charset="0"/>
                </a:rPr>
                <a:t>     3                                1                          </a:t>
              </a:r>
              <a:r>
                <a:rPr lang="en-US" altLang="zh-CN" sz="2400" dirty="0" smtClean="0">
                  <a:latin typeface="Calibri" panose="020F0502020204030204" charset="0"/>
                </a:rPr>
                <a:t>1</a:t>
              </a:r>
              <a:endParaRPr lang="en-US" altLang="zh-CN" sz="2400" dirty="0">
                <a:latin typeface="Calibri" panose="020F0502020204030204" charset="0"/>
              </a:endParaRPr>
            </a:p>
            <a:p>
              <a:pPr algn="just"/>
              <a:r>
                <a:rPr lang="en-US" altLang="zh-CN" sz="2400" dirty="0">
                  <a:latin typeface="Calibri" panose="020F0502020204030204" charset="0"/>
                </a:rPr>
                <a:t>      1                               2                          </a:t>
              </a:r>
              <a:r>
                <a:rPr lang="en-US" altLang="zh-CN" sz="2400" dirty="0" smtClean="0">
                  <a:latin typeface="Calibri" panose="020F0502020204030204" charset="0"/>
                </a:rPr>
                <a:t>1</a:t>
              </a:r>
              <a:endParaRPr lang="en-US" altLang="zh-CN" sz="2400" dirty="0">
                <a:latin typeface="Calibri" panose="020F0502020204030204" charset="0"/>
              </a:endParaRPr>
            </a:p>
            <a:p>
              <a:pPr algn="just"/>
              <a:r>
                <a:rPr lang="en-US" altLang="zh-CN" sz="2400" dirty="0">
                  <a:latin typeface="Calibri" panose="020F0502020204030204" charset="0"/>
                </a:rPr>
                <a:t>      0                                2                          </a:t>
              </a:r>
              <a:r>
                <a:rPr lang="en-US" altLang="zh-CN" sz="2400" dirty="0" smtClean="0">
                  <a:latin typeface="Calibri" panose="020F0502020204030204" charset="0"/>
                </a:rPr>
                <a:t>2</a:t>
              </a:r>
              <a:endParaRPr lang="zh-CN" altLang="zh-CN" sz="2400" dirty="0"/>
            </a:p>
          </p:txBody>
        </p:sp>
        <p:sp>
          <p:nvSpPr>
            <p:cNvPr id="19463" name="Oval 6"/>
            <p:cNvSpPr>
              <a:spLocks noChangeArrowheads="1"/>
            </p:cNvSpPr>
            <p:nvPr/>
          </p:nvSpPr>
          <p:spPr bwMode="auto">
            <a:xfrm>
              <a:off x="6207" y="2064"/>
              <a:ext cx="420" cy="468"/>
            </a:xfrm>
            <a:prstGeom prst="ellipse">
              <a:avLst/>
            </a:prstGeom>
            <a:solidFill>
              <a:srgbClr val="FFFFFF"/>
            </a:solidFill>
            <a:ln w="9525">
              <a:solidFill>
                <a:srgbClr val="000000"/>
              </a:solidFill>
              <a:round/>
              <a:tailEnd type="none" w="sm" len="lg"/>
            </a:ln>
          </p:spPr>
          <p:txBody>
            <a:bodyPr lIns="0" tIns="0" rIns="0" bIns="0"/>
            <a:lstStyle/>
            <a:p>
              <a:pPr algn="ctr"/>
              <a:r>
                <a:rPr lang="en-US" altLang="zh-CN" sz="1000">
                  <a:latin typeface="Calibri" panose="020F0502020204030204" charset="0"/>
                </a:rPr>
                <a:t>1</a:t>
              </a:r>
              <a:endParaRPr lang="zh-CN" altLang="zh-CN"/>
            </a:p>
          </p:txBody>
        </p:sp>
        <p:sp>
          <p:nvSpPr>
            <p:cNvPr id="19464" name="Oval 7"/>
            <p:cNvSpPr>
              <a:spLocks noChangeArrowheads="1"/>
            </p:cNvSpPr>
            <p:nvPr/>
          </p:nvSpPr>
          <p:spPr bwMode="auto">
            <a:xfrm>
              <a:off x="7467" y="2064"/>
              <a:ext cx="420" cy="468"/>
            </a:xfrm>
            <a:prstGeom prst="ellipse">
              <a:avLst/>
            </a:prstGeom>
            <a:solidFill>
              <a:srgbClr val="FFFFFF"/>
            </a:solidFill>
            <a:ln w="9525">
              <a:solidFill>
                <a:srgbClr val="000000"/>
              </a:solidFill>
              <a:round/>
              <a:tailEnd type="none" w="sm" len="lg"/>
            </a:ln>
          </p:spPr>
          <p:txBody>
            <a:bodyPr lIns="0" tIns="0" rIns="0" bIns="0"/>
            <a:lstStyle/>
            <a:p>
              <a:pPr algn="ctr"/>
              <a:r>
                <a:rPr lang="en-US" altLang="zh-CN" sz="1000">
                  <a:latin typeface="Calibri" panose="020F0502020204030204" charset="0"/>
                </a:rPr>
                <a:t>2</a:t>
              </a:r>
              <a:endParaRPr lang="zh-CN" altLang="zh-CN"/>
            </a:p>
          </p:txBody>
        </p:sp>
        <p:sp>
          <p:nvSpPr>
            <p:cNvPr id="19465" name="Oval 8"/>
            <p:cNvSpPr>
              <a:spLocks noChangeArrowheads="1"/>
            </p:cNvSpPr>
            <p:nvPr/>
          </p:nvSpPr>
          <p:spPr bwMode="auto">
            <a:xfrm>
              <a:off x="8727" y="2064"/>
              <a:ext cx="420" cy="468"/>
            </a:xfrm>
            <a:prstGeom prst="ellipse">
              <a:avLst/>
            </a:prstGeom>
            <a:solidFill>
              <a:srgbClr val="FFFFFF"/>
            </a:solidFill>
            <a:ln w="9525">
              <a:solidFill>
                <a:srgbClr val="000000"/>
              </a:solidFill>
              <a:round/>
              <a:tailEnd type="none" w="sm" len="lg"/>
            </a:ln>
          </p:spPr>
          <p:txBody>
            <a:bodyPr lIns="0" tIns="0" rIns="0" bIns="0"/>
            <a:lstStyle/>
            <a:p>
              <a:pPr algn="ctr"/>
              <a:r>
                <a:rPr lang="en-US" altLang="zh-CN" sz="1000">
                  <a:latin typeface="Calibri" panose="020F0502020204030204" charset="0"/>
                </a:rPr>
                <a:t>3</a:t>
              </a:r>
              <a:endParaRPr lang="zh-CN" altLang="zh-CN"/>
            </a:p>
          </p:txBody>
        </p:sp>
        <p:sp>
          <p:nvSpPr>
            <p:cNvPr id="19466" name="Oval 9"/>
            <p:cNvSpPr>
              <a:spLocks noChangeArrowheads="1"/>
            </p:cNvSpPr>
            <p:nvPr/>
          </p:nvSpPr>
          <p:spPr bwMode="auto">
            <a:xfrm>
              <a:off x="9987" y="2064"/>
              <a:ext cx="420" cy="468"/>
            </a:xfrm>
            <a:prstGeom prst="ellipse">
              <a:avLst/>
            </a:prstGeom>
            <a:solidFill>
              <a:srgbClr val="FFFFFF"/>
            </a:solidFill>
            <a:ln w="9525">
              <a:solidFill>
                <a:srgbClr val="000000"/>
              </a:solidFill>
              <a:round/>
              <a:tailEnd type="none" w="sm" len="lg"/>
            </a:ln>
          </p:spPr>
          <p:txBody>
            <a:bodyPr lIns="0" tIns="0" rIns="0" bIns="0"/>
            <a:lstStyle/>
            <a:p>
              <a:pPr algn="ctr"/>
              <a:r>
                <a:rPr lang="en-US" altLang="zh-CN" sz="1000">
                  <a:latin typeface="Calibri" panose="020F0502020204030204" charset="0"/>
                </a:rPr>
                <a:t>4</a:t>
              </a:r>
              <a:endParaRPr lang="zh-CN" altLang="zh-CN"/>
            </a:p>
          </p:txBody>
        </p:sp>
        <p:sp>
          <p:nvSpPr>
            <p:cNvPr id="19467" name="Line 10"/>
            <p:cNvSpPr>
              <a:spLocks noChangeShapeType="1"/>
            </p:cNvSpPr>
            <p:nvPr/>
          </p:nvSpPr>
          <p:spPr bwMode="auto">
            <a:xfrm>
              <a:off x="6627" y="2280"/>
              <a:ext cx="840" cy="0"/>
            </a:xfrm>
            <a:prstGeom prst="line">
              <a:avLst/>
            </a:prstGeom>
            <a:noFill/>
            <a:ln w="9525">
              <a:solidFill>
                <a:srgbClr val="000000"/>
              </a:solidFill>
              <a:round/>
              <a:tailEnd type="stealth" w="sm" len="lg"/>
            </a:ln>
          </p:spPr>
          <p:txBody>
            <a:bodyPr/>
            <a:lstStyle/>
            <a:p>
              <a:endParaRPr lang="zh-CN" altLang="en-US"/>
            </a:p>
          </p:txBody>
        </p:sp>
        <p:sp>
          <p:nvSpPr>
            <p:cNvPr id="19468" name="Line 11"/>
            <p:cNvSpPr>
              <a:spLocks noChangeShapeType="1"/>
            </p:cNvSpPr>
            <p:nvPr/>
          </p:nvSpPr>
          <p:spPr bwMode="auto">
            <a:xfrm>
              <a:off x="7887" y="2280"/>
              <a:ext cx="840" cy="0"/>
            </a:xfrm>
            <a:prstGeom prst="line">
              <a:avLst/>
            </a:prstGeom>
            <a:noFill/>
            <a:ln w="9525">
              <a:solidFill>
                <a:srgbClr val="000000"/>
              </a:solidFill>
              <a:round/>
              <a:tailEnd type="stealth" w="sm" len="lg"/>
            </a:ln>
          </p:spPr>
          <p:txBody>
            <a:bodyPr/>
            <a:lstStyle/>
            <a:p>
              <a:endParaRPr lang="zh-CN" altLang="en-US"/>
            </a:p>
          </p:txBody>
        </p:sp>
        <p:sp>
          <p:nvSpPr>
            <p:cNvPr id="19469" name="Line 12"/>
            <p:cNvSpPr>
              <a:spLocks noChangeShapeType="1"/>
            </p:cNvSpPr>
            <p:nvPr/>
          </p:nvSpPr>
          <p:spPr bwMode="auto">
            <a:xfrm>
              <a:off x="9147" y="2280"/>
              <a:ext cx="840" cy="0"/>
            </a:xfrm>
            <a:prstGeom prst="line">
              <a:avLst/>
            </a:prstGeom>
            <a:noFill/>
            <a:ln w="9525">
              <a:solidFill>
                <a:srgbClr val="000000"/>
              </a:solidFill>
              <a:round/>
              <a:tailEnd type="stealth" w="sm" len="lg"/>
            </a:ln>
          </p:spPr>
          <p:txBody>
            <a:bodyPr/>
            <a:lstStyle/>
            <a:p>
              <a:endParaRPr lang="zh-CN" altLang="en-US"/>
            </a:p>
          </p:txBody>
        </p:sp>
        <p:sp>
          <p:nvSpPr>
            <p:cNvPr id="19470" name="Freeform 13"/>
            <p:cNvSpPr/>
            <p:nvPr/>
          </p:nvSpPr>
          <p:spPr bwMode="auto">
            <a:xfrm>
              <a:off x="662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1" name="Freeform 14"/>
            <p:cNvSpPr/>
            <p:nvPr/>
          </p:nvSpPr>
          <p:spPr bwMode="auto">
            <a:xfrm>
              <a:off x="788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2" name="Freeform 15"/>
            <p:cNvSpPr/>
            <p:nvPr/>
          </p:nvSpPr>
          <p:spPr bwMode="auto">
            <a:xfrm>
              <a:off x="9147" y="1908"/>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3" name="Freeform 16"/>
            <p:cNvSpPr/>
            <p:nvPr/>
          </p:nvSpPr>
          <p:spPr bwMode="auto">
            <a:xfrm flipV="1">
              <a:off x="662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4" name="Freeform 17"/>
            <p:cNvSpPr/>
            <p:nvPr/>
          </p:nvSpPr>
          <p:spPr bwMode="auto">
            <a:xfrm flipV="1">
              <a:off x="788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sp>
          <p:nvSpPr>
            <p:cNvPr id="19475" name="Freeform 18"/>
            <p:cNvSpPr/>
            <p:nvPr/>
          </p:nvSpPr>
          <p:spPr bwMode="auto">
            <a:xfrm flipV="1">
              <a:off x="9147" y="2376"/>
              <a:ext cx="840" cy="312"/>
            </a:xfrm>
            <a:custGeom>
              <a:avLst/>
              <a:gdLst>
                <a:gd name="T0" fmla="*/ 0 w 840"/>
                <a:gd name="T1" fmla="*/ 312 h 312"/>
                <a:gd name="T2" fmla="*/ 420 w 840"/>
                <a:gd name="T3" fmla="*/ 0 h 312"/>
                <a:gd name="T4" fmla="*/ 840 w 840"/>
                <a:gd name="T5" fmla="*/ 312 h 312"/>
                <a:gd name="T6" fmla="*/ 0 60000 65536"/>
                <a:gd name="T7" fmla="*/ 0 60000 65536"/>
                <a:gd name="T8" fmla="*/ 0 60000 65536"/>
                <a:gd name="T9" fmla="*/ 0 w 840"/>
                <a:gd name="T10" fmla="*/ 0 h 312"/>
                <a:gd name="T11" fmla="*/ 840 w 840"/>
                <a:gd name="T12" fmla="*/ 312 h 312"/>
              </a:gdLst>
              <a:ahLst/>
              <a:cxnLst>
                <a:cxn ang="T6">
                  <a:pos x="T0" y="T1"/>
                </a:cxn>
                <a:cxn ang="T7">
                  <a:pos x="T2" y="T3"/>
                </a:cxn>
                <a:cxn ang="T8">
                  <a:pos x="T4" y="T5"/>
                </a:cxn>
              </a:cxnLst>
              <a:rect l="T9" t="T10" r="T11" b="T12"/>
              <a:pathLst>
                <a:path w="840" h="312">
                  <a:moveTo>
                    <a:pt x="0" y="312"/>
                  </a:moveTo>
                  <a:cubicBezTo>
                    <a:pt x="140" y="156"/>
                    <a:pt x="280" y="0"/>
                    <a:pt x="420" y="0"/>
                  </a:cubicBezTo>
                  <a:cubicBezTo>
                    <a:pt x="560" y="0"/>
                    <a:pt x="700" y="156"/>
                    <a:pt x="840" y="312"/>
                  </a:cubicBezTo>
                </a:path>
              </a:pathLst>
            </a:custGeom>
            <a:noFill/>
            <a:ln w="9525" cap="flat" cmpd="sng">
              <a:solidFill>
                <a:srgbClr val="000000"/>
              </a:solidFill>
              <a:prstDash val="solid"/>
              <a:round/>
              <a:headEnd type="none" w="med" len="med"/>
              <a:tailEnd type="stealth" w="sm" len="lg"/>
            </a:ln>
          </p:spPr>
          <p:txBody>
            <a:bodyPr/>
            <a:lstStyle/>
            <a:p>
              <a:endParaRPr lang="zh-CN" altLang="en-US"/>
            </a:p>
          </p:txBody>
        </p:sp>
      </p:grpSp>
      <p:sp>
        <p:nvSpPr>
          <p:cNvPr id="21" name="TextBox 20"/>
          <p:cNvSpPr txBox="1">
            <a:spLocks noChangeArrowheads="1"/>
          </p:cNvSpPr>
          <p:nvPr/>
        </p:nvSpPr>
        <p:spPr bwMode="auto">
          <a:xfrm>
            <a:off x="500063" y="5286375"/>
            <a:ext cx="7500937" cy="1169988"/>
          </a:xfrm>
          <a:prstGeom prst="rect">
            <a:avLst/>
          </a:prstGeom>
          <a:noFill/>
          <a:ln w="9525">
            <a:noFill/>
            <a:miter lim="800000"/>
          </a:ln>
        </p:spPr>
        <p:txBody>
          <a:bodyPr>
            <a:spAutoFit/>
          </a:bodyPr>
          <a:lstStyle/>
          <a:p>
            <a:r>
              <a:rPr lang="zh-CN" altLang="en-US" sz="2600" dirty="0">
                <a:ea typeface="仿宋_GB2312" pitchFamily="49" charset="-122"/>
              </a:rPr>
              <a:t>在上图中找出从第</a:t>
            </a:r>
            <a:r>
              <a:rPr lang="en-US" altLang="en-US" sz="2600" dirty="0">
                <a:ea typeface="仿宋_GB2312" pitchFamily="49" charset="-122"/>
              </a:rPr>
              <a:t>1</a:t>
            </a:r>
            <a:r>
              <a:rPr lang="zh-CN" altLang="en-US" sz="2600" dirty="0">
                <a:ea typeface="仿宋_GB2312" pitchFamily="49" charset="-122"/>
              </a:rPr>
              <a:t>点到第</a:t>
            </a:r>
            <a:r>
              <a:rPr lang="en-US" altLang="en-US" sz="2600" dirty="0">
                <a:ea typeface="仿宋_GB2312" pitchFamily="49" charset="-122"/>
              </a:rPr>
              <a:t>4</a:t>
            </a:r>
            <a:r>
              <a:rPr lang="zh-CN" altLang="en-US" sz="2600" dirty="0">
                <a:ea typeface="仿宋_GB2312" pitchFamily="49" charset="-122"/>
              </a:rPr>
              <a:t>点的一条路径，要求路径长度</a:t>
            </a:r>
            <a:r>
              <a:rPr lang="en-US" altLang="en-US" sz="2600" dirty="0">
                <a:ea typeface="仿宋_GB2312" pitchFamily="49" charset="-122"/>
              </a:rPr>
              <a:t>mod 4</a:t>
            </a:r>
            <a:r>
              <a:rPr lang="zh-CN" altLang="en-US" sz="2600" dirty="0">
                <a:ea typeface="仿宋_GB2312" pitchFamily="49" charset="-122"/>
              </a:rPr>
              <a:t>的余数最小。</a:t>
            </a:r>
            <a:endParaRPr lang="zh-CN" altLang="en-US" sz="2600" dirty="0">
              <a:ea typeface="仿宋_GB2312" pitchFamily="49" charset="-122"/>
            </a:endParaRPr>
          </a:p>
          <a:p>
            <a:endParaRPr lang="zh-CN" altLang="en-US" dirty="0"/>
          </a:p>
        </p:txBody>
      </p:sp>
      <p:sp>
        <p:nvSpPr>
          <p:cNvPr id="19476" name="Text Box 20"/>
          <p:cNvSpPr txBox="1">
            <a:spLocks noChangeArrowheads="1"/>
          </p:cNvSpPr>
          <p:nvPr/>
        </p:nvSpPr>
        <p:spPr bwMode="auto">
          <a:xfrm>
            <a:off x="107950" y="3716338"/>
            <a:ext cx="1079500" cy="457200"/>
          </a:xfrm>
          <a:prstGeom prst="rect">
            <a:avLst/>
          </a:prstGeom>
          <a:noFill/>
          <a:ln w="9525">
            <a:noFill/>
            <a:miter lim="800000"/>
          </a:ln>
          <a:effectLst/>
        </p:spPr>
        <p:txBody>
          <a:bodyPr>
            <a:spAutoFit/>
          </a:bodyPr>
          <a:lstStyle/>
          <a:p>
            <a:pPr>
              <a:spcBef>
                <a:spcPct val="50000"/>
              </a:spcBef>
              <a:defRPr/>
            </a:pPr>
            <a:r>
              <a:rPr lang="zh-CN" altLang="en-US" sz="2400" b="1">
                <a:effectLst>
                  <a:outerShdw blurRad="38100" dist="38100" dir="2700000" algn="tl">
                    <a:srgbClr val="C0C0C0"/>
                  </a:outerShdw>
                </a:effectLst>
                <a:ea typeface="华文隶书" panose="02010800040101010101" pitchFamily="2" charset="-122"/>
              </a:rPr>
              <a:t>反例：</a:t>
            </a:r>
            <a:endParaRPr lang="zh-CN" altLang="en-US" sz="2400" b="1">
              <a:effectLst>
                <a:outerShdw blurRad="38100" dist="38100" dir="2700000" algn="tl">
                  <a:srgbClr val="C0C0C0"/>
                </a:outerShdw>
              </a:effectLst>
              <a:ea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76"/>
                                        </p:tgtEl>
                                        <p:attrNameLst>
                                          <p:attrName>style.visibility</p:attrName>
                                        </p:attrNameLst>
                                      </p:cBhvr>
                                      <p:to>
                                        <p:strVal val="visible"/>
                                      </p:to>
                                    </p:set>
                                    <p:anim calcmode="lin" valueType="num">
                                      <p:cBhvr additive="base">
                                        <p:cTn id="7" dur="500" fill="hold"/>
                                        <p:tgtEl>
                                          <p:spTgt spid="19476"/>
                                        </p:tgtEl>
                                        <p:attrNameLst>
                                          <p:attrName>ppt_x</p:attrName>
                                        </p:attrNameLst>
                                      </p:cBhvr>
                                      <p:tavLst>
                                        <p:tav tm="0">
                                          <p:val>
                                            <p:strVal val="#ppt_x"/>
                                          </p:val>
                                        </p:tav>
                                        <p:tav tm="100000">
                                          <p:val>
                                            <p:strVal val="#ppt_x"/>
                                          </p:val>
                                        </p:tav>
                                      </p:tavLst>
                                    </p:anim>
                                    <p:anim calcmode="lin" valueType="num">
                                      <p:cBhvr additive="base">
                                        <p:cTn id="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4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785813"/>
            <a:ext cx="8229600" cy="1143000"/>
          </a:xfrm>
        </p:spPr>
        <p:txBody>
          <a:bodyPr>
            <a:normAutofit fontScale="90000"/>
          </a:bodyPr>
          <a:lstStyle/>
          <a:p>
            <a:pPr eaLnBrk="1" fontAlgn="auto" hangingPunct="1">
              <a:spcAft>
                <a:spcPts val="0"/>
              </a:spcAft>
              <a:defRPr/>
            </a:pPr>
            <a:r>
              <a:rPr lang="zh-CN" altLang="en-US" dirty="0" smtClean="0">
                <a:solidFill>
                  <a:schemeClr val="tx1"/>
                </a:solidFill>
              </a:rPr>
              <a:t>动态规划适用的基本条件</a:t>
            </a:r>
            <a:br>
              <a:rPr lang="zh-CN" altLang="en-US" dirty="0" smtClean="0">
                <a:solidFill>
                  <a:schemeClr val="tx1"/>
                </a:solidFill>
              </a:rPr>
            </a:br>
            <a:r>
              <a:rPr lang="en-US" altLang="zh-CN" dirty="0" smtClean="0">
                <a:solidFill>
                  <a:schemeClr val="tx1"/>
                </a:solidFill>
              </a:rPr>
              <a:t>			——</a:t>
            </a:r>
            <a:r>
              <a:rPr lang="zh-CN" altLang="en-US" dirty="0" smtClean="0">
                <a:solidFill>
                  <a:schemeClr val="tx1"/>
                </a:solidFill>
              </a:rPr>
              <a:t>满足</a:t>
            </a:r>
            <a:r>
              <a:rPr lang="zh-CN" altLang="en-US" dirty="0" smtClean="0">
                <a:solidFill>
                  <a:srgbClr val="FF0000"/>
                </a:solidFill>
              </a:rPr>
              <a:t>无后效性</a:t>
            </a:r>
            <a:endParaRPr lang="zh-CN" altLang="en-US" dirty="0">
              <a:solidFill>
                <a:srgbClr val="FF0000"/>
              </a:solidFill>
            </a:endParaRPr>
          </a:p>
        </p:txBody>
      </p:sp>
      <p:sp>
        <p:nvSpPr>
          <p:cNvPr id="20482" name="内容占位符 2"/>
          <p:cNvSpPr>
            <a:spLocks noGrp="1"/>
          </p:cNvSpPr>
          <p:nvPr>
            <p:ph idx="1"/>
          </p:nvPr>
        </p:nvSpPr>
        <p:spPr>
          <a:xfrm>
            <a:off x="500063" y="1785938"/>
            <a:ext cx="7467600" cy="4330700"/>
          </a:xfrm>
        </p:spPr>
        <p:txBody>
          <a:bodyPr/>
          <a:lstStyle/>
          <a:p>
            <a:pPr eaLnBrk="1" hangingPunct="1"/>
            <a:endParaRPr lang="en-US" altLang="zh-CN" smtClean="0"/>
          </a:p>
          <a:p>
            <a:pPr eaLnBrk="1" hangingPunct="1"/>
            <a:r>
              <a:rPr lang="zh-CN" altLang="en-US" smtClean="0"/>
              <a:t>“过去的步骤只能通过当前状态影响未来的发展，当前的状态是历史的总结”。这条特征说明</a:t>
            </a:r>
            <a:r>
              <a:rPr lang="zh-CN" altLang="en-US" b="1" smtClean="0">
                <a:solidFill>
                  <a:srgbClr val="00B0F0"/>
                </a:solidFill>
              </a:rPr>
              <a:t>动态规划只适用于解决当前决策与过去状态无关的问题</a:t>
            </a:r>
            <a:r>
              <a:rPr lang="zh-CN" altLang="en-US" smtClean="0"/>
              <a:t>。状态，出现在策略任何一个位置，它的地位相同，都可实施同样策略，这就是无后效性的内涵</a:t>
            </a:r>
            <a:endParaRPr lang="en-US" altLang="zh-CN" smtClean="0"/>
          </a:p>
          <a:p>
            <a:pPr eaLnBrk="1" hangingPunct="1"/>
            <a:r>
              <a:rPr lang="zh-CN" altLang="en-US" smtClean="0"/>
              <a:t>这是动态规划中极为重要的一点，如果当前问题的具体决策，会对解决其它未来的问题产生影响，如果产生影响，就无法保证决策的最优性。</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引入</a:t>
            </a:r>
            <a:r>
              <a:rPr lang="en-US" altLang="zh-CN" dirty="0"/>
              <a:t>1</a:t>
            </a:r>
            <a:r>
              <a:rPr lang="zh-CN" altLang="en-US" dirty="0" smtClean="0"/>
              <a:t>：</a:t>
            </a:r>
            <a:r>
              <a:rPr lang="zh-CN" altLang="en-US" sz="5400" dirty="0" smtClean="0"/>
              <a:t>斐波纳契数列</a:t>
            </a:r>
            <a:r>
              <a:rPr lang="en-US" altLang="zh-CN" sz="5400" i="1" dirty="0" smtClean="0"/>
              <a:t>F</a:t>
            </a:r>
            <a:r>
              <a:rPr lang="en-US" altLang="zh-CN" sz="5400" dirty="0" smtClean="0"/>
              <a:t>(</a:t>
            </a:r>
            <a:r>
              <a:rPr lang="en-US" altLang="zh-CN" sz="5400" i="1" dirty="0" smtClean="0"/>
              <a:t>n</a:t>
            </a:r>
            <a:r>
              <a:rPr lang="en-US" altLang="zh-CN" sz="5400" dirty="0" smtClean="0"/>
              <a:t>)</a:t>
            </a:r>
            <a:endParaRPr lang="zh-CN" altLang="en-US" dirty="0"/>
          </a:p>
        </p:txBody>
      </p:sp>
      <p:grpSp>
        <p:nvGrpSpPr>
          <p:cNvPr id="9" name="Group 2"/>
          <p:cNvGrpSpPr/>
          <p:nvPr/>
        </p:nvGrpSpPr>
        <p:grpSpPr bwMode="auto">
          <a:xfrm>
            <a:off x="1000100" y="2214554"/>
            <a:ext cx="6194424" cy="1071564"/>
            <a:chOff x="816" y="959"/>
            <a:chExt cx="3902" cy="675"/>
          </a:xfrm>
        </p:grpSpPr>
        <p:sp>
          <p:nvSpPr>
            <p:cNvPr id="10" name="Text Box 3"/>
            <p:cNvSpPr txBox="1">
              <a:spLocks noChangeArrowheads="1"/>
            </p:cNvSpPr>
            <p:nvPr/>
          </p:nvSpPr>
          <p:spPr bwMode="auto">
            <a:xfrm>
              <a:off x="816" y="1150"/>
              <a:ext cx="828" cy="330"/>
            </a:xfrm>
            <a:prstGeom prst="rect">
              <a:avLst/>
            </a:prstGeom>
            <a:noFill/>
            <a:ln w="9525">
              <a:noFill/>
              <a:miter lim="800000"/>
            </a:ln>
            <a:effectLst/>
          </p:spPr>
          <p:txBody>
            <a:bodyPr wrap="none">
              <a:spAutoFit/>
            </a:bodyPr>
            <a:lstStyle/>
            <a:p>
              <a:r>
                <a:rPr lang="en-US" altLang="zh-CN" sz="2800" b="1" i="1" dirty="0">
                  <a:solidFill>
                    <a:srgbClr val="FF0000"/>
                  </a:solidFill>
                  <a:latin typeface="Times New Roman" panose="02020603050405020304" pitchFamily="18" charset="0"/>
                </a:rPr>
                <a:t>F</a:t>
              </a:r>
              <a:r>
                <a:rPr lang="en-US" altLang="zh-CN" sz="2800" b="1" dirty="0">
                  <a:solidFill>
                    <a:srgbClr val="FF0000"/>
                  </a:solidFill>
                  <a:latin typeface="Times New Roman" panose="02020603050405020304" pitchFamily="18" charset="0"/>
                </a:rPr>
                <a:t>(</a:t>
              </a:r>
              <a:r>
                <a:rPr lang="en-US" altLang="zh-CN" sz="2800" b="1" i="1" dirty="0">
                  <a:solidFill>
                    <a:srgbClr val="FF0000"/>
                  </a:solidFill>
                  <a:latin typeface="Times New Roman" panose="02020603050405020304" pitchFamily="18" charset="0"/>
                </a:rPr>
                <a:t>n</a:t>
              </a:r>
              <a:r>
                <a:rPr lang="en-US" altLang="zh-CN" sz="2800" b="1" dirty="0">
                  <a:solidFill>
                    <a:srgbClr val="FF0000"/>
                  </a:solidFill>
                  <a:latin typeface="Times New Roman" panose="02020603050405020304" pitchFamily="18" charset="0"/>
                </a:rPr>
                <a:t>) =</a:t>
              </a:r>
              <a:r>
                <a:rPr lang="en-US" altLang="zh-CN" sz="2800" b="1" dirty="0">
                  <a:solidFill>
                    <a:srgbClr val="FF0000"/>
                  </a:solidFill>
                  <a:latin typeface="Comic Sans MS" panose="030F0702030302020204" pitchFamily="66" charset="0"/>
                </a:rPr>
                <a:t> </a:t>
              </a:r>
              <a:endParaRPr lang="en-US" altLang="zh-CN" sz="2800" b="1" dirty="0">
                <a:solidFill>
                  <a:srgbClr val="FF0000"/>
                </a:solidFill>
                <a:latin typeface="Comic Sans MS" panose="030F0702030302020204" pitchFamily="66" charset="0"/>
              </a:endParaRPr>
            </a:p>
          </p:txBody>
        </p:sp>
        <p:sp>
          <p:nvSpPr>
            <p:cNvPr id="11" name="Text Box 4"/>
            <p:cNvSpPr txBox="1">
              <a:spLocks noChangeArrowheads="1"/>
            </p:cNvSpPr>
            <p:nvPr/>
          </p:nvSpPr>
          <p:spPr bwMode="auto">
            <a:xfrm>
              <a:off x="1671" y="1004"/>
              <a:ext cx="3047" cy="601"/>
            </a:xfrm>
            <a:prstGeom prst="rect">
              <a:avLst/>
            </a:prstGeom>
            <a:noFill/>
            <a:ln w="9525">
              <a:noFill/>
              <a:miter lim="800000"/>
            </a:ln>
            <a:effectLst/>
          </p:spPr>
          <p:txBody>
            <a:bodyPr wrap="square">
              <a:spAutoFit/>
            </a:bodyPr>
            <a:lstStyle/>
            <a:p>
              <a:pPr>
                <a:tabLst>
                  <a:tab pos="2858770" algn="l"/>
                </a:tabLst>
              </a:pPr>
              <a:r>
                <a:rPr lang="en-US" altLang="zh-CN" sz="2800" b="1" dirty="0">
                  <a:solidFill>
                    <a:srgbClr val="FF0000"/>
                  </a:solidFill>
                  <a:latin typeface="Times New Roman" panose="02020603050405020304" pitchFamily="18" charset="0"/>
                </a:rPr>
                <a:t>1	if </a:t>
              </a:r>
              <a:r>
                <a:rPr lang="en-US" altLang="zh-CN" sz="2800" b="1" i="1" dirty="0">
                  <a:solidFill>
                    <a:srgbClr val="FF0000"/>
                  </a:solidFill>
                  <a:latin typeface="Times New Roman" panose="02020603050405020304" pitchFamily="18" charset="0"/>
                </a:rPr>
                <a:t>n</a:t>
              </a:r>
              <a:r>
                <a:rPr lang="en-US" altLang="zh-CN" sz="2800" b="1" dirty="0">
                  <a:solidFill>
                    <a:srgbClr val="FF0000"/>
                  </a:solidFill>
                  <a:latin typeface="Times New Roman" panose="02020603050405020304" pitchFamily="18" charset="0"/>
                </a:rPr>
                <a:t> = 0 or 1</a:t>
              </a:r>
              <a:endParaRPr lang="en-US" altLang="zh-CN" sz="2800" b="1" dirty="0">
                <a:solidFill>
                  <a:srgbClr val="FF0000"/>
                </a:solidFill>
                <a:latin typeface="Times New Roman" panose="02020603050405020304" pitchFamily="18" charset="0"/>
              </a:endParaRPr>
            </a:p>
            <a:p>
              <a:pPr>
                <a:tabLst>
                  <a:tab pos="2858770" algn="l"/>
                </a:tabLst>
              </a:pPr>
              <a:r>
                <a:rPr lang="en-GB" sz="2800" b="1" i="1" dirty="0">
                  <a:solidFill>
                    <a:srgbClr val="FF0000"/>
                  </a:solidFill>
                  <a:latin typeface="Times New Roman" panose="02020603050405020304" pitchFamily="18" charset="0"/>
                </a:rPr>
                <a:t>F</a:t>
              </a:r>
              <a:r>
                <a:rPr lang="en-GB" sz="2800" b="1" dirty="0">
                  <a:solidFill>
                    <a:srgbClr val="FF0000"/>
                  </a:solidFill>
                  <a:latin typeface="Times New Roman" panose="02020603050405020304" pitchFamily="18" charset="0"/>
                </a:rPr>
                <a:t>(</a:t>
              </a:r>
              <a:r>
                <a:rPr lang="en-GB" sz="2800" b="1" i="1" dirty="0">
                  <a:solidFill>
                    <a:srgbClr val="FF0000"/>
                  </a:solidFill>
                  <a:latin typeface="Times New Roman" panose="02020603050405020304" pitchFamily="18" charset="0"/>
                </a:rPr>
                <a:t>n</a:t>
              </a:r>
              <a:r>
                <a:rPr lang="en-GB" sz="2800" b="1" dirty="0">
                  <a:solidFill>
                    <a:srgbClr val="FF0000"/>
                  </a:solidFill>
                  <a:latin typeface="Times New Roman" panose="02020603050405020304" pitchFamily="18" charset="0"/>
                </a:rPr>
                <a:t>-1) + </a:t>
              </a:r>
              <a:r>
                <a:rPr lang="en-GB" sz="2800" b="1" i="1" dirty="0">
                  <a:solidFill>
                    <a:srgbClr val="FF0000"/>
                  </a:solidFill>
                  <a:latin typeface="Times New Roman" panose="02020603050405020304" pitchFamily="18" charset="0"/>
                </a:rPr>
                <a:t>F</a:t>
              </a:r>
              <a:r>
                <a:rPr lang="en-GB" sz="2800" b="1" dirty="0">
                  <a:solidFill>
                    <a:srgbClr val="FF0000"/>
                  </a:solidFill>
                  <a:latin typeface="Times New Roman" panose="02020603050405020304" pitchFamily="18" charset="0"/>
                </a:rPr>
                <a:t>(</a:t>
              </a:r>
              <a:r>
                <a:rPr lang="en-GB" sz="2800" b="1" i="1" dirty="0">
                  <a:solidFill>
                    <a:srgbClr val="FF0000"/>
                  </a:solidFill>
                  <a:latin typeface="Times New Roman" panose="02020603050405020304" pitchFamily="18" charset="0"/>
                </a:rPr>
                <a:t>n</a:t>
              </a:r>
              <a:r>
                <a:rPr lang="en-GB" sz="2800" b="1" dirty="0">
                  <a:solidFill>
                    <a:srgbClr val="FF0000"/>
                  </a:solidFill>
                  <a:latin typeface="Times New Roman" panose="02020603050405020304" pitchFamily="18" charset="0"/>
                </a:rPr>
                <a:t>-2)</a:t>
              </a:r>
              <a:r>
                <a:rPr lang="en-US" altLang="zh-CN" sz="2800" b="1" dirty="0">
                  <a:solidFill>
                    <a:srgbClr val="FF0000"/>
                  </a:solidFill>
                  <a:latin typeface="Times New Roman" panose="02020603050405020304" pitchFamily="18" charset="0"/>
                </a:rPr>
                <a:t>	if </a:t>
              </a:r>
              <a:r>
                <a:rPr lang="en-US" altLang="zh-CN" sz="2800" b="1" i="1" dirty="0">
                  <a:solidFill>
                    <a:srgbClr val="FF0000"/>
                  </a:solidFill>
                  <a:latin typeface="Times New Roman" panose="02020603050405020304" pitchFamily="18" charset="0"/>
                </a:rPr>
                <a:t>n</a:t>
              </a:r>
              <a:r>
                <a:rPr lang="en-US" altLang="zh-CN" sz="2800" b="1" dirty="0">
                  <a:solidFill>
                    <a:srgbClr val="FF0000"/>
                  </a:solidFill>
                  <a:latin typeface="Times New Roman" panose="02020603050405020304" pitchFamily="18" charset="0"/>
                </a:rPr>
                <a:t> &gt; 1</a:t>
              </a:r>
              <a:endParaRPr lang="en-US" altLang="zh-CN" sz="2800" b="1" dirty="0">
                <a:solidFill>
                  <a:srgbClr val="FF0000"/>
                </a:solidFill>
                <a:latin typeface="Times New Roman" panose="02020603050405020304" pitchFamily="18" charset="0"/>
              </a:endParaRPr>
            </a:p>
          </p:txBody>
        </p:sp>
        <p:sp>
          <p:nvSpPr>
            <p:cNvPr id="12" name="AutoShape 5"/>
            <p:cNvSpPr/>
            <p:nvPr/>
          </p:nvSpPr>
          <p:spPr bwMode="auto">
            <a:xfrm>
              <a:off x="1581" y="959"/>
              <a:ext cx="106" cy="675"/>
            </a:xfrm>
            <a:prstGeom prst="leftBrace">
              <a:avLst>
                <a:gd name="adj1" fmla="val 65278"/>
                <a:gd name="adj2" fmla="val 50000"/>
              </a:avLst>
            </a:prstGeom>
            <a:noFill/>
            <a:ln w="28575">
              <a:solidFill>
                <a:srgbClr val="FF0000"/>
              </a:solidFill>
              <a:round/>
            </a:ln>
            <a:effectLst/>
          </p:spPr>
          <p:txBody>
            <a:bodyPr wrap="none" anchor="ctr"/>
            <a:lstStyle/>
            <a:p>
              <a:pPr algn="ctr"/>
              <a:endParaRPr lang="zh-CN" altLang="en-US" dirty="0">
                <a:solidFill>
                  <a:srgbClr val="FF0000"/>
                </a:solidFill>
              </a:endParaRPr>
            </a:p>
          </p:txBody>
        </p:sp>
      </p:grpSp>
      <p:graphicFrame>
        <p:nvGraphicFramePr>
          <p:cNvPr id="13" name="Group 49"/>
          <p:cNvGraphicFramePr>
            <a:graphicFrameLocks noGrp="1"/>
          </p:cNvGraphicFramePr>
          <p:nvPr>
            <p:ph sz="half" idx="4294967295"/>
          </p:nvPr>
        </p:nvGraphicFramePr>
        <p:xfrm>
          <a:off x="785786" y="3571876"/>
          <a:ext cx="7791450" cy="1319213"/>
        </p:xfrm>
        <a:graphic>
          <a:graphicData uri="http://schemas.openxmlformats.org/drawingml/2006/table">
            <a:tbl>
              <a:tblPr/>
              <a:tblGrid>
                <a:gridCol w="904875"/>
                <a:gridCol w="625475"/>
                <a:gridCol w="625475"/>
                <a:gridCol w="627062"/>
                <a:gridCol w="625475"/>
                <a:gridCol w="627063"/>
                <a:gridCol w="625475"/>
                <a:gridCol w="625475"/>
                <a:gridCol w="627062"/>
                <a:gridCol w="627063"/>
                <a:gridCol w="623887"/>
                <a:gridCol w="627063"/>
              </a:tblGrid>
              <a:tr h="6604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n</a:t>
                      </a:r>
                      <a:endPar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7</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8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F</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r>
                        <a:rPr kumimoji="0" lang="en-US" altLang="zh-CN"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n</a:t>
                      </a: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34</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55</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89</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571500" y="785813"/>
            <a:ext cx="7467600" cy="4873625"/>
          </a:xfrm>
        </p:spPr>
        <p:txBody>
          <a:bodyPr>
            <a:normAutofit lnSpcReduction="10000"/>
          </a:bodyPr>
          <a:lstStyle/>
          <a:p>
            <a:pPr eaLnBrk="1" hangingPunct="1">
              <a:buFont typeface="Wingdings 2" panose="05020102010507070707" pitchFamily="18" charset="2"/>
              <a:buNone/>
            </a:pPr>
            <a:r>
              <a:rPr lang="en-US" altLang="zh-CN" sz="4400" b="1" dirty="0">
                <a:solidFill>
                  <a:srgbClr val="FF00FF"/>
                </a:solidFill>
                <a:latin typeface="华文新魏" panose="02010800040101010101" pitchFamily="2" charset="-122"/>
                <a:ea typeface="华文新魏" panose="02010800040101010101" pitchFamily="2" charset="-122"/>
              </a:rPr>
              <a:t>First </a:t>
            </a:r>
            <a:r>
              <a:rPr lang="zh-CN" altLang="en-US" sz="4400" b="1" dirty="0">
                <a:solidFill>
                  <a:srgbClr val="FF00FF"/>
                </a:solidFill>
                <a:latin typeface="华文新魏" panose="02010800040101010101" pitchFamily="2" charset="-122"/>
                <a:ea typeface="华文新魏" panose="02010800040101010101" pitchFamily="2" charset="-122"/>
              </a:rPr>
              <a:t>，结合原问题和子问题确定状态</a:t>
            </a:r>
            <a:r>
              <a:rPr lang="zh-CN" altLang="en-US" sz="4400" b="1" dirty="0" smtClean="0">
                <a:solidFill>
                  <a:srgbClr val="FF00FF"/>
                </a:solidFill>
                <a:latin typeface="华文新魏" panose="02010800040101010101" pitchFamily="2" charset="-122"/>
                <a:ea typeface="华文新魏" panose="02010800040101010101" pitchFamily="2" charset="-122"/>
              </a:rPr>
              <a:t>：</a:t>
            </a:r>
            <a:endParaRPr lang="en-US" altLang="zh-CN" sz="4400" b="1" dirty="0" smtClean="0">
              <a:solidFill>
                <a:srgbClr val="FF00FF"/>
              </a:solidFill>
              <a:latin typeface="华文新魏" panose="02010800040101010101" pitchFamily="2" charset="-122"/>
              <a:ea typeface="华文新魏" panose="02010800040101010101" pitchFamily="2" charset="-122"/>
            </a:endParaRPr>
          </a:p>
          <a:p>
            <a:pPr eaLnBrk="1" hangingPunct="1"/>
            <a:r>
              <a:rPr lang="zh-CN" altLang="en-US" dirty="0" smtClean="0">
                <a:latin typeface="Arial" panose="020B0604020202020204" pitchFamily="34" charset="0"/>
              </a:rPr>
              <a:t>（一维描述不完就二维，二维不行就三维四维</a:t>
            </a:r>
            <a:r>
              <a:rPr lang="en-US" altLang="zh-CN" dirty="0" smtClean="0">
                <a:latin typeface="Arial" panose="020B0604020202020204" pitchFamily="34" charset="0"/>
              </a:rPr>
              <a:t>……</a:t>
            </a:r>
            <a:r>
              <a:rPr lang="zh-CN" altLang="en-US" dirty="0" smtClean="0">
                <a:latin typeface="Arial" panose="020B0604020202020204" pitchFamily="34" charset="0"/>
              </a:rPr>
              <a:t>总之要敢想）</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状态的参数一般有</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1</a:t>
            </a:r>
            <a:r>
              <a:rPr lang="zh-CN" altLang="en-US" dirty="0" smtClean="0">
                <a:latin typeface="Arial" panose="020B0604020202020204" pitchFamily="34" charset="0"/>
              </a:rPr>
              <a:t>）描述位置的：前</a:t>
            </a:r>
            <a:r>
              <a:rPr lang="en-US" altLang="zh-CN" dirty="0" smtClean="0">
                <a:latin typeface="Arial" panose="020B0604020202020204" pitchFamily="34" charset="0"/>
              </a:rPr>
              <a:t>(</a:t>
            </a:r>
            <a:r>
              <a:rPr lang="zh-CN" altLang="en-US" dirty="0" smtClean="0">
                <a:latin typeface="Arial" panose="020B0604020202020204" pitchFamily="34" charset="0"/>
              </a:rPr>
              <a:t>后</a:t>
            </a:r>
            <a:r>
              <a:rPr lang="en-US" altLang="zh-CN" dirty="0" smtClean="0">
                <a:latin typeface="Arial" panose="020B0604020202020204" pitchFamily="34" charset="0"/>
              </a:rPr>
              <a:t>)</a:t>
            </a:r>
            <a:r>
              <a:rPr lang="en-US" altLang="zh-CN" dirty="0" err="1" smtClean="0">
                <a:latin typeface="Arial" panose="020B0604020202020204" pitchFamily="34" charset="0"/>
              </a:rPr>
              <a:t>i</a:t>
            </a:r>
            <a:r>
              <a:rPr lang="zh-CN" altLang="en-US" dirty="0" smtClean="0">
                <a:latin typeface="Arial" panose="020B0604020202020204" pitchFamily="34" charset="0"/>
              </a:rPr>
              <a:t>单位，第</a:t>
            </a:r>
            <a:r>
              <a:rPr lang="en-US" altLang="zh-CN" dirty="0" err="1" smtClean="0">
                <a:latin typeface="Arial" panose="020B0604020202020204" pitchFamily="34" charset="0"/>
              </a:rPr>
              <a:t>i</a:t>
            </a:r>
            <a:r>
              <a:rPr lang="zh-CN" altLang="en-US" dirty="0" smtClean="0">
                <a:latin typeface="Arial" panose="020B0604020202020204" pitchFamily="34" charset="0"/>
              </a:rPr>
              <a:t>到第</a:t>
            </a:r>
            <a:r>
              <a:rPr lang="en-US" altLang="zh-CN" dirty="0" smtClean="0">
                <a:latin typeface="Arial" panose="020B0604020202020204" pitchFamily="34" charset="0"/>
              </a:rPr>
              <a:t>j</a:t>
            </a:r>
            <a:r>
              <a:rPr lang="zh-CN" altLang="en-US" dirty="0" smtClean="0">
                <a:latin typeface="Arial" panose="020B0604020202020204" pitchFamily="34" charset="0"/>
              </a:rPr>
              <a:t>单位，坐标为</a:t>
            </a:r>
            <a:r>
              <a:rPr lang="en-US" altLang="zh-CN" dirty="0" smtClean="0">
                <a:latin typeface="Arial" panose="020B0604020202020204" pitchFamily="34" charset="0"/>
              </a:rPr>
              <a:t>(</a:t>
            </a:r>
            <a:r>
              <a:rPr lang="en-US" altLang="zh-CN" dirty="0" err="1" smtClean="0">
                <a:latin typeface="Arial" panose="020B0604020202020204" pitchFamily="34" charset="0"/>
              </a:rPr>
              <a:t>i,j</a:t>
            </a:r>
            <a:r>
              <a:rPr lang="en-US" altLang="zh-CN" dirty="0" smtClean="0">
                <a:latin typeface="Arial" panose="020B0604020202020204" pitchFamily="34" charset="0"/>
              </a:rPr>
              <a:t>)</a:t>
            </a:r>
            <a:r>
              <a:rPr lang="zh-CN" altLang="en-US" dirty="0" smtClean="0">
                <a:latin typeface="Arial" panose="020B0604020202020204" pitchFamily="34" charset="0"/>
              </a:rPr>
              <a:t>等</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2</a:t>
            </a:r>
            <a:r>
              <a:rPr lang="zh-CN" altLang="en-US" dirty="0" smtClean="0">
                <a:latin typeface="Arial" panose="020B0604020202020204" pitchFamily="34" charset="0"/>
              </a:rPr>
              <a:t>）描述数量的：取</a:t>
            </a:r>
            <a:r>
              <a:rPr lang="en-US" altLang="zh-CN" dirty="0" err="1" smtClean="0">
                <a:latin typeface="Arial" panose="020B0604020202020204" pitchFamily="34" charset="0"/>
              </a:rPr>
              <a:t>i</a:t>
            </a:r>
            <a:r>
              <a:rPr lang="zh-CN" altLang="en-US" dirty="0" smtClean="0">
                <a:latin typeface="Arial" panose="020B0604020202020204" pitchFamily="34" charset="0"/>
              </a:rPr>
              <a:t>个，不超过</a:t>
            </a:r>
            <a:r>
              <a:rPr lang="en-US" altLang="zh-CN" dirty="0" err="1" smtClean="0">
                <a:latin typeface="Arial" panose="020B0604020202020204" pitchFamily="34" charset="0"/>
              </a:rPr>
              <a:t>i</a:t>
            </a:r>
            <a:r>
              <a:rPr lang="zh-CN" altLang="en-US" dirty="0" smtClean="0">
                <a:latin typeface="Arial" panose="020B0604020202020204" pitchFamily="34" charset="0"/>
              </a:rPr>
              <a:t>个，至少</a:t>
            </a:r>
            <a:r>
              <a:rPr lang="en-US" altLang="zh-CN" dirty="0" err="1" smtClean="0">
                <a:latin typeface="Arial" panose="020B0604020202020204" pitchFamily="34" charset="0"/>
              </a:rPr>
              <a:t>i</a:t>
            </a:r>
            <a:r>
              <a:rPr lang="zh-CN" altLang="en-US" dirty="0" smtClean="0">
                <a:latin typeface="Arial" panose="020B0604020202020204" pitchFamily="34" charset="0"/>
              </a:rPr>
              <a:t>个等</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3</a:t>
            </a:r>
            <a:r>
              <a:rPr lang="zh-CN" altLang="en-US" dirty="0" smtClean="0">
                <a:latin typeface="Arial" panose="020B0604020202020204" pitchFamily="34" charset="0"/>
              </a:rPr>
              <a:t>）描述对后有影响的：状态压缩的，一些特殊的性质</a:t>
            </a:r>
            <a:endParaRPr lang="zh-CN" altLang="en-US" dirty="0" smtClean="0">
              <a:latin typeface="Arial" panose="020B0604020202020204" pitchFamily="34" charset="0"/>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42938" y="857250"/>
            <a:ext cx="7467600" cy="4873625"/>
          </a:xfrm>
        </p:spPr>
        <p:txBody>
          <a:bodyPr/>
          <a:lstStyle/>
          <a:p>
            <a:pPr eaLnBrk="1" hangingPunct="1">
              <a:buFont typeface="Wingdings 2" panose="05020102010507070707" pitchFamily="18" charset="2"/>
              <a:buNone/>
            </a:pPr>
            <a:r>
              <a:rPr lang="en-US" altLang="zh-CN" sz="4400" b="1" dirty="0">
                <a:solidFill>
                  <a:srgbClr val="FF00FF"/>
                </a:solidFill>
                <a:latin typeface="华文新魏" panose="02010800040101010101" pitchFamily="2" charset="-122"/>
                <a:ea typeface="华文新魏" panose="02010800040101010101" pitchFamily="2" charset="-122"/>
              </a:rPr>
              <a:t>Second</a:t>
            </a:r>
            <a:r>
              <a:rPr lang="zh-CN" altLang="en-US" sz="4400" b="1" dirty="0">
                <a:solidFill>
                  <a:srgbClr val="FF00FF"/>
                </a:solidFill>
                <a:latin typeface="华文新魏" panose="02010800040101010101" pitchFamily="2" charset="-122"/>
                <a:ea typeface="华文新魏" panose="02010800040101010101" pitchFamily="2" charset="-122"/>
              </a:rPr>
              <a:t>， 确定转移方程</a:t>
            </a:r>
            <a:r>
              <a:rPr lang="zh-CN" altLang="en-US" sz="4400" b="1" dirty="0" smtClean="0">
                <a:solidFill>
                  <a:srgbClr val="FF00FF"/>
                </a:solidFill>
                <a:latin typeface="华文新魏" panose="02010800040101010101" pitchFamily="2" charset="-122"/>
                <a:ea typeface="华文新魏" panose="02010800040101010101" pitchFamily="2" charset="-122"/>
              </a:rPr>
              <a:t>：</a:t>
            </a:r>
            <a:endParaRPr lang="zh-CN" altLang="en-US" sz="4400" b="1" dirty="0" smtClean="0">
              <a:solidFill>
                <a:srgbClr val="FF00FF"/>
              </a:solidFill>
              <a:latin typeface="华文新魏" panose="02010800040101010101" pitchFamily="2" charset="-122"/>
              <a:ea typeface="华文新魏" panose="02010800040101010101" pitchFamily="2" charset="-122"/>
            </a:endParaRPr>
          </a:p>
          <a:p>
            <a:pPr eaLnBrk="1" hangingPunct="1"/>
            <a:r>
              <a:rPr lang="en-US" altLang="zh-CN" dirty="0" smtClean="0">
                <a:latin typeface="Arial" panose="020B0604020202020204" pitchFamily="34" charset="0"/>
              </a:rPr>
              <a:t>1</a:t>
            </a:r>
            <a:r>
              <a:rPr lang="zh-CN" altLang="en-US" dirty="0" smtClean="0">
                <a:latin typeface="Arial" panose="020B0604020202020204" pitchFamily="34" charset="0"/>
              </a:rPr>
              <a:t>）检查参数是否足够；</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2</a:t>
            </a:r>
            <a:r>
              <a:rPr lang="zh-CN" altLang="en-US" dirty="0" smtClean="0">
                <a:latin typeface="Arial" panose="020B0604020202020204" pitchFamily="34" charset="0"/>
              </a:rPr>
              <a:t>）分情况：</a:t>
            </a:r>
            <a:r>
              <a:rPr lang="zh-CN" altLang="en-US" b="1" dirty="0" smtClean="0">
                <a:solidFill>
                  <a:srgbClr val="00B0F0"/>
                </a:solidFill>
                <a:latin typeface="Arial" panose="020B0604020202020204" pitchFamily="34" charset="0"/>
              </a:rPr>
              <a:t>最后一次操作的方式，取不取，怎么样放，前一项是什么</a:t>
            </a:r>
            <a:endParaRPr lang="zh-CN" altLang="en-US" b="1" dirty="0" smtClean="0">
              <a:solidFill>
                <a:srgbClr val="00B0F0"/>
              </a:solidFill>
              <a:latin typeface="Arial" panose="020B0604020202020204" pitchFamily="34" charset="0"/>
            </a:endParaRPr>
          </a:p>
          <a:p>
            <a:pPr eaLnBrk="1" hangingPunct="1"/>
            <a:r>
              <a:rPr lang="en-US" altLang="zh-CN" dirty="0" smtClean="0">
                <a:latin typeface="Arial" panose="020B0604020202020204" pitchFamily="34" charset="0"/>
              </a:rPr>
              <a:t>3</a:t>
            </a:r>
            <a:r>
              <a:rPr lang="zh-CN" altLang="en-US" dirty="0" smtClean="0">
                <a:latin typeface="Arial" panose="020B0604020202020204" pitchFamily="34" charset="0"/>
              </a:rPr>
              <a:t>）</a:t>
            </a:r>
            <a:r>
              <a:rPr lang="zh-CN" altLang="en-US" b="1" dirty="0" smtClean="0">
                <a:solidFill>
                  <a:srgbClr val="FF0000"/>
                </a:solidFill>
                <a:effectLst>
                  <a:outerShdw blurRad="38100" dist="38100" dir="2700000" algn="tl">
                    <a:srgbClr val="000000">
                      <a:alpha val="43137"/>
                    </a:srgbClr>
                  </a:outerShdw>
                </a:effectLst>
                <a:latin typeface="Arial" panose="020B0604020202020204" pitchFamily="34" charset="0"/>
              </a:rPr>
              <a:t>初始边界是什么。</a:t>
            </a:r>
            <a:endParaRPr lang="zh-CN" altLang="en-US" b="1" dirty="0" smtClean="0">
              <a:solidFill>
                <a:srgbClr val="FF0000"/>
              </a:solidFill>
              <a:effectLst>
                <a:outerShdw blurRad="38100" dist="38100" dir="2700000" algn="tl">
                  <a:srgbClr val="000000">
                    <a:alpha val="43137"/>
                  </a:srgbClr>
                </a:outerShdw>
              </a:effectLst>
              <a:latin typeface="Arial" panose="020B0604020202020204" pitchFamily="34" charset="0"/>
            </a:endParaRPr>
          </a:p>
          <a:p>
            <a:pPr eaLnBrk="1" hangingPunct="1"/>
            <a:r>
              <a:rPr lang="en-US" altLang="zh-CN" dirty="0" smtClean="0">
                <a:latin typeface="Arial" panose="020B0604020202020204" pitchFamily="34" charset="0"/>
              </a:rPr>
              <a:t>4</a:t>
            </a:r>
            <a:r>
              <a:rPr lang="zh-CN" altLang="en-US" dirty="0" smtClean="0">
                <a:latin typeface="Arial" panose="020B0604020202020204" pitchFamily="34" charset="0"/>
              </a:rPr>
              <a:t>）注意无后效性。比如说，求</a:t>
            </a:r>
            <a:r>
              <a:rPr lang="en-US" altLang="zh-CN" dirty="0" smtClean="0">
                <a:latin typeface="Arial" panose="020B0604020202020204" pitchFamily="34" charset="0"/>
              </a:rPr>
              <a:t>A</a:t>
            </a:r>
            <a:r>
              <a:rPr lang="zh-CN" altLang="en-US" dirty="0" smtClean="0">
                <a:latin typeface="Arial" panose="020B0604020202020204" pitchFamily="34" charset="0"/>
              </a:rPr>
              <a:t>就要求Ｂ，求Ｂ就要求Ｃ，而求Ｃ就要求Ａ，这就不符合无后效性了。</a:t>
            </a:r>
            <a:endParaRPr lang="zh-CN" altLang="en-US" dirty="0" smtClean="0">
              <a:latin typeface="Arial" panose="020B0604020202020204" pitchFamily="34" charset="0"/>
            </a:endParaRPr>
          </a:p>
          <a:p>
            <a:pPr eaLnBrk="1" hangingPunct="1"/>
            <a:endParaRPr lang="zh-CN" altLang="en-US" dirty="0" smtClean="0"/>
          </a:p>
        </p:txBody>
      </p:sp>
      <p:sp>
        <p:nvSpPr>
          <p:cNvPr id="41987" name="Text Box 3"/>
          <p:cNvSpPr txBox="1">
            <a:spLocks noChangeArrowheads="1"/>
          </p:cNvSpPr>
          <p:nvPr/>
        </p:nvSpPr>
        <p:spPr bwMode="auto">
          <a:xfrm>
            <a:off x="571472" y="4941888"/>
            <a:ext cx="8001056" cy="1200329"/>
          </a:xfrm>
          <a:prstGeom prst="rect">
            <a:avLst/>
          </a:prstGeom>
          <a:noFill/>
          <a:ln w="9525">
            <a:noFill/>
            <a:miter lim="800000"/>
          </a:ln>
        </p:spPr>
        <p:txBody>
          <a:bodyPr wrap="square">
            <a:spAutoFit/>
          </a:bodyPr>
          <a:lstStyle/>
          <a:p>
            <a:pPr>
              <a:spcBef>
                <a:spcPct val="50000"/>
              </a:spcBef>
            </a:pPr>
            <a:r>
              <a:rPr lang="zh-CN" altLang="en-US" sz="3600" b="1" dirty="0">
                <a:ea typeface="华文行楷" panose="02010800040101010101" pitchFamily="2" charset="-122"/>
              </a:rPr>
              <a:t>根据状态</a:t>
            </a:r>
            <a:r>
              <a:rPr lang="zh-CN" altLang="en-US" sz="3600" b="1" dirty="0">
                <a:solidFill>
                  <a:srgbClr val="FF0000"/>
                </a:solidFill>
                <a:ea typeface="华文行楷" panose="02010800040101010101" pitchFamily="2" charset="-122"/>
              </a:rPr>
              <a:t>枚举最后一次</a:t>
            </a:r>
            <a:r>
              <a:rPr lang="zh-CN" altLang="en-US" sz="3600" b="1" dirty="0" smtClean="0">
                <a:solidFill>
                  <a:srgbClr val="FF0000"/>
                </a:solidFill>
                <a:ea typeface="华文行楷" panose="02010800040101010101" pitchFamily="2" charset="-122"/>
              </a:rPr>
              <a:t>决策</a:t>
            </a:r>
            <a:r>
              <a:rPr lang="zh-CN" altLang="en-US" sz="3600" b="1" dirty="0" smtClean="0">
                <a:ea typeface="华文行楷" panose="02010800040101010101" pitchFamily="2" charset="-122"/>
              </a:rPr>
              <a:t>（即当前状态怎么来的）就可</a:t>
            </a:r>
            <a:r>
              <a:rPr lang="zh-CN" altLang="en-US" sz="3600" b="1" dirty="0">
                <a:ea typeface="华文行楷" panose="02010800040101010101" pitchFamily="2" charset="-122"/>
              </a:rPr>
              <a:t>确定出状态转移方程！</a:t>
            </a:r>
            <a:endParaRPr lang="en-US" altLang="zh-CN" sz="3600" b="1" dirty="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anose="05020102010507070707" pitchFamily="18" charset="2"/>
              <a:buNone/>
            </a:pPr>
            <a:r>
              <a:rPr lang="en-US" altLang="zh-CN" sz="4400" b="1" dirty="0">
                <a:solidFill>
                  <a:srgbClr val="FF00FF"/>
                </a:solidFill>
                <a:latin typeface="华文新魏" panose="02010800040101010101" pitchFamily="2" charset="-122"/>
                <a:ea typeface="华文新魏" panose="02010800040101010101" pitchFamily="2" charset="-122"/>
              </a:rPr>
              <a:t>Third</a:t>
            </a:r>
            <a:r>
              <a:rPr lang="zh-CN" altLang="en-US" sz="4400" b="1" dirty="0">
                <a:solidFill>
                  <a:srgbClr val="FF00FF"/>
                </a:solidFill>
                <a:latin typeface="华文新魏" panose="02010800040101010101" pitchFamily="2" charset="-122"/>
                <a:ea typeface="华文新魏" panose="02010800040101010101" pitchFamily="2" charset="-122"/>
              </a:rPr>
              <a:t>， </a:t>
            </a:r>
            <a:r>
              <a:rPr lang="zh-CN" altLang="en-US" sz="4400" b="1" dirty="0" smtClean="0">
                <a:solidFill>
                  <a:srgbClr val="FF00FF"/>
                </a:solidFill>
                <a:latin typeface="华文新魏" panose="02010800040101010101" pitchFamily="2" charset="-122"/>
                <a:ea typeface="华文新魏" panose="02010800040101010101" pitchFamily="2" charset="-122"/>
              </a:rPr>
              <a:t>考虑需不需优化</a:t>
            </a:r>
            <a:endParaRPr lang="zh-CN" altLang="en-US" dirty="0" smtClean="0">
              <a:latin typeface="Arial" panose="020B0604020202020204" pitchFamily="34" charset="0"/>
            </a:endParaRPr>
          </a:p>
          <a:p>
            <a:pPr eaLnBrk="1" hangingPunct="1"/>
            <a:endParaRPr lang="zh-CN" altLang="en-US" dirty="0" smtClean="0">
              <a:latin typeface="Arial" panose="020B0604020202020204" pitchFamily="34" charset="0"/>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714375" y="928688"/>
            <a:ext cx="7467600" cy="2143125"/>
          </a:xfrm>
        </p:spPr>
        <p:txBody>
          <a:bodyPr/>
          <a:lstStyle/>
          <a:p>
            <a:pPr eaLnBrk="1" hangingPunct="1">
              <a:buFont typeface="Wingdings 2" panose="05020102010507070707" pitchFamily="18" charset="2"/>
              <a:buNone/>
            </a:pPr>
            <a:r>
              <a:rPr lang="en-US" altLang="zh-CN" sz="4400" b="1" dirty="0" smtClean="0">
                <a:solidFill>
                  <a:srgbClr val="FF00FF"/>
                </a:solidFill>
                <a:latin typeface="华文新魏" panose="02010800040101010101" pitchFamily="2" charset="-122"/>
                <a:ea typeface="华文新魏" panose="02010800040101010101" pitchFamily="2" charset="-122"/>
              </a:rPr>
              <a:t>Forth</a:t>
            </a:r>
            <a:r>
              <a:rPr lang="zh-CN" altLang="en-US" sz="4400" b="1" dirty="0" smtClean="0">
                <a:solidFill>
                  <a:srgbClr val="FF00FF"/>
                </a:solidFill>
                <a:latin typeface="华文新魏" panose="02010800040101010101" pitchFamily="2" charset="-122"/>
                <a:ea typeface="华文新魏" panose="02010800040101010101" pitchFamily="2" charset="-122"/>
              </a:rPr>
              <a:t>， </a:t>
            </a:r>
            <a:r>
              <a:rPr lang="zh-CN" altLang="en-US" sz="4400" b="1" dirty="0">
                <a:solidFill>
                  <a:srgbClr val="FF00FF"/>
                </a:solidFill>
                <a:latin typeface="华文新魏" panose="02010800040101010101" pitchFamily="2" charset="-122"/>
                <a:ea typeface="华文新魏" panose="02010800040101010101" pitchFamily="2" charset="-122"/>
              </a:rPr>
              <a:t>确定编程实现</a:t>
            </a:r>
            <a:r>
              <a:rPr lang="zh-CN" altLang="en-US" sz="4400" b="1" dirty="0" smtClean="0">
                <a:solidFill>
                  <a:srgbClr val="FF00FF"/>
                </a:solidFill>
                <a:latin typeface="华文新魏" panose="02010800040101010101" pitchFamily="2" charset="-122"/>
                <a:ea typeface="华文新魏" panose="02010800040101010101" pitchFamily="2" charset="-122"/>
              </a:rPr>
              <a:t>方式</a:t>
            </a:r>
            <a:endParaRPr lang="zh-CN" altLang="en-US" sz="4400" b="1" dirty="0" smtClean="0">
              <a:solidFill>
                <a:srgbClr val="FF00FF"/>
              </a:solidFill>
              <a:latin typeface="华文新魏" panose="02010800040101010101" pitchFamily="2" charset="-122"/>
              <a:ea typeface="华文新魏" panose="02010800040101010101" pitchFamily="2" charset="-122"/>
            </a:endParaRPr>
          </a:p>
          <a:p>
            <a:pPr eaLnBrk="1" hangingPunct="1"/>
            <a:r>
              <a:rPr lang="en-US" altLang="zh-CN" dirty="0" smtClean="0">
                <a:latin typeface="Arial" panose="020B0604020202020204" pitchFamily="34" charset="0"/>
              </a:rPr>
              <a:t>1</a:t>
            </a:r>
            <a:r>
              <a:rPr lang="zh-CN" altLang="en-US" dirty="0" smtClean="0">
                <a:latin typeface="Arial" panose="020B0604020202020204" pitchFamily="34" charset="0"/>
              </a:rPr>
              <a:t>）递推</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2</a:t>
            </a:r>
            <a:r>
              <a:rPr lang="zh-CN" altLang="en-US" dirty="0" smtClean="0">
                <a:latin typeface="Arial" panose="020B0604020202020204" pitchFamily="34" charset="0"/>
              </a:rPr>
              <a:t>）记忆化搜索</a:t>
            </a:r>
            <a:endParaRPr lang="zh-CN" altLang="en-US" dirty="0" smtClean="0">
              <a:latin typeface="Arial" panose="020B0604020202020204" pitchFamily="34" charset="0"/>
            </a:endParaRPr>
          </a:p>
          <a:p>
            <a:pPr eaLnBrk="1" hangingPunct="1"/>
            <a:endParaRPr lang="zh-CN" altLang="en-US" dirty="0" smtClean="0"/>
          </a:p>
        </p:txBody>
      </p:sp>
      <p:sp>
        <p:nvSpPr>
          <p:cNvPr id="9" name="横卷形 8"/>
          <p:cNvSpPr/>
          <p:nvPr/>
        </p:nvSpPr>
        <p:spPr bwMode="auto">
          <a:xfrm rot="21167159">
            <a:off x="187552" y="2569164"/>
            <a:ext cx="8143932" cy="3500462"/>
          </a:xfrm>
          <a:prstGeom prst="horizontalScroll">
            <a:avLst/>
          </a:prstGeom>
          <a:noFill/>
          <a:ln w="28575">
            <a:solidFill>
              <a:schemeClr val="tx2">
                <a:lumMod val="60000"/>
                <a:lumOff val="40000"/>
              </a:schemeClr>
            </a:solidFill>
            <a:round/>
          </a:ln>
          <a:effectLst/>
        </p:spPr>
        <p:txBody>
          <a:bodyPr wrap="none" rtlCol="0" anchor="ctr"/>
          <a:lstStyle/>
          <a:p>
            <a:r>
              <a:rPr lang="zh-CN" altLang="en-US" sz="3200" dirty="0" smtClean="0">
                <a:latin typeface="华文新魏" panose="02010800040101010101" pitchFamily="2" charset="-122"/>
                <a:ea typeface="华文新魏" panose="02010800040101010101" pitchFamily="2" charset="-122"/>
              </a:rPr>
              <a:t>之前的题目都是</a:t>
            </a:r>
            <a:r>
              <a:rPr lang="zh-CN" altLang="en-US" sz="3200" dirty="0" smtClean="0">
                <a:solidFill>
                  <a:srgbClr val="FF0000"/>
                </a:solidFill>
                <a:latin typeface="华文新魏" panose="02010800040101010101" pitchFamily="2" charset="-122"/>
                <a:ea typeface="华文新魏" panose="02010800040101010101" pitchFamily="2" charset="-122"/>
              </a:rPr>
              <a:t>既可以用递推，</a:t>
            </a:r>
            <a:endParaRPr lang="en-US" altLang="zh-CN" sz="3200" dirty="0" smtClean="0">
              <a:solidFill>
                <a:srgbClr val="FF0000"/>
              </a:solidFill>
              <a:latin typeface="华文新魏" panose="02010800040101010101" pitchFamily="2" charset="-122"/>
              <a:ea typeface="华文新魏" panose="02010800040101010101" pitchFamily="2" charset="-122"/>
            </a:endParaRPr>
          </a:p>
          <a:p>
            <a:r>
              <a:rPr lang="zh-CN" altLang="en-US" sz="3200" dirty="0" smtClean="0">
                <a:solidFill>
                  <a:srgbClr val="FF0000"/>
                </a:solidFill>
                <a:latin typeface="华文新魏" panose="02010800040101010101" pitchFamily="2" charset="-122"/>
                <a:ea typeface="华文新魏" panose="02010800040101010101" pitchFamily="2" charset="-122"/>
              </a:rPr>
              <a:t>也可以用记忆化搜索，难度相当</a:t>
            </a:r>
            <a:endParaRPr lang="en-US" altLang="zh-CN" sz="3200" dirty="0" smtClean="0">
              <a:solidFill>
                <a:srgbClr val="FF0000"/>
              </a:solidFill>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而实际上，</a:t>
            </a:r>
            <a:endParaRPr lang="en-US" altLang="zh-CN" sz="3200" dirty="0" smtClean="0">
              <a:latin typeface="华文新魏" panose="02010800040101010101" pitchFamily="2" charset="-122"/>
              <a:ea typeface="华文新魏" panose="02010800040101010101" pitchFamily="2" charset="-122"/>
            </a:endParaRPr>
          </a:p>
          <a:p>
            <a:r>
              <a:rPr lang="zh-CN" altLang="en-US" sz="3200" dirty="0" smtClean="0">
                <a:latin typeface="华文新魏" panose="02010800040101010101" pitchFamily="2" charset="-122"/>
                <a:ea typeface="华文新魏" panose="02010800040101010101" pitchFamily="2" charset="-122"/>
              </a:rPr>
              <a:t>有的问题却用记忆化搜索却简单很多解决！</a:t>
            </a:r>
            <a:endParaRPr lang="zh-CN" altLang="en-US" sz="3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：路径条数问题</a:t>
            </a:r>
            <a:endParaRPr lang="zh-CN" altLang="en-US" dirty="0"/>
          </a:p>
        </p:txBody>
      </p:sp>
      <p:sp>
        <p:nvSpPr>
          <p:cNvPr id="3" name="内容占位符 2"/>
          <p:cNvSpPr>
            <a:spLocks noGrp="1"/>
          </p:cNvSpPr>
          <p:nvPr>
            <p:ph idx="1"/>
          </p:nvPr>
        </p:nvSpPr>
        <p:spPr/>
        <p:txBody>
          <a:bodyPr>
            <a:normAutofit/>
          </a:bodyPr>
          <a:lstStyle/>
          <a:p>
            <a:pPr>
              <a:defRPr/>
            </a:pPr>
            <a:r>
              <a:rPr lang="en-US" altLang="zh-CN" dirty="0">
                <a:latin typeface="Arial" panose="020B0604020202020204" pitchFamily="34" charset="0"/>
              </a:rPr>
              <a:t>N*M</a:t>
            </a:r>
            <a:r>
              <a:rPr lang="zh-CN" altLang="en-US" dirty="0">
                <a:latin typeface="Arial" panose="020B0604020202020204" pitchFamily="34" charset="0"/>
              </a:rPr>
              <a:t>的棋盘上左上角有一个过河卒，需要走到右下角。卒行走的规则：可以向下、或者向右。现在要求你计算出卒从左上角能够到达右下角的路径的条数，</a:t>
            </a:r>
            <a:endParaRPr lang="zh-CN" altLang="en-US" dirty="0">
              <a:latin typeface="Arial" panose="020B0604020202020204" pitchFamily="34" charset="0"/>
            </a:endParaRPr>
          </a:p>
        </p:txBody>
      </p:sp>
      <p:graphicFrame>
        <p:nvGraphicFramePr>
          <p:cNvPr id="5" name="表格 4"/>
          <p:cNvGraphicFramePr>
            <a:graphicFrameLocks noGrp="1"/>
          </p:cNvGraphicFramePr>
          <p:nvPr/>
        </p:nvGraphicFramePr>
        <p:xfrm>
          <a:off x="1043608" y="3573016"/>
          <a:ext cx="4176465" cy="2520280"/>
        </p:xfrm>
        <a:graphic>
          <a:graphicData uri="http://schemas.openxmlformats.org/drawingml/2006/table">
            <a:tbl>
              <a:tblPr>
                <a:tableStyleId>{5C22544A-7EE6-4342-B048-85BDC9FD1C3A}</a:tableStyleId>
              </a:tblPr>
              <a:tblGrid>
                <a:gridCol w="835293"/>
                <a:gridCol w="835293"/>
                <a:gridCol w="835293"/>
                <a:gridCol w="835293"/>
                <a:gridCol w="835293"/>
              </a:tblGrid>
              <a:tr h="63007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07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2</a:t>
            </a:r>
            <a:r>
              <a:rPr lang="zh-CN" altLang="en-US" dirty="0"/>
              <a:t>：路径条数问题</a:t>
            </a:r>
            <a:endParaRPr lang="zh-CN" altLang="en-US" dirty="0" smtClean="0"/>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Arial" panose="020B0604020202020204" pitchFamily="34" charset="0"/>
              </a:rPr>
              <a:t>原问题：从</a:t>
            </a:r>
            <a:r>
              <a:rPr lang="en-US" altLang="zh-CN" dirty="0" smtClean="0">
                <a:latin typeface="Arial" panose="020B0604020202020204" pitchFamily="34" charset="0"/>
              </a:rPr>
              <a:t>(0</a:t>
            </a:r>
            <a:r>
              <a:rPr lang="en-US" altLang="zh-CN" dirty="0">
                <a:latin typeface="Arial" panose="020B0604020202020204" pitchFamily="34" charset="0"/>
              </a:rPr>
              <a:t>,</a:t>
            </a:r>
            <a:r>
              <a:rPr lang="en-US" altLang="zh-CN" dirty="0" smtClean="0">
                <a:latin typeface="Arial" panose="020B0604020202020204" pitchFamily="34" charset="0"/>
              </a:rPr>
              <a:t>0</a:t>
            </a:r>
            <a:r>
              <a:rPr lang="en-US" altLang="zh-CN" dirty="0">
                <a:latin typeface="Arial" panose="020B0604020202020204" pitchFamily="34" charset="0"/>
              </a:rPr>
              <a:t>)</a:t>
            </a:r>
            <a:r>
              <a:rPr lang="zh-CN" altLang="en-US" dirty="0" smtClean="0">
                <a:latin typeface="Arial" panose="020B0604020202020204" pitchFamily="34" charset="0"/>
              </a:rPr>
              <a:t>走到</a:t>
            </a:r>
            <a:r>
              <a:rPr lang="en-US" altLang="zh-CN" dirty="0" smtClean="0">
                <a:latin typeface="Arial" panose="020B0604020202020204" pitchFamily="34" charset="0"/>
              </a:rPr>
              <a:t>(</a:t>
            </a:r>
            <a:r>
              <a:rPr lang="en-US" altLang="zh-CN" dirty="0" err="1" smtClean="0">
                <a:latin typeface="Arial" panose="020B0604020202020204" pitchFamily="34" charset="0"/>
              </a:rPr>
              <a:t>n</a:t>
            </a:r>
            <a:r>
              <a:rPr lang="en-US" altLang="zh-CN" dirty="0" err="1">
                <a:latin typeface="Arial" panose="020B0604020202020204" pitchFamily="34" charset="0"/>
              </a:rPr>
              <a:t>,</a:t>
            </a:r>
            <a:r>
              <a:rPr lang="en-US" altLang="zh-CN" dirty="0" err="1" smtClean="0">
                <a:latin typeface="Arial" panose="020B0604020202020204" pitchFamily="34" charset="0"/>
              </a:rPr>
              <a:t>m</a:t>
            </a:r>
            <a:r>
              <a:rPr lang="en-US" altLang="zh-CN" dirty="0">
                <a:latin typeface="Arial" panose="020B0604020202020204" pitchFamily="34" charset="0"/>
              </a:rPr>
              <a:t>)</a:t>
            </a:r>
            <a:r>
              <a:rPr lang="zh-CN" altLang="en-US" dirty="0" smtClean="0">
                <a:latin typeface="Arial" panose="020B0604020202020204" pitchFamily="34" charset="0"/>
              </a:rPr>
              <a:t>的路径数</a:t>
            </a:r>
            <a:endParaRPr lang="en-US" altLang="zh-CN" dirty="0" smtClean="0">
              <a:latin typeface="Arial" panose="020B0604020202020204" pitchFamily="34" charset="0"/>
            </a:endParaRPr>
          </a:p>
          <a:p>
            <a:pPr>
              <a:defRPr/>
            </a:pPr>
            <a:r>
              <a:rPr lang="zh-CN" altLang="en-US" dirty="0">
                <a:latin typeface="Arial" panose="020B0604020202020204" pitchFamily="34" charset="0"/>
              </a:rPr>
              <a:t>子</a:t>
            </a:r>
            <a:r>
              <a:rPr lang="zh-CN" altLang="en-US" dirty="0" smtClean="0">
                <a:latin typeface="Arial" panose="020B0604020202020204" pitchFamily="34" charset="0"/>
              </a:rPr>
              <a:t>问题：从</a:t>
            </a:r>
            <a:r>
              <a:rPr lang="en-US" altLang="zh-CN" dirty="0">
                <a:latin typeface="Arial" panose="020B0604020202020204" pitchFamily="34" charset="0"/>
              </a:rPr>
              <a:t>(</a:t>
            </a:r>
            <a:r>
              <a:rPr lang="en-US" altLang="zh-CN" dirty="0" smtClean="0">
                <a:latin typeface="Arial" panose="020B0604020202020204" pitchFamily="34" charset="0"/>
              </a:rPr>
              <a:t>0,0)</a:t>
            </a:r>
            <a:r>
              <a:rPr lang="zh-CN" altLang="en-US" dirty="0" smtClean="0">
                <a:latin typeface="Arial" panose="020B0604020202020204" pitchFamily="34" charset="0"/>
              </a:rPr>
              <a:t>走到</a:t>
            </a:r>
            <a:r>
              <a:rPr lang="en-US" altLang="zh-CN" dirty="0" smtClean="0">
                <a:latin typeface="Arial" panose="020B0604020202020204" pitchFamily="34" charset="0"/>
              </a:rPr>
              <a:t>(</a:t>
            </a:r>
            <a:r>
              <a:rPr lang="en-US" altLang="zh-CN" dirty="0" err="1" smtClean="0">
                <a:latin typeface="Arial" panose="020B0604020202020204" pitchFamily="34" charset="0"/>
              </a:rPr>
              <a:t>i,j</a:t>
            </a:r>
            <a:r>
              <a:rPr lang="en-US" altLang="zh-CN" dirty="0">
                <a:latin typeface="Arial" panose="020B0604020202020204" pitchFamily="34" charset="0"/>
              </a:rPr>
              <a:t>)</a:t>
            </a:r>
            <a:r>
              <a:rPr lang="zh-CN" altLang="en-US" dirty="0" smtClean="0">
                <a:latin typeface="Arial" panose="020B0604020202020204" pitchFamily="34" charset="0"/>
              </a:rPr>
              <a:t>的</a:t>
            </a:r>
            <a:r>
              <a:rPr lang="zh-CN" altLang="en-US" dirty="0">
                <a:latin typeface="Arial" panose="020B0604020202020204" pitchFamily="34" charset="0"/>
              </a:rPr>
              <a:t>路径</a:t>
            </a:r>
            <a:r>
              <a:rPr lang="zh-CN" altLang="en-US" dirty="0" smtClean="0">
                <a:latin typeface="Arial" panose="020B0604020202020204" pitchFamily="34" charset="0"/>
              </a:rPr>
              <a:t>数</a:t>
            </a:r>
            <a:endParaRPr lang="en-US" altLang="zh-CN" dirty="0" smtClean="0">
              <a:latin typeface="Arial" panose="020B0604020202020204" pitchFamily="34" charset="0"/>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a:latin typeface="Arial" panose="020B0604020202020204" pitchFamily="34" charset="0"/>
              </a:rPr>
              <a:t>][j]</a:t>
            </a:r>
            <a:r>
              <a:rPr lang="zh-CN" altLang="en-US" dirty="0">
                <a:latin typeface="Arial" panose="020B0604020202020204" pitchFamily="34" charset="0"/>
              </a:rPr>
              <a:t>表示从左上角</a:t>
            </a:r>
            <a:r>
              <a:rPr lang="zh-CN" altLang="en-US" dirty="0" smtClean="0">
                <a:latin typeface="Arial" panose="020B0604020202020204" pitchFamily="34" charset="0"/>
              </a:rPr>
              <a:t>走到</a:t>
            </a:r>
            <a:r>
              <a:rPr lang="en-US" altLang="zh-CN" dirty="0" smtClean="0">
                <a:latin typeface="Arial" panose="020B0604020202020204" pitchFamily="34" charset="0"/>
              </a:rPr>
              <a:t> </a:t>
            </a:r>
            <a:r>
              <a:rPr lang="en-US" altLang="zh-CN" dirty="0">
                <a:latin typeface="Arial" panose="020B0604020202020204" pitchFamily="34" charset="0"/>
              </a:rPr>
              <a:t>(</a:t>
            </a:r>
            <a:r>
              <a:rPr lang="en-US" altLang="zh-CN" dirty="0" err="1">
                <a:latin typeface="Arial" panose="020B0604020202020204" pitchFamily="34" charset="0"/>
              </a:rPr>
              <a:t>i,j</a:t>
            </a:r>
            <a:r>
              <a:rPr lang="en-US" altLang="zh-CN" dirty="0">
                <a:latin typeface="Arial" panose="020B0604020202020204" pitchFamily="34" charset="0"/>
              </a:rPr>
              <a:t>)</a:t>
            </a:r>
            <a:r>
              <a:rPr lang="zh-CN" altLang="en-US" dirty="0" smtClean="0">
                <a:latin typeface="Arial" panose="020B0604020202020204" pitchFamily="34" charset="0"/>
              </a:rPr>
              <a:t>点</a:t>
            </a:r>
            <a:r>
              <a:rPr lang="zh-CN" altLang="en-US" dirty="0">
                <a:latin typeface="Arial" panose="020B0604020202020204" pitchFamily="34" charset="0"/>
              </a:rPr>
              <a:t>的路径条数</a:t>
            </a:r>
            <a:r>
              <a:rPr lang="en-US" altLang="zh-CN" dirty="0">
                <a:latin typeface="Arial" panose="020B0604020202020204" pitchFamily="34" charset="0"/>
              </a:rPr>
              <a:t>,</a:t>
            </a:r>
            <a:endParaRPr lang="en-US" altLang="zh-CN" dirty="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第二步：确定状态转移方程和边界</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a:latin typeface="Arial" panose="020B0604020202020204" pitchFamily="34" charset="0"/>
              </a:rPr>
              <a:t>f[</a:t>
            </a:r>
            <a:r>
              <a:rPr lang="en-US" altLang="zh-CN" dirty="0" err="1">
                <a:latin typeface="Arial" panose="020B0604020202020204" pitchFamily="34" charset="0"/>
              </a:rPr>
              <a:t>i</a:t>
            </a:r>
            <a:r>
              <a:rPr lang="en-US" altLang="zh-CN" dirty="0">
                <a:latin typeface="Arial" panose="020B0604020202020204" pitchFamily="34" charset="0"/>
              </a:rPr>
              <a:t>][j] = f[i-1][j] + f[</a:t>
            </a:r>
            <a:r>
              <a:rPr lang="en-US" altLang="zh-CN" dirty="0" err="1">
                <a:latin typeface="Arial" panose="020B0604020202020204" pitchFamily="34" charset="0"/>
              </a:rPr>
              <a:t>i</a:t>
            </a:r>
            <a:r>
              <a:rPr lang="en-US" altLang="zh-CN" dirty="0">
                <a:latin typeface="Arial" panose="020B0604020202020204" pitchFamily="34" charset="0"/>
              </a:rPr>
              <a:t>][j-1]</a:t>
            </a:r>
            <a:endParaRPr lang="en-US" altLang="zh-CN" dirty="0">
              <a:latin typeface="Arial" panose="020B0604020202020204" pitchFamily="34" charset="0"/>
            </a:endParaRPr>
          </a:p>
          <a:p>
            <a:pPr>
              <a:defRPr/>
            </a:pPr>
            <a:r>
              <a:rPr lang="en-US" altLang="zh-CN" dirty="0">
                <a:latin typeface="Arial" panose="020B0604020202020204" pitchFamily="34" charset="0"/>
              </a:rPr>
              <a:t>f[1][1] = 0; </a:t>
            </a:r>
            <a:endParaRPr lang="zh-CN" altLang="en-US" dirty="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第四步：确定实现方法</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：传球游戏</a:t>
            </a:r>
            <a:endParaRPr lang="zh-CN" altLang="en-US" dirty="0"/>
          </a:p>
        </p:txBody>
      </p:sp>
      <p:sp>
        <p:nvSpPr>
          <p:cNvPr id="3" name="内容占位符 2"/>
          <p:cNvSpPr>
            <a:spLocks noGrp="1"/>
          </p:cNvSpPr>
          <p:nvPr>
            <p:ph idx="1"/>
          </p:nvPr>
        </p:nvSpPr>
        <p:spPr/>
        <p:txBody>
          <a:bodyPr>
            <a:noAutofit/>
          </a:bodyPr>
          <a:lstStyle/>
          <a:p>
            <a:pPr>
              <a:defRPr/>
            </a:pPr>
            <a:r>
              <a:rPr lang="en-US" altLang="zh-CN" dirty="0" smtClean="0">
                <a:latin typeface="Arial" panose="020B0604020202020204" pitchFamily="34" charset="0"/>
              </a:rPr>
              <a:t>n</a:t>
            </a:r>
            <a:r>
              <a:rPr lang="zh-CN" altLang="en-US" dirty="0">
                <a:latin typeface="Arial" panose="020B0604020202020204" pitchFamily="34" charset="0"/>
              </a:rPr>
              <a:t>个同学站成一个圆圈，其中的一个同学手里拿着一个球，当老师吹哨子时开始传球，每个同学可以把球传给自己左右的两个同学中的一个（左右任意），当老师再次吹哨子时，传球</a:t>
            </a:r>
            <a:r>
              <a:rPr lang="zh-CN" altLang="en-US" dirty="0" smtClean="0">
                <a:latin typeface="Arial" panose="020B0604020202020204" pitchFamily="34" charset="0"/>
              </a:rPr>
              <a:t>停止</a:t>
            </a:r>
            <a:r>
              <a:rPr lang="zh-CN" altLang="en-US" dirty="0">
                <a:latin typeface="Arial" panose="020B0604020202020204" pitchFamily="34" charset="0"/>
              </a:rPr>
              <a:t>。</a:t>
            </a:r>
            <a:endParaRPr lang="en-US" altLang="zh-CN" dirty="0">
              <a:latin typeface="Arial" panose="020B0604020202020204" pitchFamily="34" charset="0"/>
            </a:endParaRPr>
          </a:p>
          <a:p>
            <a:pPr>
              <a:defRPr/>
            </a:pPr>
            <a:r>
              <a:rPr lang="zh-CN" altLang="en-US" dirty="0">
                <a:latin typeface="Arial" panose="020B0604020202020204" pitchFamily="34" charset="0"/>
              </a:rPr>
              <a:t>聪明的小蛮提出一个有趣的问题：有多少种不同的传球方法可以使得从小蛮手里开始传的球，传了</a:t>
            </a:r>
            <a:r>
              <a:rPr lang="en-US" altLang="zh-CN" dirty="0">
                <a:latin typeface="Arial" panose="020B0604020202020204" pitchFamily="34" charset="0"/>
              </a:rPr>
              <a:t>m</a:t>
            </a:r>
            <a:r>
              <a:rPr lang="zh-CN" altLang="en-US" dirty="0">
                <a:latin typeface="Arial" panose="020B0604020202020204" pitchFamily="34" charset="0"/>
              </a:rPr>
              <a:t>次以后，又回到小蛮手里。两种传球的方法被视作不同的方法，当且仅当这两种方法中，接到球的同学按接球顺序组成的序列是不同的。比如有</a:t>
            </a:r>
            <a:r>
              <a:rPr lang="en-US" altLang="zh-CN" dirty="0">
                <a:latin typeface="Arial" panose="020B0604020202020204" pitchFamily="34" charset="0"/>
              </a:rPr>
              <a:t>3</a:t>
            </a:r>
            <a:r>
              <a:rPr lang="zh-CN" altLang="en-US" dirty="0">
                <a:latin typeface="Arial" panose="020B0604020202020204" pitchFamily="34" charset="0"/>
              </a:rPr>
              <a:t>个同学</a:t>
            </a:r>
            <a:r>
              <a:rPr lang="en-US" altLang="zh-CN" dirty="0">
                <a:latin typeface="Arial" panose="020B0604020202020204" pitchFamily="34" charset="0"/>
              </a:rPr>
              <a:t>1</a:t>
            </a:r>
            <a:r>
              <a:rPr lang="zh-CN" altLang="en-US" dirty="0">
                <a:latin typeface="Arial" panose="020B0604020202020204" pitchFamily="34" charset="0"/>
              </a:rPr>
              <a:t>号、</a:t>
            </a:r>
            <a:r>
              <a:rPr lang="en-US" altLang="zh-CN" dirty="0">
                <a:latin typeface="Arial" panose="020B0604020202020204" pitchFamily="34" charset="0"/>
              </a:rPr>
              <a:t>2</a:t>
            </a:r>
            <a:r>
              <a:rPr lang="zh-CN" altLang="en-US" dirty="0">
                <a:latin typeface="Arial" panose="020B0604020202020204" pitchFamily="34" charset="0"/>
              </a:rPr>
              <a:t>号、</a:t>
            </a:r>
            <a:r>
              <a:rPr lang="en-US" altLang="zh-CN" dirty="0">
                <a:latin typeface="Arial" panose="020B0604020202020204" pitchFamily="34" charset="0"/>
              </a:rPr>
              <a:t>3</a:t>
            </a:r>
            <a:r>
              <a:rPr lang="zh-CN" altLang="en-US" dirty="0">
                <a:latin typeface="Arial" panose="020B0604020202020204" pitchFamily="34" charset="0"/>
              </a:rPr>
              <a:t>号，并假设小蛮为</a:t>
            </a:r>
            <a:r>
              <a:rPr lang="en-US" altLang="zh-CN" dirty="0">
                <a:latin typeface="Arial" panose="020B0604020202020204" pitchFamily="34" charset="0"/>
              </a:rPr>
              <a:t>1</a:t>
            </a:r>
            <a:r>
              <a:rPr lang="zh-CN" altLang="en-US" dirty="0">
                <a:latin typeface="Arial" panose="020B0604020202020204" pitchFamily="34" charset="0"/>
              </a:rPr>
              <a:t>号，球传了</a:t>
            </a:r>
            <a:r>
              <a:rPr lang="en-US" altLang="zh-CN" dirty="0">
                <a:latin typeface="Arial" panose="020B0604020202020204" pitchFamily="34" charset="0"/>
              </a:rPr>
              <a:t>3</a:t>
            </a:r>
            <a:r>
              <a:rPr lang="zh-CN" altLang="en-US" dirty="0">
                <a:latin typeface="Arial" panose="020B0604020202020204" pitchFamily="34" charset="0"/>
              </a:rPr>
              <a:t>次回到小蛮手里的方式有</a:t>
            </a:r>
            <a:r>
              <a:rPr lang="en-US" altLang="zh-CN" dirty="0">
                <a:latin typeface="Arial" panose="020B0604020202020204" pitchFamily="34" charset="0"/>
              </a:rPr>
              <a:t>1-&gt;2-&gt;3-&gt;1</a:t>
            </a:r>
            <a:r>
              <a:rPr lang="zh-CN" altLang="en-US" dirty="0">
                <a:latin typeface="Arial" panose="020B0604020202020204" pitchFamily="34" charset="0"/>
              </a:rPr>
              <a:t>和</a:t>
            </a:r>
            <a:r>
              <a:rPr lang="en-US" altLang="zh-CN" dirty="0">
                <a:latin typeface="Arial" panose="020B0604020202020204" pitchFamily="34" charset="0"/>
              </a:rPr>
              <a:t>1-&gt;3-&gt;2-&gt;1</a:t>
            </a:r>
            <a:r>
              <a:rPr lang="zh-CN" altLang="en-US" dirty="0">
                <a:latin typeface="Arial" panose="020B0604020202020204" pitchFamily="34" charset="0"/>
              </a:rPr>
              <a:t>，共</a:t>
            </a:r>
            <a:r>
              <a:rPr lang="en-US" altLang="zh-CN" dirty="0">
                <a:latin typeface="Arial" panose="020B0604020202020204" pitchFamily="34" charset="0"/>
              </a:rPr>
              <a:t>2</a:t>
            </a:r>
            <a:r>
              <a:rPr lang="zh-CN" altLang="en-US" dirty="0">
                <a:latin typeface="Arial" panose="020B0604020202020204" pitchFamily="34" charset="0"/>
              </a:rPr>
              <a:t>种。 </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smtClean="0"/>
              <a:t>例</a:t>
            </a:r>
            <a:r>
              <a:rPr lang="en-US" altLang="zh-CN" dirty="0" smtClean="0"/>
              <a:t>3</a:t>
            </a:r>
            <a:r>
              <a:rPr lang="zh-CN" altLang="en-US" dirty="0" smtClean="0"/>
              <a:t>：</a:t>
            </a:r>
            <a:r>
              <a:rPr lang="zh-CN" altLang="en-US" dirty="0"/>
              <a:t>传球游戏</a:t>
            </a:r>
            <a:endParaRPr lang="zh-CN" altLang="en-US" dirty="0" smtClean="0"/>
          </a:p>
        </p:txBody>
      </p:sp>
      <p:sp>
        <p:nvSpPr>
          <p:cNvPr id="3" name="内容占位符 2"/>
          <p:cNvSpPr>
            <a:spLocks noGrp="1"/>
          </p:cNvSpPr>
          <p:nvPr>
            <p:ph idx="1"/>
          </p:nvPr>
        </p:nvSpPr>
        <p:spPr>
          <a:xfrm>
            <a:off x="395536" y="1412776"/>
            <a:ext cx="8072438" cy="4873625"/>
          </a:xfrm>
        </p:spPr>
        <p:txBody>
          <a:bodyPr>
            <a:normAutofit lnSpcReduction="10000"/>
          </a:bodyPr>
          <a:lstStyle/>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Arial" panose="020B0604020202020204" pitchFamily="34" charset="0"/>
              </a:rPr>
              <a:t>原问题：从</a:t>
            </a:r>
            <a:r>
              <a:rPr lang="en-US" altLang="zh-CN" dirty="0" smtClean="0">
                <a:latin typeface="Arial" panose="020B0604020202020204" pitchFamily="34" charset="0"/>
              </a:rPr>
              <a:t>1</a:t>
            </a:r>
            <a:r>
              <a:rPr lang="zh-CN" altLang="en-US" dirty="0" smtClean="0">
                <a:latin typeface="Arial" panose="020B0604020202020204" pitchFamily="34" charset="0"/>
              </a:rPr>
              <a:t>开始传球第</a:t>
            </a:r>
            <a:r>
              <a:rPr lang="en-US" altLang="zh-CN" dirty="0" smtClean="0">
                <a:latin typeface="Arial" panose="020B0604020202020204" pitchFamily="34" charset="0"/>
              </a:rPr>
              <a:t>m</a:t>
            </a:r>
            <a:r>
              <a:rPr lang="zh-CN" altLang="en-US" dirty="0" smtClean="0">
                <a:latin typeface="Arial" panose="020B0604020202020204" pitchFamily="34" charset="0"/>
              </a:rPr>
              <a:t>步球回到</a:t>
            </a:r>
            <a:r>
              <a:rPr lang="en-US" altLang="zh-CN" dirty="0">
                <a:latin typeface="Arial" panose="020B0604020202020204" pitchFamily="34" charset="0"/>
              </a:rPr>
              <a:t>1</a:t>
            </a:r>
            <a:r>
              <a:rPr lang="zh-CN" altLang="en-US" dirty="0" smtClean="0">
                <a:latin typeface="Arial" panose="020B0604020202020204" pitchFamily="34" charset="0"/>
              </a:rPr>
              <a:t>的方法数</a:t>
            </a:r>
            <a:endParaRPr lang="en-US" altLang="zh-CN" dirty="0" smtClean="0">
              <a:latin typeface="Arial" panose="020B0604020202020204" pitchFamily="34" charset="0"/>
            </a:endParaRPr>
          </a:p>
          <a:p>
            <a:pPr>
              <a:defRPr/>
            </a:pPr>
            <a:r>
              <a:rPr lang="zh-CN" altLang="en-US" dirty="0">
                <a:latin typeface="Arial" panose="020B0604020202020204" pitchFamily="34" charset="0"/>
              </a:rPr>
              <a:t>子</a:t>
            </a:r>
            <a:r>
              <a:rPr lang="zh-CN" altLang="en-US" dirty="0" smtClean="0">
                <a:latin typeface="Arial" panose="020B0604020202020204" pitchFamily="34" charset="0"/>
              </a:rPr>
              <a:t>问题：</a:t>
            </a:r>
            <a:r>
              <a:rPr lang="zh-CN" altLang="en-US" dirty="0">
                <a:latin typeface="Arial" panose="020B0604020202020204" pitchFamily="34" charset="0"/>
              </a:rPr>
              <a:t>从</a:t>
            </a:r>
            <a:r>
              <a:rPr lang="en-US" altLang="zh-CN" dirty="0">
                <a:latin typeface="Arial" panose="020B0604020202020204" pitchFamily="34" charset="0"/>
              </a:rPr>
              <a:t>1</a:t>
            </a:r>
            <a:r>
              <a:rPr lang="zh-CN" altLang="en-US" dirty="0">
                <a:latin typeface="Arial" panose="020B0604020202020204" pitchFamily="34" charset="0"/>
              </a:rPr>
              <a:t>开始传球</a:t>
            </a:r>
            <a:r>
              <a:rPr lang="zh-CN" altLang="en-US" dirty="0" smtClean="0">
                <a:latin typeface="Arial" panose="020B0604020202020204" pitchFamily="34" charset="0"/>
              </a:rPr>
              <a:t>第</a:t>
            </a:r>
            <a:r>
              <a:rPr lang="en-US" altLang="zh-CN" dirty="0" smtClean="0">
                <a:latin typeface="Arial" panose="020B0604020202020204" pitchFamily="34" charset="0"/>
              </a:rPr>
              <a:t>i</a:t>
            </a:r>
            <a:r>
              <a:rPr lang="zh-CN" altLang="en-US" dirty="0" smtClean="0">
                <a:latin typeface="Arial" panose="020B0604020202020204" pitchFamily="34" charset="0"/>
              </a:rPr>
              <a:t>步球到达</a:t>
            </a:r>
            <a:r>
              <a:rPr lang="en-US" altLang="zh-CN" dirty="0">
                <a:latin typeface="Arial" panose="020B0604020202020204" pitchFamily="34" charset="0"/>
              </a:rPr>
              <a:t>j</a:t>
            </a:r>
            <a:r>
              <a:rPr lang="zh-CN" altLang="en-US" dirty="0" smtClean="0">
                <a:latin typeface="Arial" panose="020B0604020202020204" pitchFamily="34" charset="0"/>
              </a:rPr>
              <a:t>的</a:t>
            </a:r>
            <a:r>
              <a:rPr lang="zh-CN" altLang="en-US" dirty="0">
                <a:latin typeface="Arial" panose="020B0604020202020204" pitchFamily="34" charset="0"/>
              </a:rPr>
              <a:t>方法数</a:t>
            </a:r>
            <a:endParaRPr lang="en-US" altLang="zh-CN" dirty="0">
              <a:latin typeface="Arial" panose="020B0604020202020204" pitchFamily="34" charset="0"/>
            </a:endParaRPr>
          </a:p>
          <a:p>
            <a:pPr>
              <a:defRPr/>
            </a:pPr>
            <a:r>
              <a:rPr lang="en-US" altLang="zh-CN" dirty="0">
                <a:latin typeface="Arial" panose="020B0604020202020204" pitchFamily="34" charset="0"/>
              </a:rPr>
              <a:t>f[</a:t>
            </a:r>
            <a:r>
              <a:rPr lang="en-US" altLang="zh-CN" dirty="0" err="1">
                <a:latin typeface="Arial" panose="020B0604020202020204" pitchFamily="34" charset="0"/>
              </a:rPr>
              <a:t>i</a:t>
            </a:r>
            <a:r>
              <a:rPr lang="en-US" altLang="zh-CN" dirty="0">
                <a:latin typeface="Arial" panose="020B0604020202020204" pitchFamily="34" charset="0"/>
              </a:rPr>
              <a:t>][j]</a:t>
            </a:r>
            <a:r>
              <a:rPr lang="zh-CN" altLang="en-US" dirty="0">
                <a:latin typeface="Arial" panose="020B0604020202020204" pitchFamily="34" charset="0"/>
              </a:rPr>
              <a:t>表示第</a:t>
            </a:r>
            <a:r>
              <a:rPr lang="en-US" altLang="zh-CN" dirty="0" err="1">
                <a:latin typeface="Arial" panose="020B0604020202020204" pitchFamily="34" charset="0"/>
              </a:rPr>
              <a:t>i</a:t>
            </a:r>
            <a:r>
              <a:rPr lang="zh-CN" altLang="en-US" dirty="0">
                <a:latin typeface="Arial" panose="020B0604020202020204" pitchFamily="34" charset="0"/>
              </a:rPr>
              <a:t>次传球之后球在第</a:t>
            </a:r>
            <a:r>
              <a:rPr lang="en-US" altLang="zh-CN" dirty="0">
                <a:latin typeface="Arial" panose="020B0604020202020204" pitchFamily="34" charset="0"/>
              </a:rPr>
              <a:t>j</a:t>
            </a:r>
            <a:r>
              <a:rPr lang="zh-CN" altLang="en-US" dirty="0">
                <a:latin typeface="Arial" panose="020B0604020202020204" pitchFamily="34" charset="0"/>
              </a:rPr>
              <a:t>个人手上的方法数</a:t>
            </a:r>
            <a:endParaRPr lang="en-US" altLang="zh-CN" dirty="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第二步：确定状态转移方程和边界</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a:latin typeface="Arial" panose="020B0604020202020204" pitchFamily="34" charset="0"/>
              </a:rPr>
              <a:t>f[</a:t>
            </a:r>
            <a:r>
              <a:rPr lang="en-US" altLang="zh-CN" dirty="0" err="1">
                <a:latin typeface="Arial" panose="020B0604020202020204" pitchFamily="34" charset="0"/>
              </a:rPr>
              <a:t>i</a:t>
            </a:r>
            <a:r>
              <a:rPr lang="en-US" altLang="zh-CN" dirty="0">
                <a:latin typeface="Arial" panose="020B0604020202020204" pitchFamily="34" charset="0"/>
              </a:rPr>
              <a:t>][j] = f[i-1][j-1] + f[i-1][j+1]</a:t>
            </a:r>
            <a:endParaRPr lang="en-US" altLang="zh-CN" dirty="0">
              <a:latin typeface="Arial" panose="020B0604020202020204" pitchFamily="34" charset="0"/>
            </a:endParaRPr>
          </a:p>
          <a:p>
            <a:pPr>
              <a:defRPr/>
            </a:pPr>
            <a:r>
              <a:rPr lang="en-US" altLang="zh-CN" dirty="0">
                <a:latin typeface="Arial" panose="020B0604020202020204" pitchFamily="34" charset="0"/>
              </a:rPr>
              <a:t>f[0][1] = 1;</a:t>
            </a:r>
            <a:endParaRPr lang="en-US" altLang="zh-CN" dirty="0">
              <a:latin typeface="Arial" panose="020B0604020202020204" pitchFamily="34" charset="0"/>
            </a:endParaRPr>
          </a:p>
          <a:p>
            <a:pPr>
              <a:defRPr/>
            </a:pPr>
            <a:r>
              <a:rPr lang="zh-CN" altLang="en-US" dirty="0">
                <a:latin typeface="Arial" panose="020B0604020202020204" pitchFamily="34" charset="0"/>
              </a:rPr>
              <a:t>注意由于是一个</a:t>
            </a:r>
            <a:r>
              <a:rPr lang="zh-CN" altLang="en-US" dirty="0" smtClean="0">
                <a:latin typeface="Arial" panose="020B0604020202020204" pitchFamily="34" charset="0"/>
              </a:rPr>
              <a:t>环，</a:t>
            </a:r>
            <a:r>
              <a:rPr lang="en-US" altLang="zh-CN" dirty="0" smtClean="0">
                <a:latin typeface="Arial" panose="020B0604020202020204" pitchFamily="34" charset="0"/>
              </a:rPr>
              <a:t>j=1 </a:t>
            </a:r>
            <a:r>
              <a:rPr lang="zh-CN" altLang="en-US" dirty="0">
                <a:latin typeface="Arial" panose="020B0604020202020204" pitchFamily="34" charset="0"/>
              </a:rPr>
              <a:t>时 左边（</a:t>
            </a:r>
            <a:r>
              <a:rPr lang="en-US" altLang="zh-CN" dirty="0">
                <a:latin typeface="Arial" panose="020B0604020202020204" pitchFamily="34" charset="0"/>
              </a:rPr>
              <a:t>j-1</a:t>
            </a:r>
            <a:r>
              <a:rPr lang="zh-CN" altLang="en-US" dirty="0">
                <a:latin typeface="Arial" panose="020B0604020202020204" pitchFamily="34" charset="0"/>
              </a:rPr>
              <a:t>） 为</a:t>
            </a:r>
            <a:r>
              <a:rPr lang="en-US" altLang="zh-CN" dirty="0" smtClean="0">
                <a:latin typeface="Arial" panose="020B0604020202020204" pitchFamily="34" charset="0"/>
              </a:rPr>
              <a:t>n</a:t>
            </a:r>
            <a:r>
              <a:rPr lang="zh-CN" altLang="en-US" dirty="0" smtClean="0">
                <a:latin typeface="Arial" panose="020B0604020202020204" pitchFamily="34" charset="0"/>
              </a:rPr>
              <a:t>，</a:t>
            </a:r>
            <a:r>
              <a:rPr lang="en-US" altLang="zh-CN" dirty="0" smtClean="0">
                <a:latin typeface="Arial" panose="020B0604020202020204" pitchFamily="34" charset="0"/>
              </a:rPr>
              <a:t>j=n </a:t>
            </a:r>
            <a:r>
              <a:rPr lang="zh-CN" altLang="en-US" dirty="0">
                <a:latin typeface="Arial" panose="020B0604020202020204" pitchFamily="34" charset="0"/>
              </a:rPr>
              <a:t>时 右边（</a:t>
            </a:r>
            <a:r>
              <a:rPr lang="en-US" altLang="zh-CN" dirty="0">
                <a:latin typeface="Arial" panose="020B0604020202020204" pitchFamily="34" charset="0"/>
              </a:rPr>
              <a:t>j+1</a:t>
            </a:r>
            <a:r>
              <a:rPr lang="zh-CN" altLang="en-US" dirty="0">
                <a:latin typeface="Arial" panose="020B0604020202020204" pitchFamily="34" charset="0"/>
              </a:rPr>
              <a:t>）为</a:t>
            </a:r>
            <a:r>
              <a:rPr lang="en-US" altLang="zh-CN" dirty="0">
                <a:latin typeface="Arial" panose="020B0604020202020204" pitchFamily="34" charset="0"/>
              </a:rPr>
              <a:t>1 </a:t>
            </a:r>
            <a:endParaRPr lang="zh-CN" altLang="en-US" dirty="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第四步：确定实现方法</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714375"/>
            <a:ext cx="7467600" cy="774700"/>
          </a:xfrm>
        </p:spPr>
        <p:txBody>
          <a:bodyPr>
            <a:noAutofit/>
          </a:bodyPr>
          <a:lstStyle/>
          <a:p>
            <a:pPr eaLnBrk="1" fontAlgn="auto" hangingPunct="1">
              <a:spcAft>
                <a:spcPts val="0"/>
              </a:spcAft>
              <a:defRPr/>
            </a:pPr>
            <a:r>
              <a:rPr lang="zh-CN" altLang="en-US" dirty="0" smtClean="0"/>
              <a:t>例</a:t>
            </a:r>
            <a:r>
              <a:rPr lang="en-US" altLang="zh-CN" dirty="0" smtClean="0"/>
              <a:t>4</a:t>
            </a:r>
            <a:r>
              <a:rPr lang="zh-CN" altLang="en-US" dirty="0" smtClean="0"/>
              <a:t>：滑雪（</a:t>
            </a:r>
            <a:r>
              <a:rPr lang="en-US" altLang="zh-CN" dirty="0" smtClean="0"/>
              <a:t>poj1088</a:t>
            </a:r>
            <a:r>
              <a:rPr lang="zh-CN" altLang="en-US" dirty="0" smtClean="0"/>
              <a:t>）</a:t>
            </a:r>
            <a:endParaRPr lang="zh-CN" altLang="en-US" dirty="0" smtClean="0"/>
          </a:p>
        </p:txBody>
      </p:sp>
      <p:sp>
        <p:nvSpPr>
          <p:cNvPr id="3" name="内容占位符 2"/>
          <p:cNvSpPr>
            <a:spLocks noGrp="1"/>
          </p:cNvSpPr>
          <p:nvPr>
            <p:ph idx="1"/>
          </p:nvPr>
        </p:nvSpPr>
        <p:spPr>
          <a:xfrm>
            <a:off x="500063" y="1571625"/>
            <a:ext cx="7467600" cy="4873625"/>
          </a:xfrm>
        </p:spPr>
        <p:txBody>
          <a:bodyPr>
            <a:normAutofit fontScale="92500" lnSpcReduction="20000"/>
          </a:bodyPr>
          <a:lstStyle/>
          <a:p>
            <a:pPr marL="274320" indent="-274320" eaLnBrk="1" fontAlgn="auto" hangingPunct="1">
              <a:spcAft>
                <a:spcPts val="0"/>
              </a:spcAft>
              <a:buClr>
                <a:schemeClr val="accent3"/>
              </a:buClr>
              <a:buFont typeface="Wingdings 2" panose="05020102010507070707"/>
              <a:buChar char=""/>
              <a:defRPr/>
            </a:pPr>
            <a:r>
              <a:rPr lang="en-US" altLang="zh-CN" dirty="0" smtClean="0">
                <a:latin typeface="Arial" panose="020B0604020202020204" pitchFamily="34" charset="0"/>
              </a:rPr>
              <a:t>Michael</a:t>
            </a:r>
            <a:r>
              <a:rPr lang="zh-CN" altLang="en-US" dirty="0" smtClean="0">
                <a:latin typeface="Arial" panose="020B0604020202020204" pitchFamily="34" charset="0"/>
              </a:rPr>
              <a:t>喜欢滑雪，这并不奇怪， 因为滑雪的确很刺激。可是为了获得速度，滑的区域必须向下倾斜，而且当你滑到坡底，你不得不再次走上坡或者等待升降机来载你。</a:t>
            </a:r>
            <a:r>
              <a:rPr lang="en-US" altLang="zh-CN" dirty="0" smtClean="0">
                <a:latin typeface="Arial" panose="020B0604020202020204" pitchFamily="34" charset="0"/>
              </a:rPr>
              <a:t>Michael</a:t>
            </a:r>
            <a:r>
              <a:rPr lang="zh-CN" altLang="en-US" dirty="0" smtClean="0">
                <a:latin typeface="Arial" panose="020B0604020202020204" pitchFamily="34" charset="0"/>
              </a:rPr>
              <a:t>想知道载一个区域中最长底滑坡。区域由一个二维数组给出。数组的每个数字代表点的高度。下面是一个例子 </a:t>
            </a:r>
            <a:br>
              <a:rPr lang="zh-CN" altLang="en-US" dirty="0" smtClean="0">
                <a:latin typeface="Arial" panose="020B0604020202020204" pitchFamily="34" charset="0"/>
              </a:rPr>
            </a:br>
            <a:r>
              <a:rPr lang="en-US" altLang="zh-CN" dirty="0" smtClean="0">
                <a:latin typeface="Arial" panose="020B0604020202020204" pitchFamily="34" charset="0"/>
              </a:rPr>
              <a:t>1   2   3   4   5 </a:t>
            </a:r>
            <a:br>
              <a:rPr lang="en-US" altLang="zh-CN" dirty="0" smtClean="0">
                <a:latin typeface="Arial" panose="020B0604020202020204" pitchFamily="34" charset="0"/>
              </a:rPr>
            </a:br>
            <a:r>
              <a:rPr lang="en-US" altLang="zh-CN" dirty="0" smtClean="0">
                <a:latin typeface="Arial" panose="020B0604020202020204" pitchFamily="34" charset="0"/>
              </a:rPr>
              <a:t>16 17 18 19 6 </a:t>
            </a:r>
            <a:br>
              <a:rPr lang="en-US" altLang="zh-CN" dirty="0" smtClean="0">
                <a:latin typeface="Arial" panose="020B0604020202020204" pitchFamily="34" charset="0"/>
              </a:rPr>
            </a:br>
            <a:r>
              <a:rPr lang="en-US" altLang="zh-CN" dirty="0" smtClean="0">
                <a:latin typeface="Arial" panose="020B0604020202020204" pitchFamily="34" charset="0"/>
              </a:rPr>
              <a:t>15 24 25 20 7 </a:t>
            </a:r>
            <a:br>
              <a:rPr lang="en-US" altLang="zh-CN" dirty="0" smtClean="0">
                <a:latin typeface="Arial" panose="020B0604020202020204" pitchFamily="34" charset="0"/>
              </a:rPr>
            </a:br>
            <a:r>
              <a:rPr lang="en-US" altLang="zh-CN" dirty="0" smtClean="0">
                <a:latin typeface="Arial" panose="020B0604020202020204" pitchFamily="34" charset="0"/>
              </a:rPr>
              <a:t>14 23 22 21 8 </a:t>
            </a:r>
            <a:br>
              <a:rPr lang="en-US" altLang="zh-CN" dirty="0" smtClean="0">
                <a:latin typeface="Arial" panose="020B0604020202020204" pitchFamily="34" charset="0"/>
              </a:rPr>
            </a:br>
            <a:r>
              <a:rPr lang="en-US" altLang="zh-CN" dirty="0" smtClean="0">
                <a:latin typeface="Arial" panose="020B0604020202020204" pitchFamily="34" charset="0"/>
              </a:rPr>
              <a:t>13 12 11 10 9</a:t>
            </a:r>
            <a:br>
              <a:rPr lang="en-US" altLang="zh-CN" dirty="0" smtClean="0">
                <a:latin typeface="Arial" panose="020B0604020202020204" pitchFamily="34" charset="0"/>
              </a:rPr>
            </a:br>
            <a:r>
              <a:rPr lang="zh-CN" altLang="en-US" dirty="0" smtClean="0">
                <a:latin typeface="Arial" panose="020B0604020202020204" pitchFamily="34" charset="0"/>
              </a:rPr>
              <a:t>一个人可以从某个点滑向上下左右相邻四个点之一，当且仅当高度减小。在上面的例子中，一条可滑行的滑坡为</a:t>
            </a:r>
            <a:r>
              <a:rPr lang="en-US" altLang="zh-CN" dirty="0" smtClean="0">
                <a:latin typeface="Arial" panose="020B0604020202020204" pitchFamily="34" charset="0"/>
              </a:rPr>
              <a:t>24-17-16-1</a:t>
            </a:r>
            <a:r>
              <a:rPr lang="zh-CN" altLang="en-US" dirty="0" smtClean="0">
                <a:latin typeface="Arial" panose="020B0604020202020204" pitchFamily="34" charset="0"/>
              </a:rPr>
              <a:t>。当然</a:t>
            </a:r>
            <a:r>
              <a:rPr lang="en-US" altLang="zh-CN" dirty="0" smtClean="0">
                <a:latin typeface="Arial" panose="020B0604020202020204" pitchFamily="34" charset="0"/>
              </a:rPr>
              <a:t>25-24-23-...-3-2-1</a:t>
            </a:r>
            <a:r>
              <a:rPr lang="zh-CN" altLang="en-US" dirty="0" smtClean="0">
                <a:latin typeface="Arial" panose="020B0604020202020204" pitchFamily="34" charset="0"/>
              </a:rPr>
              <a:t>更长。事实上，这是最长的一条。</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smtClean="0"/>
              <a:t>例</a:t>
            </a:r>
            <a:r>
              <a:rPr lang="en-US" altLang="zh-CN" dirty="0" smtClean="0"/>
              <a:t>4</a:t>
            </a:r>
            <a:r>
              <a:rPr lang="zh-CN" altLang="en-US" dirty="0" smtClean="0"/>
              <a:t>：滑雪（</a:t>
            </a:r>
            <a:r>
              <a:rPr lang="en-US" altLang="zh-CN" dirty="0" smtClean="0"/>
              <a:t>poj1088</a:t>
            </a:r>
            <a:r>
              <a:rPr lang="zh-CN" altLang="en-US" dirty="0" smtClean="0"/>
              <a:t>）</a:t>
            </a:r>
            <a:endParaRPr lang="zh-CN" altLang="en-US" dirty="0" smtClean="0"/>
          </a:p>
        </p:txBody>
      </p:sp>
      <p:sp>
        <p:nvSpPr>
          <p:cNvPr id="3" name="内容占位符 2"/>
          <p:cNvSpPr>
            <a:spLocks noGrp="1"/>
          </p:cNvSpPr>
          <p:nvPr>
            <p:ph idx="1"/>
          </p:nvPr>
        </p:nvSpPr>
        <p:spPr>
          <a:xfrm>
            <a:off x="428625" y="1500188"/>
            <a:ext cx="8072438" cy="4873625"/>
          </a:xfrm>
        </p:spPr>
        <p:txBody>
          <a:bodyPr>
            <a:normAutofit fontScale="92500" lnSpcReduction="20000"/>
          </a:bodyPr>
          <a:lstStyle/>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274320" indent="-274320" eaLnBrk="1" fontAlgn="auto" hangingPunct="1">
              <a:spcAft>
                <a:spcPts val="0"/>
              </a:spcAft>
              <a:buClr>
                <a:schemeClr val="accent3"/>
              </a:buClr>
              <a:buFont typeface="Wingdings 2" panose="05020102010507070707"/>
              <a:buChar cha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a:t>
            </a:r>
            <a:r>
              <a:rPr lang="zh-CN" altLang="en-US" dirty="0" smtClean="0">
                <a:latin typeface="Arial" panose="020B0604020202020204" pitchFamily="34" charset="0"/>
              </a:rPr>
              <a:t>表示从（</a:t>
            </a:r>
            <a:r>
              <a:rPr lang="en-US" altLang="zh-CN" dirty="0" err="1" smtClean="0">
                <a:latin typeface="Arial" panose="020B0604020202020204" pitchFamily="34" charset="0"/>
              </a:rPr>
              <a:t>i</a:t>
            </a:r>
            <a:r>
              <a:rPr lang="zh-CN" altLang="en-US" dirty="0" smtClean="0">
                <a:latin typeface="Arial" panose="020B0604020202020204" pitchFamily="34" charset="0"/>
              </a:rPr>
              <a:t>，</a:t>
            </a:r>
            <a:r>
              <a:rPr lang="en-US" altLang="zh-CN" dirty="0" smtClean="0">
                <a:latin typeface="Arial" panose="020B0604020202020204" pitchFamily="34" charset="0"/>
              </a:rPr>
              <a:t>j</a:t>
            </a:r>
            <a:r>
              <a:rPr lang="zh-CN" altLang="en-US" dirty="0" smtClean="0">
                <a:latin typeface="Arial" panose="020B0604020202020204" pitchFamily="34" charset="0"/>
              </a:rPr>
              <a:t>）滑下的最长路径长度</a:t>
            </a:r>
            <a:endParaRPr lang="en-US" altLang="zh-CN" dirty="0" smtClean="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 </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buFont typeface="Wingdings 2" panose="05020102010507070707"/>
              <a:buNone/>
              <a:defRPr/>
            </a:pPr>
            <a:r>
              <a:rPr lang="en-US" altLang="zh-CN" dirty="0" smtClean="0">
                <a:latin typeface="Arial" panose="020B0604020202020204" pitchFamily="34" charset="0"/>
              </a:rPr>
              <a:t>——</a:t>
            </a:r>
            <a:r>
              <a:rPr lang="zh-CN" altLang="en-US" dirty="0" smtClean="0">
                <a:latin typeface="Arial" panose="020B0604020202020204" pitchFamily="34" charset="0"/>
              </a:rPr>
              <a:t>由于</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a:t>
            </a:r>
            <a:r>
              <a:rPr lang="zh-CN" altLang="en-US" dirty="0" smtClean="0">
                <a:latin typeface="Arial" panose="020B0604020202020204" pitchFamily="34" charset="0"/>
              </a:rPr>
              <a:t>由上下左右四个方向转移过来</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max {f[</a:t>
            </a:r>
            <a:r>
              <a:rPr lang="en-US" altLang="zh-CN" dirty="0" err="1" smtClean="0">
                <a:latin typeface="Arial" panose="020B0604020202020204" pitchFamily="34" charset="0"/>
              </a:rPr>
              <a:t>i</a:t>
            </a:r>
            <a:r>
              <a:rPr lang="en-US" altLang="zh-CN" dirty="0" smtClean="0">
                <a:latin typeface="Arial" panose="020B0604020202020204" pitchFamily="34" charset="0"/>
              </a:rPr>
              <a:t>  - 1][j] + 1    (a[</a:t>
            </a:r>
            <a:r>
              <a:rPr lang="en-US" altLang="zh-CN" dirty="0" err="1" smtClean="0">
                <a:latin typeface="Arial" panose="020B0604020202020204" pitchFamily="34" charset="0"/>
              </a:rPr>
              <a:t>i</a:t>
            </a:r>
            <a:r>
              <a:rPr lang="en-US" altLang="zh-CN" dirty="0" smtClean="0">
                <a:latin typeface="Arial" panose="020B0604020202020204" pitchFamily="34" charset="0"/>
              </a:rPr>
              <a:t> - 1][j] &lt;a[</a:t>
            </a:r>
            <a:r>
              <a:rPr lang="en-US" altLang="zh-CN" dirty="0" err="1" smtClean="0">
                <a:latin typeface="Arial" panose="020B0604020202020204" pitchFamily="34" charset="0"/>
              </a:rPr>
              <a:t>i</a:t>
            </a:r>
            <a:r>
              <a:rPr lang="en-US" altLang="zh-CN" dirty="0" smtClean="0">
                <a:latin typeface="Arial" panose="020B0604020202020204" pitchFamily="34" charset="0"/>
              </a:rPr>
              <a:t>][j])</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None/>
              <a:defRPr/>
            </a:pPr>
            <a:r>
              <a:rPr lang="en-US" altLang="zh-CN" dirty="0" smtClean="0">
                <a:latin typeface="Arial" panose="020B0604020202020204" pitchFamily="34" charset="0"/>
              </a:rPr>
              <a:t>			   {f[</a:t>
            </a:r>
            <a:r>
              <a:rPr lang="en-US" altLang="zh-CN" dirty="0" err="1" smtClean="0">
                <a:latin typeface="Arial" panose="020B0604020202020204" pitchFamily="34" charset="0"/>
              </a:rPr>
              <a:t>i</a:t>
            </a:r>
            <a:r>
              <a:rPr lang="en-US" altLang="zh-CN" dirty="0" smtClean="0">
                <a:latin typeface="Arial" panose="020B0604020202020204" pitchFamily="34" charset="0"/>
              </a:rPr>
              <a:t> + 1][j] + 1    (a[</a:t>
            </a:r>
            <a:r>
              <a:rPr lang="en-US" altLang="zh-CN" dirty="0" err="1" smtClean="0">
                <a:latin typeface="Arial" panose="020B0604020202020204" pitchFamily="34" charset="0"/>
              </a:rPr>
              <a:t>i</a:t>
            </a:r>
            <a:r>
              <a:rPr lang="en-US" altLang="zh-CN" dirty="0" smtClean="0">
                <a:latin typeface="Arial" panose="020B0604020202020204" pitchFamily="34" charset="0"/>
              </a:rPr>
              <a:t> + 1][j] &lt;a[</a:t>
            </a:r>
            <a:r>
              <a:rPr lang="en-US" altLang="zh-CN" dirty="0" err="1" smtClean="0">
                <a:latin typeface="Arial" panose="020B0604020202020204" pitchFamily="34" charset="0"/>
              </a:rPr>
              <a:t>i</a:t>
            </a:r>
            <a:r>
              <a:rPr lang="en-US" altLang="zh-CN" dirty="0" smtClean="0">
                <a:latin typeface="Arial" panose="020B0604020202020204" pitchFamily="34" charset="0"/>
              </a:rPr>
              <a:t>][j])</a:t>
            </a:r>
            <a:endParaRPr lang="zh-CN" altLang="en-US"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None/>
              <a:defRPr/>
            </a:pPr>
            <a:r>
              <a:rPr lang="en-US" altLang="zh-CN" dirty="0" smtClean="0">
                <a:latin typeface="Arial" panose="020B0604020202020204" pitchFamily="34" charset="0"/>
              </a:rPr>
              <a:t>			   {f[</a:t>
            </a:r>
            <a:r>
              <a:rPr lang="en-US" altLang="zh-CN" dirty="0" err="1" smtClean="0">
                <a:latin typeface="Arial" panose="020B0604020202020204" pitchFamily="34" charset="0"/>
              </a:rPr>
              <a:t>i</a:t>
            </a:r>
            <a:r>
              <a:rPr lang="en-US" altLang="zh-CN" dirty="0" smtClean="0">
                <a:latin typeface="Arial" panose="020B0604020202020204" pitchFamily="34" charset="0"/>
              </a:rPr>
              <a:t>][j - 1] + 1     (a[</a:t>
            </a:r>
            <a:r>
              <a:rPr lang="en-US" altLang="zh-CN" dirty="0" err="1" smtClean="0">
                <a:latin typeface="Arial" panose="020B0604020202020204" pitchFamily="34" charset="0"/>
              </a:rPr>
              <a:t>i</a:t>
            </a:r>
            <a:r>
              <a:rPr lang="en-US" altLang="zh-CN" dirty="0" smtClean="0">
                <a:latin typeface="Arial" panose="020B0604020202020204" pitchFamily="34" charset="0"/>
              </a:rPr>
              <a:t>][j - 1] &lt;a[</a:t>
            </a:r>
            <a:r>
              <a:rPr lang="en-US" altLang="zh-CN" dirty="0" err="1" smtClean="0">
                <a:latin typeface="Arial" panose="020B0604020202020204" pitchFamily="34" charset="0"/>
              </a:rPr>
              <a:t>i</a:t>
            </a:r>
            <a:r>
              <a:rPr lang="en-US" altLang="zh-CN" dirty="0" smtClean="0">
                <a:latin typeface="Arial" panose="020B0604020202020204" pitchFamily="34" charset="0"/>
              </a:rPr>
              <a:t>][j])</a:t>
            </a:r>
            <a:endParaRPr lang="zh-CN" altLang="en-US"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None/>
              <a:defRPr/>
            </a:pPr>
            <a:r>
              <a:rPr lang="en-US" altLang="zh-CN" dirty="0" smtClean="0">
                <a:latin typeface="Arial" panose="020B0604020202020204" pitchFamily="34" charset="0"/>
              </a:rPr>
              <a:t>			   {f[</a:t>
            </a:r>
            <a:r>
              <a:rPr lang="en-US" altLang="zh-CN" dirty="0" err="1" smtClean="0">
                <a:latin typeface="Arial" panose="020B0604020202020204" pitchFamily="34" charset="0"/>
              </a:rPr>
              <a:t>i</a:t>
            </a:r>
            <a:r>
              <a:rPr lang="en-US" altLang="zh-CN" dirty="0" smtClean="0">
                <a:latin typeface="Arial" panose="020B0604020202020204" pitchFamily="34" charset="0"/>
              </a:rPr>
              <a:t>][j + 1] + 1    (a[</a:t>
            </a:r>
            <a:r>
              <a:rPr lang="en-US" altLang="zh-CN" dirty="0" err="1" smtClean="0">
                <a:latin typeface="Arial" panose="020B0604020202020204" pitchFamily="34" charset="0"/>
              </a:rPr>
              <a:t>i</a:t>
            </a:r>
            <a:r>
              <a:rPr lang="en-US" altLang="zh-CN" dirty="0" smtClean="0">
                <a:latin typeface="Arial" panose="020B0604020202020204" pitchFamily="34" charset="0"/>
              </a:rPr>
              <a:t>][j + 1] &lt;a[</a:t>
            </a:r>
            <a:r>
              <a:rPr lang="en-US" altLang="zh-CN" dirty="0" err="1" smtClean="0">
                <a:latin typeface="Arial" panose="020B0604020202020204" pitchFamily="34" charset="0"/>
              </a:rPr>
              <a:t>i</a:t>
            </a:r>
            <a:r>
              <a:rPr lang="en-US" altLang="zh-CN" dirty="0" smtClean="0">
                <a:latin typeface="Arial" panose="020B0604020202020204" pitchFamily="34" charset="0"/>
              </a:rPr>
              <a:t>][j])</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None/>
              <a:defRPr/>
            </a:pPr>
            <a:r>
              <a:rPr lang="en-US" altLang="zh-CN" dirty="0" smtClean="0">
                <a:latin typeface="Arial" panose="020B0604020202020204" pitchFamily="34" charset="0"/>
              </a:rPr>
              <a:t>    </a:t>
            </a:r>
            <a:r>
              <a:rPr lang="zh-CN" altLang="en-US" dirty="0" smtClean="0">
                <a:solidFill>
                  <a:srgbClr val="FF0000"/>
                </a:solidFill>
                <a:latin typeface="Arial" panose="020B0604020202020204" pitchFamily="34" charset="0"/>
              </a:rPr>
              <a:t>（初值）：</a:t>
            </a:r>
            <a:r>
              <a:rPr lang="en-US" altLang="zh-CN" dirty="0" smtClean="0">
                <a:solidFill>
                  <a:srgbClr val="FF0000"/>
                </a:solidFill>
                <a:latin typeface="Arial" panose="020B0604020202020204" pitchFamily="34" charset="0"/>
              </a:rPr>
              <a:t>f[</a:t>
            </a:r>
            <a:r>
              <a:rPr lang="en-US" altLang="zh-CN" dirty="0" err="1" smtClean="0">
                <a:solidFill>
                  <a:srgbClr val="FF0000"/>
                </a:solidFill>
                <a:latin typeface="Arial" panose="020B0604020202020204" pitchFamily="34" charset="0"/>
              </a:rPr>
              <a:t>i</a:t>
            </a:r>
            <a:r>
              <a:rPr lang="en-US" altLang="zh-CN" dirty="0" smtClean="0">
                <a:solidFill>
                  <a:srgbClr val="FF0000"/>
                </a:solidFill>
                <a:latin typeface="Arial" panose="020B0604020202020204" pitchFamily="34" charset="0"/>
              </a:rPr>
              <a:t>][j] = 0</a:t>
            </a:r>
            <a:endParaRPr lang="zh-CN" altLang="en-US" dirty="0" smtClean="0">
              <a:solidFill>
                <a:srgbClr val="FF0000"/>
              </a:solidFill>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第四步：确定实现方法</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dirty="0" smtClean="0">
                <a:latin typeface="Arial" panose="020B0604020202020204" pitchFamily="34" charset="0"/>
              </a:rPr>
              <a:t>相信同学们已经看出问题了，我们没法通过递推的方式在算</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a:t>
            </a:r>
            <a:r>
              <a:rPr lang="zh-CN" altLang="en-US" dirty="0" smtClean="0">
                <a:latin typeface="Arial" panose="020B0604020202020204" pitchFamily="34" charset="0"/>
              </a:rPr>
              <a:t>之前将他上下左右四个点的值都求出来！！！</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500034" y="714356"/>
            <a:ext cx="7543800" cy="819150"/>
          </a:xfrm>
        </p:spPr>
        <p:txBody>
          <a:bodyPr>
            <a:normAutofit/>
          </a:bodyPr>
          <a:lstStyle/>
          <a:p>
            <a:r>
              <a:rPr lang="zh-CN" altLang="en-US" dirty="0"/>
              <a:t>递归</a:t>
            </a:r>
            <a:r>
              <a:rPr lang="zh-HK" altLang="en-US" dirty="0"/>
              <a:t> </a:t>
            </a:r>
            <a:r>
              <a:rPr lang="en-US" altLang="zh-HK" dirty="0" err="1"/>
              <a:t>vs</a:t>
            </a:r>
            <a:r>
              <a:rPr lang="en-US" altLang="zh-HK" dirty="0"/>
              <a:t> </a:t>
            </a:r>
            <a:r>
              <a:rPr lang="zh-CN" altLang="en-US" dirty="0" smtClean="0"/>
              <a:t>递推</a:t>
            </a:r>
            <a:endParaRPr lang="zh-CN" altLang="en-GB" dirty="0"/>
          </a:p>
        </p:txBody>
      </p:sp>
      <p:sp>
        <p:nvSpPr>
          <p:cNvPr id="9219" name="Text Box 3"/>
          <p:cNvSpPr txBox="1">
            <a:spLocks noChangeArrowheads="1"/>
          </p:cNvSpPr>
          <p:nvPr/>
        </p:nvSpPr>
        <p:spPr bwMode="auto">
          <a:xfrm>
            <a:off x="357158" y="1857364"/>
            <a:ext cx="5976938" cy="1200329"/>
          </a:xfrm>
          <a:prstGeom prst="rect">
            <a:avLst/>
          </a:prstGeom>
          <a:solidFill>
            <a:schemeClr val="bg1"/>
          </a:solidFill>
          <a:ln w="9525">
            <a:solidFill>
              <a:schemeClr val="accent2"/>
            </a:solidFill>
            <a:miter lim="800000"/>
          </a:ln>
          <a:effectLst>
            <a:outerShdw dist="107763" dir="2700000" algn="ctr" rotWithShape="0">
              <a:schemeClr val="bg2">
                <a:alpha val="50000"/>
              </a:schemeClr>
            </a:outerShdw>
          </a:effectLst>
        </p:spPr>
        <p:txBody>
          <a:bodyPr>
            <a:spAutoFit/>
          </a:bodyPr>
          <a:lstStyle/>
          <a:p>
            <a:pPr>
              <a:tabLst>
                <a:tab pos="571500" algn="l"/>
                <a:tab pos="1144270" algn="l"/>
              </a:tabLst>
            </a:pPr>
            <a:r>
              <a:rPr lang="zh-CN" altLang="en-GB" sz="2400" b="1" dirty="0">
                <a:latin typeface="Comic Sans MS" panose="030F0702030302020204" pitchFamily="66" charset="0"/>
                <a:ea typeface="PMingLiU" panose="02020500000000000000" pitchFamily="18" charset="-120"/>
              </a:rPr>
              <a:t>递归版本</a:t>
            </a:r>
            <a:r>
              <a:rPr lang="en-GB" altLang="en-GB" sz="2400" b="1" dirty="0" smtClean="0">
                <a:latin typeface="Comic Sans MS" panose="030F0702030302020204" pitchFamily="66" charset="0"/>
                <a:ea typeface="PMingLiU" panose="02020500000000000000" pitchFamily="18" charset="-120"/>
              </a:rPr>
              <a:t>:   </a:t>
            </a:r>
            <a:r>
              <a:rPr lang="zh-CN" altLang="en-US" sz="2400" b="1" dirty="0" smtClean="0">
                <a:latin typeface="Comic Sans MS" panose="030F0702030302020204" pitchFamily="66" charset="0"/>
                <a:ea typeface="PMingLiU" panose="02020500000000000000" pitchFamily="18" charset="-120"/>
              </a:rPr>
              <a:t>求</a:t>
            </a:r>
            <a:r>
              <a:rPr lang="en-GB" altLang="en-US" sz="2400" b="1" dirty="0" smtClean="0">
                <a:latin typeface="Comic Sans MS" panose="030F0702030302020204" pitchFamily="66" charset="0"/>
                <a:ea typeface="PMingLiU" panose="02020500000000000000" pitchFamily="18" charset="-120"/>
              </a:rPr>
              <a:t>F(n)</a:t>
            </a:r>
            <a:endParaRPr lang="en-GB" altLang="en-US" sz="2400" b="1" dirty="0" smtClean="0">
              <a:latin typeface="Comic Sans MS" panose="030F0702030302020204" pitchFamily="66" charset="0"/>
              <a:ea typeface="PMingLiU" panose="02020500000000000000" pitchFamily="18" charset="-120"/>
            </a:endParaRPr>
          </a:p>
          <a:p>
            <a:pPr eaLnBrk="0" hangingPunct="0">
              <a:tabLst>
                <a:tab pos="571500" algn="l"/>
                <a:tab pos="1144270" algn="l"/>
              </a:tabLst>
            </a:pPr>
            <a:r>
              <a:rPr lang="en-GB" sz="2400" dirty="0">
                <a:latin typeface="Times New Roman" panose="02020603050405020304" pitchFamily="18" charset="0"/>
              </a:rPr>
              <a:t>1	</a:t>
            </a:r>
            <a:r>
              <a:rPr lang="en-GB" sz="2400" b="1" dirty="0">
                <a:solidFill>
                  <a:srgbClr val="996633"/>
                </a:solidFill>
                <a:latin typeface="Times New Roman" panose="02020603050405020304" pitchFamily="18" charset="0"/>
              </a:rPr>
              <a:t>if</a:t>
            </a:r>
            <a:r>
              <a:rPr lang="en-GB" sz="2400" dirty="0">
                <a:latin typeface="Times New Roman" panose="02020603050405020304" pitchFamily="18" charset="0"/>
              </a:rPr>
              <a:t> </a:t>
            </a:r>
            <a:r>
              <a:rPr lang="en-US" sz="2400" dirty="0" smtClean="0">
                <a:latin typeface="Times New Roman" panose="02020603050405020304" pitchFamily="18" charset="0"/>
              </a:rPr>
              <a:t>(</a:t>
            </a:r>
            <a:r>
              <a:rPr lang="en-GB" sz="2400" i="1" dirty="0" smtClean="0">
                <a:latin typeface="Times New Roman" panose="02020603050405020304" pitchFamily="18" charset="0"/>
              </a:rPr>
              <a:t>n</a:t>
            </a:r>
            <a:r>
              <a:rPr lang="en-GB" sz="2400" dirty="0" smtClean="0">
                <a:latin typeface="Times New Roman" panose="02020603050405020304" pitchFamily="18" charset="0"/>
              </a:rPr>
              <a:t>==0 || </a:t>
            </a:r>
            <a:r>
              <a:rPr lang="en-GB" sz="2400" i="1" dirty="0" smtClean="0">
                <a:latin typeface="Times New Roman" panose="02020603050405020304" pitchFamily="18" charset="0"/>
              </a:rPr>
              <a:t>n=</a:t>
            </a:r>
            <a:r>
              <a:rPr lang="en-GB" sz="2400" dirty="0" smtClean="0">
                <a:latin typeface="Times New Roman" panose="02020603050405020304" pitchFamily="18" charset="0"/>
              </a:rPr>
              <a:t>=1)  </a:t>
            </a:r>
            <a:r>
              <a:rPr lang="en-US" altLang="zh-CN" sz="2400" b="1" dirty="0" smtClean="0">
                <a:solidFill>
                  <a:srgbClr val="996633"/>
                </a:solidFill>
                <a:latin typeface="Times New Roman" panose="02020603050405020304" pitchFamily="18" charset="0"/>
              </a:rPr>
              <a:t>return </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a:t>
            </a:r>
            <a:endParaRPr lang="en-GB" sz="2400" dirty="0">
              <a:latin typeface="Times New Roman" panose="02020603050405020304" pitchFamily="18" charset="0"/>
            </a:endParaRPr>
          </a:p>
          <a:p>
            <a:pPr eaLnBrk="0" hangingPunct="0">
              <a:tabLst>
                <a:tab pos="571500" algn="l"/>
                <a:tab pos="1144270" algn="l"/>
              </a:tabLst>
            </a:pPr>
            <a:r>
              <a:rPr lang="en-GB" sz="2400" dirty="0" smtClean="0">
                <a:latin typeface="Times New Roman" panose="02020603050405020304" pitchFamily="18" charset="0"/>
              </a:rPr>
              <a:t>2</a:t>
            </a:r>
            <a:r>
              <a:rPr lang="en-GB" sz="2400" dirty="0">
                <a:latin typeface="Times New Roman" panose="02020603050405020304" pitchFamily="18" charset="0"/>
              </a:rPr>
              <a:t>	</a:t>
            </a:r>
            <a:r>
              <a:rPr lang="en-GB" sz="2400" b="1" dirty="0" smtClean="0">
                <a:solidFill>
                  <a:srgbClr val="996633"/>
                </a:solidFill>
                <a:latin typeface="Times New Roman" panose="02020603050405020304" pitchFamily="18" charset="0"/>
              </a:rPr>
              <a:t>else  return </a:t>
            </a:r>
            <a:r>
              <a:rPr lang="en-GB" sz="2400" i="1" dirty="0">
                <a:latin typeface="Times New Roman" panose="02020603050405020304" pitchFamily="18" charset="0"/>
              </a:rPr>
              <a:t>F</a:t>
            </a:r>
            <a:r>
              <a:rPr lang="en-GB" sz="2400" dirty="0">
                <a:latin typeface="Times New Roman" panose="02020603050405020304" pitchFamily="18" charset="0"/>
              </a:rPr>
              <a:t>(</a:t>
            </a:r>
            <a:r>
              <a:rPr lang="en-GB" sz="2400" i="1" dirty="0">
                <a:latin typeface="Times New Roman" panose="02020603050405020304" pitchFamily="18" charset="0"/>
              </a:rPr>
              <a:t>n</a:t>
            </a:r>
            <a:r>
              <a:rPr lang="en-GB" sz="2400" dirty="0">
                <a:latin typeface="Times New Roman" panose="02020603050405020304" pitchFamily="18" charset="0"/>
              </a:rPr>
              <a:t>-1) + </a:t>
            </a:r>
            <a:r>
              <a:rPr lang="en-GB" sz="2400" i="1" dirty="0">
                <a:latin typeface="Times New Roman" panose="02020603050405020304" pitchFamily="18" charset="0"/>
              </a:rPr>
              <a:t>F</a:t>
            </a:r>
            <a:r>
              <a:rPr lang="en-GB" sz="2400" dirty="0">
                <a:latin typeface="Times New Roman" panose="02020603050405020304" pitchFamily="18" charset="0"/>
              </a:rPr>
              <a:t>(</a:t>
            </a:r>
            <a:r>
              <a:rPr lang="en-GB" sz="2400" i="1" dirty="0">
                <a:latin typeface="Times New Roman" panose="02020603050405020304" pitchFamily="18" charset="0"/>
              </a:rPr>
              <a:t>n</a:t>
            </a:r>
            <a:r>
              <a:rPr lang="en-GB" sz="2400" dirty="0">
                <a:latin typeface="Times New Roman" panose="02020603050405020304" pitchFamily="18" charset="0"/>
              </a:rPr>
              <a:t>-2</a:t>
            </a:r>
            <a:r>
              <a:rPr lang="en-GB" sz="2400" dirty="0" smtClean="0">
                <a:latin typeface="Times New Roman" panose="02020603050405020304" pitchFamily="18" charset="0"/>
              </a:rPr>
              <a:t>);</a:t>
            </a:r>
            <a:endParaRPr lang="en-US" altLang="zh-CN" sz="2400" dirty="0">
              <a:latin typeface="Times New Roman" panose="02020603050405020304" pitchFamily="18" charset="0"/>
            </a:endParaRPr>
          </a:p>
        </p:txBody>
      </p:sp>
      <p:sp>
        <p:nvSpPr>
          <p:cNvPr id="9220" name="Text Box 4"/>
          <p:cNvSpPr txBox="1">
            <a:spLocks noChangeArrowheads="1"/>
          </p:cNvSpPr>
          <p:nvPr/>
        </p:nvSpPr>
        <p:spPr bwMode="auto">
          <a:xfrm>
            <a:off x="285720" y="3929066"/>
            <a:ext cx="6913562" cy="1938992"/>
          </a:xfrm>
          <a:prstGeom prst="rect">
            <a:avLst/>
          </a:prstGeom>
          <a:solidFill>
            <a:schemeClr val="bg1"/>
          </a:solidFill>
          <a:ln w="9525">
            <a:solidFill>
              <a:schemeClr val="accent2"/>
            </a:solidFill>
            <a:miter lim="800000"/>
          </a:ln>
          <a:effectLst>
            <a:outerShdw dist="107763" dir="2700000" algn="ctr" rotWithShape="0">
              <a:schemeClr val="bg2">
                <a:alpha val="50000"/>
              </a:schemeClr>
            </a:outerShdw>
          </a:effectLst>
        </p:spPr>
        <p:txBody>
          <a:bodyPr>
            <a:spAutoFit/>
          </a:bodyPr>
          <a:lstStyle/>
          <a:p>
            <a:pPr>
              <a:tabLst>
                <a:tab pos="571500" algn="l"/>
                <a:tab pos="1144270" algn="l"/>
              </a:tabLst>
            </a:pPr>
            <a:r>
              <a:rPr lang="zh-CN" altLang="en-US" sz="2400" b="1" dirty="0" smtClean="0">
                <a:latin typeface="Comic Sans MS" panose="030F0702030302020204" pitchFamily="66" charset="0"/>
                <a:ea typeface="PMingLiU" panose="02020500000000000000" pitchFamily="18" charset="-120"/>
              </a:rPr>
              <a:t>递推</a:t>
            </a:r>
            <a:r>
              <a:rPr lang="en-GB" altLang="en-US" sz="2400" b="1" dirty="0" smtClean="0">
                <a:latin typeface="Comic Sans MS" panose="030F0702030302020204" pitchFamily="66" charset="0"/>
                <a:ea typeface="PMingLiU" panose="02020500000000000000" pitchFamily="18" charset="-120"/>
              </a:rPr>
              <a:t>:  </a:t>
            </a:r>
            <a:r>
              <a:rPr lang="zh-CN" altLang="en-US" sz="2400" b="1" dirty="0" smtClean="0">
                <a:latin typeface="Comic Sans MS" panose="030F0702030302020204" pitchFamily="66" charset="0"/>
                <a:ea typeface="PMingLiU" panose="02020500000000000000" pitchFamily="18" charset="-120"/>
              </a:rPr>
              <a:t>求</a:t>
            </a:r>
            <a:r>
              <a:rPr lang="en-GB" altLang="en-US" sz="2400" b="1" dirty="0" smtClean="0">
                <a:latin typeface="Comic Sans MS" panose="030F0702030302020204" pitchFamily="66" charset="0"/>
                <a:ea typeface="PMingLiU" panose="02020500000000000000" pitchFamily="18" charset="-120"/>
              </a:rPr>
              <a:t>F(n)</a:t>
            </a:r>
            <a:endParaRPr lang="en-GB" altLang="en-US" sz="2400" b="1" dirty="0" smtClean="0">
              <a:latin typeface="Comic Sans MS" panose="030F0702030302020204" pitchFamily="66" charset="0"/>
              <a:ea typeface="PMingLiU" panose="02020500000000000000" pitchFamily="18" charset="-120"/>
            </a:endParaRPr>
          </a:p>
          <a:p>
            <a:pPr eaLnBrk="0" hangingPunct="0">
              <a:tabLst>
                <a:tab pos="571500" algn="l"/>
                <a:tab pos="1144270" algn="l"/>
              </a:tabLst>
            </a:pPr>
            <a:r>
              <a:rPr lang="en-GB" altLang="zh-HK" sz="2400" b="1" dirty="0">
                <a:latin typeface="Times New Roman" panose="02020603050405020304" pitchFamily="18" charset="0"/>
              </a:rPr>
              <a:t>1</a:t>
            </a:r>
            <a:r>
              <a:rPr lang="en-GB" altLang="zh-HK" sz="2400" dirty="0">
                <a:latin typeface="Times" pitchFamily="18" charset="0"/>
                <a:ea typeface="PMingLiU" panose="02020500000000000000" pitchFamily="18" charset="-120"/>
              </a:rPr>
              <a:t>	</a:t>
            </a:r>
            <a:r>
              <a:rPr lang="en-GB" sz="2400" b="1" dirty="0">
                <a:latin typeface="Times New Roman" panose="02020603050405020304" pitchFamily="18" charset="0"/>
              </a:rPr>
              <a:t>A[0]</a:t>
            </a:r>
            <a:r>
              <a:rPr lang="en-GB" altLang="zh-HK" sz="2400" b="1" dirty="0">
                <a:latin typeface="Times New Roman" panose="02020603050405020304" pitchFamily="18" charset="0"/>
              </a:rPr>
              <a:t> </a:t>
            </a:r>
            <a:r>
              <a:rPr lang="en-GB" sz="2400" b="1" dirty="0">
                <a:latin typeface="Times New Roman" panose="02020603050405020304" pitchFamily="18" charset="0"/>
              </a:rPr>
              <a:t>=</a:t>
            </a:r>
            <a:r>
              <a:rPr lang="en-GB" altLang="zh-HK" sz="2400" b="1" dirty="0">
                <a:latin typeface="Times New Roman" panose="02020603050405020304" pitchFamily="18" charset="0"/>
              </a:rPr>
              <a:t> </a:t>
            </a:r>
            <a:r>
              <a:rPr lang="en-GB" sz="2400" b="1" dirty="0">
                <a:latin typeface="Times New Roman" panose="02020603050405020304" pitchFamily="18" charset="0"/>
              </a:rPr>
              <a:t>A[1</a:t>
            </a:r>
            <a:r>
              <a:rPr lang="en-GB" sz="2400" b="1" dirty="0" smtClean="0">
                <a:latin typeface="Times New Roman" panose="02020603050405020304" pitchFamily="18" charset="0"/>
              </a:rPr>
              <a:t>] = 1</a:t>
            </a:r>
            <a:r>
              <a:rPr lang="en-GB" altLang="zh-HK" sz="2400" b="1" dirty="0" smtClean="0">
                <a:latin typeface="Times New Roman" panose="02020603050405020304" pitchFamily="18" charset="0"/>
              </a:rPr>
              <a:t>;</a:t>
            </a:r>
            <a:endParaRPr lang="en-GB" sz="2400" b="1" dirty="0">
              <a:latin typeface="Times New Roman" panose="02020603050405020304" pitchFamily="18" charset="0"/>
            </a:endParaRPr>
          </a:p>
          <a:p>
            <a:pPr eaLnBrk="0" hangingPunct="0">
              <a:tabLst>
                <a:tab pos="571500" algn="l"/>
                <a:tab pos="1144270" algn="l"/>
              </a:tabLst>
            </a:pPr>
            <a:r>
              <a:rPr lang="en-GB" altLang="zh-HK" sz="2400" b="1" dirty="0">
                <a:latin typeface="Times New Roman" panose="02020603050405020304" pitchFamily="18" charset="0"/>
              </a:rPr>
              <a:t>2</a:t>
            </a:r>
            <a:r>
              <a:rPr lang="en-GB" altLang="zh-HK" sz="2400" b="1" dirty="0">
                <a:solidFill>
                  <a:srgbClr val="996633"/>
                </a:solidFill>
                <a:latin typeface="Times New Roman" panose="02020603050405020304" pitchFamily="18" charset="0"/>
              </a:rPr>
              <a:t>	</a:t>
            </a:r>
            <a:r>
              <a:rPr lang="en-GB" sz="2400" b="1" dirty="0">
                <a:solidFill>
                  <a:srgbClr val="996633"/>
                </a:solidFill>
                <a:latin typeface="Times New Roman" panose="02020603050405020304" pitchFamily="18" charset="0"/>
              </a:rPr>
              <a:t>for </a:t>
            </a:r>
            <a:r>
              <a:rPr lang="en-GB" sz="2400" b="1" dirty="0" smtClean="0">
                <a:latin typeface="Times New Roman" panose="02020603050405020304" pitchFamily="18" charset="0"/>
              </a:rPr>
              <a:t>(</a:t>
            </a:r>
            <a:r>
              <a:rPr lang="en-GB" altLang="zh-HK" sz="2400" b="1" dirty="0" err="1" smtClean="0">
                <a:latin typeface="Times New Roman" panose="02020603050405020304" pitchFamily="18" charset="0"/>
              </a:rPr>
              <a:t>i</a:t>
            </a:r>
            <a:r>
              <a:rPr lang="en-GB" altLang="zh-HK" sz="2400" b="1" dirty="0" smtClean="0">
                <a:latin typeface="Times New Roman" panose="02020603050405020304" pitchFamily="18" charset="0"/>
              </a:rPr>
              <a:t> </a:t>
            </a:r>
            <a:r>
              <a:rPr lang="pt-BR" altLang="zh-HK" sz="2400" b="1" dirty="0" smtClean="0">
                <a:latin typeface="Times New Roman" panose="02020603050405020304" pitchFamily="18" charset="0"/>
              </a:rPr>
              <a:t>=</a:t>
            </a:r>
            <a:r>
              <a:rPr lang="en-GB" altLang="zh-HK" sz="2400" b="1" dirty="0" smtClean="0">
                <a:latin typeface="Times New Roman" panose="02020603050405020304" pitchFamily="18" charset="0"/>
              </a:rPr>
              <a:t>2; </a:t>
            </a:r>
            <a:r>
              <a:rPr lang="en-GB" altLang="zh-HK" sz="2400" b="1" dirty="0" err="1" smtClean="0">
                <a:latin typeface="Times New Roman" panose="02020603050405020304" pitchFamily="18" charset="0"/>
              </a:rPr>
              <a:t>i</a:t>
            </a:r>
            <a:r>
              <a:rPr lang="en-GB" altLang="zh-HK" sz="2400" b="1" dirty="0" smtClean="0">
                <a:latin typeface="Times New Roman" panose="02020603050405020304" pitchFamily="18" charset="0"/>
              </a:rPr>
              <a:t> &lt;= n ; </a:t>
            </a:r>
            <a:r>
              <a:rPr lang="en-GB" altLang="zh-HK" sz="2400" b="1" dirty="0" err="1" smtClean="0">
                <a:latin typeface="Times New Roman" panose="02020603050405020304" pitchFamily="18" charset="0"/>
              </a:rPr>
              <a:t>i</a:t>
            </a:r>
            <a:r>
              <a:rPr lang="en-GB" altLang="zh-HK" sz="2400" b="1" dirty="0" smtClean="0">
                <a:latin typeface="Times New Roman" panose="02020603050405020304" pitchFamily="18" charset="0"/>
              </a:rPr>
              <a:t>++)</a:t>
            </a:r>
            <a:endParaRPr lang="en-GB" sz="2400" b="1" dirty="0">
              <a:latin typeface="Times New Roman" panose="02020603050405020304" pitchFamily="18" charset="0"/>
            </a:endParaRPr>
          </a:p>
          <a:p>
            <a:pPr eaLnBrk="0" hangingPunct="0">
              <a:tabLst>
                <a:tab pos="571500" algn="l"/>
                <a:tab pos="1144270" algn="l"/>
              </a:tabLst>
            </a:pPr>
            <a:r>
              <a:rPr lang="en-GB" altLang="zh-HK" sz="2400" b="1" dirty="0">
                <a:latin typeface="Times New Roman" panose="02020603050405020304" pitchFamily="18" charset="0"/>
              </a:rPr>
              <a:t>3</a:t>
            </a:r>
            <a:r>
              <a:rPr lang="en-GB" altLang="zh-HK" sz="2400" b="1" dirty="0">
                <a:solidFill>
                  <a:srgbClr val="996633"/>
                </a:solidFill>
                <a:latin typeface="Times New Roman" panose="02020603050405020304" pitchFamily="18" charset="0"/>
              </a:rPr>
              <a:t>		</a:t>
            </a:r>
            <a:r>
              <a:rPr lang="en-GB" sz="2400" b="1" dirty="0" smtClean="0">
                <a:latin typeface="Times New Roman" panose="02020603050405020304" pitchFamily="18" charset="0"/>
              </a:rPr>
              <a:t>A[</a:t>
            </a:r>
            <a:r>
              <a:rPr lang="en-GB" sz="2400" b="1" dirty="0" err="1" smtClean="0">
                <a:latin typeface="Times New Roman" panose="02020603050405020304" pitchFamily="18" charset="0"/>
              </a:rPr>
              <a:t>i</a:t>
            </a:r>
            <a:r>
              <a:rPr lang="en-GB" sz="2400" b="1" dirty="0" smtClean="0">
                <a:latin typeface="Times New Roman" panose="02020603050405020304" pitchFamily="18" charset="0"/>
              </a:rPr>
              <a:t>]=A[i-1</a:t>
            </a:r>
            <a:r>
              <a:rPr lang="en-GB" sz="2400" b="1" dirty="0">
                <a:latin typeface="Times New Roman" panose="02020603050405020304" pitchFamily="18" charset="0"/>
              </a:rPr>
              <a:t>]</a:t>
            </a:r>
            <a:r>
              <a:rPr lang="en-GB" altLang="zh-HK" sz="2400" b="1" dirty="0">
                <a:latin typeface="Times New Roman" panose="02020603050405020304" pitchFamily="18" charset="0"/>
              </a:rPr>
              <a:t> </a:t>
            </a:r>
            <a:r>
              <a:rPr lang="en-GB" sz="2400" b="1" dirty="0">
                <a:latin typeface="Times New Roman" panose="02020603050405020304" pitchFamily="18" charset="0"/>
              </a:rPr>
              <a:t>+</a:t>
            </a:r>
            <a:r>
              <a:rPr lang="en-GB" altLang="zh-HK" sz="2400" b="1" dirty="0">
                <a:latin typeface="Times New Roman" panose="02020603050405020304" pitchFamily="18" charset="0"/>
              </a:rPr>
              <a:t> </a:t>
            </a:r>
            <a:r>
              <a:rPr lang="en-GB" sz="2400" b="1" dirty="0">
                <a:latin typeface="Times New Roman" panose="02020603050405020304" pitchFamily="18" charset="0"/>
              </a:rPr>
              <a:t>A[i-2</a:t>
            </a:r>
            <a:r>
              <a:rPr lang="en-GB" sz="2400" b="1" dirty="0" smtClean="0">
                <a:latin typeface="Times New Roman" panose="02020603050405020304" pitchFamily="18" charset="0"/>
              </a:rPr>
              <a:t>];</a:t>
            </a:r>
            <a:endParaRPr lang="en-GB" altLang="zh-HK" sz="2400" b="1" dirty="0">
              <a:latin typeface="Times New Roman" panose="02020603050405020304" pitchFamily="18" charset="0"/>
            </a:endParaRPr>
          </a:p>
          <a:p>
            <a:pPr eaLnBrk="0" hangingPunct="0">
              <a:tabLst>
                <a:tab pos="571500" algn="l"/>
                <a:tab pos="1144270" algn="l"/>
              </a:tabLst>
            </a:pPr>
            <a:r>
              <a:rPr lang="en-US" altLang="zh-HK" sz="2400" b="1" dirty="0">
                <a:latin typeface="Times New Roman" panose="02020603050405020304" pitchFamily="18" charset="0"/>
              </a:rPr>
              <a:t>4	</a:t>
            </a:r>
            <a:r>
              <a:rPr lang="en-US" altLang="zh-HK" sz="2400" b="1" dirty="0" smtClean="0">
                <a:solidFill>
                  <a:srgbClr val="996633"/>
                </a:solidFill>
                <a:latin typeface="Times New Roman" panose="02020603050405020304" pitchFamily="18" charset="0"/>
              </a:rPr>
              <a:t>return</a:t>
            </a:r>
            <a:r>
              <a:rPr lang="en-US" altLang="zh-HK" sz="2400" b="1" dirty="0">
                <a:latin typeface="Times New Roman" panose="02020603050405020304" pitchFamily="18" charset="0"/>
              </a:rPr>
              <a:t> A[n</a:t>
            </a:r>
            <a:r>
              <a:rPr lang="en-US" altLang="zh-HK" sz="2400" b="1" dirty="0" smtClean="0">
                <a:latin typeface="Times New Roman" panose="02020603050405020304" pitchFamily="18" charset="0"/>
              </a:rPr>
              <a:t>];</a:t>
            </a:r>
            <a:endParaRPr lang="en-GB" sz="2400" b="1" dirty="0">
              <a:latin typeface="Times New Roman" panose="02020603050405020304" pitchFamily="18" charset="0"/>
            </a:endParaRPr>
          </a:p>
        </p:txBody>
      </p:sp>
      <p:sp>
        <p:nvSpPr>
          <p:cNvPr id="9221" name="AutoShape 5"/>
          <p:cNvSpPr>
            <a:spLocks noChangeArrowheads="1"/>
          </p:cNvSpPr>
          <p:nvPr/>
        </p:nvSpPr>
        <p:spPr bwMode="auto">
          <a:xfrm>
            <a:off x="5214942" y="1500174"/>
            <a:ext cx="3929058" cy="1857388"/>
          </a:xfrm>
          <a:prstGeom prst="irregularSeal2">
            <a:avLst/>
          </a:prstGeom>
          <a:solidFill>
            <a:srgbClr val="EAEAEA"/>
          </a:solidFill>
          <a:ln w="9525">
            <a:solidFill>
              <a:schemeClr val="tx1"/>
            </a:solidFill>
            <a:miter lim="800000"/>
          </a:ln>
          <a:effectLst/>
        </p:spPr>
        <p:txBody>
          <a:bodyPr wrap="none" anchor="ctr"/>
          <a:lstStyle/>
          <a:p>
            <a:pPr algn="ctr"/>
            <a:r>
              <a:rPr lang="zh-CN" altLang="en-US" sz="2800" b="1" dirty="0">
                <a:solidFill>
                  <a:schemeClr val="accent2"/>
                </a:solidFill>
                <a:latin typeface="Comic Sans MS" panose="030F0702030302020204" pitchFamily="66" charset="0"/>
                <a:ea typeface="PMingLiU" panose="02020500000000000000" pitchFamily="18" charset="-120"/>
              </a:rPr>
              <a:t>太慢</a:t>
            </a:r>
            <a:r>
              <a:rPr lang="en-US" altLang="zh-HK" sz="2800" b="1" dirty="0" smtClean="0">
                <a:solidFill>
                  <a:schemeClr val="accent2"/>
                </a:solidFill>
                <a:latin typeface="Comic Sans MS" panose="030F0702030302020204" pitchFamily="66" charset="0"/>
                <a:ea typeface="PMingLiU" panose="02020500000000000000" pitchFamily="18" charset="-120"/>
              </a:rPr>
              <a:t>!</a:t>
            </a:r>
            <a:r>
              <a:rPr lang="zh-CN" altLang="en-US" sz="2800" b="1" dirty="0" smtClean="0">
                <a:solidFill>
                  <a:schemeClr val="accent2"/>
                </a:solidFill>
                <a:latin typeface="Comic Sans MS" panose="030F0702030302020204" pitchFamily="66" charset="0"/>
                <a:ea typeface="PMingLiU" panose="02020500000000000000" pitchFamily="18" charset="-120"/>
              </a:rPr>
              <a:t>需要优化</a:t>
            </a:r>
            <a:endParaRPr lang="en-GB" sz="2800" b="1" dirty="0">
              <a:solidFill>
                <a:schemeClr val="accent2"/>
              </a:solidFill>
              <a:latin typeface="Comic Sans MS" panose="030F0702030302020204" pitchFamily="66" charset="0"/>
            </a:endParaRPr>
          </a:p>
        </p:txBody>
      </p:sp>
      <p:sp>
        <p:nvSpPr>
          <p:cNvPr id="9222" name="AutoShape 6"/>
          <p:cNvSpPr>
            <a:spLocks noChangeArrowheads="1"/>
          </p:cNvSpPr>
          <p:nvPr/>
        </p:nvSpPr>
        <p:spPr bwMode="auto">
          <a:xfrm>
            <a:off x="4859338" y="4076700"/>
            <a:ext cx="4284662" cy="1296988"/>
          </a:xfrm>
          <a:prstGeom prst="horizontalScroll">
            <a:avLst>
              <a:gd name="adj" fmla="val 12500"/>
            </a:avLst>
          </a:prstGeom>
          <a:solidFill>
            <a:srgbClr val="FFCCCC"/>
          </a:solidFill>
          <a:ln w="9525">
            <a:solidFill>
              <a:schemeClr val="tx1"/>
            </a:solidFill>
            <a:round/>
          </a:ln>
          <a:effectLst/>
        </p:spPr>
        <p:txBody>
          <a:bodyPr wrap="none" anchor="ctr"/>
          <a:lstStyle/>
          <a:p>
            <a:pPr algn="ctr"/>
            <a:r>
              <a:rPr lang="zh-CN" altLang="en-US" sz="2800" dirty="0">
                <a:solidFill>
                  <a:schemeClr val="accent2"/>
                </a:solidFill>
                <a:latin typeface="Comic Sans MS" panose="030F0702030302020204" pitchFamily="66" charset="0"/>
                <a:ea typeface="PMingLiU" panose="02020500000000000000" pitchFamily="18" charset="-120"/>
              </a:rPr>
              <a:t>有效率</a:t>
            </a:r>
            <a:r>
              <a:rPr lang="en-US" altLang="zh-HK" sz="2800" dirty="0">
                <a:solidFill>
                  <a:schemeClr val="accent2"/>
                </a:solidFill>
                <a:latin typeface="Comic Sans MS" panose="030F0702030302020204" pitchFamily="66" charset="0"/>
                <a:ea typeface="PMingLiU" panose="02020500000000000000" pitchFamily="18" charset="-120"/>
              </a:rPr>
              <a:t>!</a:t>
            </a:r>
            <a:endParaRPr lang="en-US" altLang="zh-HK" sz="2800" dirty="0">
              <a:solidFill>
                <a:schemeClr val="accent2"/>
              </a:solidFill>
              <a:latin typeface="Comic Sans MS" panose="030F0702030302020204" pitchFamily="66" charset="0"/>
              <a:ea typeface="PMingLiU" panose="02020500000000000000" pitchFamily="18" charset="-120"/>
            </a:endParaRPr>
          </a:p>
          <a:p>
            <a:pPr algn="ctr"/>
            <a:r>
              <a:rPr lang="zh-CN" altLang="en-US" sz="2800" dirty="0">
                <a:solidFill>
                  <a:schemeClr val="accent2"/>
                </a:solidFill>
                <a:latin typeface="Comic Sans MS" panose="030F0702030302020204" pitchFamily="66" charset="0"/>
                <a:ea typeface="PMingLiU" panose="02020500000000000000" pitchFamily="18" charset="-120"/>
              </a:rPr>
              <a:t>算法复杂度是</a:t>
            </a:r>
            <a:r>
              <a:rPr lang="zh-HK" altLang="en-US" sz="2800" dirty="0">
                <a:solidFill>
                  <a:schemeClr val="accent2"/>
                </a:solidFill>
                <a:latin typeface="Comic Sans MS" panose="030F0702030302020204" pitchFamily="66" charset="0"/>
                <a:ea typeface="PMingLiU" panose="02020500000000000000" pitchFamily="18" charset="-120"/>
              </a:rPr>
              <a:t> </a:t>
            </a:r>
            <a:r>
              <a:rPr lang="en-US" altLang="zh-HK" sz="2800" dirty="0">
                <a:solidFill>
                  <a:schemeClr val="accent2"/>
                </a:solidFill>
                <a:latin typeface="Comic Sans MS" panose="030F0702030302020204" pitchFamily="66" charset="0"/>
                <a:ea typeface="PMingLiU" panose="02020500000000000000" pitchFamily="18" charset="-120"/>
              </a:rPr>
              <a:t>O(</a:t>
            </a:r>
            <a:r>
              <a:rPr lang="en-US" altLang="zh-HK" sz="2800" i="1" dirty="0">
                <a:solidFill>
                  <a:schemeClr val="accent2"/>
                </a:solidFill>
                <a:latin typeface="Times New Roman" panose="02020603050405020304" pitchFamily="18" charset="0"/>
                <a:ea typeface="PMingLiU" panose="02020500000000000000" pitchFamily="18" charset="-120"/>
              </a:rPr>
              <a:t>n</a:t>
            </a:r>
            <a:r>
              <a:rPr lang="en-US" altLang="zh-HK" sz="2800" dirty="0">
                <a:solidFill>
                  <a:schemeClr val="accent2"/>
                </a:solidFill>
                <a:latin typeface="Comic Sans MS" panose="030F0702030302020204" pitchFamily="66" charset="0"/>
                <a:ea typeface="PMingLiU" panose="02020500000000000000" pitchFamily="18" charset="-120"/>
              </a:rPr>
              <a:t>)</a:t>
            </a:r>
            <a:endParaRPr lang="en-GB" sz="2800" dirty="0">
              <a:solidFill>
                <a:schemeClr val="accent2"/>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ox(in)">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 calcmode="lin" valueType="num">
                                      <p:cBhvr additive="base">
                                        <p:cTn id="17" dur="500" fill="hold"/>
                                        <p:tgtEl>
                                          <p:spTgt spid="9218"/>
                                        </p:tgtEl>
                                        <p:attrNameLst>
                                          <p:attrName>ppt_x</p:attrName>
                                        </p:attrNameLst>
                                      </p:cBhvr>
                                      <p:tavLst>
                                        <p:tav tm="0">
                                          <p:val>
                                            <p:strVal val="0-#ppt_w/2"/>
                                          </p:val>
                                        </p:tav>
                                        <p:tav tm="100000">
                                          <p:val>
                                            <p:strVal val="#ppt_x"/>
                                          </p:val>
                                        </p:tav>
                                      </p:tavLst>
                                    </p:anim>
                                    <p:anim calcmode="lin" valueType="num">
                                      <p:cBhvr additive="base">
                                        <p:cTn id="18"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animBg="1"/>
      <p:bldP spid="9221" grpId="0" animBg="1"/>
      <p:bldP spid="92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071546"/>
            <a:ext cx="7467600" cy="642942"/>
          </a:xfrm>
        </p:spPr>
        <p:txBody>
          <a:bodyPr>
            <a:noAutofit/>
          </a:bodyPr>
          <a:lstStyle/>
          <a:p>
            <a:pPr fontAlgn="auto">
              <a:spcAft>
                <a:spcPts val="0"/>
              </a:spcAft>
              <a:defRPr/>
            </a:pPr>
            <a:r>
              <a:rPr lang="zh-CN" altLang="en-US" dirty="0" smtClean="0"/>
              <a:t>例</a:t>
            </a:r>
            <a:r>
              <a:rPr lang="en-US" altLang="zh-CN" dirty="0" smtClean="0"/>
              <a:t>6</a:t>
            </a:r>
            <a:r>
              <a:rPr lang="zh-CN" altLang="en-US" dirty="0" smtClean="0"/>
              <a:t>：最长不下降子序列</a:t>
            </a:r>
            <a:endParaRPr lang="zh-CN" altLang="en-US" dirty="0"/>
          </a:p>
        </p:txBody>
      </p:sp>
      <p:sp>
        <p:nvSpPr>
          <p:cNvPr id="4" name="TextBox 3"/>
          <p:cNvSpPr txBox="1"/>
          <p:nvPr/>
        </p:nvSpPr>
        <p:spPr>
          <a:xfrm>
            <a:off x="357158" y="1857364"/>
            <a:ext cx="7929562" cy="3908762"/>
          </a:xfrm>
          <a:prstGeom prst="rect">
            <a:avLst/>
          </a:prstGeom>
          <a:noFill/>
        </p:spPr>
        <p:txBody>
          <a:bodyPr>
            <a:spAutoFit/>
          </a:bodyPr>
          <a:lstStyle/>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设有一个正整数的序列：</a:t>
            </a:r>
            <a:r>
              <a:rPr lang="en-US" altLang="zh-CN" sz="2000" dirty="0">
                <a:latin typeface="Arial" panose="020B0604020202020204" pitchFamily="34" charset="0"/>
                <a:ea typeface="+mn-ea"/>
              </a:rPr>
              <a:t>b1,b2,…</a:t>
            </a:r>
            <a:r>
              <a:rPr lang="zh-CN" altLang="en-US" sz="2000" dirty="0">
                <a:latin typeface="Arial" panose="020B0604020202020204" pitchFamily="34" charset="0"/>
                <a:ea typeface="+mn-ea"/>
              </a:rPr>
              <a:t>，</a:t>
            </a:r>
            <a:r>
              <a:rPr lang="en-US" altLang="zh-CN" sz="2000" dirty="0" err="1">
                <a:latin typeface="Arial" panose="020B0604020202020204" pitchFamily="34" charset="0"/>
                <a:ea typeface="+mn-ea"/>
              </a:rPr>
              <a:t>bn</a:t>
            </a:r>
            <a:r>
              <a:rPr lang="zh-CN" altLang="en-US" sz="2000" dirty="0">
                <a:latin typeface="Arial" panose="020B0604020202020204" pitchFamily="34" charset="0"/>
                <a:ea typeface="+mn-ea"/>
              </a:rPr>
              <a:t>，对于下标</a:t>
            </a:r>
            <a:r>
              <a:rPr lang="en-US" altLang="zh-CN" sz="2000" dirty="0">
                <a:latin typeface="Arial" panose="020B0604020202020204" pitchFamily="34" charset="0"/>
                <a:ea typeface="+mn-ea"/>
              </a:rPr>
              <a:t>i1&lt;i2&lt;…</a:t>
            </a:r>
            <a:r>
              <a:rPr lang="zh-CN" altLang="en-US" sz="2000" dirty="0">
                <a:latin typeface="Arial" panose="020B0604020202020204" pitchFamily="34" charset="0"/>
                <a:ea typeface="+mn-ea"/>
              </a:rPr>
              <a:t>＜</a:t>
            </a:r>
            <a:r>
              <a:rPr lang="en-US" altLang="zh-CN" sz="2000" dirty="0" err="1">
                <a:latin typeface="Arial" panose="020B0604020202020204" pitchFamily="34" charset="0"/>
                <a:ea typeface="+mn-ea"/>
              </a:rPr>
              <a:t>im</a:t>
            </a:r>
            <a:r>
              <a:rPr lang="zh-CN" altLang="en-US" sz="2000" dirty="0">
                <a:latin typeface="Arial" panose="020B0604020202020204" pitchFamily="34" charset="0"/>
                <a:ea typeface="+mn-ea"/>
              </a:rPr>
              <a:t>，若有</a:t>
            </a:r>
            <a:r>
              <a:rPr lang="en-US" altLang="zh-CN" sz="2000" dirty="0">
                <a:latin typeface="Arial" panose="020B0604020202020204" pitchFamily="34" charset="0"/>
                <a:ea typeface="+mn-ea"/>
              </a:rPr>
              <a:t>bi1≤bi2≤…≤</a:t>
            </a:r>
            <a:r>
              <a:rPr lang="en-US" altLang="zh-CN" sz="2000" dirty="0" err="1">
                <a:latin typeface="Arial" panose="020B0604020202020204" pitchFamily="34" charset="0"/>
                <a:ea typeface="+mn-ea"/>
              </a:rPr>
              <a:t>bim</a:t>
            </a:r>
            <a:r>
              <a:rPr lang="en-US" altLang="zh-CN" sz="2000" dirty="0">
                <a:latin typeface="Arial" panose="020B0604020202020204" pitchFamily="34" charset="0"/>
                <a:ea typeface="+mn-ea"/>
              </a:rPr>
              <a:t> </a:t>
            </a:r>
            <a:endParaRPr lang="en-US" altLang="zh-CN"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则称存在一个长度为</a:t>
            </a:r>
            <a:r>
              <a:rPr lang="en-US" altLang="zh-CN" sz="2000" dirty="0">
                <a:latin typeface="Arial" panose="020B0604020202020204" pitchFamily="34" charset="0"/>
                <a:ea typeface="+mn-ea"/>
              </a:rPr>
              <a:t>m</a:t>
            </a:r>
            <a:r>
              <a:rPr lang="zh-CN" altLang="en-US" sz="2000" dirty="0">
                <a:latin typeface="Arial" panose="020B0604020202020204" pitchFamily="34" charset="0"/>
                <a:ea typeface="+mn-ea"/>
              </a:rPr>
              <a:t>的不下降序列。 </a:t>
            </a:r>
            <a:endParaRPr lang="zh-CN" altLang="en-US"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  例如，下列数列 </a:t>
            </a:r>
            <a:endParaRPr lang="zh-CN" altLang="en-US"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     </a:t>
            </a:r>
            <a:r>
              <a:rPr lang="en-US" altLang="zh-CN" sz="2000" dirty="0">
                <a:latin typeface="Arial" panose="020B0604020202020204" pitchFamily="34" charset="0"/>
                <a:ea typeface="+mn-ea"/>
              </a:rPr>
              <a:t>13  7  9  16  38  24  37  18  44  19  21  22  63  15 </a:t>
            </a:r>
            <a:endParaRPr lang="en-US" altLang="zh-CN"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en-US" altLang="zh-CN" sz="2000" dirty="0">
                <a:latin typeface="Arial" panose="020B0604020202020204" pitchFamily="34" charset="0"/>
                <a:ea typeface="+mn-ea"/>
              </a:rPr>
              <a:t>  </a:t>
            </a:r>
            <a:r>
              <a:rPr lang="zh-CN" altLang="en-US" sz="2000" dirty="0">
                <a:latin typeface="Arial" panose="020B0604020202020204" pitchFamily="34" charset="0"/>
                <a:ea typeface="+mn-ea"/>
              </a:rPr>
              <a:t>对于下标</a:t>
            </a:r>
            <a:r>
              <a:rPr lang="en-US" altLang="zh-CN" sz="2000" dirty="0">
                <a:latin typeface="Arial" panose="020B0604020202020204" pitchFamily="34" charset="0"/>
                <a:ea typeface="+mn-ea"/>
              </a:rPr>
              <a:t>i1=1</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i2=4</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i3=5</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i4=9</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i5=13</a:t>
            </a:r>
            <a:r>
              <a:rPr lang="zh-CN" altLang="en-US" sz="2000" dirty="0">
                <a:latin typeface="Arial" panose="020B0604020202020204" pitchFamily="34" charset="0"/>
                <a:ea typeface="+mn-ea"/>
              </a:rPr>
              <a:t>，满足</a:t>
            </a:r>
            <a:r>
              <a:rPr lang="en-US" altLang="zh-CN" sz="2000" dirty="0">
                <a:latin typeface="Arial" panose="020B0604020202020204" pitchFamily="34" charset="0"/>
                <a:ea typeface="+mn-ea"/>
              </a:rPr>
              <a:t>13</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16</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38</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44</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63,</a:t>
            </a:r>
            <a:r>
              <a:rPr lang="zh-CN" altLang="en-US" sz="2000" dirty="0">
                <a:latin typeface="Arial" panose="020B0604020202020204" pitchFamily="34" charset="0"/>
                <a:ea typeface="+mn-ea"/>
              </a:rPr>
              <a:t>则存在长度为</a:t>
            </a:r>
            <a:r>
              <a:rPr lang="en-US" altLang="zh-CN" sz="2000" dirty="0">
                <a:latin typeface="Arial" panose="020B0604020202020204" pitchFamily="34" charset="0"/>
                <a:ea typeface="+mn-ea"/>
              </a:rPr>
              <a:t>5</a:t>
            </a:r>
            <a:r>
              <a:rPr lang="zh-CN" altLang="en-US" sz="2000" dirty="0">
                <a:latin typeface="Arial" panose="020B0604020202020204" pitchFamily="34" charset="0"/>
                <a:ea typeface="+mn-ea"/>
              </a:rPr>
              <a:t>的不下降序列。 </a:t>
            </a:r>
            <a:endParaRPr lang="zh-CN" altLang="en-US"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  但是，我们看到还存在其他的不下降序列</a:t>
            </a:r>
            <a:r>
              <a:rPr lang="en-US" altLang="zh-CN" sz="2000" dirty="0">
                <a:latin typeface="Arial" panose="020B0604020202020204" pitchFamily="34" charset="0"/>
                <a:ea typeface="+mn-ea"/>
              </a:rPr>
              <a:t>: i1=2</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i2=3</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i3=4</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i4=8</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i5</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10</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i6=11</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i7=12</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i8=13</a:t>
            </a:r>
            <a:r>
              <a:rPr lang="zh-CN" altLang="en-US" sz="2000" dirty="0">
                <a:latin typeface="Arial" panose="020B0604020202020204" pitchFamily="34" charset="0"/>
                <a:ea typeface="+mn-ea"/>
              </a:rPr>
              <a:t>，满足：</a:t>
            </a:r>
            <a:r>
              <a:rPr lang="en-US" altLang="zh-CN" sz="2000" dirty="0">
                <a:latin typeface="Arial" panose="020B0604020202020204" pitchFamily="34" charset="0"/>
                <a:ea typeface="+mn-ea"/>
              </a:rPr>
              <a:t>7</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9</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16</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18</a:t>
            </a:r>
            <a:endParaRPr lang="en-US" altLang="zh-CN"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19</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21</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22</a:t>
            </a:r>
            <a:r>
              <a:rPr lang="zh-CN" altLang="en-US" sz="2000" dirty="0">
                <a:latin typeface="Arial" panose="020B0604020202020204" pitchFamily="34" charset="0"/>
                <a:ea typeface="+mn-ea"/>
              </a:rPr>
              <a:t>＜</a:t>
            </a:r>
            <a:r>
              <a:rPr lang="en-US" altLang="zh-CN" sz="2000" dirty="0">
                <a:latin typeface="Arial" panose="020B0604020202020204" pitchFamily="34" charset="0"/>
                <a:ea typeface="+mn-ea"/>
              </a:rPr>
              <a:t>63</a:t>
            </a:r>
            <a:r>
              <a:rPr lang="zh-CN" altLang="en-US" sz="2000" dirty="0">
                <a:latin typeface="Arial" panose="020B0604020202020204" pitchFamily="34" charset="0"/>
                <a:ea typeface="+mn-ea"/>
              </a:rPr>
              <a:t>，则存在长度为</a:t>
            </a:r>
            <a:r>
              <a:rPr lang="en-US" altLang="zh-CN" sz="2000" dirty="0">
                <a:latin typeface="Arial" panose="020B0604020202020204" pitchFamily="34" charset="0"/>
                <a:ea typeface="+mn-ea"/>
              </a:rPr>
              <a:t>8</a:t>
            </a:r>
            <a:r>
              <a:rPr lang="zh-CN" altLang="en-US" sz="2000" dirty="0">
                <a:latin typeface="Arial" panose="020B0604020202020204" pitchFamily="34" charset="0"/>
                <a:ea typeface="+mn-ea"/>
              </a:rPr>
              <a:t>的不下降序列。 </a:t>
            </a:r>
            <a:endParaRPr lang="zh-CN" altLang="en-US" sz="2000" dirty="0">
              <a:latin typeface="Arial" panose="020B0604020202020204" pitchFamily="34" charset="0"/>
              <a:ea typeface="+mn-ea"/>
            </a:endParaRPr>
          </a:p>
          <a:p>
            <a:pPr marL="274320" indent="-274320" fontAlgn="auto">
              <a:spcBef>
                <a:spcPct val="20000"/>
              </a:spcBef>
              <a:spcAft>
                <a:spcPts val="0"/>
              </a:spcAft>
              <a:buClr>
                <a:schemeClr val="accent3"/>
              </a:buClr>
              <a:buSzPct val="95000"/>
              <a:buFont typeface="Wingdings 2" panose="05020102010507070707"/>
              <a:buChar char=""/>
              <a:defRPr/>
            </a:pPr>
            <a:r>
              <a:rPr lang="zh-CN" altLang="en-US" sz="2000" dirty="0">
                <a:latin typeface="Arial" panose="020B0604020202020204" pitchFamily="34" charset="0"/>
                <a:ea typeface="+mn-ea"/>
              </a:rPr>
              <a:t>  问题为：当</a:t>
            </a:r>
            <a:r>
              <a:rPr lang="en-US" altLang="zh-CN" sz="2000" dirty="0">
                <a:latin typeface="Arial" panose="020B0604020202020204" pitchFamily="34" charset="0"/>
                <a:ea typeface="+mn-ea"/>
              </a:rPr>
              <a:t>b1,b2,…</a:t>
            </a:r>
            <a:r>
              <a:rPr lang="zh-CN" altLang="en-US" sz="2000" dirty="0">
                <a:latin typeface="Arial" panose="020B0604020202020204" pitchFamily="34" charset="0"/>
                <a:ea typeface="+mn-ea"/>
              </a:rPr>
              <a:t>，</a:t>
            </a:r>
            <a:r>
              <a:rPr lang="en-US" altLang="zh-CN" sz="2000" dirty="0" err="1">
                <a:latin typeface="Arial" panose="020B0604020202020204" pitchFamily="34" charset="0"/>
                <a:ea typeface="+mn-ea"/>
              </a:rPr>
              <a:t>bn</a:t>
            </a:r>
            <a:r>
              <a:rPr lang="zh-CN" altLang="en-US" sz="2000" dirty="0">
                <a:latin typeface="Arial" panose="020B0604020202020204" pitchFamily="34" charset="0"/>
                <a:ea typeface="+mn-ea"/>
              </a:rPr>
              <a:t>给出之后，求出最长的不下降序列。 </a:t>
            </a:r>
            <a:endParaRPr lang="zh-CN" altLang="en-US" sz="2000" dirty="0">
              <a:latin typeface="Arial" panose="020B0604020202020204" pitchFamily="34" charset="0"/>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5</a:t>
            </a:r>
            <a:r>
              <a:rPr lang="zh-CN" altLang="en-US" dirty="0"/>
              <a:t>：最长不下降子序列</a:t>
            </a:r>
            <a:endParaRPr lang="zh-CN" altLang="en-US" dirty="0" smtClean="0"/>
          </a:p>
        </p:txBody>
      </p:sp>
      <p:sp>
        <p:nvSpPr>
          <p:cNvPr id="3" name="内容占位符 2"/>
          <p:cNvSpPr>
            <a:spLocks noGrp="1"/>
          </p:cNvSpPr>
          <p:nvPr>
            <p:ph idx="1"/>
          </p:nvPr>
        </p:nvSpPr>
        <p:spPr>
          <a:xfrm>
            <a:off x="428625" y="1500188"/>
            <a:ext cx="8072438" cy="4873625"/>
          </a:xfrm>
        </p:spPr>
        <p:txBody>
          <a:bodyPr>
            <a:normAutofit/>
          </a:bodyPr>
          <a:lstStyle/>
          <a:p>
            <a:pPr marL="274320" indent="-274320" eaLnBrk="1" fontAlgn="auto" hangingPunct="1">
              <a:spcAft>
                <a:spcPts val="0"/>
              </a:spcAft>
              <a:buClr>
                <a:schemeClr val="accent3"/>
              </a:buClr>
              <a:buFont typeface="Wingdings 2" panose="05020102010507070707"/>
              <a:buChar char=""/>
              <a:defRPr/>
            </a:pPr>
            <a:r>
              <a:rPr lang="zh-CN" altLang="en-US" sz="2800"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sz="2800"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sz="2800"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sz="2800"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274320" indent="-274320" eaLnBrk="1" fontAlgn="auto" hangingPunct="1">
              <a:spcAft>
                <a:spcPts val="0"/>
              </a:spcAft>
              <a:buClr>
                <a:schemeClr val="accent3"/>
              </a:buClr>
              <a:buFont typeface="Wingdings 2" panose="05020102010507070707"/>
              <a:buChar char=""/>
              <a:defRPr/>
            </a:pPr>
            <a:r>
              <a:rPr lang="en-US" altLang="zh-CN" sz="2800" dirty="0" smtClean="0">
                <a:latin typeface="Arial" panose="020B0604020202020204" pitchFamily="34" charset="0"/>
              </a:rPr>
              <a:t>F[</a:t>
            </a:r>
            <a:r>
              <a:rPr lang="en-US" altLang="zh-CN" sz="2800" dirty="0" err="1" smtClean="0">
                <a:latin typeface="Arial" panose="020B0604020202020204" pitchFamily="34" charset="0"/>
              </a:rPr>
              <a:t>i</a:t>
            </a:r>
            <a:r>
              <a:rPr lang="en-US" altLang="zh-CN" sz="2800" dirty="0" smtClean="0">
                <a:latin typeface="Arial" panose="020B0604020202020204" pitchFamily="34" charset="0"/>
              </a:rPr>
              <a:t>] </a:t>
            </a:r>
            <a:r>
              <a:rPr lang="zh-CN" altLang="en-US" sz="2800" dirty="0" smtClean="0">
                <a:latin typeface="Arial" panose="020B0604020202020204" pitchFamily="34" charset="0"/>
              </a:rPr>
              <a:t>前</a:t>
            </a:r>
            <a:r>
              <a:rPr lang="en-US" altLang="zh-CN" sz="2800" dirty="0" err="1" smtClean="0">
                <a:latin typeface="Arial" panose="020B0604020202020204" pitchFamily="34" charset="0"/>
              </a:rPr>
              <a:t>i</a:t>
            </a:r>
            <a:r>
              <a:rPr lang="zh-CN" altLang="en-US" sz="2800" dirty="0" smtClean="0">
                <a:latin typeface="Arial" panose="020B0604020202020204" pitchFamily="34" charset="0"/>
              </a:rPr>
              <a:t>个数的最长不下降子序列</a:t>
            </a:r>
            <a:r>
              <a:rPr lang="en-US" altLang="zh-CN" sz="2800" dirty="0" smtClean="0">
                <a:latin typeface="Arial" panose="020B0604020202020204" pitchFamily="34" charset="0"/>
              </a:rPr>
              <a:t>——</a:t>
            </a:r>
            <a:r>
              <a:rPr lang="zh-CN" altLang="en-US" sz="2800" dirty="0" smtClean="0">
                <a:latin typeface="Arial" panose="020B0604020202020204" pitchFamily="34" charset="0"/>
              </a:rPr>
              <a:t>求不了啊</a:t>
            </a:r>
            <a:r>
              <a:rPr lang="en-US" altLang="zh-CN" sz="2800" dirty="0" smtClean="0">
                <a:latin typeface="Arial" panose="020B0604020202020204" pitchFamily="34" charset="0"/>
              </a:rPr>
              <a:t>~!</a:t>
            </a:r>
            <a:r>
              <a:rPr lang="zh-CN" altLang="en-US" sz="2800" dirty="0" smtClean="0">
                <a:latin typeface="Arial" panose="020B0604020202020204" pitchFamily="34" charset="0"/>
              </a:rPr>
              <a:t>为什么求不了？</a:t>
            </a:r>
            <a:endParaRPr lang="en-US" altLang="zh-CN" sz="2800"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sz="2800" dirty="0" smtClean="0">
                <a:latin typeface="Arial" panose="020B0604020202020204" pitchFamily="34" charset="0"/>
              </a:rPr>
              <a:t>不知道这个序列的最后一个元素是哪个，没法转移</a:t>
            </a:r>
            <a:endParaRPr lang="en-US" altLang="zh-CN" sz="2800" dirty="0">
              <a:latin typeface="Arial" panose="020B0604020202020204" pitchFamily="34" charset="0"/>
            </a:endParaRPr>
          </a:p>
          <a:p>
            <a:pPr>
              <a:defRPr/>
            </a:pPr>
            <a:r>
              <a:rPr lang="en-US" altLang="zh-CN" sz="2800" dirty="0">
                <a:latin typeface="Arial" panose="020B0604020202020204" pitchFamily="34" charset="0"/>
              </a:rPr>
              <a:t>F[</a:t>
            </a:r>
            <a:r>
              <a:rPr lang="en-US" altLang="zh-CN" sz="2800" dirty="0" err="1">
                <a:latin typeface="Arial" panose="020B0604020202020204" pitchFamily="34" charset="0"/>
              </a:rPr>
              <a:t>i</a:t>
            </a:r>
            <a:r>
              <a:rPr lang="en-US" altLang="zh-CN" sz="2800" dirty="0" smtClean="0">
                <a:latin typeface="Arial" panose="020B0604020202020204" pitchFamily="34" charset="0"/>
              </a:rPr>
              <a:t>]</a:t>
            </a:r>
            <a:r>
              <a:rPr lang="zh-CN" altLang="en-US" sz="2800" dirty="0" smtClean="0">
                <a:latin typeface="Arial" panose="020B0604020202020204" pitchFamily="34" charset="0"/>
              </a:rPr>
              <a:t>以第</a:t>
            </a:r>
            <a:r>
              <a:rPr lang="en-US" altLang="zh-CN" sz="2800" dirty="0" err="1" smtClean="0">
                <a:latin typeface="Arial" panose="020B0604020202020204" pitchFamily="34" charset="0"/>
              </a:rPr>
              <a:t>i</a:t>
            </a:r>
            <a:r>
              <a:rPr lang="zh-CN" altLang="en-US" sz="2800" dirty="0" smtClean="0">
                <a:latin typeface="Arial" panose="020B0604020202020204" pitchFamily="34" charset="0"/>
              </a:rPr>
              <a:t>个数为结尾的</a:t>
            </a:r>
            <a:r>
              <a:rPr lang="zh-CN" altLang="en-US" sz="2800" dirty="0">
                <a:latin typeface="Arial" panose="020B0604020202020204" pitchFamily="34" charset="0"/>
              </a:rPr>
              <a:t>最长不下降子序列</a:t>
            </a:r>
            <a:endParaRPr lang="en-US" altLang="zh-CN" sz="2800" dirty="0" smtClean="0">
              <a:latin typeface="Arial" panose="020B0604020202020204" pitchFamily="34" charset="0"/>
            </a:endParaRPr>
          </a:p>
          <a:p>
            <a:pPr>
              <a:defRPr/>
            </a:pPr>
            <a:r>
              <a:rPr lang="zh-CN" altLang="en-US" sz="2800"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 </a:t>
            </a:r>
            <a:endParaRPr lang="en-US" altLang="zh-CN" sz="3200" dirty="0">
              <a:latin typeface="华文新魏" panose="02010800040101010101" pitchFamily="2" charset="-122"/>
              <a:ea typeface="华文新魏" panose="02010800040101010101" pitchFamily="2" charset="-122"/>
            </a:endParaRPr>
          </a:p>
          <a:p>
            <a:r>
              <a:rPr lang="en-US" altLang="zh-CN" sz="3200" dirty="0">
                <a:latin typeface="华文新魏" panose="02010800040101010101" pitchFamily="2" charset="-122"/>
                <a:ea typeface="华文新魏" panose="02010800040101010101" pitchFamily="2" charset="-122"/>
              </a:rPr>
              <a:t>f[</a:t>
            </a:r>
            <a:r>
              <a:rPr lang="en-US" altLang="zh-CN" sz="3200" dirty="0" err="1">
                <a:latin typeface="华文新魏" panose="02010800040101010101" pitchFamily="2" charset="-122"/>
                <a:ea typeface="华文新魏" panose="02010800040101010101" pitchFamily="2" charset="-122"/>
              </a:rPr>
              <a:t>i</a:t>
            </a:r>
            <a:r>
              <a:rPr lang="en-US" altLang="zh-CN" sz="3200" dirty="0">
                <a:latin typeface="华文新魏" panose="02010800040101010101" pitchFamily="2" charset="-122"/>
                <a:ea typeface="华文新魏" panose="02010800040101010101" pitchFamily="2" charset="-122"/>
              </a:rPr>
              <a:t>]=max{f[j]+1}</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a[j]&lt;=a[</a:t>
            </a:r>
            <a:r>
              <a:rPr lang="en-US" altLang="zh-CN" sz="3200" dirty="0" err="1">
                <a:latin typeface="华文新魏" panose="02010800040101010101" pitchFamily="2" charset="-122"/>
                <a:ea typeface="华文新魏" panose="02010800040101010101" pitchFamily="2" charset="-122"/>
              </a:rPr>
              <a:t>i</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 且 </a:t>
            </a:r>
            <a:r>
              <a:rPr lang="en-US" altLang="zh-CN" sz="3200" dirty="0">
                <a:latin typeface="华文新魏" panose="02010800040101010101" pitchFamily="2" charset="-122"/>
                <a:ea typeface="华文新魏" panose="02010800040101010101" pitchFamily="2" charset="-122"/>
              </a:rPr>
              <a:t>j&lt;</a:t>
            </a:r>
            <a:r>
              <a:rPr lang="en-US" altLang="zh-CN" sz="3200" dirty="0" err="1">
                <a:latin typeface="华文新魏" panose="02010800040101010101" pitchFamily="2" charset="-122"/>
                <a:ea typeface="华文新魏" panose="02010800040101010101" pitchFamily="2" charset="-122"/>
              </a:rPr>
              <a:t>i</a:t>
            </a:r>
            <a:r>
              <a:rPr lang="zh-CN" altLang="en-US" sz="3200" dirty="0" smtClean="0">
                <a:latin typeface="华文新魏" panose="02010800040101010101" pitchFamily="2" charset="-122"/>
                <a:ea typeface="华文新魏" panose="02010800040101010101" pitchFamily="2" charset="-122"/>
              </a:rPr>
              <a:t>）</a:t>
            </a:r>
            <a:endParaRPr lang="en-US" altLang="zh-CN" sz="3200" dirty="0" smtClean="0">
              <a:latin typeface="华文新魏" panose="02010800040101010101" pitchFamily="2" charset="-122"/>
              <a:ea typeface="华文新魏" panose="02010800040101010101" pitchFamily="2" charset="-122"/>
            </a:endParaRPr>
          </a:p>
          <a:p>
            <a:r>
              <a:rPr lang="en-US" altLang="zh-CN" sz="2800" dirty="0">
                <a:solidFill>
                  <a:srgbClr val="FF0000"/>
                </a:solidFill>
                <a:latin typeface="华文新魏" panose="02010800040101010101" pitchFamily="2" charset="-122"/>
                <a:ea typeface="华文新魏" panose="02010800040101010101" pitchFamily="2" charset="-122"/>
              </a:rPr>
              <a:t>f[</a:t>
            </a:r>
            <a:r>
              <a:rPr lang="en-US" altLang="zh-CN" sz="2800" dirty="0" err="1">
                <a:solidFill>
                  <a:srgbClr val="FF0000"/>
                </a:solidFill>
                <a:latin typeface="华文新魏" panose="02010800040101010101" pitchFamily="2" charset="-122"/>
                <a:ea typeface="华文新魏" panose="02010800040101010101" pitchFamily="2" charset="-122"/>
              </a:rPr>
              <a:t>i</a:t>
            </a:r>
            <a:r>
              <a:rPr lang="en-US" altLang="zh-CN" sz="2800" dirty="0">
                <a:solidFill>
                  <a:srgbClr val="FF0000"/>
                </a:solidFill>
                <a:latin typeface="华文新魏" panose="02010800040101010101" pitchFamily="2" charset="-122"/>
                <a:ea typeface="华文新魏" panose="02010800040101010101" pitchFamily="2" charset="-122"/>
              </a:rPr>
              <a:t>] = </a:t>
            </a:r>
            <a:r>
              <a:rPr lang="en-US" altLang="zh-CN" sz="2800" dirty="0" smtClean="0">
                <a:solidFill>
                  <a:srgbClr val="FF0000"/>
                </a:solidFill>
                <a:latin typeface="华文新魏" panose="02010800040101010101" pitchFamily="2" charset="-122"/>
                <a:ea typeface="华文新魏" panose="02010800040101010101" pitchFamily="2" charset="-122"/>
              </a:rPr>
              <a:t>1</a:t>
            </a:r>
            <a:endParaRPr lang="en-US" altLang="zh-CN" sz="2800" b="1"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smtClean="0"/>
              <a:t>例</a:t>
            </a:r>
            <a:r>
              <a:rPr lang="en-US" altLang="zh-CN" dirty="0" smtClean="0"/>
              <a:t>5</a:t>
            </a:r>
            <a:r>
              <a:rPr lang="zh-CN" altLang="en-US" dirty="0" smtClean="0"/>
              <a:t>：最长不下降子序列</a:t>
            </a:r>
            <a:endParaRPr lang="zh-CN" altLang="en-US" dirty="0" smtClean="0"/>
          </a:p>
        </p:txBody>
      </p:sp>
      <p:graphicFrame>
        <p:nvGraphicFramePr>
          <p:cNvPr id="5" name="Group 47"/>
          <p:cNvGraphicFramePr>
            <a:graphicFrameLocks noGrp="1"/>
          </p:cNvGraphicFramePr>
          <p:nvPr/>
        </p:nvGraphicFramePr>
        <p:xfrm>
          <a:off x="571472" y="5572140"/>
          <a:ext cx="7158037" cy="71438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71438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nvGraphicFramePr>
        <p:xfrm>
          <a:off x="500034" y="4214818"/>
          <a:ext cx="7158037" cy="518160"/>
        </p:xfrm>
        <a:graphic>
          <a:graphicData uri="http://schemas.openxmlformats.org/drawingml/2006/table">
            <a:tbl>
              <a:tblPr/>
              <a:tblGrid>
                <a:gridCol w="595312"/>
                <a:gridCol w="600075"/>
                <a:gridCol w="595313"/>
                <a:gridCol w="595312"/>
                <a:gridCol w="596900"/>
                <a:gridCol w="596900"/>
                <a:gridCol w="598488"/>
                <a:gridCol w="595312"/>
                <a:gridCol w="596900"/>
                <a:gridCol w="596900"/>
                <a:gridCol w="595313"/>
                <a:gridCol w="595312"/>
              </a:tblGrid>
              <a:tr h="376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7</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16</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38</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24</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37</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18</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44</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19</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21</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22</a:t>
                      </a:r>
                      <a:endParaRPr kumimoji="0" lang="en-US" altLang="zh-CN"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00034" y="3571876"/>
            <a:ext cx="2357454" cy="584775"/>
          </a:xfrm>
          <a:prstGeom prst="rect">
            <a:avLst/>
          </a:prstGeom>
          <a:noFill/>
        </p:spPr>
        <p:txBody>
          <a:bodyPr wrap="square" rtlCol="0">
            <a:spAutoFit/>
          </a:bodyPr>
          <a:lstStyle/>
          <a:p>
            <a:r>
              <a:rPr lang="en-US" altLang="zh-CN" sz="3200" dirty="0" smtClean="0">
                <a:latin typeface="GungsuhChe" panose="02030609000101010101" pitchFamily="49" charset="-127"/>
                <a:ea typeface="GungsuhChe" panose="02030609000101010101" pitchFamily="49" charset="-127"/>
              </a:rPr>
              <a:t>a[</a:t>
            </a:r>
            <a:r>
              <a:rPr lang="en-US" altLang="zh-CN" sz="3200" dirty="0" err="1" smtClean="0">
                <a:latin typeface="GungsuhChe" panose="02030609000101010101" pitchFamily="49" charset="-127"/>
                <a:ea typeface="GungsuhChe" panose="02030609000101010101" pitchFamily="49" charset="-127"/>
              </a:rPr>
              <a:t>i</a:t>
            </a:r>
            <a:r>
              <a:rPr lang="en-US" altLang="zh-CN" sz="3200" dirty="0" smtClean="0">
                <a:latin typeface="GungsuhChe" panose="02030609000101010101" pitchFamily="49" charset="-127"/>
                <a:ea typeface="GungsuhChe" panose="02030609000101010101" pitchFamily="49" charset="-127"/>
              </a:rPr>
              <a:t>]:</a:t>
            </a:r>
            <a:endParaRPr lang="zh-CN" altLang="en-US" sz="3200" dirty="0">
              <a:latin typeface="GungsuhChe" panose="02030609000101010101" pitchFamily="49" charset="-127"/>
              <a:ea typeface="GungsuhChe" panose="02030609000101010101" pitchFamily="49" charset="-127"/>
            </a:endParaRPr>
          </a:p>
        </p:txBody>
      </p:sp>
      <p:sp>
        <p:nvSpPr>
          <p:cNvPr id="15" name="圆角矩形 14"/>
          <p:cNvSpPr/>
          <p:nvPr/>
        </p:nvSpPr>
        <p:spPr bwMode="auto">
          <a:xfrm>
            <a:off x="357158" y="2000240"/>
            <a:ext cx="8143932" cy="1285884"/>
          </a:xfrm>
          <a:prstGeom prst="roundRect">
            <a:avLst/>
          </a:prstGeom>
          <a:noFill/>
          <a:ln w="28575">
            <a:solidFill>
              <a:srgbClr val="00B0F0"/>
            </a:solidFill>
            <a:round/>
          </a:ln>
          <a:effectLst/>
        </p:spPr>
        <p:txBody>
          <a:bodyPr wrap="none" rtlCol="0" anchor="ctr"/>
          <a:lstStyle/>
          <a:p>
            <a:pPr algn="ctr"/>
            <a:endParaRPr lang="zh-CN" altLang="en-US" dirty="0">
              <a:solidFill>
                <a:srgbClr val="FF0000"/>
              </a:solidFill>
            </a:endParaRPr>
          </a:p>
        </p:txBody>
      </p:sp>
      <p:sp>
        <p:nvSpPr>
          <p:cNvPr id="16" name="矩形 15"/>
          <p:cNvSpPr/>
          <p:nvPr/>
        </p:nvSpPr>
        <p:spPr>
          <a:xfrm>
            <a:off x="428596" y="2071678"/>
            <a:ext cx="7572428" cy="1200329"/>
          </a:xfrm>
          <a:prstGeom prst="rect">
            <a:avLst/>
          </a:prstGeom>
        </p:spPr>
        <p:txBody>
          <a:bodyPr wrap="square">
            <a:spAutoFit/>
          </a:bodyPr>
          <a:lstStyle/>
          <a:p>
            <a:r>
              <a:rPr lang="en-US" altLang="zh-CN" sz="3600" dirty="0" smtClean="0">
                <a:latin typeface="华文新魏" panose="02010800040101010101" pitchFamily="2" charset="-122"/>
                <a:ea typeface="华文新魏" panose="02010800040101010101" pitchFamily="2" charset="-122"/>
              </a:rPr>
              <a:t>f[</a:t>
            </a:r>
            <a:r>
              <a:rPr lang="en-US" altLang="zh-CN" sz="3600" dirty="0" err="1" smtClean="0">
                <a:latin typeface="华文新魏" panose="02010800040101010101" pitchFamily="2" charset="-122"/>
                <a:ea typeface="华文新魏" panose="02010800040101010101" pitchFamily="2" charset="-122"/>
              </a:rPr>
              <a:t>i</a:t>
            </a:r>
            <a:r>
              <a:rPr lang="en-US" altLang="zh-CN" sz="3600" dirty="0" smtClean="0">
                <a:latin typeface="华文新魏" panose="02010800040101010101" pitchFamily="2" charset="-122"/>
                <a:ea typeface="华文新魏" panose="02010800040101010101" pitchFamily="2" charset="-122"/>
              </a:rPr>
              <a:t>] = 1</a:t>
            </a:r>
            <a:endParaRPr lang="en-US" altLang="zh-CN" sz="3600" dirty="0" smtClean="0">
              <a:latin typeface="华文新魏" panose="02010800040101010101" pitchFamily="2" charset="-122"/>
              <a:ea typeface="华文新魏" panose="02010800040101010101" pitchFamily="2" charset="-122"/>
            </a:endParaRPr>
          </a:p>
          <a:p>
            <a:r>
              <a:rPr lang="en-US" altLang="zh-CN" sz="3600" dirty="0" smtClean="0">
                <a:latin typeface="华文新魏" panose="02010800040101010101" pitchFamily="2" charset="-122"/>
                <a:ea typeface="华文新魏" panose="02010800040101010101" pitchFamily="2" charset="-122"/>
              </a:rPr>
              <a:t>f[</a:t>
            </a:r>
            <a:r>
              <a:rPr lang="en-US" altLang="zh-CN" sz="3600" dirty="0" err="1" smtClean="0">
                <a:latin typeface="华文新魏" panose="02010800040101010101" pitchFamily="2" charset="-122"/>
                <a:ea typeface="华文新魏" panose="02010800040101010101" pitchFamily="2" charset="-122"/>
              </a:rPr>
              <a:t>i</a:t>
            </a:r>
            <a:r>
              <a:rPr lang="en-US" altLang="zh-CN" sz="3600" dirty="0" smtClean="0">
                <a:latin typeface="华文新魏" panose="02010800040101010101" pitchFamily="2" charset="-122"/>
                <a:ea typeface="华文新魏" panose="02010800040101010101" pitchFamily="2" charset="-122"/>
              </a:rPr>
              <a:t>]=max{f[j]+1}</a:t>
            </a:r>
            <a:r>
              <a:rPr lang="zh-CN" altLang="en-US" sz="3600" dirty="0" smtClean="0">
                <a:latin typeface="华文新魏" panose="02010800040101010101" pitchFamily="2" charset="-122"/>
                <a:ea typeface="华文新魏" panose="02010800040101010101" pitchFamily="2" charset="-122"/>
              </a:rPr>
              <a:t>（</a:t>
            </a:r>
            <a:r>
              <a:rPr lang="en-US" altLang="zh-CN" sz="3600" dirty="0" smtClean="0">
                <a:latin typeface="华文新魏" panose="02010800040101010101" pitchFamily="2" charset="-122"/>
                <a:ea typeface="华文新魏" panose="02010800040101010101" pitchFamily="2" charset="-122"/>
              </a:rPr>
              <a:t>a[j]&lt;=a[</a:t>
            </a:r>
            <a:r>
              <a:rPr lang="en-US" altLang="zh-CN" sz="3600" dirty="0" err="1" smtClean="0">
                <a:latin typeface="华文新魏" panose="02010800040101010101" pitchFamily="2" charset="-122"/>
                <a:ea typeface="华文新魏" panose="02010800040101010101" pitchFamily="2" charset="-122"/>
              </a:rPr>
              <a:t>i</a:t>
            </a:r>
            <a:r>
              <a:rPr lang="en-US" altLang="zh-CN" sz="3600" dirty="0" smtClean="0">
                <a:latin typeface="华文新魏" panose="02010800040101010101" pitchFamily="2" charset="-122"/>
                <a:ea typeface="华文新魏" panose="02010800040101010101" pitchFamily="2" charset="-122"/>
              </a:rPr>
              <a:t>]</a:t>
            </a:r>
            <a:r>
              <a:rPr lang="zh-CN" altLang="en-US" sz="3600" dirty="0" smtClean="0">
                <a:latin typeface="华文新魏" panose="02010800040101010101" pitchFamily="2" charset="-122"/>
                <a:ea typeface="华文新魏" panose="02010800040101010101" pitchFamily="2" charset="-122"/>
              </a:rPr>
              <a:t> 且 </a:t>
            </a:r>
            <a:r>
              <a:rPr lang="en-US" altLang="zh-CN" sz="3600" dirty="0" smtClean="0">
                <a:latin typeface="华文新魏" panose="02010800040101010101" pitchFamily="2" charset="-122"/>
                <a:ea typeface="华文新魏" panose="02010800040101010101" pitchFamily="2" charset="-122"/>
              </a:rPr>
              <a:t>j&lt;</a:t>
            </a:r>
            <a:r>
              <a:rPr lang="en-US" altLang="zh-CN" sz="3600" dirty="0" err="1" smtClean="0">
                <a:latin typeface="华文新魏" panose="02010800040101010101" pitchFamily="2" charset="-122"/>
                <a:ea typeface="华文新魏" panose="02010800040101010101" pitchFamily="2" charset="-122"/>
              </a:rPr>
              <a:t>i</a:t>
            </a:r>
            <a:r>
              <a:rPr lang="zh-CN" altLang="en-US" sz="3600" dirty="0" smtClean="0">
                <a:latin typeface="华文新魏" panose="02010800040101010101" pitchFamily="2" charset="-122"/>
                <a:ea typeface="华文新魏" panose="02010800040101010101" pitchFamily="2" charset="-122"/>
              </a:rPr>
              <a:t>）</a:t>
            </a:r>
            <a:endParaRPr lang="zh-CN" altLang="en-US" sz="3600" dirty="0">
              <a:latin typeface="华文新魏" panose="02010800040101010101" pitchFamily="2" charset="-122"/>
              <a:ea typeface="华文新魏" panose="02010800040101010101" pitchFamily="2" charset="-122"/>
            </a:endParaRPr>
          </a:p>
        </p:txBody>
      </p:sp>
      <p:sp>
        <p:nvSpPr>
          <p:cNvPr id="17" name="TextBox 16"/>
          <p:cNvSpPr txBox="1"/>
          <p:nvPr/>
        </p:nvSpPr>
        <p:spPr>
          <a:xfrm>
            <a:off x="571472" y="4929198"/>
            <a:ext cx="1285884" cy="584775"/>
          </a:xfrm>
          <a:prstGeom prst="rect">
            <a:avLst/>
          </a:prstGeom>
          <a:noFill/>
        </p:spPr>
        <p:txBody>
          <a:bodyPr wrap="square" rtlCol="0">
            <a:spAutoFit/>
          </a:bodyPr>
          <a:lstStyle/>
          <a:p>
            <a:r>
              <a:rPr lang="en-US" altLang="zh-CN" sz="3200" dirty="0" err="1" smtClean="0">
                <a:latin typeface="GungsuhChe" panose="02030609000101010101" pitchFamily="49" charset="-127"/>
                <a:ea typeface="GungsuhChe" panose="02030609000101010101" pitchFamily="49" charset="-127"/>
              </a:rPr>
              <a:t>f[i</a:t>
            </a:r>
            <a:r>
              <a:rPr lang="en-US" altLang="zh-CN" sz="3200" dirty="0" smtClean="0">
                <a:latin typeface="GungsuhChe" panose="02030609000101010101" pitchFamily="49" charset="-127"/>
                <a:ea typeface="GungsuhChe" panose="02030609000101010101" pitchFamily="49" charset="-127"/>
              </a:rPr>
              <a:t>]:</a:t>
            </a:r>
            <a:endParaRPr lang="en-US" altLang="zh-CN" sz="3200" dirty="0" smtClean="0">
              <a:latin typeface="GungsuhChe" panose="02030609000101010101" pitchFamily="49" charset="-127"/>
              <a:ea typeface="GungsuhChe" panose="02030609000101010101" pitchFamily="49" charset="-127"/>
            </a:endParaRPr>
          </a:p>
        </p:txBody>
      </p:sp>
      <p:sp>
        <p:nvSpPr>
          <p:cNvPr id="18" name="TextBox 17"/>
          <p:cNvSpPr txBox="1"/>
          <p:nvPr/>
        </p:nvSpPr>
        <p:spPr>
          <a:xfrm>
            <a:off x="714348" y="5643578"/>
            <a:ext cx="428628"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1</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19" name="TextBox 18"/>
          <p:cNvSpPr txBox="1"/>
          <p:nvPr/>
        </p:nvSpPr>
        <p:spPr>
          <a:xfrm>
            <a:off x="12144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1</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0" name="TextBox 19"/>
          <p:cNvSpPr txBox="1"/>
          <p:nvPr/>
        </p:nvSpPr>
        <p:spPr>
          <a:xfrm>
            <a:off x="300036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4</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1" name="TextBox 20"/>
          <p:cNvSpPr txBox="1"/>
          <p:nvPr/>
        </p:nvSpPr>
        <p:spPr>
          <a:xfrm>
            <a:off x="24288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3</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2" name="TextBox 21"/>
          <p:cNvSpPr txBox="1"/>
          <p:nvPr/>
        </p:nvSpPr>
        <p:spPr>
          <a:xfrm>
            <a:off x="421481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5</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4" name="TextBox 23"/>
          <p:cNvSpPr txBox="1"/>
          <p:nvPr/>
        </p:nvSpPr>
        <p:spPr>
          <a:xfrm>
            <a:off x="3571868"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4</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5" name="TextBox 24"/>
          <p:cNvSpPr txBox="1"/>
          <p:nvPr/>
        </p:nvSpPr>
        <p:spPr>
          <a:xfrm>
            <a:off x="4786314"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4</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6" name="TextBox 25"/>
          <p:cNvSpPr txBox="1"/>
          <p:nvPr/>
        </p:nvSpPr>
        <p:spPr>
          <a:xfrm>
            <a:off x="54292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6</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7" name="TextBox 26"/>
          <p:cNvSpPr txBox="1"/>
          <p:nvPr/>
        </p:nvSpPr>
        <p:spPr>
          <a:xfrm>
            <a:off x="6000760"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5</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8" name="TextBox 27"/>
          <p:cNvSpPr txBox="1"/>
          <p:nvPr/>
        </p:nvSpPr>
        <p:spPr>
          <a:xfrm>
            <a:off x="6643702"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6</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29" name="TextBox 28"/>
          <p:cNvSpPr txBox="1"/>
          <p:nvPr/>
        </p:nvSpPr>
        <p:spPr>
          <a:xfrm>
            <a:off x="721520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7</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
        <p:nvSpPr>
          <p:cNvPr id="30" name="TextBox 29"/>
          <p:cNvSpPr txBox="1"/>
          <p:nvPr/>
        </p:nvSpPr>
        <p:spPr>
          <a:xfrm>
            <a:off x="1857356" y="5643578"/>
            <a:ext cx="500066" cy="523220"/>
          </a:xfrm>
          <a:prstGeom prst="rect">
            <a:avLst/>
          </a:prstGeom>
          <a:solidFill>
            <a:schemeClr val="bg1"/>
          </a:solidFill>
        </p:spPr>
        <p:txBody>
          <a:bodyPr wrap="square" rtlCol="0">
            <a:spAutoFit/>
          </a:bodyPr>
          <a:lstStyle/>
          <a:p>
            <a:pPr fontAlgn="base">
              <a:spcBef>
                <a:spcPct val="20000"/>
              </a:spcBef>
              <a:spcAft>
                <a:spcPct val="0"/>
              </a:spcAft>
              <a:buClr>
                <a:schemeClr val="hlink"/>
              </a:buClr>
            </a:pPr>
            <a:r>
              <a:rPr lang="en-US" altLang="zh-CN" sz="2800" dirty="0" smtClean="0">
                <a:effectLst>
                  <a:outerShdw blurRad="38100" dist="38100" dir="2700000" algn="tl">
                    <a:srgbClr val="000000"/>
                  </a:outerShdw>
                </a:effectLst>
                <a:latin typeface="Arial" panose="020B0604020202020204" pitchFamily="34" charset="0"/>
                <a:ea typeface="宋体" panose="02010600030101010101" pitchFamily="2" charset="-122"/>
              </a:rPr>
              <a:t>2</a:t>
            </a:r>
            <a:endParaRPr lang="zh-CN" altLang="en-US" sz="2800" dirty="0" smtClean="0">
              <a:effectLst>
                <a:outerShdw blurRad="38100" dist="38100" dir="2700000" algn="tl">
                  <a:srgbClr val="000000"/>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additive="base">
                                        <p:cTn id="73" dur="500" fill="hold"/>
                                        <p:tgtEl>
                                          <p:spTgt spid="25"/>
                                        </p:tgtEl>
                                        <p:attrNameLst>
                                          <p:attrName>ppt_x</p:attrName>
                                        </p:attrNameLst>
                                      </p:cBhvr>
                                      <p:tavLst>
                                        <p:tav tm="0">
                                          <p:val>
                                            <p:strVal val="#ppt_x"/>
                                          </p:val>
                                        </p:tav>
                                        <p:tav tm="100000">
                                          <p:val>
                                            <p:strVal val="#ppt_x"/>
                                          </p:val>
                                        </p:tav>
                                      </p:tavLst>
                                    </p:anim>
                                    <p:anim calcmode="lin" valueType="num">
                                      <p:cBhvr additive="base">
                                        <p:cTn id="7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5</a:t>
            </a:r>
            <a:r>
              <a:rPr lang="zh-CN" altLang="en-US" dirty="0"/>
              <a:t>：最长不下降子序列</a:t>
            </a:r>
            <a:endParaRPr lang="zh-CN" altLang="en-US" dirty="0" smtClean="0"/>
          </a:p>
        </p:txBody>
      </p:sp>
      <p:sp>
        <p:nvSpPr>
          <p:cNvPr id="3" name="内容占位符 2"/>
          <p:cNvSpPr>
            <a:spLocks noGrp="1"/>
          </p:cNvSpPr>
          <p:nvPr>
            <p:ph idx="1"/>
          </p:nvPr>
        </p:nvSpPr>
        <p:spPr>
          <a:xfrm>
            <a:off x="428625" y="1500188"/>
            <a:ext cx="8072438" cy="4873625"/>
          </a:xfrm>
        </p:spPr>
        <p:txBody>
          <a:bodyPr>
            <a:normAutofit/>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sz="2400" dirty="0" smtClean="0">
                <a:latin typeface="华文新魏" panose="02010800040101010101" pitchFamily="2" charset="-122"/>
                <a:ea typeface="华文新魏" panose="02010800040101010101" pitchFamily="2" charset="-122"/>
              </a:rPr>
              <a:t>O(N^2)</a:t>
            </a:r>
            <a:endParaRPr lang="en-US" altLang="zh-CN" sz="2400" dirty="0" smtClean="0">
              <a:latin typeface="华文新魏" panose="02010800040101010101" pitchFamily="2" charset="-122"/>
              <a:ea typeface="华文新魏" panose="02010800040101010101" pitchFamily="2" charset="-122"/>
            </a:endParaRPr>
          </a:p>
          <a:p>
            <a:pPr>
              <a:defRPr/>
            </a:pPr>
            <a:r>
              <a:rPr lang="zh-CN" altLang="en-US" sz="2800" dirty="0" smtClean="0">
                <a:latin typeface="华文新魏" panose="02010800040101010101" pitchFamily="2" charset="-122"/>
                <a:ea typeface="华文新魏" panose="02010800040101010101" pitchFamily="2" charset="-122"/>
              </a:rPr>
              <a:t>可以使用单调队列或者线段树等数据结构优化到</a:t>
            </a:r>
            <a:r>
              <a:rPr lang="en-US" altLang="zh-CN" sz="2800" dirty="0" smtClean="0">
                <a:latin typeface="华文新魏" panose="02010800040101010101" pitchFamily="2" charset="-122"/>
                <a:ea typeface="华文新魏" panose="02010800040101010101" pitchFamily="2" charset="-122"/>
              </a:rPr>
              <a:t>O</a:t>
            </a:r>
            <a:r>
              <a:rPr lang="zh-CN" altLang="en-US" sz="2800" dirty="0" smtClean="0">
                <a:latin typeface="华文新魏" panose="02010800040101010101" pitchFamily="2" charset="-122"/>
                <a:ea typeface="华文新魏" panose="02010800040101010101" pitchFamily="2" charset="-122"/>
              </a:rPr>
              <a:t>（</a:t>
            </a:r>
            <a:r>
              <a:rPr lang="en-US" altLang="zh-CN" sz="2800" dirty="0" err="1" smtClean="0">
                <a:latin typeface="华文新魏" panose="02010800040101010101" pitchFamily="2" charset="-122"/>
                <a:ea typeface="华文新魏" panose="02010800040101010101" pitchFamily="2" charset="-122"/>
              </a:rPr>
              <a:t>NlogN</a:t>
            </a:r>
            <a:r>
              <a:rPr lang="zh-CN" altLang="en-US" sz="2800" dirty="0" smtClean="0">
                <a:latin typeface="华文新魏" panose="02010800040101010101" pitchFamily="2" charset="-122"/>
                <a:ea typeface="华文新魏" panose="02010800040101010101" pitchFamily="2" charset="-122"/>
              </a:rPr>
              <a:t>） </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留给学有余力的同学</a:t>
            </a:r>
            <a:endParaRPr lang="en-US" altLang="zh-CN" sz="2800" dirty="0" smtClean="0">
              <a:latin typeface="华文新魏" panose="02010800040101010101" pitchFamily="2" charset="-122"/>
              <a:ea typeface="华文新魏" panose="02010800040101010101" pitchFamily="2"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第四步：确定实现方法</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57158" y="1643050"/>
            <a:ext cx="4214842" cy="3286148"/>
          </a:xfrm>
          <a:prstGeom prst="roundRect">
            <a:avLst/>
          </a:prstGeom>
          <a:noFill/>
          <a:ln w="28575">
            <a:solidFill>
              <a:schemeClr val="tx2">
                <a:lumMod val="60000"/>
                <a:lumOff val="40000"/>
              </a:schemeClr>
            </a:solidFill>
            <a:round/>
          </a:ln>
          <a:effectLst/>
        </p:spPr>
        <p:txBody>
          <a:bodyPr wrap="none" rtlCol="0" anchor="ctr"/>
          <a:lstStyle/>
          <a:p>
            <a:r>
              <a:rPr lang="pt-BR" altLang="en-US" sz="2200" dirty="0" smtClean="0">
                <a:latin typeface="Arial" panose="020B0604020202020204" pitchFamily="34" charset="0"/>
                <a:ea typeface="宋体" panose="02010600030101010101" pitchFamily="2" charset="-122"/>
              </a:rPr>
              <a:t>for(i = 0; i &lt; n; i++)</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a:t>
            </a:r>
            <a:r>
              <a:rPr lang="en-US" altLang="zh-CN" sz="2200" dirty="0" smtClean="0">
                <a:latin typeface="Arial" panose="020B0604020202020204" pitchFamily="34" charset="0"/>
              </a:rPr>
              <a:t>f</a:t>
            </a:r>
            <a:r>
              <a:rPr lang="pt-BR" altLang="en-US" sz="2200" dirty="0" smtClean="0">
                <a:latin typeface="Arial" panose="020B0604020202020204" pitchFamily="34" charset="0"/>
                <a:ea typeface="宋体" panose="02010600030101010101" pitchFamily="2" charset="-122"/>
              </a:rPr>
              <a:t>[i] = 1;</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for(j = 0; j &lt; i; j++)</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if(a[j] &lt;= a[i] &amp;&amp; f[j] + 1 &gt; f[i])</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f[i] = f[j] + 1;</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   }</a:t>
            </a:r>
            <a:br>
              <a:rPr lang="pt-BR" altLang="en-US" sz="2200" dirty="0" smtClean="0">
                <a:latin typeface="Arial" panose="020B0604020202020204" pitchFamily="34" charset="0"/>
                <a:ea typeface="宋体" panose="02010600030101010101" pitchFamily="2" charset="-122"/>
              </a:rPr>
            </a:br>
            <a:r>
              <a:rPr lang="pt-BR" altLang="en-US" sz="2200" dirty="0" smtClean="0">
                <a:latin typeface="Arial" panose="020B0604020202020204" pitchFamily="34" charset="0"/>
                <a:ea typeface="宋体" panose="02010600030101010101" pitchFamily="2" charset="-122"/>
              </a:rPr>
              <a:t>}</a:t>
            </a:r>
            <a:endParaRPr lang="pt-BR" altLang="en-US" sz="2200" dirty="0" smtClean="0">
              <a:latin typeface="Arial" panose="020B0604020202020204" pitchFamily="34" charset="0"/>
              <a:ea typeface="宋体" panose="02010600030101010101" pitchFamily="2" charset="-122"/>
            </a:endParaRPr>
          </a:p>
        </p:txBody>
      </p:sp>
      <p:sp>
        <p:nvSpPr>
          <p:cNvPr id="5" name="标题 1"/>
          <p:cNvSpPr txBox="1"/>
          <p:nvPr/>
        </p:nvSpPr>
        <p:spPr>
          <a:xfrm>
            <a:off x="457200" y="70408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5</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：最长不下降子序列</a:t>
            </a:r>
            <a:endParaRPr kumimoji="0" lang="zh-CN" altLang="en-US" sz="50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8" name="圆角矩形 7"/>
          <p:cNvSpPr/>
          <p:nvPr/>
        </p:nvSpPr>
        <p:spPr bwMode="auto">
          <a:xfrm>
            <a:off x="4786314" y="1643050"/>
            <a:ext cx="4214842" cy="4929222"/>
          </a:xfrm>
          <a:prstGeom prst="roundRect">
            <a:avLst/>
          </a:prstGeom>
          <a:noFill/>
          <a:ln w="28575">
            <a:solidFill>
              <a:schemeClr val="tx2">
                <a:lumMod val="60000"/>
                <a:lumOff val="40000"/>
              </a:schemeClr>
            </a:solidFill>
            <a:round/>
          </a:ln>
          <a:effectLst/>
        </p:spPr>
        <p:txBody>
          <a:bodyPr wrap="none" rtlCol="0" anchor="ctr"/>
          <a:lstStyle/>
          <a:p>
            <a:r>
              <a:rPr lang="en-US" altLang="zh-CN" sz="2200" dirty="0" err="1" smtClean="0">
                <a:latin typeface="Arial" panose="020B0604020202020204" pitchFamily="34" charset="0"/>
                <a:ea typeface="宋体" panose="02010600030101010101" pitchFamily="2" charset="-122"/>
              </a:rPr>
              <a:t>int</a:t>
            </a:r>
            <a:r>
              <a:rPr lang="en-US" altLang="zh-CN" sz="2200" dirty="0" smtClean="0">
                <a:latin typeface="Arial" panose="020B0604020202020204" pitchFamily="34" charset="0"/>
                <a:ea typeface="宋体" panose="02010600030101010101" pitchFamily="2" charset="-122"/>
              </a:rPr>
              <a:t> calc(</a:t>
            </a:r>
            <a:r>
              <a:rPr lang="en-US" altLang="zh-CN" sz="2200" dirty="0" err="1" smtClean="0">
                <a:latin typeface="Arial" panose="020B0604020202020204" pitchFamily="34" charset="0"/>
                <a:ea typeface="宋体" panose="02010600030101010101" pitchFamily="2" charset="-122"/>
              </a:rPr>
              <a:t>int</a:t>
            </a:r>
            <a:r>
              <a:rPr lang="en-US" altLang="zh-CN" sz="2200" dirty="0" smtClean="0">
                <a:latin typeface="Arial" panose="020B0604020202020204" pitchFamily="34" charset="0"/>
                <a:ea typeface="宋体" panose="02010600030101010101" pitchFamily="2" charset="-122"/>
              </a:rPr>
              <a:t> x)</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if (f[x] != 0) return f[x];</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f[x] = 1;</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for (</a:t>
            </a:r>
            <a:r>
              <a:rPr lang="en-US" altLang="zh-CN" sz="2200" dirty="0" err="1" smtClean="0">
                <a:latin typeface="Arial" panose="020B0604020202020204" pitchFamily="34" charset="0"/>
                <a:ea typeface="宋体" panose="02010600030101010101" pitchFamily="2" charset="-122"/>
              </a:rPr>
              <a:t>int</a:t>
            </a:r>
            <a:r>
              <a:rPr lang="en-US" altLang="zh-CN" sz="2200" dirty="0" smtClean="0">
                <a:latin typeface="Arial" panose="020B0604020202020204" pitchFamily="34" charset="0"/>
                <a:ea typeface="宋体" panose="02010600030101010101" pitchFamily="2" charset="-122"/>
              </a:rPr>
              <a:t> </a:t>
            </a:r>
            <a:r>
              <a:rPr lang="en-US" altLang="zh-CN" sz="2200" dirty="0" err="1" smtClean="0">
                <a:latin typeface="Arial" panose="020B0604020202020204" pitchFamily="34" charset="0"/>
                <a:ea typeface="宋体" panose="02010600030101010101" pitchFamily="2" charset="-122"/>
              </a:rPr>
              <a:t>i</a:t>
            </a:r>
            <a:r>
              <a:rPr lang="en-US" altLang="zh-CN" sz="2200" dirty="0" smtClean="0">
                <a:latin typeface="Arial" panose="020B0604020202020204" pitchFamily="34" charset="0"/>
                <a:ea typeface="宋体" panose="02010600030101010101" pitchFamily="2" charset="-122"/>
              </a:rPr>
              <a:t> = 0; </a:t>
            </a:r>
            <a:r>
              <a:rPr lang="en-US" altLang="zh-CN" sz="2200" dirty="0" err="1" smtClean="0">
                <a:latin typeface="Arial" panose="020B0604020202020204" pitchFamily="34" charset="0"/>
                <a:ea typeface="宋体" panose="02010600030101010101" pitchFamily="2" charset="-122"/>
              </a:rPr>
              <a:t>i</a:t>
            </a:r>
            <a:r>
              <a:rPr lang="en-US" altLang="zh-CN" sz="2200" dirty="0" smtClean="0">
                <a:latin typeface="Arial" panose="020B0604020202020204" pitchFamily="34" charset="0"/>
                <a:ea typeface="宋体" panose="02010600030101010101" pitchFamily="2" charset="-122"/>
              </a:rPr>
              <a:t> &lt; x; </a:t>
            </a:r>
            <a:r>
              <a:rPr lang="en-US" altLang="zh-CN" sz="2200" dirty="0" err="1" smtClean="0">
                <a:latin typeface="Arial" panose="020B0604020202020204" pitchFamily="34" charset="0"/>
                <a:ea typeface="宋体" panose="02010600030101010101" pitchFamily="2" charset="-122"/>
              </a:rPr>
              <a:t>i</a:t>
            </a:r>
            <a:r>
              <a:rPr lang="en-US" altLang="zh-CN" sz="2200" dirty="0" smtClean="0">
                <a:latin typeface="Arial" panose="020B0604020202020204" pitchFamily="34" charset="0"/>
                <a:ea typeface="宋体" panose="02010600030101010101" pitchFamily="2" charset="-122"/>
              </a:rPr>
              <a:t>++)</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if (a[</a:t>
            </a:r>
            <a:r>
              <a:rPr lang="en-US" altLang="zh-CN" sz="2200" dirty="0" err="1" smtClean="0">
                <a:latin typeface="Arial" panose="020B0604020202020204" pitchFamily="34" charset="0"/>
                <a:ea typeface="宋体" panose="02010600030101010101" pitchFamily="2" charset="-122"/>
              </a:rPr>
              <a:t>i</a:t>
            </a:r>
            <a:r>
              <a:rPr lang="en-US" altLang="zh-CN" sz="2200" dirty="0" smtClean="0">
                <a:latin typeface="Arial" panose="020B0604020202020204" pitchFamily="34" charset="0"/>
                <a:ea typeface="宋体" panose="02010600030101010101" pitchFamily="2" charset="-122"/>
              </a:rPr>
              <a:t>] &lt;= a[x])</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t = calc(</a:t>
            </a:r>
            <a:r>
              <a:rPr lang="en-US" altLang="zh-CN" sz="2200" dirty="0" err="1" smtClean="0">
                <a:latin typeface="Arial" panose="020B0604020202020204" pitchFamily="34" charset="0"/>
                <a:ea typeface="宋体" panose="02010600030101010101" pitchFamily="2" charset="-122"/>
              </a:rPr>
              <a:t>i</a:t>
            </a:r>
            <a:r>
              <a:rPr lang="en-US" altLang="zh-CN" sz="2200" dirty="0" smtClean="0">
                <a:latin typeface="Arial" panose="020B0604020202020204" pitchFamily="34" charset="0"/>
                <a:ea typeface="宋体" panose="02010600030101010101" pitchFamily="2" charset="-122"/>
              </a:rPr>
              <a:t>);</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if (t + 1 &gt; f[x]) f[x] = t+ 1;</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   return f[x];</a:t>
            </a:r>
            <a:endParaRPr lang="en-US" altLang="zh-CN" sz="2200" dirty="0" smtClean="0">
              <a:latin typeface="Arial" panose="020B0604020202020204" pitchFamily="34" charset="0"/>
              <a:ea typeface="宋体" panose="02010600030101010101" pitchFamily="2" charset="-122"/>
            </a:endParaRPr>
          </a:p>
          <a:p>
            <a:r>
              <a:rPr lang="en-US" altLang="zh-CN" sz="2200" dirty="0" smtClean="0">
                <a:latin typeface="Arial" panose="020B0604020202020204" pitchFamily="34" charset="0"/>
                <a:ea typeface="宋体" panose="02010600030101010101" pitchFamily="2" charset="-122"/>
              </a:rPr>
              <a:t>}</a:t>
            </a:r>
            <a:endParaRPr lang="zh-CN" altLang="en-US" sz="22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928688"/>
            <a:ext cx="7467600" cy="560387"/>
          </a:xfrm>
        </p:spPr>
        <p:txBody>
          <a:bodyPr>
            <a:normAutofit fontScale="90000"/>
          </a:bodyPr>
          <a:lstStyle/>
          <a:p>
            <a:pPr eaLnBrk="1" fontAlgn="auto" hangingPunct="1">
              <a:spcAft>
                <a:spcPts val="0"/>
              </a:spcAft>
              <a:defRPr/>
            </a:pPr>
            <a:r>
              <a:rPr lang="zh-CN" altLang="en-US" sz="4400" b="1" dirty="0" smtClean="0">
                <a:solidFill>
                  <a:schemeClr val="tx1"/>
                </a:solidFill>
              </a:rPr>
              <a:t>拓展：拦截导弹</a:t>
            </a:r>
            <a:endParaRPr lang="zh-CN" altLang="en-US" sz="2200" b="1" dirty="0">
              <a:solidFill>
                <a:schemeClr val="tx1"/>
              </a:solidFill>
            </a:endParaRPr>
          </a:p>
        </p:txBody>
      </p:sp>
      <p:sp>
        <p:nvSpPr>
          <p:cNvPr id="25602" name="内容占位符 2"/>
          <p:cNvSpPr>
            <a:spLocks noGrp="1"/>
          </p:cNvSpPr>
          <p:nvPr>
            <p:ph idx="1"/>
          </p:nvPr>
        </p:nvSpPr>
        <p:spPr/>
        <p:txBody>
          <a:bodyPr/>
          <a:lstStyle/>
          <a:p>
            <a:pPr eaLnBrk="1" hangingPunct="1"/>
            <a:r>
              <a:rPr lang="zh-CN" altLang="en-US" b="1" dirty="0" smtClean="0"/>
              <a:t>题目描述：</a:t>
            </a:r>
            <a:endParaRPr lang="en-US" altLang="zh-CN" b="1" dirty="0" smtClean="0"/>
          </a:p>
          <a:p>
            <a:pPr eaLnBrk="1" hangingPunct="1"/>
            <a:r>
              <a:rPr lang="zh-CN" altLang="en-US" dirty="0" smtClean="0"/>
              <a:t>某国为了防御敌国的导弹袭击，发展出一种导弹拦截系统。但是这种导弹拦截系统有一个缺陷：虽然它的第一发炮弹能够到达任意的高度，但是以后每一发炮弹都不能高于前一发的高度。某天，雷达捕捉到敌国的导弹来袭。由于该系统还在试用阶段，所以只有一套系统，因此有可能不能拦截所有的导弹。</a:t>
            </a:r>
            <a:endParaRPr lang="zh-CN" altLang="en-US" dirty="0" smtClean="0"/>
          </a:p>
          <a:p>
            <a:pPr eaLnBrk="1" hangingPunct="1"/>
            <a:r>
              <a:rPr lang="zh-CN" altLang="en-US" dirty="0" smtClean="0"/>
              <a:t>输出这套系统最多能拦截的导弹数和要拦截所有导弹最少要配备这种导弹拦截系统的套数。</a:t>
            </a:r>
            <a:endParaRPr lang="en-US" altLang="zh-CN" dirty="0" smtClean="0"/>
          </a:p>
          <a:p>
            <a:pPr eaLnBrk="1" hangingPunct="1"/>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642938" y="928688"/>
            <a:ext cx="7429500" cy="1938337"/>
          </a:xfrm>
          <a:prstGeom prst="rect">
            <a:avLst/>
          </a:prstGeom>
          <a:noFill/>
          <a:ln w="9525">
            <a:noFill/>
            <a:miter lim="800000"/>
          </a:ln>
        </p:spPr>
        <p:txBody>
          <a:bodyPr>
            <a:spAutoFit/>
          </a:bodyPr>
          <a:lstStyle/>
          <a:p>
            <a:r>
              <a:rPr lang="zh-CN" altLang="en-US" sz="2400">
                <a:latin typeface="Constantia" panose="02030602050306030303" charset="0"/>
              </a:rPr>
              <a:t>第一个问就不说了相信大家都知道该怎么办 </a:t>
            </a:r>
            <a:r>
              <a:rPr lang="en-US" altLang="zh-CN" sz="2400">
                <a:latin typeface="Constantia" panose="02030602050306030303" charset="0"/>
              </a:rPr>
              <a:t>——</a:t>
            </a:r>
            <a:r>
              <a:rPr lang="zh-CN" altLang="en-US" sz="2400">
                <a:latin typeface="Constantia" panose="02030602050306030303" charset="0"/>
              </a:rPr>
              <a:t>求最长不上升子序列！</a:t>
            </a:r>
            <a:endParaRPr lang="en-US" altLang="zh-CN" sz="2400">
              <a:latin typeface="Constantia" panose="02030602050306030303" charset="0"/>
            </a:endParaRPr>
          </a:p>
          <a:p>
            <a:endParaRPr lang="en-US" altLang="zh-CN">
              <a:latin typeface="Constantia" panose="02030602050306030303" charset="0"/>
            </a:endParaRPr>
          </a:p>
          <a:p>
            <a:endParaRPr lang="en-US" altLang="zh-CN">
              <a:latin typeface="Constantia" panose="02030602050306030303" charset="0"/>
            </a:endParaRPr>
          </a:p>
          <a:p>
            <a:endParaRPr lang="en-US" altLang="zh-CN">
              <a:latin typeface="Constantia" panose="02030602050306030303" charset="0"/>
            </a:endParaRPr>
          </a:p>
          <a:p>
            <a:endParaRPr lang="en-US" altLang="zh-CN">
              <a:latin typeface="Constantia" panose="02030602050306030303" charset="0"/>
            </a:endParaRPr>
          </a:p>
        </p:txBody>
      </p:sp>
      <p:sp>
        <p:nvSpPr>
          <p:cNvPr id="5" name="TextBox 4"/>
          <p:cNvSpPr txBox="1">
            <a:spLocks noChangeArrowheads="1"/>
          </p:cNvSpPr>
          <p:nvPr/>
        </p:nvSpPr>
        <p:spPr bwMode="auto">
          <a:xfrm>
            <a:off x="714375" y="1928813"/>
            <a:ext cx="7000875" cy="1754187"/>
          </a:xfrm>
          <a:prstGeom prst="rect">
            <a:avLst/>
          </a:prstGeom>
          <a:noFill/>
          <a:ln w="9525">
            <a:noFill/>
            <a:miter lim="800000"/>
          </a:ln>
        </p:spPr>
        <p:txBody>
          <a:bodyPr>
            <a:spAutoFit/>
          </a:bodyPr>
          <a:lstStyle/>
          <a:p>
            <a:r>
              <a:rPr lang="zh-CN" altLang="en-US" sz="2400">
                <a:latin typeface="Constantia" panose="02030602050306030303" charset="0"/>
              </a:rPr>
              <a:t>对于第二问最直观的方法就是求完一次不上升子序列后把刚才要打的导弹去掉，再求一次最长不上升子序列直到打完所有的导弹。</a:t>
            </a:r>
            <a:endParaRPr lang="zh-CN" altLang="en-US" sz="2400">
              <a:latin typeface="Constantia" panose="02030602050306030303" charset="0"/>
            </a:endParaRPr>
          </a:p>
          <a:p>
            <a:endParaRPr lang="en-US" altLang="zh-CN">
              <a:latin typeface="Constantia" panose="02030602050306030303" charset="0"/>
            </a:endParaRPr>
          </a:p>
          <a:p>
            <a:endParaRPr lang="zh-CN" altLang="en-US">
              <a:latin typeface="Constantia" panose="02030602050306030303" charset="0"/>
            </a:endParaRPr>
          </a:p>
        </p:txBody>
      </p:sp>
      <p:sp>
        <p:nvSpPr>
          <p:cNvPr id="10" name="TextBox 9"/>
          <p:cNvSpPr txBox="1">
            <a:spLocks noChangeArrowheads="1"/>
          </p:cNvSpPr>
          <p:nvPr/>
        </p:nvSpPr>
        <p:spPr bwMode="auto">
          <a:xfrm>
            <a:off x="428625" y="3429000"/>
            <a:ext cx="6929438" cy="1570038"/>
          </a:xfrm>
          <a:prstGeom prst="rect">
            <a:avLst/>
          </a:prstGeom>
          <a:noFill/>
          <a:ln w="9525">
            <a:noFill/>
            <a:miter lim="800000"/>
          </a:ln>
        </p:spPr>
        <p:txBody>
          <a:bodyPr>
            <a:spAutoFit/>
          </a:bodyPr>
          <a:lstStyle/>
          <a:p>
            <a:r>
              <a:rPr lang="zh-CN" altLang="en-US" sz="3200">
                <a:latin typeface="华文隶书" panose="02010800040101010101" pitchFamily="2" charset="-122"/>
                <a:ea typeface="华文隶书" panose="02010800040101010101" pitchFamily="2" charset="-122"/>
              </a:rPr>
              <a:t>但请看这组样例</a:t>
            </a:r>
            <a:endParaRPr lang="en-US" altLang="zh-CN" sz="3200">
              <a:latin typeface="华文隶书" panose="02010800040101010101" pitchFamily="2" charset="-122"/>
              <a:ea typeface="华文隶书" panose="02010800040101010101" pitchFamily="2" charset="-122"/>
            </a:endParaRPr>
          </a:p>
          <a:p>
            <a:r>
              <a:rPr lang="en-US" altLang="zh-CN" sz="3200">
                <a:latin typeface="华文隶书" panose="02010800040101010101" pitchFamily="2" charset="-122"/>
                <a:ea typeface="华文隶书" panose="02010800040101010101" pitchFamily="2" charset="-122"/>
              </a:rPr>
              <a:t> </a:t>
            </a:r>
            <a:r>
              <a:rPr lang="zh-CN" altLang="en-US" sz="3200">
                <a:latin typeface="华文隶书" panose="02010800040101010101" pitchFamily="2" charset="-122"/>
                <a:ea typeface="华文隶书" panose="02010800040101010101" pitchFamily="2" charset="-122"/>
              </a:rPr>
              <a:t> </a:t>
            </a:r>
            <a:r>
              <a:rPr lang="en-US" altLang="zh-CN" sz="3200">
                <a:latin typeface="华文隶书" panose="02010800040101010101" pitchFamily="2" charset="-122"/>
                <a:ea typeface="华文隶书" panose="02010800040101010101" pitchFamily="2" charset="-122"/>
              </a:rPr>
              <a:t>6 1 7 3 2       </a:t>
            </a:r>
            <a:endParaRPr lang="en-US" altLang="zh-CN" sz="3200">
              <a:latin typeface="华文隶书" panose="02010800040101010101" pitchFamily="2" charset="-122"/>
              <a:ea typeface="华文隶书" panose="02010800040101010101" pitchFamily="2" charset="-122"/>
            </a:endParaRPr>
          </a:p>
          <a:p>
            <a:r>
              <a:rPr lang="zh-CN" altLang="en-US" sz="3200">
                <a:latin typeface="华文隶书" panose="02010800040101010101" pitchFamily="2" charset="-122"/>
                <a:ea typeface="华文隶书" panose="02010800040101010101" pitchFamily="2" charset="-122"/>
              </a:rPr>
              <a:t>错解： </a:t>
            </a:r>
            <a:r>
              <a:rPr lang="en-US" altLang="zh-CN" sz="3200">
                <a:latin typeface="华文隶书" panose="02010800040101010101" pitchFamily="2" charset="-122"/>
                <a:ea typeface="华文隶书" panose="02010800040101010101" pitchFamily="2" charset="-122"/>
              </a:rPr>
              <a:t>6 3 2/1/7  </a:t>
            </a:r>
            <a:endParaRPr lang="zh-CN" altLang="en-US" sz="3200">
              <a:latin typeface="华文隶书" panose="02010800040101010101" pitchFamily="2" charset="-122"/>
              <a:ea typeface="华文隶书" panose="02010800040101010101" pitchFamily="2" charset="-122"/>
            </a:endParaRPr>
          </a:p>
        </p:txBody>
      </p:sp>
      <p:sp>
        <p:nvSpPr>
          <p:cNvPr id="11" name="TextBox 10"/>
          <p:cNvSpPr txBox="1">
            <a:spLocks noChangeArrowheads="1"/>
          </p:cNvSpPr>
          <p:nvPr/>
        </p:nvSpPr>
        <p:spPr bwMode="auto">
          <a:xfrm>
            <a:off x="4000500" y="4214813"/>
            <a:ext cx="3429000" cy="862012"/>
          </a:xfrm>
          <a:prstGeom prst="rect">
            <a:avLst/>
          </a:prstGeom>
          <a:noFill/>
          <a:ln w="9525">
            <a:noFill/>
            <a:miter lim="800000"/>
          </a:ln>
        </p:spPr>
        <p:txBody>
          <a:bodyPr>
            <a:spAutoFit/>
          </a:bodyPr>
          <a:lstStyle/>
          <a:p>
            <a:r>
              <a:rPr lang="zh-CN" altLang="en-US" sz="3200">
                <a:latin typeface="华文隶书" panose="02010800040101010101" pitchFamily="2" charset="-122"/>
                <a:ea typeface="华文隶书" panose="02010800040101010101" pitchFamily="2" charset="-122"/>
              </a:rPr>
              <a:t>正解：</a:t>
            </a:r>
            <a:r>
              <a:rPr lang="en-US" altLang="zh-CN" sz="3200">
                <a:latin typeface="华文隶书" panose="02010800040101010101" pitchFamily="2" charset="-122"/>
                <a:ea typeface="华文隶书" panose="02010800040101010101" pitchFamily="2" charset="-122"/>
              </a:rPr>
              <a:t>6 1/7 3 2</a:t>
            </a:r>
            <a:endParaRPr lang="zh-CN" altLang="en-US" sz="3200">
              <a:latin typeface="华文隶书" panose="02010800040101010101" pitchFamily="2" charset="-122"/>
              <a:ea typeface="华文隶书" panose="02010800040101010101" pitchFamily="2" charset="-122"/>
            </a:endParaRPr>
          </a:p>
          <a:p>
            <a:endParaRPr lang="zh-CN" altLang="en-US">
              <a:latin typeface="Constantia" panose="02030602050306030303" charset="0"/>
            </a:endParaRPr>
          </a:p>
        </p:txBody>
      </p:sp>
      <p:sp>
        <p:nvSpPr>
          <p:cNvPr id="7" name="TextBox 6"/>
          <p:cNvSpPr txBox="1"/>
          <p:nvPr/>
        </p:nvSpPr>
        <p:spPr>
          <a:xfrm>
            <a:off x="714375" y="5214938"/>
            <a:ext cx="6357938" cy="708025"/>
          </a:xfrm>
          <a:prstGeom prst="rect">
            <a:avLst/>
          </a:prstGeom>
          <a:noFill/>
        </p:spPr>
        <p:txBody>
          <a:bodyPr>
            <a:spAutoFit/>
          </a:bodyPr>
          <a:lstStyle/>
          <a:p>
            <a:pPr>
              <a:defRPr/>
            </a:pPr>
            <a:r>
              <a:rPr lang="zh-CN" altLang="en-US" sz="4000" dirty="0">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所以这种方法是错的！！</a:t>
            </a:r>
            <a:endParaRPr lang="zh-CN" altLang="en-US" sz="4000" dirty="0">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0-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800" decel="100000"/>
                                        <p:tgtEl>
                                          <p:spTgt spid="5"/>
                                        </p:tgtEl>
                                      </p:cBhvr>
                                    </p:animEffect>
                                    <p:anim calcmode="lin" valueType="num">
                                      <p:cBhvr>
                                        <p:cTn id="14" dur="800" decel="100000" fill="hold"/>
                                        <p:tgtEl>
                                          <p:spTgt spid="5"/>
                                        </p:tgtEl>
                                        <p:attrNameLst>
                                          <p:attrName>style.rotation</p:attrName>
                                        </p:attrNameLst>
                                      </p:cBhvr>
                                      <p:tavLst>
                                        <p:tav tm="0">
                                          <p:val>
                                            <p:fltVal val="-90"/>
                                          </p:val>
                                        </p:tav>
                                        <p:tav tm="100000">
                                          <p:val>
                                            <p:fltVal val="0"/>
                                          </p:val>
                                        </p:tav>
                                      </p:tavLst>
                                    </p:anim>
                                    <p:anim calcmode="lin" valueType="num">
                                      <p:cBhvr>
                                        <p:cTn id="15" dur="800" decel="100000" fill="hold"/>
                                        <p:tgtEl>
                                          <p:spTgt spid="5"/>
                                        </p:tgtEl>
                                        <p:attrNameLst>
                                          <p:attrName>ppt_x</p:attrName>
                                        </p:attrNameLst>
                                      </p:cBhvr>
                                      <p:tavLst>
                                        <p:tav tm="0">
                                          <p:val>
                                            <p:strVal val="#ppt_x+0.4"/>
                                          </p:val>
                                        </p:tav>
                                        <p:tav tm="100000">
                                          <p:val>
                                            <p:strVal val="#ppt_x-0.05"/>
                                          </p:val>
                                        </p:tav>
                                      </p:tavLst>
                                    </p:anim>
                                    <p:anim calcmode="lin" valueType="num">
                                      <p:cBhvr>
                                        <p:cTn id="16" dur="800" decel="100000" fill="hold"/>
                                        <p:tgtEl>
                                          <p:spTgt spid="5"/>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6" dur="1000" fill="hold"/>
                                        <p:tgtEl>
                                          <p:spTgt spid="1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11"/>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fade">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p:bldP spid="11"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642938" y="642938"/>
            <a:ext cx="7786687" cy="1016000"/>
          </a:xfrm>
          <a:prstGeom prst="rect">
            <a:avLst/>
          </a:prstGeom>
          <a:noFill/>
          <a:ln w="9525">
            <a:noFill/>
            <a:miter lim="800000"/>
          </a:ln>
        </p:spPr>
        <p:txBody>
          <a:bodyPr>
            <a:spAutoFit/>
          </a:bodyPr>
          <a:lstStyle/>
          <a:p>
            <a:r>
              <a:rPr lang="zh-CN" altLang="en-US" sz="6000">
                <a:latin typeface="华文隶书" panose="02010800040101010101" pitchFamily="2" charset="-122"/>
                <a:ea typeface="华文隶书" panose="02010800040101010101" pitchFamily="2" charset="-122"/>
              </a:rPr>
              <a:t>而本题正解是：</a:t>
            </a:r>
            <a:endParaRPr lang="zh-CN" altLang="en-US" sz="6000">
              <a:latin typeface="华文隶书" panose="02010800040101010101" pitchFamily="2" charset="-122"/>
              <a:ea typeface="华文隶书" panose="02010800040101010101" pitchFamily="2" charset="-122"/>
            </a:endParaRPr>
          </a:p>
        </p:txBody>
      </p:sp>
      <p:sp>
        <p:nvSpPr>
          <p:cNvPr id="3" name="TextBox 2"/>
          <p:cNvSpPr txBox="1">
            <a:spLocks noChangeArrowheads="1"/>
          </p:cNvSpPr>
          <p:nvPr/>
        </p:nvSpPr>
        <p:spPr bwMode="auto">
          <a:xfrm rot="386079">
            <a:off x="468313" y="2060575"/>
            <a:ext cx="7778750" cy="1098550"/>
          </a:xfrm>
          <a:prstGeom prst="rect">
            <a:avLst/>
          </a:prstGeom>
          <a:solidFill>
            <a:schemeClr val="bg1"/>
          </a:solidFill>
          <a:ln w="9525">
            <a:noFill/>
            <a:miter lim="800000"/>
          </a:ln>
        </p:spPr>
        <p:txBody>
          <a:bodyPr>
            <a:spAutoFit/>
          </a:bodyPr>
          <a:lstStyle/>
          <a:p>
            <a:pPr>
              <a:defRPr/>
            </a:pPr>
            <a:r>
              <a:rPr lang="zh-CN" altLang="en-US" sz="66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最长上升子序列！</a:t>
            </a:r>
            <a:endParaRPr lang="zh-CN" altLang="en-US" sz="660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4" name="TextBox 3"/>
          <p:cNvSpPr txBox="1">
            <a:spLocks noChangeArrowheads="1"/>
          </p:cNvSpPr>
          <p:nvPr/>
        </p:nvSpPr>
        <p:spPr bwMode="auto">
          <a:xfrm>
            <a:off x="571500" y="5072063"/>
            <a:ext cx="8104188" cy="707886"/>
          </a:xfrm>
          <a:prstGeom prst="rect">
            <a:avLst/>
          </a:prstGeom>
          <a:noFill/>
          <a:ln w="9525">
            <a:noFill/>
            <a:miter lim="800000"/>
          </a:ln>
        </p:spPr>
        <p:txBody>
          <a:bodyPr>
            <a:spAutoFit/>
          </a:bodyPr>
          <a:lstStyle/>
          <a:p>
            <a:r>
              <a:rPr lang="zh-CN" altLang="en-US" sz="2000" b="1" dirty="0">
                <a:solidFill>
                  <a:srgbClr val="FF0000"/>
                </a:solidFill>
                <a:latin typeface="Constantia" panose="02030602050306030303" charset="0"/>
              </a:rPr>
              <a:t>完整覆盖一个序列的不上升子序列的个数等于这个序列的最长上升子序列的长度，</a:t>
            </a:r>
            <a:r>
              <a:rPr lang="zh-CN" altLang="en-US" sz="2000" dirty="0">
                <a:latin typeface="Constantia" panose="02030602050306030303" charset="0"/>
              </a:rPr>
              <a:t>严格证明数学</a:t>
            </a:r>
            <a:r>
              <a:rPr lang="zh-CN" altLang="en-US" sz="2000" dirty="0" smtClean="0">
                <a:latin typeface="Constantia" panose="02030602050306030303" charset="0"/>
              </a:rPr>
              <a:t>请</a:t>
            </a:r>
            <a:r>
              <a:rPr lang="zh-CN" altLang="en-US" sz="2000" dirty="0">
                <a:latin typeface="Constantia" panose="02030602050306030303" charset="0"/>
              </a:rPr>
              <a:t>参考</a:t>
            </a:r>
            <a:r>
              <a:rPr lang="zh-CN" altLang="en-US" sz="2000" dirty="0" smtClean="0">
                <a:latin typeface="Constantia" panose="02030602050306030303" charset="0"/>
              </a:rPr>
              <a:t>数学</a:t>
            </a:r>
            <a:r>
              <a:rPr lang="zh-CN" altLang="en-US" sz="2000" dirty="0">
                <a:latin typeface="Constantia" panose="02030602050306030303" charset="0"/>
              </a:rPr>
              <a:t>中偏序集的</a:t>
            </a:r>
            <a:r>
              <a:rPr lang="en-US" altLang="zh-CN" sz="2000" dirty="0">
                <a:latin typeface="Constantia" panose="02030602050306030303" charset="0"/>
              </a:rPr>
              <a:t>Dilworth</a:t>
            </a:r>
            <a:r>
              <a:rPr lang="zh-CN" altLang="en-US" sz="2000" dirty="0">
                <a:latin typeface="Constantia" panose="02030602050306030303" charset="0"/>
              </a:rPr>
              <a:t>定理</a:t>
            </a:r>
            <a:r>
              <a:rPr lang="zh-CN" altLang="en-US" sz="2000" dirty="0" smtClean="0">
                <a:latin typeface="Constantia" panose="02030602050306030303" charset="0"/>
              </a:rPr>
              <a:t>。</a:t>
            </a:r>
            <a:endParaRPr lang="zh-CN" altLang="en-US" sz="2000" dirty="0">
              <a:latin typeface="Constantia" panose="02030602050306030303" charset="0"/>
            </a:endParaRPr>
          </a:p>
        </p:txBody>
      </p:sp>
      <p:sp>
        <p:nvSpPr>
          <p:cNvPr id="5" name="TextBox 4"/>
          <p:cNvSpPr txBox="1">
            <a:spLocks noChangeArrowheads="1"/>
          </p:cNvSpPr>
          <p:nvPr/>
        </p:nvSpPr>
        <p:spPr bwMode="auto">
          <a:xfrm>
            <a:off x="642938" y="3714750"/>
            <a:ext cx="7745412" cy="1323439"/>
          </a:xfrm>
          <a:prstGeom prst="rect">
            <a:avLst/>
          </a:prstGeom>
          <a:noFill/>
          <a:ln w="9525">
            <a:noFill/>
            <a:miter lim="800000"/>
          </a:ln>
        </p:spPr>
        <p:txBody>
          <a:bodyPr>
            <a:spAutoFit/>
          </a:bodyPr>
          <a:lstStyle/>
          <a:p>
            <a:r>
              <a:rPr lang="zh-CN" altLang="en-US" sz="2000" dirty="0">
                <a:latin typeface="华文细黑" panose="02010600040101010101" pitchFamily="2" charset="-122"/>
                <a:ea typeface="华文细黑" panose="02010600040101010101" pitchFamily="2" charset="-122"/>
              </a:rPr>
              <a:t>认真分析一下题就会发现：每一个导弹最终的结果都是要被打的，如果它后面有一个比它高的导弹，那打它的这个装置无论如何也不能打那个导弹了，也就是说最少要打最长上升子序列长度那么多次可以打完！</a:t>
            </a:r>
            <a:endParaRPr lang="zh-CN" altLang="en-US" sz="20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385" decel="100000"/>
                                        <p:tgtEl>
                                          <p:spTgt spid="3"/>
                                        </p:tgtEl>
                                      </p:cBhvr>
                                    </p:animEffect>
                                    <p:animScale>
                                      <p:cBhvr>
                                        <p:cTn id="13" dur="385" decel="100000"/>
                                        <p:tgtEl>
                                          <p:spTgt spid="3"/>
                                        </p:tgtEl>
                                      </p:cBhvr>
                                      <p:from x="10000" y="10000"/>
                                      <p:to x="200000" y="450000"/>
                                    </p:animScale>
                                    <p:animScale>
                                      <p:cBhvr>
                                        <p:cTn id="14" dur="615" accel="100000" fill="hold">
                                          <p:stCondLst>
                                            <p:cond delay="385"/>
                                          </p:stCondLst>
                                        </p:cTn>
                                        <p:tgtEl>
                                          <p:spTgt spid="3"/>
                                        </p:tgtEl>
                                      </p:cBhvr>
                                      <p:from x="200000" y="450000"/>
                                      <p:to x="100000" y="100000"/>
                                    </p:animScale>
                                    <p:set>
                                      <p:cBhvr>
                                        <p:cTn id="15" dur="385" fill="hold"/>
                                        <p:tgtEl>
                                          <p:spTgt spid="3"/>
                                        </p:tgtEl>
                                        <p:attrNameLst>
                                          <p:attrName>ppt_x</p:attrName>
                                        </p:attrNameLst>
                                      </p:cBhvr>
                                      <p:to>
                                        <p:strVal val="(0.5)"/>
                                      </p:to>
                                    </p:set>
                                    <p:anim from="(0.5)" to="(#ppt_x)" calcmode="lin" valueType="num">
                                      <p:cBhvr>
                                        <p:cTn id="16" dur="615" accel="100000" fill="hold">
                                          <p:stCondLst>
                                            <p:cond delay="385"/>
                                          </p:stCondLst>
                                        </p:cTn>
                                        <p:tgtEl>
                                          <p:spTgt spid="3"/>
                                        </p:tgtEl>
                                        <p:attrNameLst>
                                          <p:attrName>ppt_x</p:attrName>
                                        </p:attrNameLst>
                                      </p:cBhvr>
                                    </p:anim>
                                    <p:set>
                                      <p:cBhvr>
                                        <p:cTn id="17" dur="385" fill="hold"/>
                                        <p:tgtEl>
                                          <p:spTgt spid="3"/>
                                        </p:tgtEl>
                                        <p:attrNameLst>
                                          <p:attrName>ppt_y</p:attrName>
                                        </p:attrNameLst>
                                      </p:cBhvr>
                                      <p:to>
                                        <p:strVal val="(#ppt_y+0.4)"/>
                                      </p:to>
                                    </p:set>
                                    <p:anim from="(#ppt_y+0.4)" to="(#ppt_y)" calcmode="lin" valueType="num">
                                      <p:cBhvr>
                                        <p:cTn id="18" dur="615" accel="100000" fill="hold">
                                          <p:stCondLst>
                                            <p:cond delay="385"/>
                                          </p:stCondLst>
                                        </p:cTn>
                                        <p:tgtEl>
                                          <p:spTgt spid="3"/>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6</a:t>
            </a:r>
            <a:r>
              <a:rPr lang="zh-CN" altLang="en-US" dirty="0" smtClean="0"/>
              <a:t>：最大子</a:t>
            </a:r>
            <a:r>
              <a:rPr lang="zh-CN" altLang="en-US" dirty="0"/>
              <a:t>串</a:t>
            </a:r>
            <a:r>
              <a:rPr lang="zh-CN" altLang="en-US" dirty="0" smtClean="0"/>
              <a:t>和</a:t>
            </a:r>
            <a:endParaRPr lang="zh-CN" altLang="en-US" sz="4400" dirty="0"/>
          </a:p>
        </p:txBody>
      </p:sp>
      <p:sp>
        <p:nvSpPr>
          <p:cNvPr id="3" name="内容占位符 2"/>
          <p:cNvSpPr>
            <a:spLocks noGrp="1"/>
          </p:cNvSpPr>
          <p:nvPr>
            <p:ph idx="1"/>
          </p:nvPr>
        </p:nvSpPr>
        <p:spPr/>
        <p:txBody>
          <a:bodyPr/>
          <a:lstStyle/>
          <a:p>
            <a:r>
              <a:rPr lang="zh-CN" altLang="en-US" dirty="0" smtClean="0">
                <a:latin typeface="Arial" panose="020B0604020202020204" pitchFamily="34" charset="0"/>
              </a:rPr>
              <a:t>题意：给你一个有正有负的序列，求一个</a:t>
            </a:r>
            <a:r>
              <a:rPr lang="en-US" altLang="zh-CN" dirty="0" smtClean="0">
                <a:latin typeface="Arial" panose="020B0604020202020204" pitchFamily="34" charset="0"/>
              </a:rPr>
              <a:t>=</a:t>
            </a:r>
            <a:r>
              <a:rPr lang="zh-CN" altLang="en-US" dirty="0" smtClean="0">
                <a:latin typeface="Arial" panose="020B0604020202020204" pitchFamily="34" charset="0"/>
              </a:rPr>
              <a:t>子串（连续的一段），使其和最大！</a:t>
            </a:r>
            <a:endParaRPr lang="en-US" altLang="zh-CN" dirty="0" smtClean="0">
              <a:latin typeface="Arial" panose="020B0604020202020204" pitchFamily="34" charset="0"/>
            </a:endParaRPr>
          </a:p>
          <a:p>
            <a:r>
              <a:rPr lang="zh-CN" altLang="en-US" dirty="0" smtClean="0">
                <a:latin typeface="Arial" panose="020B0604020202020204" pitchFamily="34" charset="0"/>
              </a:rPr>
              <a:t>样例输入：</a:t>
            </a:r>
            <a:r>
              <a:rPr lang="zh-CN" altLang="en-US" dirty="0" smtClean="0"/>
              <a:t> </a:t>
            </a:r>
            <a:r>
              <a:rPr lang="en-US" altLang="zh-CN" dirty="0" smtClean="0"/>
              <a:t>-</a:t>
            </a:r>
            <a:r>
              <a:rPr lang="en-US" altLang="zh-CN" dirty="0" smtClean="0">
                <a:latin typeface="+mj-lt"/>
              </a:rPr>
              <a:t>5 6 -1 5 4 -7</a:t>
            </a:r>
            <a:endParaRPr lang="en-US" altLang="zh-CN" dirty="0" smtClean="0">
              <a:latin typeface="+mj-lt"/>
            </a:endParaRPr>
          </a:p>
          <a:p>
            <a:r>
              <a:rPr lang="zh-CN" altLang="en-US" dirty="0" smtClean="0">
                <a:latin typeface="Arial" panose="020B0604020202020204" pitchFamily="34" charset="0"/>
              </a:rPr>
              <a:t>样例输出</a:t>
            </a:r>
            <a:r>
              <a:rPr lang="zh-CN" altLang="en-US" dirty="0" smtClean="0">
                <a:latin typeface="+mj-lt"/>
              </a:rPr>
              <a:t>：</a:t>
            </a:r>
            <a:r>
              <a:rPr lang="en-US" altLang="zh-CN" dirty="0" smtClean="0">
                <a:latin typeface="+mj-lt"/>
              </a:rPr>
              <a:t> 14</a:t>
            </a:r>
            <a:endParaRPr lang="zh-CN" altLang="en-US" dirty="0">
              <a:latin typeface="+mj-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63" y="785813"/>
            <a:ext cx="7467600" cy="560387"/>
          </a:xfrm>
        </p:spPr>
        <p:txBody>
          <a:bodyPr>
            <a:noAutofit/>
          </a:bodyPr>
          <a:lstStyle/>
          <a:p>
            <a:pPr>
              <a:defRPr/>
            </a:pPr>
            <a:r>
              <a:rPr lang="zh-CN" altLang="en-US" dirty="0"/>
              <a:t>例</a:t>
            </a:r>
            <a:r>
              <a:rPr lang="en-US" altLang="zh-CN" dirty="0"/>
              <a:t>6</a:t>
            </a:r>
            <a:r>
              <a:rPr lang="zh-CN" altLang="en-US" dirty="0"/>
              <a:t>：最大子串和</a:t>
            </a:r>
            <a:endParaRPr lang="zh-CN" altLang="en-US" dirty="0" smtClean="0"/>
          </a:p>
        </p:txBody>
      </p:sp>
      <p:sp>
        <p:nvSpPr>
          <p:cNvPr id="3" name="内容占位符 2"/>
          <p:cNvSpPr>
            <a:spLocks noGrp="1"/>
          </p:cNvSpPr>
          <p:nvPr>
            <p:ph idx="1"/>
          </p:nvPr>
        </p:nvSpPr>
        <p:spPr>
          <a:xfrm>
            <a:off x="395536" y="1412776"/>
            <a:ext cx="8072438" cy="4873625"/>
          </a:xfrm>
        </p:spPr>
        <p:txBody>
          <a:bodyPr>
            <a:normAutofit/>
          </a:bodyPr>
          <a:lstStyle/>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274320" indent="-274320" eaLnBrk="1" fontAlgn="auto" hangingPunct="1">
              <a:spcAft>
                <a:spcPts val="0"/>
              </a:spcAft>
              <a:buClr>
                <a:schemeClr val="accent3"/>
              </a:buClr>
              <a:buFont typeface="Wingdings 2" panose="05020102010507070707"/>
              <a:buChar cha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zh-CN" altLang="en-US" dirty="0" smtClean="0">
                <a:latin typeface="Arial" panose="020B0604020202020204" pitchFamily="34" charset="0"/>
              </a:rPr>
              <a:t>前</a:t>
            </a:r>
            <a:r>
              <a:rPr lang="en-US" altLang="zh-CN" dirty="0" err="1" smtClean="0">
                <a:latin typeface="Arial" panose="020B0604020202020204" pitchFamily="34" charset="0"/>
              </a:rPr>
              <a:t>i</a:t>
            </a:r>
            <a:r>
              <a:rPr lang="zh-CN" altLang="en-US" dirty="0" smtClean="0">
                <a:latin typeface="Arial" panose="020B0604020202020204" pitchFamily="34" charset="0"/>
              </a:rPr>
              <a:t>个数的最大子串和</a:t>
            </a:r>
            <a:r>
              <a:rPr lang="en-US" altLang="zh-CN" dirty="0" smtClean="0">
                <a:latin typeface="Arial" panose="020B0604020202020204" pitchFamily="34" charset="0"/>
              </a:rPr>
              <a:t>——</a:t>
            </a:r>
            <a:r>
              <a:rPr lang="zh-CN" altLang="en-US" dirty="0" smtClean="0">
                <a:latin typeface="Arial" panose="020B0604020202020204" pitchFamily="34" charset="0"/>
              </a:rPr>
              <a:t>出现了和前一个题一样的问题</a:t>
            </a:r>
            <a:endParaRPr lang="en-US" altLang="zh-CN" dirty="0" smtClean="0">
              <a:latin typeface="Arial" panose="020B0604020202020204" pitchFamily="34" charset="0"/>
            </a:endParaRPr>
          </a:p>
          <a:p>
            <a:pPr>
              <a:defRPr/>
            </a:pPr>
            <a:r>
              <a:rPr lang="zh-CN" altLang="en-US" dirty="0">
                <a:latin typeface="Arial" panose="020B0604020202020204" pitchFamily="34" charset="0"/>
              </a:rPr>
              <a:t>用</a:t>
            </a:r>
            <a:r>
              <a:rPr lang="en-US" altLang="zh-CN" dirty="0">
                <a:latin typeface="Arial" panose="020B0604020202020204" pitchFamily="34" charset="0"/>
              </a:rPr>
              <a:t>f[</a:t>
            </a:r>
            <a:r>
              <a:rPr lang="en-US" altLang="zh-CN" dirty="0" err="1">
                <a:latin typeface="Arial" panose="020B0604020202020204" pitchFamily="34" charset="0"/>
              </a:rPr>
              <a:t>i</a:t>
            </a:r>
            <a:r>
              <a:rPr lang="en-US" altLang="zh-CN" dirty="0">
                <a:latin typeface="Arial" panose="020B0604020202020204" pitchFamily="34" charset="0"/>
              </a:rPr>
              <a:t>]</a:t>
            </a:r>
            <a:r>
              <a:rPr lang="zh-CN" altLang="en-US" dirty="0">
                <a:latin typeface="Arial" panose="020B0604020202020204" pitchFamily="34" charset="0"/>
              </a:rPr>
              <a:t>表示一定要选第</a:t>
            </a:r>
            <a:r>
              <a:rPr lang="en-US" altLang="zh-CN" dirty="0" err="1">
                <a:latin typeface="Arial" panose="020B0604020202020204" pitchFamily="34" charset="0"/>
              </a:rPr>
              <a:t>i</a:t>
            </a:r>
            <a:r>
              <a:rPr lang="zh-CN" altLang="en-US" dirty="0">
                <a:latin typeface="Arial" panose="020B0604020202020204" pitchFamily="34" charset="0"/>
              </a:rPr>
              <a:t>个数的情况下前</a:t>
            </a:r>
            <a:r>
              <a:rPr lang="en-US" altLang="zh-CN" dirty="0" err="1">
                <a:latin typeface="Arial" panose="020B0604020202020204" pitchFamily="34" charset="0"/>
              </a:rPr>
              <a:t>i</a:t>
            </a:r>
            <a:r>
              <a:rPr lang="zh-CN" altLang="en-US" dirty="0">
                <a:latin typeface="Arial" panose="020B0604020202020204" pitchFamily="34" charset="0"/>
              </a:rPr>
              <a:t>个数的最大子串和（选第</a:t>
            </a:r>
            <a:r>
              <a:rPr lang="en-US" altLang="zh-CN" dirty="0" err="1">
                <a:latin typeface="Arial" panose="020B0604020202020204" pitchFamily="34" charset="0"/>
              </a:rPr>
              <a:t>i</a:t>
            </a:r>
            <a:r>
              <a:rPr lang="zh-CN" altLang="en-US" dirty="0">
                <a:latin typeface="Arial" panose="020B0604020202020204" pitchFamily="34" charset="0"/>
              </a:rPr>
              <a:t>个数和其左边连续的若干个</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 </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a:latin typeface="Arial" panose="020B0604020202020204" pitchFamily="34" charset="0"/>
              </a:rPr>
              <a:t>f[</a:t>
            </a:r>
            <a:r>
              <a:rPr lang="en-US" altLang="zh-CN" dirty="0" err="1">
                <a:latin typeface="Arial" panose="020B0604020202020204" pitchFamily="34" charset="0"/>
              </a:rPr>
              <a:t>i</a:t>
            </a:r>
            <a:r>
              <a:rPr lang="en-US" altLang="zh-CN" dirty="0">
                <a:latin typeface="Arial" panose="020B0604020202020204" pitchFamily="34" charset="0"/>
              </a:rPr>
              <a:t>] =max(f[</a:t>
            </a:r>
            <a:r>
              <a:rPr lang="en-US" altLang="zh-CN" dirty="0" err="1">
                <a:latin typeface="Arial" panose="020B0604020202020204" pitchFamily="34" charset="0"/>
              </a:rPr>
              <a:t>i</a:t>
            </a:r>
            <a:r>
              <a:rPr lang="en-US" altLang="zh-CN" dirty="0">
                <a:latin typeface="Arial" panose="020B0604020202020204" pitchFamily="34" charset="0"/>
              </a:rPr>
              <a:t> - 1]+a[</a:t>
            </a:r>
            <a:r>
              <a:rPr lang="en-US" altLang="zh-CN" dirty="0" err="1">
                <a:latin typeface="Arial" panose="020B0604020202020204" pitchFamily="34" charset="0"/>
              </a:rPr>
              <a:t>i</a:t>
            </a:r>
            <a:r>
              <a:rPr lang="en-US" altLang="zh-CN" dirty="0">
                <a:latin typeface="Arial" panose="020B0604020202020204" pitchFamily="34" charset="0"/>
              </a:rPr>
              <a:t>], a[</a:t>
            </a:r>
            <a:r>
              <a:rPr lang="en-US" altLang="zh-CN" dirty="0" err="1">
                <a:latin typeface="Arial" panose="020B0604020202020204" pitchFamily="34" charset="0"/>
              </a:rPr>
              <a:t>i</a:t>
            </a:r>
            <a:r>
              <a:rPr lang="en-US" altLang="zh-CN" dirty="0" smtClean="0">
                <a:latin typeface="Arial" panose="020B0604020202020204" pitchFamily="34" charset="0"/>
              </a:rPr>
              <a:t>])</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a:latin typeface="Arial" panose="020B0604020202020204" pitchFamily="34" charset="0"/>
              </a:rPr>
              <a:t>O</a:t>
            </a:r>
            <a:r>
              <a:rPr lang="zh-CN" altLang="en-US" dirty="0">
                <a:latin typeface="Arial" panose="020B0604020202020204" pitchFamily="34" charset="0"/>
              </a:rPr>
              <a:t>（</a:t>
            </a:r>
            <a:r>
              <a:rPr lang="en-US" altLang="zh-CN" dirty="0">
                <a:latin typeface="Arial" panose="020B0604020202020204" pitchFamily="34" charset="0"/>
              </a:rPr>
              <a:t>N</a:t>
            </a:r>
            <a:r>
              <a:rPr lang="zh-CN" altLang="en-US" dirty="0">
                <a:latin typeface="Arial" panose="020B0604020202020204" pitchFamily="34" charset="0"/>
              </a:rPr>
              <a:t>）</a:t>
            </a:r>
            <a:endParaRPr lang="en-US" altLang="zh-CN" dirty="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第四步：确定实现方法</a:t>
            </a:r>
            <a:endParaRPr lang="en-US" altLang="zh-CN"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56166" y="1257223"/>
            <a:ext cx="5976938" cy="1200329"/>
          </a:xfrm>
          <a:prstGeom prst="rect">
            <a:avLst/>
          </a:prstGeom>
          <a:solidFill>
            <a:schemeClr val="bg1"/>
          </a:solidFill>
          <a:ln w="9525">
            <a:solidFill>
              <a:schemeClr val="accent2"/>
            </a:solidFill>
            <a:miter lim="800000"/>
          </a:ln>
          <a:effectLst>
            <a:outerShdw dist="107763" dir="2700000" algn="ctr" rotWithShape="0">
              <a:schemeClr val="bg2">
                <a:alpha val="50000"/>
              </a:schemeClr>
            </a:outerShdw>
          </a:effectLst>
        </p:spPr>
        <p:txBody>
          <a:bodyPr>
            <a:spAutoFit/>
          </a:bodyPr>
          <a:lstStyle/>
          <a:p>
            <a:pPr>
              <a:tabLst>
                <a:tab pos="571500" algn="l"/>
                <a:tab pos="1144270" algn="l"/>
              </a:tabLst>
            </a:pPr>
            <a:r>
              <a:rPr lang="zh-CN" altLang="en-GB" sz="2400" b="1" dirty="0">
                <a:latin typeface="Comic Sans MS" panose="030F0702030302020204" pitchFamily="66" charset="0"/>
                <a:ea typeface="PMingLiU" panose="02020500000000000000" pitchFamily="18" charset="-120"/>
              </a:rPr>
              <a:t>递归版本</a:t>
            </a:r>
            <a:r>
              <a:rPr lang="en-GB" altLang="en-GB" sz="2400" b="1" dirty="0" smtClean="0">
                <a:latin typeface="Comic Sans MS" panose="030F0702030302020204" pitchFamily="66" charset="0"/>
                <a:ea typeface="PMingLiU" panose="02020500000000000000" pitchFamily="18" charset="-120"/>
              </a:rPr>
              <a:t>:   </a:t>
            </a:r>
            <a:r>
              <a:rPr lang="zh-CN" altLang="en-US" sz="2400" b="1" dirty="0" smtClean="0">
                <a:latin typeface="Comic Sans MS" panose="030F0702030302020204" pitchFamily="66" charset="0"/>
                <a:ea typeface="PMingLiU" panose="02020500000000000000" pitchFamily="18" charset="-120"/>
              </a:rPr>
              <a:t>求</a:t>
            </a:r>
            <a:r>
              <a:rPr lang="en-GB" altLang="en-US" sz="2400" b="1" dirty="0" smtClean="0">
                <a:latin typeface="Comic Sans MS" panose="030F0702030302020204" pitchFamily="66" charset="0"/>
                <a:ea typeface="PMingLiU" panose="02020500000000000000" pitchFamily="18" charset="-120"/>
              </a:rPr>
              <a:t>F(n)</a:t>
            </a:r>
            <a:endParaRPr lang="en-GB" altLang="en-US" sz="2400" b="1" dirty="0" smtClean="0">
              <a:latin typeface="Comic Sans MS" panose="030F0702030302020204" pitchFamily="66" charset="0"/>
              <a:ea typeface="PMingLiU" panose="02020500000000000000" pitchFamily="18" charset="-120"/>
            </a:endParaRPr>
          </a:p>
          <a:p>
            <a:pPr eaLnBrk="0" hangingPunct="0">
              <a:tabLst>
                <a:tab pos="571500" algn="l"/>
                <a:tab pos="1144270" algn="l"/>
              </a:tabLst>
            </a:pPr>
            <a:r>
              <a:rPr lang="en-GB" sz="2400" dirty="0">
                <a:latin typeface="Times New Roman" panose="02020603050405020304" pitchFamily="18" charset="0"/>
              </a:rPr>
              <a:t>1	</a:t>
            </a:r>
            <a:r>
              <a:rPr lang="en-GB" sz="2400" b="1" dirty="0">
                <a:solidFill>
                  <a:srgbClr val="996633"/>
                </a:solidFill>
                <a:latin typeface="Times New Roman" panose="02020603050405020304" pitchFamily="18" charset="0"/>
              </a:rPr>
              <a:t>if</a:t>
            </a:r>
            <a:r>
              <a:rPr lang="en-GB" sz="2400" dirty="0">
                <a:latin typeface="Times New Roman" panose="02020603050405020304" pitchFamily="18" charset="0"/>
              </a:rPr>
              <a:t> </a:t>
            </a:r>
            <a:r>
              <a:rPr lang="en-US" sz="2400" dirty="0" smtClean="0">
                <a:latin typeface="Times New Roman" panose="02020603050405020304" pitchFamily="18" charset="0"/>
              </a:rPr>
              <a:t>(</a:t>
            </a:r>
            <a:r>
              <a:rPr lang="en-GB" sz="2400" i="1" dirty="0" smtClean="0">
                <a:latin typeface="Times New Roman" panose="02020603050405020304" pitchFamily="18" charset="0"/>
              </a:rPr>
              <a:t>n</a:t>
            </a:r>
            <a:r>
              <a:rPr lang="en-GB" sz="2400" dirty="0" smtClean="0">
                <a:latin typeface="Times New Roman" panose="02020603050405020304" pitchFamily="18" charset="0"/>
              </a:rPr>
              <a:t>==0 || </a:t>
            </a:r>
            <a:r>
              <a:rPr lang="en-GB" sz="2400" i="1" dirty="0" smtClean="0">
                <a:latin typeface="Times New Roman" panose="02020603050405020304" pitchFamily="18" charset="0"/>
              </a:rPr>
              <a:t>n=</a:t>
            </a:r>
            <a:r>
              <a:rPr lang="en-GB" sz="2400" dirty="0" smtClean="0">
                <a:latin typeface="Times New Roman" panose="02020603050405020304" pitchFamily="18" charset="0"/>
              </a:rPr>
              <a:t>=1) </a:t>
            </a:r>
            <a:r>
              <a:rPr lang="en-US" altLang="zh-CN" sz="2400" b="1" dirty="0" smtClean="0">
                <a:solidFill>
                  <a:srgbClr val="996633"/>
                </a:solidFill>
                <a:latin typeface="Times New Roman" panose="02020603050405020304" pitchFamily="18" charset="0"/>
              </a:rPr>
              <a:t>return </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a:t>
            </a:r>
            <a:endParaRPr lang="en-GB" sz="2400" dirty="0">
              <a:latin typeface="Times New Roman" panose="02020603050405020304" pitchFamily="18" charset="0"/>
            </a:endParaRPr>
          </a:p>
          <a:p>
            <a:pPr eaLnBrk="0" hangingPunct="0">
              <a:tabLst>
                <a:tab pos="571500" algn="l"/>
                <a:tab pos="1144270" algn="l"/>
              </a:tabLst>
            </a:pPr>
            <a:r>
              <a:rPr lang="en-GB" sz="2400" dirty="0" smtClean="0">
                <a:latin typeface="Times New Roman" panose="02020603050405020304" pitchFamily="18" charset="0"/>
              </a:rPr>
              <a:t>2</a:t>
            </a:r>
            <a:r>
              <a:rPr lang="en-GB" sz="2400" dirty="0">
                <a:latin typeface="Times New Roman" panose="02020603050405020304" pitchFamily="18" charset="0"/>
              </a:rPr>
              <a:t>	</a:t>
            </a:r>
            <a:r>
              <a:rPr lang="en-GB" sz="2400" b="1" dirty="0" smtClean="0">
                <a:solidFill>
                  <a:srgbClr val="996633"/>
                </a:solidFill>
                <a:latin typeface="Times New Roman" panose="02020603050405020304" pitchFamily="18" charset="0"/>
              </a:rPr>
              <a:t>else  return </a:t>
            </a:r>
            <a:r>
              <a:rPr lang="en-GB" sz="2400" i="1" dirty="0">
                <a:latin typeface="Times New Roman" panose="02020603050405020304" pitchFamily="18" charset="0"/>
              </a:rPr>
              <a:t>F</a:t>
            </a:r>
            <a:r>
              <a:rPr lang="en-GB" sz="2400" dirty="0">
                <a:latin typeface="Times New Roman" panose="02020603050405020304" pitchFamily="18" charset="0"/>
              </a:rPr>
              <a:t>(</a:t>
            </a:r>
            <a:r>
              <a:rPr lang="en-GB" sz="2400" i="1" dirty="0">
                <a:latin typeface="Times New Roman" panose="02020603050405020304" pitchFamily="18" charset="0"/>
              </a:rPr>
              <a:t>n</a:t>
            </a:r>
            <a:r>
              <a:rPr lang="en-GB" sz="2400" dirty="0">
                <a:latin typeface="Times New Roman" panose="02020603050405020304" pitchFamily="18" charset="0"/>
              </a:rPr>
              <a:t>-1) + </a:t>
            </a:r>
            <a:r>
              <a:rPr lang="en-GB" sz="2400" i="1" dirty="0">
                <a:latin typeface="Times New Roman" panose="02020603050405020304" pitchFamily="18" charset="0"/>
              </a:rPr>
              <a:t>F</a:t>
            </a:r>
            <a:r>
              <a:rPr lang="en-GB" sz="2400" dirty="0">
                <a:latin typeface="Times New Roman" panose="02020603050405020304" pitchFamily="18" charset="0"/>
              </a:rPr>
              <a:t>(</a:t>
            </a:r>
            <a:r>
              <a:rPr lang="en-GB" sz="2400" i="1" dirty="0">
                <a:latin typeface="Times New Roman" panose="02020603050405020304" pitchFamily="18" charset="0"/>
              </a:rPr>
              <a:t>n</a:t>
            </a:r>
            <a:r>
              <a:rPr lang="en-GB" sz="2400" dirty="0">
                <a:latin typeface="Times New Roman" panose="02020603050405020304" pitchFamily="18" charset="0"/>
              </a:rPr>
              <a:t>-2</a:t>
            </a:r>
            <a:r>
              <a:rPr lang="en-GB" sz="2400" dirty="0" smtClean="0">
                <a:latin typeface="Times New Roman" panose="02020603050405020304" pitchFamily="18" charset="0"/>
              </a:rPr>
              <a:t>);</a:t>
            </a:r>
            <a:endParaRPr lang="en-US" altLang="zh-CN" sz="2400" dirty="0">
              <a:latin typeface="Times New Roman" panose="02020603050405020304" pitchFamily="18" charset="0"/>
            </a:endParaRPr>
          </a:p>
        </p:txBody>
      </p:sp>
      <p:sp>
        <p:nvSpPr>
          <p:cNvPr id="7" name="AutoShape 5"/>
          <p:cNvSpPr>
            <a:spLocks noChangeArrowheads="1"/>
          </p:cNvSpPr>
          <p:nvPr/>
        </p:nvSpPr>
        <p:spPr bwMode="auto">
          <a:xfrm>
            <a:off x="3929058" y="0"/>
            <a:ext cx="3929058" cy="1857388"/>
          </a:xfrm>
          <a:prstGeom prst="irregularSeal2">
            <a:avLst/>
          </a:prstGeom>
          <a:solidFill>
            <a:srgbClr val="EAEAEA"/>
          </a:solidFill>
          <a:ln w="9525">
            <a:solidFill>
              <a:schemeClr val="tx1"/>
            </a:solidFill>
            <a:miter lim="800000"/>
          </a:ln>
          <a:effectLst/>
        </p:spPr>
        <p:txBody>
          <a:bodyPr wrap="none" anchor="ctr"/>
          <a:lstStyle/>
          <a:p>
            <a:pPr algn="ctr"/>
            <a:r>
              <a:rPr lang="zh-CN" altLang="en-US" sz="2800" b="1" dirty="0" smtClean="0">
                <a:solidFill>
                  <a:schemeClr val="accent2"/>
                </a:solidFill>
                <a:latin typeface="Comic Sans MS" panose="030F0702030302020204" pitchFamily="66" charset="0"/>
              </a:rPr>
              <a:t>为什么太慢？？</a:t>
            </a:r>
            <a:endParaRPr lang="en-GB" sz="2800" b="1" dirty="0">
              <a:solidFill>
                <a:schemeClr val="accent2"/>
              </a:solidFill>
              <a:latin typeface="Comic Sans MS" panose="030F0702030302020204" pitchFamily="66" charset="0"/>
            </a:endParaRPr>
          </a:p>
        </p:txBody>
      </p:sp>
      <p:pic>
        <p:nvPicPr>
          <p:cNvPr id="1025" name="Picture 1" descr="C:\Users\Administrator\AppData\Roaming\Tencent\Users\935422189\QQ\WinTemp\RichOle\7O3O(X~N%5Y))56%L760MA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985" y="2890847"/>
            <a:ext cx="6591300" cy="3790950"/>
          </a:xfrm>
          <a:prstGeom prst="rect">
            <a:avLst/>
          </a:prstGeom>
          <a:noFill/>
          <a:extLst>
            <a:ext uri="{909E8E84-426E-40DD-AFC4-6F175D3DCCD1}">
              <a14:hiddenFill xmlns:a14="http://schemas.microsoft.com/office/drawing/2010/main">
                <a:solidFill>
                  <a:srgbClr val="FFFFFF"/>
                </a:solidFill>
              </a14:hiddenFill>
            </a:ext>
          </a:extLst>
        </p:spPr>
      </p:pic>
      <p:sp>
        <p:nvSpPr>
          <p:cNvPr id="21" name="圆角矩形标注 20"/>
          <p:cNvSpPr/>
          <p:nvPr/>
        </p:nvSpPr>
        <p:spPr bwMode="auto">
          <a:xfrm>
            <a:off x="5893587" y="2461167"/>
            <a:ext cx="3071834" cy="1071570"/>
          </a:xfrm>
          <a:prstGeom prst="wedgeRoundRectCallout">
            <a:avLst/>
          </a:prstGeom>
          <a:solidFill>
            <a:schemeClr val="bg2">
              <a:lumMod val="75000"/>
            </a:schemeClr>
          </a:solidFill>
          <a:ln w="28575">
            <a:solidFill>
              <a:schemeClr val="bg2">
                <a:lumMod val="50000"/>
              </a:schemeClr>
            </a:solidFill>
            <a:round/>
          </a:ln>
          <a:effectLst/>
        </p:spPr>
        <p:txBody>
          <a:bodyPr wrap="none" rtlCol="0" anchor="ctr"/>
          <a:lstStyle/>
          <a:p>
            <a:pPr algn="ctr"/>
            <a:r>
              <a:rPr lang="zh-CN" altLang="en-US" sz="2400" b="1" dirty="0" smtClean="0"/>
              <a:t>重复子问题</a:t>
            </a:r>
            <a:endParaRPr lang="en-US" altLang="zh-CN" sz="2400" b="1" dirty="0" smtClean="0"/>
          </a:p>
          <a:p>
            <a:pPr algn="ctr"/>
            <a:r>
              <a:rPr lang="zh-CN" altLang="en-US" sz="2400" b="1" dirty="0" smtClean="0"/>
              <a:t>导致算法效率低下</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ox(in)">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025"/>
                                        </p:tgtEl>
                                        <p:attrNameLst>
                                          <p:attrName>style.visibility</p:attrName>
                                        </p:attrNameLst>
                                      </p:cBhvr>
                                      <p:to>
                                        <p:strVal val="visible"/>
                                      </p:to>
                                    </p:set>
                                    <p:anim calcmode="lin" valueType="num">
                                      <p:cBhvr>
                                        <p:cTn id="16" dur="1000" fill="hold"/>
                                        <p:tgtEl>
                                          <p:spTgt spid="1025"/>
                                        </p:tgtEl>
                                        <p:attrNameLst>
                                          <p:attrName>ppt_w</p:attrName>
                                        </p:attrNameLst>
                                      </p:cBhvr>
                                      <p:tavLst>
                                        <p:tav tm="0">
                                          <p:val>
                                            <p:fltVal val="0"/>
                                          </p:val>
                                        </p:tav>
                                        <p:tav tm="100000">
                                          <p:val>
                                            <p:strVal val="#ppt_w"/>
                                          </p:val>
                                        </p:tav>
                                      </p:tavLst>
                                    </p:anim>
                                    <p:anim calcmode="lin" valueType="num">
                                      <p:cBhvr>
                                        <p:cTn id="17" dur="1000" fill="hold"/>
                                        <p:tgtEl>
                                          <p:spTgt spid="1025"/>
                                        </p:tgtEl>
                                        <p:attrNameLst>
                                          <p:attrName>ppt_h</p:attrName>
                                        </p:attrNameLst>
                                      </p:cBhvr>
                                      <p:tavLst>
                                        <p:tav tm="0">
                                          <p:val>
                                            <p:fltVal val="0"/>
                                          </p:val>
                                        </p:tav>
                                        <p:tav tm="100000">
                                          <p:val>
                                            <p:strVal val="#ppt_h"/>
                                          </p:val>
                                        </p:tav>
                                      </p:tavLst>
                                    </p:anim>
                                    <p:anim calcmode="lin" valueType="num">
                                      <p:cBhvr>
                                        <p:cTn id="18" dur="1000" fill="hold"/>
                                        <p:tgtEl>
                                          <p:spTgt spid="1025"/>
                                        </p:tgtEl>
                                        <p:attrNameLst>
                                          <p:attrName>style.rotation</p:attrName>
                                        </p:attrNameLst>
                                      </p:cBhvr>
                                      <p:tavLst>
                                        <p:tav tm="0">
                                          <p:val>
                                            <p:fltVal val="90"/>
                                          </p:val>
                                        </p:tav>
                                        <p:tav tm="100000">
                                          <p:val>
                                            <p:fltVal val="0"/>
                                          </p:val>
                                        </p:tav>
                                      </p:tavLst>
                                    </p:anim>
                                    <p:animEffect transition="in" filter="fade">
                                      <p:cBhvr>
                                        <p:cTn id="19" dur="1000"/>
                                        <p:tgtEl>
                                          <p:spTgt spid="102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7"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例</a:t>
            </a:r>
            <a:r>
              <a:rPr lang="en-US" altLang="zh-CN" dirty="0" smtClean="0"/>
              <a:t>7</a:t>
            </a:r>
            <a:r>
              <a:rPr lang="zh-CN" altLang="en-US" dirty="0" smtClean="0"/>
              <a:t>：最长公共子序列</a:t>
            </a:r>
            <a:endParaRPr lang="zh-CN" altLang="en-US" dirty="0" smtClean="0"/>
          </a:p>
        </p:txBody>
      </p:sp>
      <p:sp>
        <p:nvSpPr>
          <p:cNvPr id="4" name="内容占位符 3"/>
          <p:cNvSpPr>
            <a:spLocks noGrp="1"/>
          </p:cNvSpPr>
          <p:nvPr>
            <p:ph idx="1"/>
          </p:nvPr>
        </p:nvSpPr>
        <p:spPr/>
        <p:txBody>
          <a:bodyPr>
            <a:normAutofit/>
          </a:bodyPr>
          <a:lstStyle/>
          <a:p>
            <a:pPr>
              <a:lnSpc>
                <a:spcPct val="80000"/>
              </a:lnSpc>
            </a:pPr>
            <a:r>
              <a:rPr lang="zh-CN" altLang="en-US" dirty="0">
                <a:latin typeface="Arial" panose="020B0604020202020204" pitchFamily="34" charset="0"/>
              </a:rPr>
              <a:t>给定两个序列</a:t>
            </a:r>
            <a:r>
              <a:rPr lang="en-US" altLang="zh-CN" dirty="0">
                <a:latin typeface="Arial" panose="020B0604020202020204" pitchFamily="34" charset="0"/>
              </a:rPr>
              <a:t>X</a:t>
            </a:r>
            <a:r>
              <a:rPr lang="zh-CN" altLang="en-US" dirty="0">
                <a:latin typeface="Arial" panose="020B0604020202020204" pitchFamily="34" charset="0"/>
              </a:rPr>
              <a:t>和</a:t>
            </a:r>
            <a:r>
              <a:rPr lang="en-US" altLang="zh-CN" dirty="0">
                <a:latin typeface="Arial" panose="020B0604020202020204" pitchFamily="34" charset="0"/>
              </a:rPr>
              <a:t>Y，</a:t>
            </a:r>
            <a:r>
              <a:rPr lang="zh-CN" altLang="en-US" dirty="0">
                <a:latin typeface="Arial" panose="020B0604020202020204" pitchFamily="34" charset="0"/>
              </a:rPr>
              <a:t>当另一序列</a:t>
            </a:r>
            <a:r>
              <a:rPr lang="en-US" altLang="zh-CN" dirty="0">
                <a:latin typeface="Arial" panose="020B0604020202020204" pitchFamily="34" charset="0"/>
              </a:rPr>
              <a:t>Z</a:t>
            </a:r>
            <a:r>
              <a:rPr lang="zh-CN" altLang="en-US" dirty="0">
                <a:latin typeface="Arial" panose="020B0604020202020204" pitchFamily="34" charset="0"/>
              </a:rPr>
              <a:t>既是</a:t>
            </a:r>
            <a:r>
              <a:rPr lang="en-US" altLang="zh-CN" dirty="0">
                <a:latin typeface="Arial" panose="020B0604020202020204" pitchFamily="34" charset="0"/>
              </a:rPr>
              <a:t>X</a:t>
            </a:r>
            <a:r>
              <a:rPr lang="zh-CN" altLang="en-US" dirty="0">
                <a:latin typeface="Arial" panose="020B0604020202020204" pitchFamily="34" charset="0"/>
              </a:rPr>
              <a:t>的子序列又是</a:t>
            </a:r>
            <a:r>
              <a:rPr lang="en-US" altLang="zh-CN" dirty="0">
                <a:latin typeface="Arial" panose="020B0604020202020204" pitchFamily="34" charset="0"/>
              </a:rPr>
              <a:t>Y</a:t>
            </a:r>
            <a:r>
              <a:rPr lang="zh-CN" altLang="en-US" dirty="0">
                <a:latin typeface="Arial" panose="020B0604020202020204" pitchFamily="34" charset="0"/>
              </a:rPr>
              <a:t>的子序列时，称</a:t>
            </a:r>
            <a:r>
              <a:rPr lang="en-US" altLang="zh-CN" dirty="0">
                <a:latin typeface="Arial" panose="020B0604020202020204" pitchFamily="34" charset="0"/>
              </a:rPr>
              <a:t>Z</a:t>
            </a:r>
            <a:r>
              <a:rPr lang="zh-CN" altLang="en-US" dirty="0">
                <a:latin typeface="Arial" panose="020B0604020202020204" pitchFamily="34" charset="0"/>
              </a:rPr>
              <a:t>是序列</a:t>
            </a:r>
            <a:r>
              <a:rPr lang="en-US" altLang="zh-CN" dirty="0">
                <a:latin typeface="Arial" panose="020B0604020202020204" pitchFamily="34" charset="0"/>
              </a:rPr>
              <a:t>X</a:t>
            </a:r>
            <a:r>
              <a:rPr lang="zh-CN" altLang="en-US" dirty="0">
                <a:latin typeface="Arial" panose="020B0604020202020204" pitchFamily="34" charset="0"/>
              </a:rPr>
              <a:t>和</a:t>
            </a:r>
            <a:r>
              <a:rPr lang="en-US" altLang="zh-CN" dirty="0">
                <a:latin typeface="Arial" panose="020B0604020202020204" pitchFamily="34" charset="0"/>
              </a:rPr>
              <a:t>Y</a:t>
            </a:r>
            <a:r>
              <a:rPr lang="zh-CN" altLang="en-US" dirty="0">
                <a:latin typeface="Arial" panose="020B0604020202020204" pitchFamily="34" charset="0"/>
              </a:rPr>
              <a:t>的公共子序列。</a:t>
            </a:r>
            <a:endParaRPr lang="zh-CN" altLang="en-US" dirty="0">
              <a:latin typeface="Arial" panose="020B0604020202020204" pitchFamily="34" charset="0"/>
            </a:endParaRPr>
          </a:p>
          <a:p>
            <a:pPr>
              <a:lnSpc>
                <a:spcPct val="80000"/>
              </a:lnSpc>
            </a:pPr>
            <a:r>
              <a:rPr lang="zh-CN" altLang="en-US" dirty="0">
                <a:latin typeface="Arial" panose="020B0604020202020204" pitchFamily="34" charset="0"/>
              </a:rPr>
              <a:t>最长公共子序列:公共子序列中长度最长的子序列。</a:t>
            </a:r>
            <a:endParaRPr lang="en-US" altLang="zh-CN" dirty="0">
              <a:latin typeface="Arial" panose="020B0604020202020204" pitchFamily="34" charset="0"/>
            </a:endParaRPr>
          </a:p>
          <a:p>
            <a:pPr>
              <a:lnSpc>
                <a:spcPct val="80000"/>
              </a:lnSpc>
            </a:pPr>
            <a:r>
              <a:rPr lang="zh-CN" altLang="en-US" dirty="0">
                <a:latin typeface="Arial" panose="020B0604020202020204" pitchFamily="34" charset="0"/>
              </a:rPr>
              <a:t>给定两个序列</a:t>
            </a:r>
            <a:r>
              <a:rPr lang="en-US" altLang="zh-CN" dirty="0">
                <a:latin typeface="Arial" panose="020B0604020202020204" pitchFamily="34" charset="0"/>
              </a:rPr>
              <a:t>X={x1,x2,…,</a:t>
            </a:r>
            <a:r>
              <a:rPr lang="en-US" altLang="zh-CN" dirty="0" err="1">
                <a:latin typeface="Arial" panose="020B0604020202020204" pitchFamily="34" charset="0"/>
              </a:rPr>
              <a:t>xm</a:t>
            </a:r>
            <a:r>
              <a:rPr lang="en-US" altLang="zh-CN" dirty="0">
                <a:latin typeface="Arial" panose="020B0604020202020204" pitchFamily="34" charset="0"/>
              </a:rPr>
              <a:t>}</a:t>
            </a:r>
            <a:r>
              <a:rPr lang="zh-CN" altLang="en-US" dirty="0">
                <a:latin typeface="Arial" panose="020B0604020202020204" pitchFamily="34" charset="0"/>
              </a:rPr>
              <a:t>和</a:t>
            </a:r>
            <a:r>
              <a:rPr lang="en-US" altLang="zh-CN" dirty="0">
                <a:latin typeface="Arial" panose="020B0604020202020204" pitchFamily="34" charset="0"/>
              </a:rPr>
              <a:t>Y={y1,y2,…, </a:t>
            </a:r>
            <a:r>
              <a:rPr lang="en-US" altLang="zh-CN" dirty="0" err="1">
                <a:latin typeface="Arial" panose="020B0604020202020204" pitchFamily="34" charset="0"/>
              </a:rPr>
              <a:t>yn</a:t>
            </a:r>
            <a:r>
              <a:rPr lang="en-US" altLang="zh-CN" dirty="0">
                <a:latin typeface="Arial" panose="020B0604020202020204" pitchFamily="34" charset="0"/>
              </a:rPr>
              <a:t>}，</a:t>
            </a:r>
            <a:r>
              <a:rPr lang="zh-CN" altLang="en-US" dirty="0">
                <a:latin typeface="Arial" panose="020B0604020202020204" pitchFamily="34" charset="0"/>
              </a:rPr>
              <a:t>找出</a:t>
            </a:r>
            <a:r>
              <a:rPr lang="en-US" altLang="zh-CN" dirty="0">
                <a:latin typeface="Arial" panose="020B0604020202020204" pitchFamily="34" charset="0"/>
              </a:rPr>
              <a:t>X</a:t>
            </a:r>
            <a:r>
              <a:rPr lang="zh-CN" altLang="en-US" dirty="0">
                <a:latin typeface="Arial" panose="020B0604020202020204" pitchFamily="34" charset="0"/>
              </a:rPr>
              <a:t>和</a:t>
            </a:r>
            <a:r>
              <a:rPr lang="en-US" altLang="zh-CN" dirty="0">
                <a:latin typeface="Arial" panose="020B0604020202020204" pitchFamily="34" charset="0"/>
              </a:rPr>
              <a:t>Y</a:t>
            </a:r>
            <a:r>
              <a:rPr lang="zh-CN" altLang="en-US" dirty="0">
                <a:latin typeface="Arial" panose="020B0604020202020204" pitchFamily="34" charset="0"/>
              </a:rPr>
              <a:t>的一个最长公共子序列。</a:t>
            </a:r>
            <a:endParaRPr lang="zh-CN" altLang="en-US" dirty="0">
              <a:latin typeface="Arial" panose="020B0604020202020204" pitchFamily="34" charset="0"/>
            </a:endParaRPr>
          </a:p>
          <a:p>
            <a:r>
              <a:rPr lang="zh-CN" altLang="en-US" dirty="0">
                <a:latin typeface="Arial" panose="020B0604020202020204" pitchFamily="34" charset="0"/>
              </a:rPr>
              <a:t>样例输入：</a:t>
            </a:r>
            <a:r>
              <a:rPr lang="en-US" dirty="0" err="1">
                <a:latin typeface="Arial" panose="020B0604020202020204" pitchFamily="34" charset="0"/>
              </a:rPr>
              <a:t>abcfbc</a:t>
            </a:r>
            <a:r>
              <a:rPr lang="en-US" dirty="0">
                <a:latin typeface="Arial" panose="020B0604020202020204" pitchFamily="34" charset="0"/>
              </a:rPr>
              <a:t> </a:t>
            </a:r>
            <a:endParaRPr lang="en-US" dirty="0">
              <a:latin typeface="Arial" panose="020B0604020202020204" pitchFamily="34" charset="0"/>
            </a:endParaRPr>
          </a:p>
          <a:p>
            <a:r>
              <a:rPr lang="en-US" dirty="0">
                <a:latin typeface="Arial" panose="020B0604020202020204" pitchFamily="34" charset="0"/>
              </a:rPr>
              <a:t>                  </a:t>
            </a:r>
            <a:r>
              <a:rPr lang="en-US" dirty="0" err="1" smtClean="0">
                <a:latin typeface="Arial" panose="020B0604020202020204" pitchFamily="34" charset="0"/>
              </a:rPr>
              <a:t>abfcab</a:t>
            </a:r>
            <a:r>
              <a:rPr lang="en-US" dirty="0" smtClean="0">
                <a:latin typeface="Arial" panose="020B0604020202020204" pitchFamily="34" charset="0"/>
              </a:rPr>
              <a:t> </a:t>
            </a:r>
            <a:endParaRPr lang="en-US" dirty="0">
              <a:latin typeface="Arial" panose="020B0604020202020204" pitchFamily="34" charset="0"/>
            </a:endParaRPr>
          </a:p>
          <a:p>
            <a:r>
              <a:rPr lang="zh-CN" altLang="en-US" dirty="0">
                <a:latin typeface="Arial" panose="020B0604020202020204" pitchFamily="34" charset="0"/>
              </a:rPr>
              <a:t>样例输出：</a:t>
            </a:r>
            <a:r>
              <a:rPr lang="en-US" altLang="zh-CN" dirty="0">
                <a:latin typeface="Arial" panose="020B0604020202020204" pitchFamily="34" charset="0"/>
              </a:rPr>
              <a:t>4</a:t>
            </a:r>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500174"/>
            <a:ext cx="8401080" cy="4929222"/>
          </a:xfrm>
        </p:spPr>
        <p:txBody>
          <a:bodyPr>
            <a:normAutofit/>
          </a:bodyPr>
          <a:lstStyle/>
          <a:p>
            <a:pPr>
              <a:defRPr/>
            </a:pPr>
            <a:r>
              <a:rPr lang="zh-CN" altLang="en-US"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r>
              <a:rPr lang="en-US" altLang="zh-CN"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原问题是啥？子问题是啥？</a:t>
            </a:r>
            <a:endParaRPr lang="en-US" altLang="zh-CN"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en-US" dirty="0" smtClean="0">
                <a:latin typeface="Arial" panose="020B0604020202020204" pitchFamily="34" charset="0"/>
              </a:rPr>
              <a:t>j]</a:t>
            </a:r>
            <a:r>
              <a:rPr lang="zh-CN" altLang="en-US" dirty="0" smtClean="0">
                <a:latin typeface="Arial" panose="020B0604020202020204" pitchFamily="34" charset="0"/>
              </a:rPr>
              <a:t>表示前一个字符串的前</a:t>
            </a:r>
            <a:r>
              <a:rPr lang="en-US" dirty="0" err="1" smtClean="0">
                <a:latin typeface="Arial" panose="020B0604020202020204" pitchFamily="34" charset="0"/>
              </a:rPr>
              <a:t>i</a:t>
            </a:r>
            <a:r>
              <a:rPr lang="zh-CN" altLang="en-US" dirty="0" smtClean="0">
                <a:latin typeface="Arial" panose="020B0604020202020204" pitchFamily="34" charset="0"/>
              </a:rPr>
              <a:t>位与后一个字符串的前</a:t>
            </a:r>
            <a:r>
              <a:rPr lang="en-US" dirty="0" smtClean="0">
                <a:latin typeface="Arial" panose="020B0604020202020204" pitchFamily="34" charset="0"/>
              </a:rPr>
              <a:t>j</a:t>
            </a:r>
            <a:r>
              <a:rPr lang="zh-CN" altLang="en-US" dirty="0" smtClean="0">
                <a:latin typeface="Arial" panose="020B0604020202020204" pitchFamily="34" charset="0"/>
              </a:rPr>
              <a:t>位的最长公共子序列长度</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Arial" panose="020B0604020202020204" pitchFamily="34" charset="0"/>
              </a:rPr>
              <a:t>当</a:t>
            </a:r>
            <a:r>
              <a:rPr lang="en-US" altLang="zh-CN" dirty="0" smtClean="0">
                <a:latin typeface="Arial" panose="020B0604020202020204" pitchFamily="34" charset="0"/>
              </a:rPr>
              <a:t>x[</a:t>
            </a:r>
            <a:r>
              <a:rPr lang="en-US" altLang="zh-CN" dirty="0" err="1" smtClean="0">
                <a:latin typeface="Arial" panose="020B0604020202020204" pitchFamily="34" charset="0"/>
              </a:rPr>
              <a:t>i</a:t>
            </a:r>
            <a:r>
              <a:rPr lang="en-US" altLang="zh-CN" dirty="0" smtClean="0">
                <a:latin typeface="Arial" panose="020B0604020202020204" pitchFamily="34" charset="0"/>
              </a:rPr>
              <a:t>]==y[j]</a:t>
            </a:r>
            <a:r>
              <a:rPr lang="zh-CN" altLang="en-US" dirty="0">
                <a:latin typeface="Arial" panose="020B0604020202020204" pitchFamily="34" charset="0"/>
              </a:rPr>
              <a:t>，</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a:latin typeface="Arial" panose="020B0604020202020204" pitchFamily="34" charset="0"/>
              </a:rPr>
              <a:t>][j]=f[i-1][j-1]+1</a:t>
            </a:r>
            <a:endParaRPr lang="en-US" altLang="zh-CN" dirty="0">
              <a:latin typeface="Arial" panose="020B0604020202020204" pitchFamily="34" charset="0"/>
            </a:endParaRPr>
          </a:p>
          <a:p>
            <a:r>
              <a:rPr lang="zh-CN" altLang="en-US" dirty="0">
                <a:latin typeface="Arial" panose="020B0604020202020204" pitchFamily="34" charset="0"/>
              </a:rPr>
              <a:t>当</a:t>
            </a:r>
            <a:r>
              <a:rPr lang="en-US" altLang="zh-CN" dirty="0">
                <a:latin typeface="Arial" panose="020B0604020202020204" pitchFamily="34" charset="0"/>
              </a:rPr>
              <a:t>x[</a:t>
            </a:r>
            <a:r>
              <a:rPr lang="en-US" altLang="zh-CN" dirty="0" err="1">
                <a:latin typeface="Arial" panose="020B0604020202020204" pitchFamily="34" charset="0"/>
              </a:rPr>
              <a:t>i</a:t>
            </a:r>
            <a:r>
              <a:rPr lang="en-US" altLang="zh-CN" dirty="0">
                <a:latin typeface="Arial" panose="020B0604020202020204" pitchFamily="34" charset="0"/>
              </a:rPr>
              <a:t>]!=</a:t>
            </a:r>
            <a:r>
              <a:rPr lang="en-US" altLang="zh-CN" dirty="0" smtClean="0">
                <a:latin typeface="Arial" panose="020B0604020202020204" pitchFamily="34" charset="0"/>
              </a:rPr>
              <a:t>x[j]</a:t>
            </a:r>
            <a:r>
              <a:rPr lang="zh-CN" altLang="en-US" dirty="0" smtClean="0">
                <a:latin typeface="Arial" panose="020B0604020202020204" pitchFamily="34" charset="0"/>
              </a:rPr>
              <a:t>，</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a:latin typeface="Arial" panose="020B0604020202020204" pitchFamily="34" charset="0"/>
              </a:rPr>
              <a:t>][j]=max(f[</a:t>
            </a:r>
            <a:r>
              <a:rPr lang="en-US" altLang="zh-CN" dirty="0" err="1">
                <a:latin typeface="Arial" panose="020B0604020202020204" pitchFamily="34" charset="0"/>
              </a:rPr>
              <a:t>i</a:t>
            </a:r>
            <a:r>
              <a:rPr lang="en-US" altLang="zh-CN" dirty="0">
                <a:latin typeface="Arial" panose="020B0604020202020204" pitchFamily="34" charset="0"/>
              </a:rPr>
              <a:t> - 1][j] ,f[</a:t>
            </a:r>
            <a:r>
              <a:rPr lang="en-US" altLang="zh-CN" dirty="0" err="1">
                <a:latin typeface="Arial" panose="020B0604020202020204" pitchFamily="34" charset="0"/>
              </a:rPr>
              <a:t>i</a:t>
            </a:r>
            <a:r>
              <a:rPr lang="en-US" altLang="zh-CN" dirty="0">
                <a:latin typeface="Arial" panose="020B0604020202020204" pitchFamily="34" charset="0"/>
              </a:rPr>
              <a:t>][j - 1])  </a:t>
            </a:r>
            <a:endParaRPr lang="en-US" altLang="zh-CN" dirty="0">
              <a:latin typeface="Arial" panose="020B0604020202020204" pitchFamily="34" charset="0"/>
            </a:endParaRPr>
          </a:p>
          <a:p>
            <a:r>
              <a:rPr lang="en-US" altLang="zh-CN" dirty="0" smtClean="0">
                <a:solidFill>
                  <a:srgbClr val="FF0000"/>
                </a:solidFill>
                <a:latin typeface="Arial" panose="020B0604020202020204" pitchFamily="34" charset="0"/>
              </a:rPr>
              <a:t>a[1]==b[1] f[1][1] = </a:t>
            </a:r>
            <a:r>
              <a:rPr lang="en-US" altLang="zh-CN" dirty="0">
                <a:solidFill>
                  <a:srgbClr val="FF0000"/>
                </a:solidFill>
                <a:latin typeface="Arial" panose="020B0604020202020204" pitchFamily="34" charset="0"/>
              </a:rPr>
              <a:t>1 </a:t>
            </a:r>
            <a:endParaRPr lang="en-US" altLang="zh-CN" dirty="0" smtClean="0">
              <a:solidFill>
                <a:srgbClr val="FF0000"/>
              </a:solidFill>
              <a:latin typeface="Arial" panose="020B0604020202020204" pitchFamily="34" charset="0"/>
            </a:endParaRPr>
          </a:p>
          <a:p>
            <a:r>
              <a:rPr lang="en-US" altLang="zh-CN" dirty="0" smtClean="0">
                <a:solidFill>
                  <a:srgbClr val="FF0000"/>
                </a:solidFill>
                <a:latin typeface="Arial" panose="020B0604020202020204" pitchFamily="34" charset="0"/>
              </a:rPr>
              <a:t>else </a:t>
            </a:r>
            <a:r>
              <a:rPr lang="en-US" altLang="zh-CN" dirty="0">
                <a:solidFill>
                  <a:srgbClr val="FF0000"/>
                </a:solidFill>
                <a:latin typeface="Arial" panose="020B0604020202020204" pitchFamily="34" charset="0"/>
              </a:rPr>
              <a:t>f[1][1] </a:t>
            </a:r>
            <a:r>
              <a:rPr lang="en-US" altLang="zh-CN" dirty="0" smtClean="0">
                <a:solidFill>
                  <a:srgbClr val="FF0000"/>
                </a:solidFill>
                <a:latin typeface="Arial" panose="020B0604020202020204" pitchFamily="34" charset="0"/>
              </a:rPr>
              <a:t>= 0</a:t>
            </a:r>
            <a:endParaRPr lang="en-US" altLang="zh-CN" dirty="0" smtClean="0">
              <a:solidFill>
                <a:srgbClr val="FF0000"/>
              </a:solidFill>
              <a:latin typeface="Arial" panose="020B0604020202020204" pitchFamily="34" charset="0"/>
            </a:endParaRPr>
          </a:p>
          <a:p>
            <a:pPr>
              <a:defRPr/>
            </a:pPr>
            <a:r>
              <a:rPr lang="zh-CN" altLang="en-US"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第三步：考虑是否需要</a:t>
            </a: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优化</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第四</a:t>
            </a:r>
            <a:r>
              <a:rPr lang="zh-CN" altLang="en-US" b="1" dirty="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步：确定实现方法</a:t>
            </a:r>
            <a:endParaRPr lang="en-US" altLang="zh-CN" dirty="0">
              <a:latin typeface="Arial" panose="020B0604020202020204" pitchFamily="34" charset="0"/>
            </a:endParaRPr>
          </a:p>
          <a:p>
            <a:endParaRPr lang="zh-CN" altLang="en-US" dirty="0" smtClean="0">
              <a:latin typeface="Arial" panose="020B0604020202020204" pitchFamily="34" charset="0"/>
            </a:endParaRPr>
          </a:p>
        </p:txBody>
      </p:sp>
      <p:sp>
        <p:nvSpPr>
          <p:cNvPr id="4" name="标题 2"/>
          <p:cNvSpPr>
            <a:spLocks noGrp="1"/>
          </p:cNvSpPr>
          <p:nvPr>
            <p:ph type="title"/>
          </p:nvPr>
        </p:nvSpPr>
        <p:spPr>
          <a:xfrm>
            <a:off x="500034" y="428604"/>
            <a:ext cx="8229600" cy="1143000"/>
          </a:xfrm>
        </p:spPr>
        <p:txBody>
          <a:bodyPr>
            <a:normAutofit/>
          </a:bodyPr>
          <a:lstStyle/>
          <a:p>
            <a:r>
              <a:rPr lang="zh-CN" altLang="en-US" dirty="0" smtClean="0"/>
              <a:t>例</a:t>
            </a:r>
            <a:r>
              <a:rPr lang="en-US" altLang="zh-CN" dirty="0" smtClean="0"/>
              <a:t>7</a:t>
            </a:r>
            <a:r>
              <a:rPr lang="zh-CN" altLang="en-US" dirty="0" smtClean="0"/>
              <a:t>：最长公共子序列</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214282" y="1643050"/>
            <a:ext cx="1522413" cy="509587"/>
          </a:xfrm>
        </p:spPr>
        <p:txBody>
          <a:bodyPr>
            <a:normAutofit fontScale="90000"/>
          </a:bodyPr>
          <a:lstStyle/>
          <a:p>
            <a:pPr eaLnBrk="1" fontAlgn="auto" hangingPunct="1">
              <a:spcAft>
                <a:spcPts val="0"/>
              </a:spcAft>
              <a:defRPr/>
            </a:pPr>
            <a:r>
              <a:rPr lang="zh-CN" altLang="en-US" sz="3500" dirty="0"/>
              <a:t>例子</a:t>
            </a:r>
            <a:endParaRPr lang="zh-CN" altLang="en-US" sz="3500" dirty="0"/>
          </a:p>
        </p:txBody>
      </p:sp>
      <p:sp>
        <p:nvSpPr>
          <p:cNvPr id="43010" name="Rectangle 3"/>
          <p:cNvSpPr>
            <a:spLocks noGrp="1" noChangeArrowheads="1"/>
          </p:cNvSpPr>
          <p:nvPr>
            <p:ph idx="1"/>
          </p:nvPr>
        </p:nvSpPr>
        <p:spPr>
          <a:xfrm>
            <a:off x="142844" y="2143116"/>
            <a:ext cx="3816350" cy="939800"/>
          </a:xfrm>
        </p:spPr>
        <p:txBody>
          <a:bodyPr/>
          <a:lstStyle/>
          <a:p>
            <a:pPr eaLnBrk="1" hangingPunct="1">
              <a:lnSpc>
                <a:spcPct val="80000"/>
              </a:lnSpc>
              <a:buFont typeface="Wingdings" panose="05000000000000000000" pitchFamily="2" charset="2"/>
              <a:buNone/>
            </a:pPr>
            <a:r>
              <a:rPr lang="en-US" altLang="zh-CN" dirty="0" smtClean="0"/>
              <a:t>X = (</a:t>
            </a:r>
            <a:r>
              <a:rPr lang="en-US" altLang="zh-CN" dirty="0" smtClean="0">
                <a:sym typeface="Symbol" panose="05050102010706020507" pitchFamily="18" charset="2"/>
              </a:rPr>
              <a:t>B, D, C, A, B, A)</a:t>
            </a:r>
            <a:endParaRPr lang="en-US" altLang="zh-CN" dirty="0" smtClean="0">
              <a:sym typeface="Symbol" panose="05050102010706020507" pitchFamily="18" charset="2"/>
            </a:endParaRPr>
          </a:p>
          <a:p>
            <a:pPr eaLnBrk="1" hangingPunct="1">
              <a:lnSpc>
                <a:spcPct val="80000"/>
              </a:lnSpc>
              <a:buFont typeface="Wingdings" panose="05000000000000000000" pitchFamily="2" charset="2"/>
              <a:buNone/>
            </a:pPr>
            <a:r>
              <a:rPr lang="en-US" altLang="zh-CN" dirty="0" smtClean="0">
                <a:sym typeface="Symbol" panose="05050102010706020507" pitchFamily="18" charset="2"/>
              </a:rPr>
              <a:t>Y = (A, B, C, B, D, A,B)</a:t>
            </a:r>
            <a:endParaRPr lang="en-US" altLang="zh-CN" dirty="0" smtClean="0">
              <a:sym typeface="Symbol" panose="05050102010706020507" pitchFamily="18" charset="2"/>
            </a:endParaRPr>
          </a:p>
        </p:txBody>
      </p:sp>
      <p:sp>
        <p:nvSpPr>
          <p:cNvPr id="199" name="灯片编号占位符 5"/>
          <p:cNvSpPr>
            <a:spLocks noGrp="1"/>
          </p:cNvSpPr>
          <p:nvPr>
            <p:ph type="sldNum" sz="quarter" idx="12"/>
          </p:nvPr>
        </p:nvSpPr>
        <p:spPr>
          <a:xfrm>
            <a:off x="6553200" y="6248400"/>
            <a:ext cx="2133600" cy="457200"/>
          </a:xfrm>
        </p:spPr>
        <p:txBody>
          <a:bodyPr/>
          <a:lstStyle/>
          <a:p>
            <a:pPr>
              <a:defRPr/>
            </a:pPr>
            <a:fld id="{D5D57B6F-21DA-44C3-85EB-4E6AB73B0F4B}" type="slidenum">
              <a:rPr lang="en-US" altLang="zh-CN"/>
            </a:fld>
            <a:endParaRPr lang="en-US" altLang="zh-CN"/>
          </a:p>
        </p:txBody>
      </p:sp>
      <p:graphicFrame>
        <p:nvGraphicFramePr>
          <p:cNvPr id="570373" name="Group 5"/>
          <p:cNvGraphicFramePr>
            <a:graphicFrameLocks noGrp="1"/>
          </p:cNvGraphicFramePr>
          <p:nvPr/>
        </p:nvGraphicFramePr>
        <p:xfrm>
          <a:off x="4524375" y="2690813"/>
          <a:ext cx="4102100" cy="3556003"/>
        </p:xfrm>
        <a:graphic>
          <a:graphicData uri="http://schemas.openxmlformats.org/drawingml/2006/table">
            <a:tbl>
              <a:tblPr/>
              <a:tblGrid>
                <a:gridCol w="585788"/>
                <a:gridCol w="585787"/>
                <a:gridCol w="585788"/>
                <a:gridCol w="587375"/>
                <a:gridCol w="585787"/>
                <a:gridCol w="585788"/>
                <a:gridCol w="585787"/>
              </a:tblGrid>
              <a:tr h="442913">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pPr>
                      <a:endParaRPr kumimoji="0" lang="zh-CN" altLang="en-US"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86" name="Text Box 80"/>
          <p:cNvSpPr txBox="1">
            <a:spLocks noChangeArrowheads="1"/>
          </p:cNvSpPr>
          <p:nvPr/>
        </p:nvSpPr>
        <p:spPr bwMode="auto">
          <a:xfrm>
            <a:off x="4638675"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087" name="Text Box 81"/>
          <p:cNvSpPr txBox="1">
            <a:spLocks noChangeArrowheads="1"/>
          </p:cNvSpPr>
          <p:nvPr/>
        </p:nvSpPr>
        <p:spPr bwMode="auto">
          <a:xfrm>
            <a:off x="5248275"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1</a:t>
            </a:r>
            <a:endParaRPr lang="en-US" altLang="zh-CN">
              <a:latin typeface="Comic Sans MS" panose="030F0702030302020204" pitchFamily="66" charset="0"/>
            </a:endParaRPr>
          </a:p>
        </p:txBody>
      </p:sp>
      <p:sp>
        <p:nvSpPr>
          <p:cNvPr id="43088" name="Text Box 82"/>
          <p:cNvSpPr txBox="1">
            <a:spLocks noChangeArrowheads="1"/>
          </p:cNvSpPr>
          <p:nvPr/>
        </p:nvSpPr>
        <p:spPr bwMode="auto">
          <a:xfrm>
            <a:off x="5802313"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2</a:t>
            </a:r>
            <a:endParaRPr lang="en-US" altLang="zh-CN">
              <a:latin typeface="Comic Sans MS" panose="030F0702030302020204" pitchFamily="66" charset="0"/>
            </a:endParaRPr>
          </a:p>
        </p:txBody>
      </p:sp>
      <p:sp>
        <p:nvSpPr>
          <p:cNvPr id="43089" name="Text Box 83"/>
          <p:cNvSpPr txBox="1">
            <a:spLocks noChangeArrowheads="1"/>
          </p:cNvSpPr>
          <p:nvPr/>
        </p:nvSpPr>
        <p:spPr bwMode="auto">
          <a:xfrm>
            <a:off x="8197850"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6</a:t>
            </a:r>
            <a:endParaRPr lang="en-US" altLang="zh-CN">
              <a:latin typeface="Comic Sans MS" panose="030F0702030302020204" pitchFamily="66" charset="0"/>
            </a:endParaRPr>
          </a:p>
        </p:txBody>
      </p:sp>
      <p:sp>
        <p:nvSpPr>
          <p:cNvPr id="43090" name="Text Box 84"/>
          <p:cNvSpPr txBox="1">
            <a:spLocks noChangeArrowheads="1"/>
          </p:cNvSpPr>
          <p:nvPr/>
        </p:nvSpPr>
        <p:spPr bwMode="auto">
          <a:xfrm>
            <a:off x="6432550"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3</a:t>
            </a:r>
            <a:endParaRPr lang="en-US" altLang="zh-CN">
              <a:latin typeface="Comic Sans MS" panose="030F0702030302020204" pitchFamily="66" charset="0"/>
            </a:endParaRPr>
          </a:p>
        </p:txBody>
      </p:sp>
      <p:sp>
        <p:nvSpPr>
          <p:cNvPr id="43091" name="Text Box 85"/>
          <p:cNvSpPr txBox="1">
            <a:spLocks noChangeArrowheads="1"/>
          </p:cNvSpPr>
          <p:nvPr/>
        </p:nvSpPr>
        <p:spPr bwMode="auto">
          <a:xfrm>
            <a:off x="7004050"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4</a:t>
            </a:r>
            <a:endParaRPr lang="en-US" altLang="zh-CN">
              <a:latin typeface="Comic Sans MS" panose="030F0702030302020204" pitchFamily="66" charset="0"/>
            </a:endParaRPr>
          </a:p>
        </p:txBody>
      </p:sp>
      <p:sp>
        <p:nvSpPr>
          <p:cNvPr id="43092" name="Text Box 86"/>
          <p:cNvSpPr txBox="1">
            <a:spLocks noChangeArrowheads="1"/>
          </p:cNvSpPr>
          <p:nvPr/>
        </p:nvSpPr>
        <p:spPr bwMode="auto">
          <a:xfrm>
            <a:off x="7583488" y="203835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5</a:t>
            </a:r>
            <a:endParaRPr lang="en-US" altLang="zh-CN">
              <a:latin typeface="Comic Sans MS" panose="030F0702030302020204" pitchFamily="66" charset="0"/>
            </a:endParaRPr>
          </a:p>
        </p:txBody>
      </p:sp>
      <p:sp>
        <p:nvSpPr>
          <p:cNvPr id="43093" name="Text Box 87"/>
          <p:cNvSpPr txBox="1">
            <a:spLocks noChangeArrowheads="1"/>
          </p:cNvSpPr>
          <p:nvPr/>
        </p:nvSpPr>
        <p:spPr bwMode="auto">
          <a:xfrm>
            <a:off x="4597400" y="2259013"/>
            <a:ext cx="331788" cy="366712"/>
          </a:xfrm>
          <a:prstGeom prst="rect">
            <a:avLst/>
          </a:prstGeom>
          <a:noFill/>
          <a:ln w="9525">
            <a:noFill/>
            <a:miter lim="800000"/>
          </a:ln>
        </p:spPr>
        <p:txBody>
          <a:bodyPr wrap="none">
            <a:spAutoFit/>
          </a:bodyPr>
          <a:lstStyle/>
          <a:p>
            <a:r>
              <a:rPr lang="en-US" altLang="zh-CN">
                <a:latin typeface="Comic Sans MS" panose="030F0702030302020204" pitchFamily="66" charset="0"/>
              </a:rPr>
              <a:t>y</a:t>
            </a:r>
            <a:r>
              <a:rPr lang="en-US" altLang="zh-CN" baseline="-25000">
                <a:latin typeface="Comic Sans MS" panose="030F0702030302020204" pitchFamily="66" charset="0"/>
              </a:rPr>
              <a:t>j</a:t>
            </a:r>
            <a:endParaRPr lang="en-US" altLang="zh-CN">
              <a:latin typeface="Comic Sans MS" panose="030F0702030302020204" pitchFamily="66" charset="0"/>
            </a:endParaRPr>
          </a:p>
        </p:txBody>
      </p:sp>
      <p:sp>
        <p:nvSpPr>
          <p:cNvPr id="43094" name="Text Box 88"/>
          <p:cNvSpPr txBox="1">
            <a:spLocks noChangeArrowheads="1"/>
          </p:cNvSpPr>
          <p:nvPr/>
        </p:nvSpPr>
        <p:spPr bwMode="auto">
          <a:xfrm>
            <a:off x="5241925" y="2349500"/>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B</a:t>
            </a:r>
            <a:endParaRPr lang="en-US" altLang="zh-CN">
              <a:latin typeface="Comic Sans MS" panose="030F0702030302020204" pitchFamily="66" charset="0"/>
            </a:endParaRPr>
          </a:p>
        </p:txBody>
      </p:sp>
      <p:sp>
        <p:nvSpPr>
          <p:cNvPr id="43095" name="Text Box 89"/>
          <p:cNvSpPr txBox="1">
            <a:spLocks noChangeArrowheads="1"/>
          </p:cNvSpPr>
          <p:nvPr/>
        </p:nvSpPr>
        <p:spPr bwMode="auto">
          <a:xfrm>
            <a:off x="5795963" y="2349500"/>
            <a:ext cx="349250" cy="366713"/>
          </a:xfrm>
          <a:prstGeom prst="rect">
            <a:avLst/>
          </a:prstGeom>
          <a:noFill/>
          <a:ln w="9525">
            <a:noFill/>
            <a:miter lim="800000"/>
          </a:ln>
        </p:spPr>
        <p:txBody>
          <a:bodyPr wrap="none">
            <a:spAutoFit/>
          </a:bodyPr>
          <a:lstStyle/>
          <a:p>
            <a:r>
              <a:rPr lang="en-US" altLang="zh-CN">
                <a:latin typeface="Comic Sans MS" panose="030F0702030302020204" pitchFamily="66" charset="0"/>
              </a:rPr>
              <a:t>D</a:t>
            </a:r>
            <a:endParaRPr lang="en-US" altLang="zh-CN">
              <a:latin typeface="Comic Sans MS" panose="030F0702030302020204" pitchFamily="66" charset="0"/>
            </a:endParaRPr>
          </a:p>
        </p:txBody>
      </p:sp>
      <p:sp>
        <p:nvSpPr>
          <p:cNvPr id="43096" name="Text Box 90"/>
          <p:cNvSpPr txBox="1">
            <a:spLocks noChangeArrowheads="1"/>
          </p:cNvSpPr>
          <p:nvPr/>
        </p:nvSpPr>
        <p:spPr bwMode="auto">
          <a:xfrm>
            <a:off x="8191500" y="2349500"/>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A</a:t>
            </a:r>
            <a:endParaRPr lang="en-US" altLang="zh-CN">
              <a:latin typeface="Comic Sans MS" panose="030F0702030302020204" pitchFamily="66" charset="0"/>
            </a:endParaRPr>
          </a:p>
        </p:txBody>
      </p:sp>
      <p:sp>
        <p:nvSpPr>
          <p:cNvPr id="43097" name="Text Box 91"/>
          <p:cNvSpPr txBox="1">
            <a:spLocks noChangeArrowheads="1"/>
          </p:cNvSpPr>
          <p:nvPr/>
        </p:nvSpPr>
        <p:spPr bwMode="auto">
          <a:xfrm>
            <a:off x="6426200" y="2349500"/>
            <a:ext cx="349250" cy="366713"/>
          </a:xfrm>
          <a:prstGeom prst="rect">
            <a:avLst/>
          </a:prstGeom>
          <a:noFill/>
          <a:ln w="9525">
            <a:noFill/>
            <a:miter lim="800000"/>
          </a:ln>
        </p:spPr>
        <p:txBody>
          <a:bodyPr wrap="none">
            <a:spAutoFit/>
          </a:bodyPr>
          <a:lstStyle/>
          <a:p>
            <a:r>
              <a:rPr lang="en-US" altLang="zh-CN">
                <a:latin typeface="Comic Sans MS" panose="030F0702030302020204" pitchFamily="66" charset="0"/>
              </a:rPr>
              <a:t>C</a:t>
            </a:r>
            <a:endParaRPr lang="en-US" altLang="zh-CN">
              <a:latin typeface="Comic Sans MS" panose="030F0702030302020204" pitchFamily="66" charset="0"/>
            </a:endParaRPr>
          </a:p>
        </p:txBody>
      </p:sp>
      <p:sp>
        <p:nvSpPr>
          <p:cNvPr id="43098" name="Text Box 92"/>
          <p:cNvSpPr txBox="1">
            <a:spLocks noChangeArrowheads="1"/>
          </p:cNvSpPr>
          <p:nvPr/>
        </p:nvSpPr>
        <p:spPr bwMode="auto">
          <a:xfrm>
            <a:off x="6997700" y="2349500"/>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A</a:t>
            </a:r>
            <a:endParaRPr lang="en-US" altLang="zh-CN">
              <a:latin typeface="Comic Sans MS" panose="030F0702030302020204" pitchFamily="66" charset="0"/>
            </a:endParaRPr>
          </a:p>
        </p:txBody>
      </p:sp>
      <p:sp>
        <p:nvSpPr>
          <p:cNvPr id="43099" name="Text Box 93"/>
          <p:cNvSpPr txBox="1">
            <a:spLocks noChangeArrowheads="1"/>
          </p:cNvSpPr>
          <p:nvPr/>
        </p:nvSpPr>
        <p:spPr bwMode="auto">
          <a:xfrm>
            <a:off x="7577138" y="2349500"/>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B</a:t>
            </a:r>
            <a:endParaRPr lang="en-US" altLang="zh-CN">
              <a:latin typeface="Comic Sans MS" panose="030F0702030302020204" pitchFamily="66" charset="0"/>
            </a:endParaRPr>
          </a:p>
        </p:txBody>
      </p:sp>
      <p:sp>
        <p:nvSpPr>
          <p:cNvPr id="43100" name="Text Box 94"/>
          <p:cNvSpPr txBox="1">
            <a:spLocks noChangeArrowheads="1"/>
          </p:cNvSpPr>
          <p:nvPr/>
        </p:nvSpPr>
        <p:spPr bwMode="auto">
          <a:xfrm>
            <a:off x="3683000" y="497840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5</a:t>
            </a:r>
            <a:endParaRPr lang="en-US" altLang="zh-CN">
              <a:latin typeface="Comic Sans MS" panose="030F0702030302020204" pitchFamily="66" charset="0"/>
            </a:endParaRPr>
          </a:p>
        </p:txBody>
      </p:sp>
      <p:sp>
        <p:nvSpPr>
          <p:cNvPr id="43101" name="Text Box 95"/>
          <p:cNvSpPr txBox="1">
            <a:spLocks noChangeArrowheads="1"/>
          </p:cNvSpPr>
          <p:nvPr/>
        </p:nvSpPr>
        <p:spPr bwMode="auto">
          <a:xfrm>
            <a:off x="3702050" y="3159125"/>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1</a:t>
            </a:r>
            <a:endParaRPr lang="en-US" altLang="zh-CN">
              <a:latin typeface="Comic Sans MS" panose="030F0702030302020204" pitchFamily="66" charset="0"/>
            </a:endParaRPr>
          </a:p>
        </p:txBody>
      </p:sp>
      <p:sp>
        <p:nvSpPr>
          <p:cNvPr id="43102" name="Text Box 96"/>
          <p:cNvSpPr txBox="1">
            <a:spLocks noChangeArrowheads="1"/>
          </p:cNvSpPr>
          <p:nvPr/>
        </p:nvSpPr>
        <p:spPr bwMode="auto">
          <a:xfrm>
            <a:off x="3683000" y="3614738"/>
            <a:ext cx="311150" cy="366712"/>
          </a:xfrm>
          <a:prstGeom prst="rect">
            <a:avLst/>
          </a:prstGeom>
          <a:noFill/>
          <a:ln w="9525">
            <a:noFill/>
            <a:miter lim="800000"/>
          </a:ln>
        </p:spPr>
        <p:txBody>
          <a:bodyPr wrap="none">
            <a:spAutoFit/>
          </a:bodyPr>
          <a:lstStyle/>
          <a:p>
            <a:r>
              <a:rPr lang="en-US" altLang="zh-CN">
                <a:latin typeface="Comic Sans MS" panose="030F0702030302020204" pitchFamily="66" charset="0"/>
              </a:rPr>
              <a:t>2</a:t>
            </a:r>
            <a:endParaRPr lang="en-US" altLang="zh-CN">
              <a:latin typeface="Comic Sans MS" panose="030F0702030302020204" pitchFamily="66" charset="0"/>
            </a:endParaRPr>
          </a:p>
        </p:txBody>
      </p:sp>
      <p:sp>
        <p:nvSpPr>
          <p:cNvPr id="43103" name="Text Box 97"/>
          <p:cNvSpPr txBox="1">
            <a:spLocks noChangeArrowheads="1"/>
          </p:cNvSpPr>
          <p:nvPr/>
        </p:nvSpPr>
        <p:spPr bwMode="auto">
          <a:xfrm>
            <a:off x="3683000" y="2705100"/>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04" name="Text Box 98"/>
          <p:cNvSpPr txBox="1">
            <a:spLocks noChangeArrowheads="1"/>
          </p:cNvSpPr>
          <p:nvPr/>
        </p:nvSpPr>
        <p:spPr bwMode="auto">
          <a:xfrm>
            <a:off x="3683000" y="4068763"/>
            <a:ext cx="311150" cy="366712"/>
          </a:xfrm>
          <a:prstGeom prst="rect">
            <a:avLst/>
          </a:prstGeom>
          <a:noFill/>
          <a:ln w="9525">
            <a:noFill/>
            <a:miter lim="800000"/>
          </a:ln>
        </p:spPr>
        <p:txBody>
          <a:bodyPr wrap="none">
            <a:spAutoFit/>
          </a:bodyPr>
          <a:lstStyle/>
          <a:p>
            <a:r>
              <a:rPr lang="en-US" altLang="zh-CN">
                <a:latin typeface="Comic Sans MS" panose="030F0702030302020204" pitchFamily="66" charset="0"/>
              </a:rPr>
              <a:t>3</a:t>
            </a:r>
            <a:endParaRPr lang="en-US" altLang="zh-CN">
              <a:latin typeface="Comic Sans MS" panose="030F0702030302020204" pitchFamily="66" charset="0"/>
            </a:endParaRPr>
          </a:p>
        </p:txBody>
      </p:sp>
      <p:sp>
        <p:nvSpPr>
          <p:cNvPr id="43105" name="Text Box 99"/>
          <p:cNvSpPr txBox="1">
            <a:spLocks noChangeArrowheads="1"/>
          </p:cNvSpPr>
          <p:nvPr/>
        </p:nvSpPr>
        <p:spPr bwMode="auto">
          <a:xfrm>
            <a:off x="3683000" y="4524375"/>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4</a:t>
            </a:r>
            <a:endParaRPr lang="en-US" altLang="zh-CN">
              <a:latin typeface="Comic Sans MS" panose="030F0702030302020204" pitchFamily="66" charset="0"/>
            </a:endParaRPr>
          </a:p>
        </p:txBody>
      </p:sp>
      <p:sp>
        <p:nvSpPr>
          <p:cNvPr id="43106" name="Text Box 100"/>
          <p:cNvSpPr txBox="1">
            <a:spLocks noChangeArrowheads="1"/>
          </p:cNvSpPr>
          <p:nvPr/>
        </p:nvSpPr>
        <p:spPr bwMode="auto">
          <a:xfrm>
            <a:off x="3683000" y="5434013"/>
            <a:ext cx="311150" cy="366712"/>
          </a:xfrm>
          <a:prstGeom prst="rect">
            <a:avLst/>
          </a:prstGeom>
          <a:noFill/>
          <a:ln w="9525">
            <a:noFill/>
            <a:miter lim="800000"/>
          </a:ln>
        </p:spPr>
        <p:txBody>
          <a:bodyPr wrap="none">
            <a:spAutoFit/>
          </a:bodyPr>
          <a:lstStyle/>
          <a:p>
            <a:r>
              <a:rPr lang="en-US" altLang="zh-CN">
                <a:latin typeface="Comic Sans MS" panose="030F0702030302020204" pitchFamily="66" charset="0"/>
              </a:rPr>
              <a:t>6</a:t>
            </a:r>
            <a:endParaRPr lang="en-US" altLang="zh-CN">
              <a:latin typeface="Comic Sans MS" panose="030F0702030302020204" pitchFamily="66" charset="0"/>
            </a:endParaRPr>
          </a:p>
        </p:txBody>
      </p:sp>
      <p:sp>
        <p:nvSpPr>
          <p:cNvPr id="43107" name="Text Box 101"/>
          <p:cNvSpPr txBox="1">
            <a:spLocks noChangeArrowheads="1"/>
          </p:cNvSpPr>
          <p:nvPr/>
        </p:nvSpPr>
        <p:spPr bwMode="auto">
          <a:xfrm>
            <a:off x="3683000" y="5889625"/>
            <a:ext cx="311150" cy="366713"/>
          </a:xfrm>
          <a:prstGeom prst="rect">
            <a:avLst/>
          </a:prstGeom>
          <a:noFill/>
          <a:ln w="9525">
            <a:noFill/>
            <a:miter lim="800000"/>
          </a:ln>
        </p:spPr>
        <p:txBody>
          <a:bodyPr wrap="none">
            <a:spAutoFit/>
          </a:bodyPr>
          <a:lstStyle/>
          <a:p>
            <a:r>
              <a:rPr lang="en-US" altLang="zh-CN">
                <a:latin typeface="Comic Sans MS" panose="030F0702030302020204" pitchFamily="66" charset="0"/>
              </a:rPr>
              <a:t>7</a:t>
            </a:r>
            <a:endParaRPr lang="en-US" altLang="zh-CN">
              <a:latin typeface="Comic Sans MS" panose="030F0702030302020204" pitchFamily="66" charset="0"/>
            </a:endParaRPr>
          </a:p>
        </p:txBody>
      </p:sp>
      <p:sp>
        <p:nvSpPr>
          <p:cNvPr id="43108" name="Text Box 102"/>
          <p:cNvSpPr txBox="1">
            <a:spLocks noChangeArrowheads="1"/>
          </p:cNvSpPr>
          <p:nvPr/>
        </p:nvSpPr>
        <p:spPr bwMode="auto">
          <a:xfrm>
            <a:off x="4097338" y="4979988"/>
            <a:ext cx="349250" cy="366712"/>
          </a:xfrm>
          <a:prstGeom prst="rect">
            <a:avLst/>
          </a:prstGeom>
          <a:noFill/>
          <a:ln w="9525">
            <a:noFill/>
            <a:miter lim="800000"/>
          </a:ln>
        </p:spPr>
        <p:txBody>
          <a:bodyPr wrap="none">
            <a:spAutoFit/>
          </a:bodyPr>
          <a:lstStyle/>
          <a:p>
            <a:r>
              <a:rPr lang="en-US" altLang="zh-CN">
                <a:latin typeface="Comic Sans MS" panose="030F0702030302020204" pitchFamily="66" charset="0"/>
              </a:rPr>
              <a:t>D</a:t>
            </a:r>
            <a:endParaRPr lang="en-US" altLang="zh-CN">
              <a:latin typeface="Comic Sans MS" panose="030F0702030302020204" pitchFamily="66" charset="0"/>
            </a:endParaRPr>
          </a:p>
        </p:txBody>
      </p:sp>
      <p:sp>
        <p:nvSpPr>
          <p:cNvPr id="43109" name="Text Box 103"/>
          <p:cNvSpPr txBox="1">
            <a:spLocks noChangeArrowheads="1"/>
          </p:cNvSpPr>
          <p:nvPr/>
        </p:nvSpPr>
        <p:spPr bwMode="auto">
          <a:xfrm>
            <a:off x="4116388" y="3160713"/>
            <a:ext cx="336550" cy="366712"/>
          </a:xfrm>
          <a:prstGeom prst="rect">
            <a:avLst/>
          </a:prstGeom>
          <a:noFill/>
          <a:ln w="9525">
            <a:noFill/>
            <a:miter lim="800000"/>
          </a:ln>
        </p:spPr>
        <p:txBody>
          <a:bodyPr wrap="none">
            <a:spAutoFit/>
          </a:bodyPr>
          <a:lstStyle/>
          <a:p>
            <a:r>
              <a:rPr lang="en-US" altLang="zh-CN">
                <a:latin typeface="Comic Sans MS" panose="030F0702030302020204" pitchFamily="66" charset="0"/>
              </a:rPr>
              <a:t>A</a:t>
            </a:r>
            <a:endParaRPr lang="en-US" altLang="zh-CN">
              <a:latin typeface="Comic Sans MS" panose="030F0702030302020204" pitchFamily="66" charset="0"/>
            </a:endParaRPr>
          </a:p>
        </p:txBody>
      </p:sp>
      <p:sp>
        <p:nvSpPr>
          <p:cNvPr id="43110" name="Text Box 104"/>
          <p:cNvSpPr txBox="1">
            <a:spLocks noChangeArrowheads="1"/>
          </p:cNvSpPr>
          <p:nvPr/>
        </p:nvSpPr>
        <p:spPr bwMode="auto">
          <a:xfrm>
            <a:off x="4097338" y="3616325"/>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B</a:t>
            </a:r>
            <a:endParaRPr lang="en-US" altLang="zh-CN">
              <a:latin typeface="Comic Sans MS" panose="030F0702030302020204" pitchFamily="66" charset="0"/>
            </a:endParaRPr>
          </a:p>
        </p:txBody>
      </p:sp>
      <p:sp>
        <p:nvSpPr>
          <p:cNvPr id="43111" name="Text Box 105"/>
          <p:cNvSpPr txBox="1">
            <a:spLocks noChangeArrowheads="1"/>
          </p:cNvSpPr>
          <p:nvPr/>
        </p:nvSpPr>
        <p:spPr bwMode="auto">
          <a:xfrm>
            <a:off x="4097338" y="2706688"/>
            <a:ext cx="331787" cy="366712"/>
          </a:xfrm>
          <a:prstGeom prst="rect">
            <a:avLst/>
          </a:prstGeom>
          <a:noFill/>
          <a:ln w="9525">
            <a:noFill/>
            <a:miter lim="800000"/>
          </a:ln>
        </p:spPr>
        <p:txBody>
          <a:bodyPr wrap="none">
            <a:spAutoFit/>
          </a:bodyPr>
          <a:lstStyle/>
          <a:p>
            <a:r>
              <a:rPr lang="en-US" altLang="zh-CN">
                <a:latin typeface="Comic Sans MS" panose="030F0702030302020204" pitchFamily="66" charset="0"/>
              </a:rPr>
              <a:t>x</a:t>
            </a:r>
            <a:r>
              <a:rPr lang="en-US" altLang="zh-CN" baseline="-25000">
                <a:latin typeface="Comic Sans MS" panose="030F0702030302020204" pitchFamily="66" charset="0"/>
              </a:rPr>
              <a:t>i</a:t>
            </a:r>
            <a:endParaRPr lang="en-US" altLang="zh-CN">
              <a:latin typeface="Comic Sans MS" panose="030F0702030302020204" pitchFamily="66" charset="0"/>
            </a:endParaRPr>
          </a:p>
        </p:txBody>
      </p:sp>
      <p:sp>
        <p:nvSpPr>
          <p:cNvPr id="43112" name="Text Box 106"/>
          <p:cNvSpPr txBox="1">
            <a:spLocks noChangeArrowheads="1"/>
          </p:cNvSpPr>
          <p:nvPr/>
        </p:nvSpPr>
        <p:spPr bwMode="auto">
          <a:xfrm>
            <a:off x="4097338" y="4070350"/>
            <a:ext cx="349250" cy="366713"/>
          </a:xfrm>
          <a:prstGeom prst="rect">
            <a:avLst/>
          </a:prstGeom>
          <a:noFill/>
          <a:ln w="9525">
            <a:noFill/>
            <a:miter lim="800000"/>
          </a:ln>
        </p:spPr>
        <p:txBody>
          <a:bodyPr wrap="none">
            <a:spAutoFit/>
          </a:bodyPr>
          <a:lstStyle/>
          <a:p>
            <a:r>
              <a:rPr lang="en-US" altLang="zh-CN">
                <a:latin typeface="Comic Sans MS" panose="030F0702030302020204" pitchFamily="66" charset="0"/>
              </a:rPr>
              <a:t>C</a:t>
            </a:r>
            <a:endParaRPr lang="en-US" altLang="zh-CN">
              <a:latin typeface="Comic Sans MS" panose="030F0702030302020204" pitchFamily="66" charset="0"/>
            </a:endParaRPr>
          </a:p>
        </p:txBody>
      </p:sp>
      <p:sp>
        <p:nvSpPr>
          <p:cNvPr id="43113" name="Text Box 107"/>
          <p:cNvSpPr txBox="1">
            <a:spLocks noChangeArrowheads="1"/>
          </p:cNvSpPr>
          <p:nvPr/>
        </p:nvSpPr>
        <p:spPr bwMode="auto">
          <a:xfrm>
            <a:off x="4097338" y="4525963"/>
            <a:ext cx="336550" cy="366712"/>
          </a:xfrm>
          <a:prstGeom prst="rect">
            <a:avLst/>
          </a:prstGeom>
          <a:noFill/>
          <a:ln w="9525">
            <a:noFill/>
            <a:miter lim="800000"/>
          </a:ln>
        </p:spPr>
        <p:txBody>
          <a:bodyPr wrap="none">
            <a:spAutoFit/>
          </a:bodyPr>
          <a:lstStyle/>
          <a:p>
            <a:r>
              <a:rPr lang="en-US" altLang="zh-CN">
                <a:latin typeface="Comic Sans MS" panose="030F0702030302020204" pitchFamily="66" charset="0"/>
              </a:rPr>
              <a:t>B</a:t>
            </a:r>
            <a:endParaRPr lang="en-US" altLang="zh-CN">
              <a:latin typeface="Comic Sans MS" panose="030F0702030302020204" pitchFamily="66" charset="0"/>
            </a:endParaRPr>
          </a:p>
        </p:txBody>
      </p:sp>
      <p:sp>
        <p:nvSpPr>
          <p:cNvPr id="43114" name="Text Box 108"/>
          <p:cNvSpPr txBox="1">
            <a:spLocks noChangeArrowheads="1"/>
          </p:cNvSpPr>
          <p:nvPr/>
        </p:nvSpPr>
        <p:spPr bwMode="auto">
          <a:xfrm>
            <a:off x="4097338" y="5435600"/>
            <a:ext cx="336550" cy="366713"/>
          </a:xfrm>
          <a:prstGeom prst="rect">
            <a:avLst/>
          </a:prstGeom>
          <a:noFill/>
          <a:ln w="9525">
            <a:noFill/>
            <a:miter lim="800000"/>
          </a:ln>
        </p:spPr>
        <p:txBody>
          <a:bodyPr wrap="none">
            <a:spAutoFit/>
          </a:bodyPr>
          <a:lstStyle/>
          <a:p>
            <a:r>
              <a:rPr lang="en-US" altLang="zh-CN">
                <a:latin typeface="Comic Sans MS" panose="030F0702030302020204" pitchFamily="66" charset="0"/>
              </a:rPr>
              <a:t>A</a:t>
            </a:r>
            <a:endParaRPr lang="en-US" altLang="zh-CN">
              <a:latin typeface="Comic Sans MS" panose="030F0702030302020204" pitchFamily="66" charset="0"/>
            </a:endParaRPr>
          </a:p>
        </p:txBody>
      </p:sp>
      <p:sp>
        <p:nvSpPr>
          <p:cNvPr id="43115" name="Text Box 109"/>
          <p:cNvSpPr txBox="1">
            <a:spLocks noChangeArrowheads="1"/>
          </p:cNvSpPr>
          <p:nvPr/>
        </p:nvSpPr>
        <p:spPr bwMode="auto">
          <a:xfrm>
            <a:off x="4097338" y="5891213"/>
            <a:ext cx="336550" cy="366712"/>
          </a:xfrm>
          <a:prstGeom prst="rect">
            <a:avLst/>
          </a:prstGeom>
          <a:noFill/>
          <a:ln w="9525">
            <a:noFill/>
            <a:miter lim="800000"/>
          </a:ln>
        </p:spPr>
        <p:txBody>
          <a:bodyPr wrap="none">
            <a:spAutoFit/>
          </a:bodyPr>
          <a:lstStyle/>
          <a:p>
            <a:r>
              <a:rPr lang="en-US" altLang="zh-CN">
                <a:latin typeface="Comic Sans MS" panose="030F0702030302020204" pitchFamily="66" charset="0"/>
              </a:rPr>
              <a:t>B</a:t>
            </a:r>
            <a:endParaRPr lang="en-US" altLang="zh-CN">
              <a:latin typeface="Comic Sans MS" panose="030F0702030302020204" pitchFamily="66" charset="0"/>
            </a:endParaRPr>
          </a:p>
        </p:txBody>
      </p:sp>
      <p:grpSp>
        <p:nvGrpSpPr>
          <p:cNvPr id="2" name="Group 110"/>
          <p:cNvGrpSpPr/>
          <p:nvPr/>
        </p:nvGrpSpPr>
        <p:grpSpPr bwMode="auto">
          <a:xfrm>
            <a:off x="5249863" y="2797175"/>
            <a:ext cx="3260725" cy="366713"/>
            <a:chOff x="2133" y="1816"/>
            <a:chExt cx="2054" cy="231"/>
          </a:xfrm>
        </p:grpSpPr>
        <p:sp>
          <p:nvSpPr>
            <p:cNvPr id="43201" name="Text Box 111"/>
            <p:cNvSpPr txBox="1">
              <a:spLocks noChangeArrowheads="1"/>
            </p:cNvSpPr>
            <p:nvPr/>
          </p:nvSpPr>
          <p:spPr bwMode="auto">
            <a:xfrm>
              <a:off x="2133"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2" name="Text Box 112"/>
            <p:cNvSpPr txBox="1">
              <a:spLocks noChangeArrowheads="1"/>
            </p:cNvSpPr>
            <p:nvPr/>
          </p:nvSpPr>
          <p:spPr bwMode="auto">
            <a:xfrm>
              <a:off x="2482"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3" name="Text Box 113"/>
            <p:cNvSpPr txBox="1">
              <a:spLocks noChangeArrowheads="1"/>
            </p:cNvSpPr>
            <p:nvPr/>
          </p:nvSpPr>
          <p:spPr bwMode="auto">
            <a:xfrm>
              <a:off x="3991"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4" name="Text Box 114"/>
            <p:cNvSpPr txBox="1">
              <a:spLocks noChangeArrowheads="1"/>
            </p:cNvSpPr>
            <p:nvPr/>
          </p:nvSpPr>
          <p:spPr bwMode="auto">
            <a:xfrm>
              <a:off x="2879"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5" name="Text Box 115"/>
            <p:cNvSpPr txBox="1">
              <a:spLocks noChangeArrowheads="1"/>
            </p:cNvSpPr>
            <p:nvPr/>
          </p:nvSpPr>
          <p:spPr bwMode="auto">
            <a:xfrm>
              <a:off x="3239"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6" name="Text Box 116"/>
            <p:cNvSpPr txBox="1">
              <a:spLocks noChangeArrowheads="1"/>
            </p:cNvSpPr>
            <p:nvPr/>
          </p:nvSpPr>
          <p:spPr bwMode="auto">
            <a:xfrm>
              <a:off x="3604"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grpSp>
      <p:grpSp>
        <p:nvGrpSpPr>
          <p:cNvPr id="3" name="Group 117"/>
          <p:cNvGrpSpPr/>
          <p:nvPr/>
        </p:nvGrpSpPr>
        <p:grpSpPr bwMode="auto">
          <a:xfrm>
            <a:off x="4651375" y="2797175"/>
            <a:ext cx="312738" cy="3524250"/>
            <a:chOff x="1756" y="1816"/>
            <a:chExt cx="197" cy="2220"/>
          </a:xfrm>
        </p:grpSpPr>
        <p:sp>
          <p:nvSpPr>
            <p:cNvPr id="43193" name="Text Box 118"/>
            <p:cNvSpPr txBox="1">
              <a:spLocks noChangeArrowheads="1"/>
            </p:cNvSpPr>
            <p:nvPr/>
          </p:nvSpPr>
          <p:spPr bwMode="auto">
            <a:xfrm>
              <a:off x="1757" y="1816"/>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4" name="Text Box 119"/>
            <p:cNvSpPr txBox="1">
              <a:spLocks noChangeArrowheads="1"/>
            </p:cNvSpPr>
            <p:nvPr/>
          </p:nvSpPr>
          <p:spPr bwMode="auto">
            <a:xfrm>
              <a:off x="1756" y="3231"/>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5" name="Text Box 120"/>
            <p:cNvSpPr txBox="1">
              <a:spLocks noChangeArrowheads="1"/>
            </p:cNvSpPr>
            <p:nvPr/>
          </p:nvSpPr>
          <p:spPr bwMode="auto">
            <a:xfrm>
              <a:off x="1757" y="2085"/>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6" name="Text Box 121"/>
            <p:cNvSpPr txBox="1">
              <a:spLocks noChangeArrowheads="1"/>
            </p:cNvSpPr>
            <p:nvPr/>
          </p:nvSpPr>
          <p:spPr bwMode="auto">
            <a:xfrm>
              <a:off x="1756" y="2372"/>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7" name="Text Box 122"/>
            <p:cNvSpPr txBox="1">
              <a:spLocks noChangeArrowheads="1"/>
            </p:cNvSpPr>
            <p:nvPr/>
          </p:nvSpPr>
          <p:spPr bwMode="auto">
            <a:xfrm>
              <a:off x="1756" y="2658"/>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8" name="Text Box 123"/>
            <p:cNvSpPr txBox="1">
              <a:spLocks noChangeArrowheads="1"/>
            </p:cNvSpPr>
            <p:nvPr/>
          </p:nvSpPr>
          <p:spPr bwMode="auto">
            <a:xfrm>
              <a:off x="1756" y="2945"/>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199" name="Text Box 124"/>
            <p:cNvSpPr txBox="1">
              <a:spLocks noChangeArrowheads="1"/>
            </p:cNvSpPr>
            <p:nvPr/>
          </p:nvSpPr>
          <p:spPr bwMode="auto">
            <a:xfrm>
              <a:off x="1756" y="3518"/>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sp>
          <p:nvSpPr>
            <p:cNvPr id="43200" name="Text Box 125"/>
            <p:cNvSpPr txBox="1">
              <a:spLocks noChangeArrowheads="1"/>
            </p:cNvSpPr>
            <p:nvPr/>
          </p:nvSpPr>
          <p:spPr bwMode="auto">
            <a:xfrm>
              <a:off x="1756" y="3805"/>
              <a:ext cx="196" cy="231"/>
            </a:xfrm>
            <a:prstGeom prst="rect">
              <a:avLst/>
            </a:prstGeom>
            <a:noFill/>
            <a:ln w="9525">
              <a:noFill/>
              <a:miter lim="800000"/>
            </a:ln>
          </p:spPr>
          <p:txBody>
            <a:bodyPr wrap="none">
              <a:spAutoFit/>
            </a:bodyPr>
            <a:lstStyle/>
            <a:p>
              <a:r>
                <a:rPr lang="en-US" altLang="zh-CN">
                  <a:latin typeface="Comic Sans MS" panose="030F0702030302020204" pitchFamily="66" charset="0"/>
                </a:rPr>
                <a:t>0</a:t>
              </a:r>
              <a:endParaRPr lang="en-US" altLang="zh-CN">
                <a:latin typeface="Comic Sans MS" panose="030F0702030302020204" pitchFamily="66" charset="0"/>
              </a:endParaRPr>
            </a:p>
          </p:txBody>
        </p:sp>
      </p:grpSp>
      <p:sp>
        <p:nvSpPr>
          <p:cNvPr id="570494" name="Text Box 126"/>
          <p:cNvSpPr txBox="1">
            <a:spLocks noChangeArrowheads="1"/>
          </p:cNvSpPr>
          <p:nvPr/>
        </p:nvSpPr>
        <p:spPr bwMode="auto">
          <a:xfrm>
            <a:off x="5251450" y="3186113"/>
            <a:ext cx="323850" cy="43497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0</a:t>
            </a:r>
            <a:endParaRPr lang="en-US" altLang="zh-CN" sz="1600">
              <a:latin typeface="Comic Sans MS" panose="030F0702030302020204" pitchFamily="66" charset="0"/>
            </a:endParaRPr>
          </a:p>
        </p:txBody>
      </p:sp>
      <p:sp>
        <p:nvSpPr>
          <p:cNvPr id="570495" name="Text Box 127"/>
          <p:cNvSpPr txBox="1">
            <a:spLocks noChangeArrowheads="1"/>
          </p:cNvSpPr>
          <p:nvPr/>
        </p:nvSpPr>
        <p:spPr bwMode="auto">
          <a:xfrm>
            <a:off x="5797550" y="3186113"/>
            <a:ext cx="323850" cy="43497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0</a:t>
            </a:r>
            <a:endParaRPr lang="en-US" altLang="zh-CN" sz="1600">
              <a:latin typeface="Comic Sans MS" panose="030F0702030302020204" pitchFamily="66" charset="0"/>
            </a:endParaRPr>
          </a:p>
        </p:txBody>
      </p:sp>
      <p:sp>
        <p:nvSpPr>
          <p:cNvPr id="570496" name="Text Box 128"/>
          <p:cNvSpPr txBox="1">
            <a:spLocks noChangeArrowheads="1"/>
          </p:cNvSpPr>
          <p:nvPr/>
        </p:nvSpPr>
        <p:spPr bwMode="auto">
          <a:xfrm>
            <a:off x="6429375" y="3186113"/>
            <a:ext cx="323850" cy="43497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0</a:t>
            </a:r>
            <a:endParaRPr lang="en-US" altLang="zh-CN" sz="1600">
              <a:latin typeface="Comic Sans MS" panose="030F0702030302020204" pitchFamily="66" charset="0"/>
            </a:endParaRPr>
          </a:p>
        </p:txBody>
      </p:sp>
      <p:grpSp>
        <p:nvGrpSpPr>
          <p:cNvPr id="4" name="Group 129"/>
          <p:cNvGrpSpPr/>
          <p:nvPr/>
        </p:nvGrpSpPr>
        <p:grpSpPr bwMode="auto">
          <a:xfrm>
            <a:off x="6996113" y="3184525"/>
            <a:ext cx="352425" cy="436563"/>
            <a:chOff x="3233" y="2100"/>
            <a:chExt cx="222" cy="275"/>
          </a:xfrm>
        </p:grpSpPr>
        <p:sp>
          <p:nvSpPr>
            <p:cNvPr id="43191" name="Text Box 130"/>
            <p:cNvSpPr txBox="1">
              <a:spLocks noChangeArrowheads="1"/>
            </p:cNvSpPr>
            <p:nvPr/>
          </p:nvSpPr>
          <p:spPr bwMode="auto">
            <a:xfrm>
              <a:off x="3251"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92" name="Line 131"/>
            <p:cNvSpPr>
              <a:spLocks noChangeShapeType="1"/>
            </p:cNvSpPr>
            <p:nvPr/>
          </p:nvSpPr>
          <p:spPr bwMode="auto">
            <a:xfrm flipH="1" flipV="1">
              <a:off x="3233" y="2100"/>
              <a:ext cx="99" cy="90"/>
            </a:xfrm>
            <a:prstGeom prst="line">
              <a:avLst/>
            </a:prstGeom>
            <a:noFill/>
            <a:ln w="9525">
              <a:solidFill>
                <a:schemeClr val="tx1"/>
              </a:solidFill>
              <a:round/>
              <a:tailEnd type="triangle" w="med" len="med"/>
            </a:ln>
          </p:spPr>
          <p:txBody>
            <a:bodyPr/>
            <a:lstStyle/>
            <a:p>
              <a:endParaRPr lang="zh-CN" altLang="en-US"/>
            </a:p>
          </p:txBody>
        </p:sp>
      </p:grpSp>
      <p:sp>
        <p:nvSpPr>
          <p:cNvPr id="570500" name="Text Box 132"/>
          <p:cNvSpPr txBox="1">
            <a:spLocks noChangeArrowheads="1"/>
          </p:cNvSpPr>
          <p:nvPr/>
        </p:nvSpPr>
        <p:spPr bwMode="auto">
          <a:xfrm>
            <a:off x="7439025" y="3343275"/>
            <a:ext cx="609600" cy="26352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1</a:t>
            </a:r>
            <a:endParaRPr lang="en-US" altLang="zh-CN" sz="1600">
              <a:latin typeface="Comic Sans MS" panose="030F0702030302020204" pitchFamily="66" charset="0"/>
            </a:endParaRPr>
          </a:p>
        </p:txBody>
      </p:sp>
      <p:grpSp>
        <p:nvGrpSpPr>
          <p:cNvPr id="5" name="Group 133"/>
          <p:cNvGrpSpPr/>
          <p:nvPr/>
        </p:nvGrpSpPr>
        <p:grpSpPr bwMode="auto">
          <a:xfrm>
            <a:off x="8120063" y="3186113"/>
            <a:ext cx="423862" cy="434975"/>
            <a:chOff x="3941" y="2101"/>
            <a:chExt cx="267" cy="274"/>
          </a:xfrm>
        </p:grpSpPr>
        <p:sp>
          <p:nvSpPr>
            <p:cNvPr id="43189" name="Text Box 134"/>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90" name="Line 135"/>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grpSp>
        <p:nvGrpSpPr>
          <p:cNvPr id="6" name="Group 136"/>
          <p:cNvGrpSpPr/>
          <p:nvPr/>
        </p:nvGrpSpPr>
        <p:grpSpPr bwMode="auto">
          <a:xfrm>
            <a:off x="5180013" y="3616325"/>
            <a:ext cx="423862" cy="434975"/>
            <a:chOff x="3941" y="2101"/>
            <a:chExt cx="267" cy="274"/>
          </a:xfrm>
        </p:grpSpPr>
        <p:sp>
          <p:nvSpPr>
            <p:cNvPr id="43187" name="Text Box 137"/>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88" name="Line 138"/>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570507" name="Text Box 139"/>
          <p:cNvSpPr txBox="1">
            <a:spLocks noChangeArrowheads="1"/>
          </p:cNvSpPr>
          <p:nvPr/>
        </p:nvSpPr>
        <p:spPr bwMode="auto">
          <a:xfrm>
            <a:off x="5691188" y="3787775"/>
            <a:ext cx="609600" cy="26352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570508" name="Text Box 140"/>
          <p:cNvSpPr txBox="1">
            <a:spLocks noChangeArrowheads="1"/>
          </p:cNvSpPr>
          <p:nvPr/>
        </p:nvSpPr>
        <p:spPr bwMode="auto">
          <a:xfrm>
            <a:off x="6278563" y="3787775"/>
            <a:ext cx="609600" cy="26352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570509" name="Text Box 141"/>
          <p:cNvSpPr txBox="1">
            <a:spLocks noChangeArrowheads="1"/>
          </p:cNvSpPr>
          <p:nvPr/>
        </p:nvSpPr>
        <p:spPr bwMode="auto">
          <a:xfrm>
            <a:off x="7015163" y="3616325"/>
            <a:ext cx="323850" cy="43497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grpSp>
        <p:nvGrpSpPr>
          <p:cNvPr id="7" name="Group 142"/>
          <p:cNvGrpSpPr/>
          <p:nvPr/>
        </p:nvGrpSpPr>
        <p:grpSpPr bwMode="auto">
          <a:xfrm>
            <a:off x="7581900" y="3616325"/>
            <a:ext cx="423863" cy="434975"/>
            <a:chOff x="3941" y="2101"/>
            <a:chExt cx="267" cy="274"/>
          </a:xfrm>
        </p:grpSpPr>
        <p:sp>
          <p:nvSpPr>
            <p:cNvPr id="43185" name="Text Box 143"/>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86" name="Line 144"/>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570513" name="Text Box 145"/>
          <p:cNvSpPr txBox="1">
            <a:spLocks noChangeArrowheads="1"/>
          </p:cNvSpPr>
          <p:nvPr/>
        </p:nvSpPr>
        <p:spPr bwMode="auto">
          <a:xfrm>
            <a:off x="8015288" y="3787775"/>
            <a:ext cx="609600" cy="263525"/>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2</a:t>
            </a:r>
            <a:endParaRPr lang="en-US" altLang="zh-CN" sz="1600">
              <a:latin typeface="Comic Sans MS" panose="030F0702030302020204" pitchFamily="66" charset="0"/>
            </a:endParaRPr>
          </a:p>
        </p:txBody>
      </p:sp>
      <p:grpSp>
        <p:nvGrpSpPr>
          <p:cNvPr id="8" name="Group 146"/>
          <p:cNvGrpSpPr/>
          <p:nvPr/>
        </p:nvGrpSpPr>
        <p:grpSpPr bwMode="auto">
          <a:xfrm>
            <a:off x="5267325" y="4079875"/>
            <a:ext cx="3209925" cy="434975"/>
            <a:chOff x="2144" y="2664"/>
            <a:chExt cx="2022" cy="274"/>
          </a:xfrm>
        </p:grpSpPr>
        <p:sp>
          <p:nvSpPr>
            <p:cNvPr id="43177" name="Text Box 147"/>
            <p:cNvSpPr txBox="1">
              <a:spLocks noChangeArrowheads="1"/>
            </p:cNvSpPr>
            <p:nvPr/>
          </p:nvSpPr>
          <p:spPr bwMode="auto">
            <a:xfrm>
              <a:off x="2144" y="2664"/>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78" name="Text Box 148"/>
            <p:cNvSpPr txBox="1">
              <a:spLocks noChangeArrowheads="1"/>
            </p:cNvSpPr>
            <p:nvPr/>
          </p:nvSpPr>
          <p:spPr bwMode="auto">
            <a:xfrm>
              <a:off x="2495" y="2664"/>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grpSp>
          <p:nvGrpSpPr>
            <p:cNvPr id="9" name="Group 149"/>
            <p:cNvGrpSpPr/>
            <p:nvPr/>
          </p:nvGrpSpPr>
          <p:grpSpPr bwMode="auto">
            <a:xfrm>
              <a:off x="2843" y="2664"/>
              <a:ext cx="267" cy="274"/>
              <a:chOff x="3941" y="2101"/>
              <a:chExt cx="267" cy="274"/>
            </a:xfrm>
          </p:grpSpPr>
          <p:sp>
            <p:nvSpPr>
              <p:cNvPr id="43183" name="Text Box 150"/>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84" name="Line 151"/>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80" name="Text Box 152"/>
            <p:cNvSpPr txBox="1">
              <a:spLocks noChangeArrowheads="1"/>
            </p:cNvSpPr>
            <p:nvPr/>
          </p:nvSpPr>
          <p:spPr bwMode="auto">
            <a:xfrm>
              <a:off x="3170" y="2772"/>
              <a:ext cx="384" cy="166"/>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81" name="Text Box 153"/>
            <p:cNvSpPr txBox="1">
              <a:spLocks noChangeArrowheads="1"/>
            </p:cNvSpPr>
            <p:nvPr/>
          </p:nvSpPr>
          <p:spPr bwMode="auto">
            <a:xfrm>
              <a:off x="3638" y="2664"/>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82" name="Text Box 154"/>
            <p:cNvSpPr txBox="1">
              <a:spLocks noChangeArrowheads="1"/>
            </p:cNvSpPr>
            <p:nvPr/>
          </p:nvSpPr>
          <p:spPr bwMode="auto">
            <a:xfrm>
              <a:off x="3962" y="2664"/>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grpSp>
      <p:grpSp>
        <p:nvGrpSpPr>
          <p:cNvPr id="10" name="Group 155"/>
          <p:cNvGrpSpPr/>
          <p:nvPr/>
        </p:nvGrpSpPr>
        <p:grpSpPr bwMode="auto">
          <a:xfrm>
            <a:off x="5260975" y="4514850"/>
            <a:ext cx="3381375" cy="434975"/>
            <a:chOff x="2140" y="2938"/>
            <a:chExt cx="2130" cy="274"/>
          </a:xfrm>
        </p:grpSpPr>
        <p:grpSp>
          <p:nvGrpSpPr>
            <p:cNvPr id="11" name="Group 156"/>
            <p:cNvGrpSpPr/>
            <p:nvPr/>
          </p:nvGrpSpPr>
          <p:grpSpPr bwMode="auto">
            <a:xfrm>
              <a:off x="2140" y="2938"/>
              <a:ext cx="267" cy="274"/>
              <a:chOff x="3941" y="2101"/>
              <a:chExt cx="267" cy="274"/>
            </a:xfrm>
          </p:grpSpPr>
          <p:sp>
            <p:nvSpPr>
              <p:cNvPr id="43175" name="Text Box 157"/>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76" name="Line 158"/>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68" name="Text Box 159"/>
            <p:cNvSpPr txBox="1">
              <a:spLocks noChangeArrowheads="1"/>
            </p:cNvSpPr>
            <p:nvPr/>
          </p:nvSpPr>
          <p:spPr bwMode="auto">
            <a:xfrm>
              <a:off x="2510" y="293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69" name="Text Box 160"/>
            <p:cNvSpPr txBox="1">
              <a:spLocks noChangeArrowheads="1"/>
            </p:cNvSpPr>
            <p:nvPr/>
          </p:nvSpPr>
          <p:spPr bwMode="auto">
            <a:xfrm>
              <a:off x="2888" y="293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70" name="Text Box 161"/>
            <p:cNvSpPr txBox="1">
              <a:spLocks noChangeArrowheads="1"/>
            </p:cNvSpPr>
            <p:nvPr/>
          </p:nvSpPr>
          <p:spPr bwMode="auto">
            <a:xfrm>
              <a:off x="3212" y="293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grpSp>
          <p:nvGrpSpPr>
            <p:cNvPr id="12" name="Group 162"/>
            <p:cNvGrpSpPr/>
            <p:nvPr/>
          </p:nvGrpSpPr>
          <p:grpSpPr bwMode="auto">
            <a:xfrm>
              <a:off x="3580" y="2938"/>
              <a:ext cx="267" cy="274"/>
              <a:chOff x="3941" y="2101"/>
              <a:chExt cx="267" cy="274"/>
            </a:xfrm>
          </p:grpSpPr>
          <p:sp>
            <p:nvSpPr>
              <p:cNvPr id="43173" name="Text Box 163"/>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sp>
            <p:nvSpPr>
              <p:cNvPr id="43174" name="Line 164"/>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72" name="Text Box 165"/>
            <p:cNvSpPr txBox="1">
              <a:spLocks noChangeArrowheads="1"/>
            </p:cNvSpPr>
            <p:nvPr/>
          </p:nvSpPr>
          <p:spPr bwMode="auto">
            <a:xfrm>
              <a:off x="3886" y="3046"/>
              <a:ext cx="384" cy="166"/>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r>
                <a:rPr lang="en-US" altLang="zh-CN" sz="1600">
                  <a:latin typeface="Comic Sans MS" panose="030F0702030302020204" pitchFamily="66" charset="0"/>
                </a:rPr>
                <a:t>3</a:t>
              </a:r>
              <a:endParaRPr lang="en-US" altLang="zh-CN" sz="1600">
                <a:latin typeface="Comic Sans MS" panose="030F0702030302020204" pitchFamily="66" charset="0"/>
              </a:endParaRPr>
            </a:p>
          </p:txBody>
        </p:sp>
      </p:grpSp>
      <p:grpSp>
        <p:nvGrpSpPr>
          <p:cNvPr id="13" name="Group 166"/>
          <p:cNvGrpSpPr/>
          <p:nvPr/>
        </p:nvGrpSpPr>
        <p:grpSpPr bwMode="auto">
          <a:xfrm>
            <a:off x="5280025" y="4973638"/>
            <a:ext cx="3217863" cy="434975"/>
            <a:chOff x="2152" y="3227"/>
            <a:chExt cx="2027" cy="274"/>
          </a:xfrm>
        </p:grpSpPr>
        <p:sp>
          <p:nvSpPr>
            <p:cNvPr id="43159" name="Text Box 167"/>
            <p:cNvSpPr txBox="1">
              <a:spLocks noChangeArrowheads="1"/>
            </p:cNvSpPr>
            <p:nvPr/>
          </p:nvSpPr>
          <p:spPr bwMode="auto">
            <a:xfrm>
              <a:off x="2152" y="3227"/>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grpSp>
          <p:nvGrpSpPr>
            <p:cNvPr id="14" name="Group 168"/>
            <p:cNvGrpSpPr/>
            <p:nvPr/>
          </p:nvGrpSpPr>
          <p:grpSpPr bwMode="auto">
            <a:xfrm>
              <a:off x="2484" y="3227"/>
              <a:ext cx="267" cy="274"/>
              <a:chOff x="3941" y="2101"/>
              <a:chExt cx="267" cy="274"/>
            </a:xfrm>
          </p:grpSpPr>
          <p:sp>
            <p:nvSpPr>
              <p:cNvPr id="43165" name="Text Box 169"/>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66" name="Line 170"/>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61" name="Text Box 171"/>
            <p:cNvSpPr txBox="1">
              <a:spLocks noChangeArrowheads="1"/>
            </p:cNvSpPr>
            <p:nvPr/>
          </p:nvSpPr>
          <p:spPr bwMode="auto">
            <a:xfrm>
              <a:off x="2888" y="3227"/>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62" name="Text Box 172"/>
            <p:cNvSpPr txBox="1">
              <a:spLocks noChangeArrowheads="1"/>
            </p:cNvSpPr>
            <p:nvPr/>
          </p:nvSpPr>
          <p:spPr bwMode="auto">
            <a:xfrm>
              <a:off x="3212" y="3227"/>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63" name="Text Box 173"/>
            <p:cNvSpPr txBox="1">
              <a:spLocks noChangeArrowheads="1"/>
            </p:cNvSpPr>
            <p:nvPr/>
          </p:nvSpPr>
          <p:spPr bwMode="auto">
            <a:xfrm>
              <a:off x="3614" y="3227"/>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sp>
          <p:nvSpPr>
            <p:cNvPr id="43164" name="Text Box 174"/>
            <p:cNvSpPr txBox="1">
              <a:spLocks noChangeArrowheads="1"/>
            </p:cNvSpPr>
            <p:nvPr/>
          </p:nvSpPr>
          <p:spPr bwMode="auto">
            <a:xfrm>
              <a:off x="3975" y="3227"/>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grpSp>
      <p:grpSp>
        <p:nvGrpSpPr>
          <p:cNvPr id="15" name="Group 175"/>
          <p:cNvGrpSpPr/>
          <p:nvPr/>
        </p:nvGrpSpPr>
        <p:grpSpPr bwMode="auto">
          <a:xfrm>
            <a:off x="5273675" y="5419725"/>
            <a:ext cx="3249613" cy="434975"/>
            <a:chOff x="2148" y="3508"/>
            <a:chExt cx="2047" cy="274"/>
          </a:xfrm>
        </p:grpSpPr>
        <p:sp>
          <p:nvSpPr>
            <p:cNvPr id="43149" name="Text Box 176"/>
            <p:cNvSpPr txBox="1">
              <a:spLocks noChangeArrowheads="1"/>
            </p:cNvSpPr>
            <p:nvPr/>
          </p:nvSpPr>
          <p:spPr bwMode="auto">
            <a:xfrm>
              <a:off x="2148" y="350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50" name="Text Box 177"/>
            <p:cNvSpPr txBox="1">
              <a:spLocks noChangeArrowheads="1"/>
            </p:cNvSpPr>
            <p:nvPr/>
          </p:nvSpPr>
          <p:spPr bwMode="auto">
            <a:xfrm>
              <a:off x="2884" y="350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51" name="Text Box 178"/>
            <p:cNvSpPr txBox="1">
              <a:spLocks noChangeArrowheads="1"/>
            </p:cNvSpPr>
            <p:nvPr/>
          </p:nvSpPr>
          <p:spPr bwMode="auto">
            <a:xfrm>
              <a:off x="3610" y="350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sp>
          <p:nvSpPr>
            <p:cNvPr id="43152" name="Text Box 179"/>
            <p:cNvSpPr txBox="1">
              <a:spLocks noChangeArrowheads="1"/>
            </p:cNvSpPr>
            <p:nvPr/>
          </p:nvSpPr>
          <p:spPr bwMode="auto">
            <a:xfrm>
              <a:off x="2530" y="3508"/>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grpSp>
          <p:nvGrpSpPr>
            <p:cNvPr id="16" name="Group 180"/>
            <p:cNvGrpSpPr/>
            <p:nvPr/>
          </p:nvGrpSpPr>
          <p:grpSpPr bwMode="auto">
            <a:xfrm>
              <a:off x="3226" y="3508"/>
              <a:ext cx="267" cy="274"/>
              <a:chOff x="3941" y="2101"/>
              <a:chExt cx="267" cy="274"/>
            </a:xfrm>
          </p:grpSpPr>
          <p:sp>
            <p:nvSpPr>
              <p:cNvPr id="43157" name="Text Box 181"/>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sp>
            <p:nvSpPr>
              <p:cNvPr id="43158" name="Line 182"/>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grpSp>
          <p:nvGrpSpPr>
            <p:cNvPr id="17" name="Group 183"/>
            <p:cNvGrpSpPr/>
            <p:nvPr/>
          </p:nvGrpSpPr>
          <p:grpSpPr bwMode="auto">
            <a:xfrm>
              <a:off x="3928" y="3508"/>
              <a:ext cx="267" cy="274"/>
              <a:chOff x="3941" y="2101"/>
              <a:chExt cx="267" cy="274"/>
            </a:xfrm>
          </p:grpSpPr>
          <p:sp>
            <p:nvSpPr>
              <p:cNvPr id="43155" name="Text Box 184"/>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4</a:t>
                </a:r>
                <a:endParaRPr lang="en-US" altLang="zh-CN" sz="1600">
                  <a:latin typeface="Comic Sans MS" panose="030F0702030302020204" pitchFamily="66" charset="0"/>
                </a:endParaRPr>
              </a:p>
            </p:txBody>
          </p:sp>
          <p:sp>
            <p:nvSpPr>
              <p:cNvPr id="43156" name="Line 185"/>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grpSp>
      <p:grpSp>
        <p:nvGrpSpPr>
          <p:cNvPr id="18" name="Group 186"/>
          <p:cNvGrpSpPr/>
          <p:nvPr/>
        </p:nvGrpSpPr>
        <p:grpSpPr bwMode="auto">
          <a:xfrm>
            <a:off x="5195888" y="5849938"/>
            <a:ext cx="3340100" cy="434975"/>
            <a:chOff x="2099" y="3779"/>
            <a:chExt cx="2104" cy="274"/>
          </a:xfrm>
        </p:grpSpPr>
        <p:grpSp>
          <p:nvGrpSpPr>
            <p:cNvPr id="19" name="Group 187"/>
            <p:cNvGrpSpPr/>
            <p:nvPr/>
          </p:nvGrpSpPr>
          <p:grpSpPr bwMode="auto">
            <a:xfrm>
              <a:off x="2099" y="3779"/>
              <a:ext cx="267" cy="274"/>
              <a:chOff x="3941" y="2101"/>
              <a:chExt cx="267" cy="274"/>
            </a:xfrm>
          </p:grpSpPr>
          <p:sp>
            <p:nvSpPr>
              <p:cNvPr id="43147" name="Text Box 188"/>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1</a:t>
                </a:r>
                <a:endParaRPr lang="en-US" altLang="zh-CN" sz="1600">
                  <a:latin typeface="Comic Sans MS" panose="030F0702030302020204" pitchFamily="66" charset="0"/>
                </a:endParaRPr>
              </a:p>
            </p:txBody>
          </p:sp>
          <p:sp>
            <p:nvSpPr>
              <p:cNvPr id="43148" name="Line 189"/>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40" name="Text Box 190"/>
            <p:cNvSpPr txBox="1">
              <a:spLocks noChangeArrowheads="1"/>
            </p:cNvSpPr>
            <p:nvPr/>
          </p:nvSpPr>
          <p:spPr bwMode="auto">
            <a:xfrm>
              <a:off x="2883" y="3779"/>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41" name="Text Box 191"/>
            <p:cNvSpPr txBox="1">
              <a:spLocks noChangeArrowheads="1"/>
            </p:cNvSpPr>
            <p:nvPr/>
          </p:nvSpPr>
          <p:spPr bwMode="auto">
            <a:xfrm>
              <a:off x="2529" y="3779"/>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2</a:t>
              </a:r>
              <a:endParaRPr lang="en-US" altLang="zh-CN" sz="1600">
                <a:latin typeface="Comic Sans MS" panose="030F0702030302020204" pitchFamily="66" charset="0"/>
              </a:endParaRPr>
            </a:p>
          </p:txBody>
        </p:sp>
        <p:sp>
          <p:nvSpPr>
            <p:cNvPr id="43142" name="Text Box 192"/>
            <p:cNvSpPr txBox="1">
              <a:spLocks noChangeArrowheads="1"/>
            </p:cNvSpPr>
            <p:nvPr/>
          </p:nvSpPr>
          <p:spPr bwMode="auto">
            <a:xfrm>
              <a:off x="3274" y="3779"/>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3</a:t>
              </a:r>
              <a:endParaRPr lang="en-US" altLang="zh-CN" sz="1600">
                <a:latin typeface="Comic Sans MS" panose="030F0702030302020204" pitchFamily="66" charset="0"/>
              </a:endParaRPr>
            </a:p>
          </p:txBody>
        </p:sp>
        <p:grpSp>
          <p:nvGrpSpPr>
            <p:cNvPr id="20" name="Group 193"/>
            <p:cNvGrpSpPr/>
            <p:nvPr/>
          </p:nvGrpSpPr>
          <p:grpSpPr bwMode="auto">
            <a:xfrm>
              <a:off x="3629" y="3779"/>
              <a:ext cx="267" cy="274"/>
              <a:chOff x="3941" y="2101"/>
              <a:chExt cx="267" cy="274"/>
            </a:xfrm>
          </p:grpSpPr>
          <p:sp>
            <p:nvSpPr>
              <p:cNvPr id="43145" name="Text Box 194"/>
              <p:cNvSpPr txBox="1">
                <a:spLocks noChangeArrowheads="1"/>
              </p:cNvSpPr>
              <p:nvPr/>
            </p:nvSpPr>
            <p:spPr bwMode="auto">
              <a:xfrm>
                <a:off x="4004" y="2101"/>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 </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4</a:t>
                </a:r>
                <a:endParaRPr lang="en-US" altLang="zh-CN" sz="1600">
                  <a:latin typeface="Comic Sans MS" panose="030F0702030302020204" pitchFamily="66" charset="0"/>
                </a:endParaRPr>
              </a:p>
            </p:txBody>
          </p:sp>
          <p:sp>
            <p:nvSpPr>
              <p:cNvPr id="43146" name="Line 195"/>
              <p:cNvSpPr>
                <a:spLocks noChangeShapeType="1"/>
              </p:cNvSpPr>
              <p:nvPr/>
            </p:nvSpPr>
            <p:spPr bwMode="auto">
              <a:xfrm flipH="1" flipV="1">
                <a:off x="3941" y="2102"/>
                <a:ext cx="99" cy="90"/>
              </a:xfrm>
              <a:prstGeom prst="line">
                <a:avLst/>
              </a:prstGeom>
              <a:noFill/>
              <a:ln w="9525">
                <a:solidFill>
                  <a:schemeClr val="tx1"/>
                </a:solidFill>
                <a:round/>
                <a:tailEnd type="triangle" w="med" len="med"/>
              </a:ln>
            </p:spPr>
            <p:txBody>
              <a:bodyPr/>
              <a:lstStyle/>
              <a:p>
                <a:endParaRPr lang="zh-CN" altLang="en-US"/>
              </a:p>
            </p:txBody>
          </p:sp>
        </p:grpSp>
        <p:sp>
          <p:nvSpPr>
            <p:cNvPr id="43144" name="Text Box 196"/>
            <p:cNvSpPr txBox="1">
              <a:spLocks noChangeArrowheads="1"/>
            </p:cNvSpPr>
            <p:nvPr/>
          </p:nvSpPr>
          <p:spPr bwMode="auto">
            <a:xfrm>
              <a:off x="3999" y="3779"/>
              <a:ext cx="204" cy="274"/>
            </a:xfrm>
            <a:prstGeom prst="rect">
              <a:avLst/>
            </a:prstGeom>
            <a:noFill/>
            <a:ln w="9525">
              <a:noFill/>
              <a:miter lim="800000"/>
            </a:ln>
          </p:spPr>
          <p:txBody>
            <a:bodyPr>
              <a:spAutoFit/>
            </a:bodyPr>
            <a:lstStyle/>
            <a:p>
              <a:pPr>
                <a:lnSpc>
                  <a:spcPct val="70000"/>
                </a:lnSpc>
              </a:pPr>
              <a:r>
                <a:rPr lang="zh-CN" altLang="en-US" sz="1600">
                  <a:latin typeface="Comic Sans MS" panose="030F0702030302020204" pitchFamily="66" charset="0"/>
                  <a:sym typeface="Symbol" panose="05050102010706020507" pitchFamily="18" charset="2"/>
                </a:rPr>
                <a:t></a:t>
              </a:r>
              <a:endParaRPr lang="zh-CN" altLang="en-US" sz="1600">
                <a:latin typeface="Comic Sans MS" panose="030F0702030302020204" pitchFamily="66" charset="0"/>
                <a:sym typeface="Symbol" panose="05050102010706020507" pitchFamily="18" charset="2"/>
              </a:endParaRPr>
            </a:p>
            <a:p>
              <a:pPr>
                <a:lnSpc>
                  <a:spcPct val="70000"/>
                </a:lnSpc>
              </a:pPr>
              <a:r>
                <a:rPr lang="en-US" altLang="zh-CN" sz="1600">
                  <a:latin typeface="Comic Sans MS" panose="030F0702030302020204" pitchFamily="66" charset="0"/>
                </a:rPr>
                <a:t>4</a:t>
              </a:r>
              <a:endParaRPr lang="en-US" altLang="zh-CN" sz="1600">
                <a:latin typeface="Comic Sans MS" panose="030F0702030302020204" pitchFamily="66" charset="0"/>
              </a:endParaRPr>
            </a:p>
          </p:txBody>
        </p:sp>
      </p:grpSp>
      <p:grpSp>
        <p:nvGrpSpPr>
          <p:cNvPr id="21" name="Group 197"/>
          <p:cNvGrpSpPr/>
          <p:nvPr/>
        </p:nvGrpSpPr>
        <p:grpSpPr bwMode="auto">
          <a:xfrm>
            <a:off x="214313" y="2997200"/>
            <a:ext cx="4019550" cy="3860800"/>
            <a:chOff x="212" y="1794"/>
            <a:chExt cx="2532" cy="2432"/>
          </a:xfrm>
        </p:grpSpPr>
        <p:sp>
          <p:nvSpPr>
            <p:cNvPr id="43137" name="Rectangle 198"/>
            <p:cNvSpPr>
              <a:spLocks noChangeArrowheads="1"/>
            </p:cNvSpPr>
            <p:nvPr/>
          </p:nvSpPr>
          <p:spPr bwMode="auto">
            <a:xfrm>
              <a:off x="212" y="1794"/>
              <a:ext cx="2532" cy="2432"/>
            </a:xfrm>
            <a:prstGeom prst="rect">
              <a:avLst/>
            </a:prstGeom>
            <a:noFill/>
            <a:ln w="9525">
              <a:noFill/>
              <a:miter lim="800000"/>
            </a:ln>
          </p:spPr>
          <p:txBody>
            <a:bodyPr/>
            <a:lstStyle/>
            <a:p>
              <a:pPr marL="342900" indent="-342900">
                <a:spcBef>
                  <a:spcPct val="20000"/>
                </a:spcBef>
                <a:buClr>
                  <a:schemeClr val="tx2"/>
                </a:buClr>
                <a:buSzPct val="70000"/>
                <a:buFont typeface="Wingdings" panose="05000000000000000000" pitchFamily="2" charset="2"/>
                <a:buNone/>
              </a:pPr>
              <a:r>
                <a:rPr lang="zh-CN" altLang="en-US" sz="2600" dirty="0">
                  <a:latin typeface="Constantia" panose="02030602050306030303" charset="0"/>
                  <a:sym typeface="Symbol" panose="05050102010706020507" pitchFamily="18" charset="2"/>
                </a:rPr>
                <a:t>如果 </a:t>
              </a:r>
              <a:r>
                <a:rPr lang="en-US" altLang="zh-CN" sz="2600" dirty="0">
                  <a:latin typeface="Constantia" panose="02030602050306030303" charset="0"/>
                  <a:sym typeface="Symbol" panose="05050102010706020507" pitchFamily="18" charset="2"/>
                </a:rPr>
                <a:t>xi = </a:t>
              </a:r>
              <a:r>
                <a:rPr lang="en-US" altLang="zh-CN" sz="2600" dirty="0" err="1">
                  <a:latin typeface="Constantia" panose="02030602050306030303" charset="0"/>
                  <a:sym typeface="Symbol" panose="05050102010706020507" pitchFamily="18" charset="2"/>
                </a:rPr>
                <a:t>yj</a:t>
              </a:r>
              <a:endParaRPr lang="en-US" altLang="zh-CN" sz="2600" dirty="0">
                <a:latin typeface="Constantia" panose="02030602050306030303" charset="0"/>
                <a:sym typeface="Symbol" panose="05050102010706020507" pitchFamily="18" charset="2"/>
              </a:endParaRPr>
            </a:p>
            <a:p>
              <a:pPr marL="342900" indent="-342900">
                <a:spcBef>
                  <a:spcPct val="20000"/>
                </a:spcBef>
                <a:buClr>
                  <a:schemeClr val="tx2"/>
                </a:buClr>
                <a:buSzPct val="70000"/>
                <a:buFont typeface="Wingdings" panose="05000000000000000000" pitchFamily="2" charset="2"/>
                <a:buNone/>
              </a:pPr>
              <a:r>
                <a:rPr lang="en-US" altLang="zh-CN" sz="2600" i="1" dirty="0">
                  <a:solidFill>
                    <a:srgbClr val="336699"/>
                  </a:solidFill>
                  <a:latin typeface="Constantia" panose="02030602050306030303" charset="0"/>
                  <a:sym typeface="Symbol" panose="05050102010706020507" pitchFamily="18" charset="2"/>
                </a:rPr>
                <a:t>	  </a:t>
              </a:r>
              <a:r>
                <a:rPr lang="en-US" altLang="zh-CN" sz="2600" i="1" dirty="0" smtClean="0">
                  <a:solidFill>
                    <a:srgbClr val="336699"/>
                  </a:solidFill>
                  <a:latin typeface="Constantia" panose="02030602050306030303" charset="0"/>
                  <a:sym typeface="Symbol" panose="05050102010706020507" pitchFamily="18" charset="2"/>
                </a:rPr>
                <a:t>f[</a:t>
              </a:r>
              <a:r>
                <a:rPr lang="en-US" altLang="zh-CN" sz="2600" i="1" dirty="0" err="1" smtClean="0">
                  <a:solidFill>
                    <a:srgbClr val="336699"/>
                  </a:solidFill>
                  <a:latin typeface="Constantia" panose="02030602050306030303" charset="0"/>
                  <a:sym typeface="Symbol" panose="05050102010706020507" pitchFamily="18" charset="2"/>
                </a:rPr>
                <a:t>i</a:t>
              </a:r>
              <a:r>
                <a:rPr lang="en-US" altLang="zh-CN" sz="2600" i="1" dirty="0">
                  <a:solidFill>
                    <a:srgbClr val="336699"/>
                  </a:solidFill>
                  <a:latin typeface="Constantia" panose="02030602050306030303" charset="0"/>
                  <a:sym typeface="Symbol" panose="05050102010706020507" pitchFamily="18" charset="2"/>
                </a:rPr>
                <a:t>, j] = “   </a:t>
              </a:r>
              <a:r>
                <a:rPr lang="en-US" altLang="zh-CN" sz="2600" i="1" dirty="0" smtClean="0">
                  <a:solidFill>
                    <a:srgbClr val="336699"/>
                  </a:solidFill>
                  <a:latin typeface="Constantia" panose="02030602050306030303" charset="0"/>
                  <a:sym typeface="Symbol" panose="05050102010706020507" pitchFamily="18" charset="2"/>
                </a:rPr>
                <a:t>”</a:t>
              </a:r>
              <a:endParaRPr lang="en-US" altLang="zh-CN" sz="2600" i="1" dirty="0" smtClean="0">
                <a:solidFill>
                  <a:srgbClr val="336699"/>
                </a:solidFill>
                <a:latin typeface="Constantia" panose="02030602050306030303" charset="0"/>
                <a:sym typeface="Symbol" panose="05050102010706020507" pitchFamily="18" charset="2"/>
              </a:endParaRPr>
            </a:p>
            <a:p>
              <a:pPr marL="342900" indent="-342900">
                <a:spcBef>
                  <a:spcPct val="20000"/>
                </a:spcBef>
                <a:buClr>
                  <a:schemeClr val="tx2"/>
                </a:buClr>
                <a:buSzPct val="70000"/>
              </a:pPr>
              <a:r>
                <a:rPr lang="zh-CN" altLang="en-US" sz="2600" dirty="0" smtClean="0">
                  <a:latin typeface="Constantia" panose="02030602050306030303" charset="0"/>
                  <a:sym typeface="Symbol" panose="05050102010706020507" pitchFamily="18" charset="2"/>
                </a:rPr>
                <a:t>否则</a:t>
              </a:r>
              <a:endParaRPr lang="en-US" altLang="zh-CN" sz="2600" dirty="0">
                <a:latin typeface="Constantia" panose="02030602050306030303" charset="0"/>
                <a:sym typeface="Symbol" panose="05050102010706020507" pitchFamily="18" charset="2"/>
              </a:endParaRPr>
            </a:p>
            <a:p>
              <a:pPr marL="342900" indent="-342900">
                <a:spcBef>
                  <a:spcPct val="20000"/>
                </a:spcBef>
                <a:buClr>
                  <a:schemeClr val="tx2"/>
                </a:buClr>
                <a:buSzPct val="70000"/>
                <a:buFont typeface="Wingdings" panose="05000000000000000000" pitchFamily="2" charset="2"/>
                <a:buNone/>
              </a:pPr>
              <a:r>
                <a:rPr lang="zh-CN" altLang="en-US" sz="2600" dirty="0">
                  <a:latin typeface="Constantia" panose="02030602050306030303" charset="0"/>
                  <a:sym typeface="Symbol" panose="05050102010706020507" pitchFamily="18" charset="2"/>
                </a:rPr>
                <a:t>如果 </a:t>
              </a:r>
              <a:r>
                <a:rPr lang="zh-CN" altLang="en-US" sz="2600" i="1" dirty="0">
                  <a:solidFill>
                    <a:srgbClr val="336699"/>
                  </a:solidFill>
                  <a:latin typeface="Constantia" panose="02030602050306030303" charset="0"/>
                  <a:sym typeface="Symbol" panose="05050102010706020507" pitchFamily="18" charset="2"/>
                </a:rPr>
                <a:t>	</a:t>
              </a:r>
              <a:r>
                <a:rPr lang="en-US" altLang="zh-CN" sz="2600" dirty="0">
                  <a:latin typeface="Constantia" panose="02030602050306030303" charset="0"/>
                  <a:sym typeface="Symbol" panose="05050102010706020507" pitchFamily="18" charset="2"/>
                </a:rPr>
                <a:t>c[</a:t>
              </a:r>
              <a:r>
                <a:rPr lang="en-US" altLang="zh-CN" sz="2600" dirty="0" err="1">
                  <a:latin typeface="Constantia" panose="02030602050306030303" charset="0"/>
                  <a:sym typeface="Symbol" panose="05050102010706020507" pitchFamily="18" charset="2"/>
                </a:rPr>
                <a:t>i</a:t>
              </a:r>
              <a:r>
                <a:rPr lang="en-US" altLang="zh-CN" sz="2600" dirty="0">
                  <a:latin typeface="Constantia" panose="02030602050306030303" charset="0"/>
                  <a:sym typeface="Symbol" panose="05050102010706020507" pitchFamily="18" charset="2"/>
                </a:rPr>
                <a:t> - 1, j]≥c[</a:t>
              </a:r>
              <a:r>
                <a:rPr lang="en-US" altLang="zh-CN" sz="2600" dirty="0" err="1">
                  <a:latin typeface="Constantia" panose="02030602050306030303" charset="0"/>
                  <a:sym typeface="Symbol" panose="05050102010706020507" pitchFamily="18" charset="2"/>
                </a:rPr>
                <a:t>i</a:t>
              </a:r>
              <a:r>
                <a:rPr lang="en-US" altLang="zh-CN" sz="2600" dirty="0">
                  <a:latin typeface="Constantia" panose="02030602050306030303" charset="0"/>
                  <a:sym typeface="Symbol" panose="05050102010706020507" pitchFamily="18" charset="2"/>
                </a:rPr>
                <a:t>, j-1]</a:t>
              </a:r>
              <a:endParaRPr lang="en-US" altLang="zh-CN" sz="2600" dirty="0">
                <a:latin typeface="Constantia" panose="02030602050306030303" charset="0"/>
                <a:sym typeface="Symbol" panose="05050102010706020507" pitchFamily="18" charset="2"/>
              </a:endParaRPr>
            </a:p>
            <a:p>
              <a:pPr marL="342900" indent="-342900">
                <a:spcBef>
                  <a:spcPct val="20000"/>
                </a:spcBef>
                <a:buClr>
                  <a:schemeClr val="tx2"/>
                </a:buClr>
                <a:buSzPct val="70000"/>
                <a:buFont typeface="Wingdings" panose="05000000000000000000" pitchFamily="2" charset="2"/>
                <a:buNone/>
              </a:pPr>
              <a:r>
                <a:rPr lang="en-US" altLang="zh-CN" sz="2600" i="1" dirty="0">
                  <a:solidFill>
                    <a:srgbClr val="336699"/>
                  </a:solidFill>
                  <a:latin typeface="Constantia" panose="02030602050306030303" charset="0"/>
                  <a:sym typeface="Symbol" panose="05050102010706020507" pitchFamily="18" charset="2"/>
                </a:rPr>
                <a:t>		</a:t>
              </a:r>
              <a:r>
                <a:rPr lang="en-US" altLang="zh-CN" sz="2600" i="1" dirty="0" smtClean="0">
                  <a:solidFill>
                    <a:srgbClr val="336699"/>
                  </a:solidFill>
                  <a:latin typeface="Constantia" panose="02030602050306030303" charset="0"/>
                  <a:sym typeface="Symbol" panose="05050102010706020507" pitchFamily="18" charset="2"/>
                </a:rPr>
                <a:t>f[</a:t>
              </a:r>
              <a:r>
                <a:rPr lang="en-US" altLang="zh-CN" sz="2600" i="1" dirty="0" err="1" smtClean="0">
                  <a:solidFill>
                    <a:srgbClr val="336699"/>
                  </a:solidFill>
                  <a:latin typeface="Constantia" panose="02030602050306030303" charset="0"/>
                  <a:sym typeface="Symbol" panose="05050102010706020507" pitchFamily="18" charset="2"/>
                </a:rPr>
                <a:t>i</a:t>
              </a:r>
              <a:r>
                <a:rPr lang="en-US" altLang="zh-CN" sz="2600" i="1" dirty="0">
                  <a:solidFill>
                    <a:srgbClr val="336699"/>
                  </a:solidFill>
                  <a:latin typeface="Constantia" panose="02030602050306030303" charset="0"/>
                  <a:sym typeface="Symbol" panose="05050102010706020507" pitchFamily="18" charset="2"/>
                </a:rPr>
                <a:t>, j] = “  ”</a:t>
              </a:r>
              <a:endParaRPr lang="en-US" altLang="zh-CN" sz="2600" i="1" dirty="0">
                <a:solidFill>
                  <a:srgbClr val="336699"/>
                </a:solidFill>
                <a:latin typeface="Constantia" panose="02030602050306030303" charset="0"/>
                <a:sym typeface="Symbol" panose="05050102010706020507" pitchFamily="18" charset="2"/>
              </a:endParaRPr>
            </a:p>
            <a:p>
              <a:pPr marL="342900" indent="-342900">
                <a:spcBef>
                  <a:spcPct val="20000"/>
                </a:spcBef>
                <a:buClr>
                  <a:schemeClr val="tx2"/>
                </a:buClr>
                <a:buSzPct val="70000"/>
                <a:buFont typeface="Wingdings" panose="05000000000000000000" pitchFamily="2" charset="2"/>
                <a:buNone/>
              </a:pPr>
              <a:r>
                <a:rPr lang="zh-CN" altLang="en-US" sz="2600" dirty="0">
                  <a:latin typeface="Constantia" panose="02030602050306030303" charset="0"/>
                  <a:sym typeface="Symbol" panose="05050102010706020507" pitchFamily="18" charset="2"/>
                </a:rPr>
                <a:t>否则</a:t>
              </a:r>
              <a:endParaRPr lang="zh-CN" altLang="en-US" sz="2600" dirty="0">
                <a:latin typeface="Constantia" panose="02030602050306030303" charset="0"/>
                <a:sym typeface="Symbol" panose="05050102010706020507" pitchFamily="18" charset="2"/>
              </a:endParaRPr>
            </a:p>
            <a:p>
              <a:pPr marL="342900" indent="-342900">
                <a:spcBef>
                  <a:spcPct val="20000"/>
                </a:spcBef>
                <a:buClr>
                  <a:schemeClr val="tx2"/>
                </a:buClr>
                <a:buSzPct val="70000"/>
                <a:buFont typeface="Wingdings" panose="05000000000000000000" pitchFamily="2" charset="2"/>
                <a:buNone/>
              </a:pPr>
              <a:r>
                <a:rPr lang="en-US" altLang="zh-CN" sz="2600" dirty="0">
                  <a:latin typeface="Constantia" panose="02030602050306030303" charset="0"/>
                  <a:sym typeface="Symbol" panose="05050102010706020507" pitchFamily="18" charset="2"/>
                </a:rPr>
                <a:t>		</a:t>
              </a:r>
              <a:r>
                <a:rPr lang="en-US" altLang="zh-CN" sz="2600" i="1" dirty="0" smtClean="0">
                  <a:solidFill>
                    <a:srgbClr val="336699"/>
                  </a:solidFill>
                  <a:latin typeface="Constantia" panose="02030602050306030303" charset="0"/>
                  <a:sym typeface="Symbol" panose="05050102010706020507" pitchFamily="18" charset="2"/>
                </a:rPr>
                <a:t>f</a:t>
              </a:r>
              <a:r>
                <a:rPr lang="en-US" altLang="zh-CN" sz="2600" dirty="0" smtClean="0">
                  <a:solidFill>
                    <a:srgbClr val="336699"/>
                  </a:solidFill>
                  <a:latin typeface="Constantia" panose="02030602050306030303" charset="0"/>
                  <a:sym typeface="Symbol" panose="05050102010706020507" pitchFamily="18" charset="2"/>
                </a:rPr>
                <a:t>[</a:t>
              </a:r>
              <a:r>
                <a:rPr lang="en-US" altLang="zh-CN" sz="2600" i="1" dirty="0" err="1" smtClean="0">
                  <a:solidFill>
                    <a:srgbClr val="336699"/>
                  </a:solidFill>
                  <a:latin typeface="Constantia" panose="02030602050306030303" charset="0"/>
                  <a:sym typeface="Symbol" panose="05050102010706020507" pitchFamily="18" charset="2"/>
                </a:rPr>
                <a:t>i</a:t>
              </a:r>
              <a:r>
                <a:rPr lang="en-US" altLang="zh-CN" sz="2600" dirty="0">
                  <a:solidFill>
                    <a:srgbClr val="336699"/>
                  </a:solidFill>
                  <a:latin typeface="Constantia" panose="02030602050306030303" charset="0"/>
                  <a:sym typeface="Symbol" panose="05050102010706020507" pitchFamily="18" charset="2"/>
                </a:rPr>
                <a:t>, </a:t>
              </a:r>
              <a:r>
                <a:rPr lang="en-US" altLang="zh-CN" sz="2600" i="1" dirty="0">
                  <a:solidFill>
                    <a:srgbClr val="336699"/>
                  </a:solidFill>
                  <a:latin typeface="Constantia" panose="02030602050306030303" charset="0"/>
                  <a:sym typeface="Symbol" panose="05050102010706020507" pitchFamily="18" charset="2"/>
                </a:rPr>
                <a:t>j</a:t>
              </a:r>
              <a:r>
                <a:rPr lang="en-US" altLang="zh-CN" sz="2600" dirty="0">
                  <a:solidFill>
                    <a:srgbClr val="336699"/>
                  </a:solidFill>
                  <a:latin typeface="Constantia" panose="02030602050306030303" charset="0"/>
                  <a:sym typeface="Symbol" panose="05050102010706020507" pitchFamily="18" charset="2"/>
                </a:rPr>
                <a:t>] = </a:t>
              </a:r>
              <a:r>
                <a:rPr lang="en-US" altLang="zh-CN" sz="2600" dirty="0">
                  <a:solidFill>
                    <a:srgbClr val="336699"/>
                  </a:solidFill>
                  <a:latin typeface="Times New Roman" panose="02020603050405020304" pitchFamily="18" charset="0"/>
                  <a:sym typeface="Symbol" panose="05050102010706020507" pitchFamily="18" charset="2"/>
                </a:rPr>
                <a:t>“</a:t>
              </a:r>
              <a:r>
                <a:rPr lang="en-US" altLang="zh-CN" sz="2600" dirty="0">
                  <a:solidFill>
                    <a:srgbClr val="336699"/>
                  </a:solidFill>
                  <a:latin typeface="Constantia" panose="02030602050306030303" charset="0"/>
                  <a:sym typeface="Symbol" panose="05050102010706020507" pitchFamily="18" charset="2"/>
                </a:rPr>
                <a:t>  </a:t>
              </a:r>
              <a:r>
                <a:rPr lang="en-US" altLang="zh-CN" sz="2600" dirty="0">
                  <a:solidFill>
                    <a:srgbClr val="336699"/>
                  </a:solidFill>
                  <a:latin typeface="Times New Roman" panose="02020603050405020304" pitchFamily="18" charset="0"/>
                  <a:sym typeface="Symbol" panose="05050102010706020507" pitchFamily="18" charset="2"/>
                </a:rPr>
                <a:t>”</a:t>
              </a:r>
              <a:endParaRPr lang="en-US" altLang="zh-CN" sz="2600" dirty="0">
                <a:solidFill>
                  <a:srgbClr val="336699"/>
                </a:solidFill>
                <a:latin typeface="Constantia" panose="02030602050306030303" charset="0"/>
              </a:endParaRPr>
            </a:p>
          </p:txBody>
        </p:sp>
        <p:sp>
          <p:nvSpPr>
            <p:cNvPr id="43138" name="Line 199"/>
            <p:cNvSpPr>
              <a:spLocks noChangeShapeType="1"/>
            </p:cNvSpPr>
            <p:nvPr/>
          </p:nvSpPr>
          <p:spPr bwMode="auto">
            <a:xfrm flipH="1" flipV="1">
              <a:off x="1337" y="2201"/>
              <a:ext cx="174" cy="174"/>
            </a:xfrm>
            <a:prstGeom prst="line">
              <a:avLst/>
            </a:prstGeom>
            <a:noFill/>
            <a:ln w="12700">
              <a:solidFill>
                <a:srgbClr val="336699"/>
              </a:solidFill>
              <a:round/>
              <a:tailEnd type="stealth" w="med" len="med"/>
            </a:ln>
          </p:spPr>
          <p:txBody>
            <a:bodyPr/>
            <a:lstStyle/>
            <a:p>
              <a:endParaRPr lang="zh-CN" altLang="en-US"/>
            </a:p>
          </p:txBody>
        </p:sp>
      </p:grpSp>
      <p:sp>
        <p:nvSpPr>
          <p:cNvPr id="127" name="标题 2"/>
          <p:cNvSpPr txBox="1"/>
          <p:nvPr/>
        </p:nvSpPr>
        <p:spPr>
          <a:xfrm>
            <a:off x="357158" y="500042"/>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例</a:t>
            </a:r>
            <a:r>
              <a:rPr kumimoji="0" lang="en-US" altLang="zh-CN" sz="5000" b="0" i="0" u="none" strike="noStrike" kern="1200" cap="none" spc="0" normalizeH="0" baseline="0" noProof="0" dirty="0" smtClean="0">
                <a:ln>
                  <a:noFill/>
                </a:ln>
                <a:solidFill>
                  <a:schemeClr val="tx2"/>
                </a:solidFill>
                <a:effectLst/>
                <a:uLnTx/>
                <a:uFillTx/>
                <a:latin typeface="+mj-lt"/>
                <a:ea typeface="+mj-ea"/>
                <a:cs typeface="+mj-cs"/>
              </a:rPr>
              <a:t>7</a:t>
            </a:r>
            <a:r>
              <a:rPr kumimoji="0" lang="zh-CN" altLang="en-US" sz="5000" b="0" i="0" u="none" strike="noStrike" kern="1200" cap="none" spc="0" normalizeH="0" baseline="0" noProof="0" dirty="0" smtClean="0">
                <a:ln>
                  <a:noFill/>
                </a:ln>
                <a:solidFill>
                  <a:schemeClr val="tx2"/>
                </a:solidFill>
                <a:effectLst/>
                <a:uLnTx/>
                <a:uFillTx/>
                <a:latin typeface="+mj-lt"/>
                <a:ea typeface="+mj-ea"/>
                <a:cs typeface="+mj-cs"/>
              </a:rPr>
              <a:t>：最长公共子序列</a:t>
            </a:r>
            <a:endParaRPr kumimoji="0" lang="zh-CN" altLang="en-US" sz="50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4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0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04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5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05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05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05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05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94" grpId="0"/>
      <p:bldP spid="570495" grpId="0"/>
      <p:bldP spid="570496" grpId="0"/>
      <p:bldP spid="570500" grpId="0"/>
      <p:bldP spid="570507" grpId="0"/>
      <p:bldP spid="570508" grpId="0"/>
      <p:bldP spid="570509" grpId="0"/>
      <p:bldP spid="5705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2"/>
          <p:cNvSpPr>
            <a:spLocks noGrp="1"/>
          </p:cNvSpPr>
          <p:nvPr>
            <p:ph type="title"/>
          </p:nvPr>
        </p:nvSpPr>
        <p:spPr>
          <a:xfrm>
            <a:off x="428625" y="642938"/>
            <a:ext cx="8229600" cy="633412"/>
          </a:xfrm>
        </p:spPr>
        <p:txBody>
          <a:bodyPr>
            <a:normAutofit fontScale="90000"/>
          </a:bodyPr>
          <a:lstStyle/>
          <a:p>
            <a:pPr eaLnBrk="1" hangingPunct="1"/>
            <a:r>
              <a:rPr lang="zh-CN" altLang="en-US" sz="4000" b="1" dirty="0" smtClean="0">
                <a:solidFill>
                  <a:schemeClr val="tx1"/>
                </a:solidFill>
              </a:rPr>
              <a:t>拓展：回文词</a:t>
            </a:r>
            <a:endParaRPr lang="zh-CN" altLang="en-US" sz="4000" b="1" dirty="0" smtClean="0">
              <a:solidFill>
                <a:schemeClr val="tx1"/>
              </a:solidFill>
            </a:endParaRPr>
          </a:p>
        </p:txBody>
      </p:sp>
      <p:sp>
        <p:nvSpPr>
          <p:cNvPr id="4" name="内容占位符 3"/>
          <p:cNvSpPr>
            <a:spLocks noGrp="1"/>
          </p:cNvSpPr>
          <p:nvPr>
            <p:ph idx="1"/>
          </p:nvPr>
        </p:nvSpPr>
        <p:spPr>
          <a:xfrm>
            <a:off x="428625" y="1571625"/>
            <a:ext cx="8229600" cy="4389438"/>
          </a:xfrm>
        </p:spPr>
        <p:txBody>
          <a:bodyPr>
            <a:normAutofit fontScale="92500"/>
          </a:bodyPr>
          <a:lstStyle/>
          <a:p>
            <a:pPr marL="274320" indent="-274320" eaLnBrk="1" fontAlgn="auto" hangingPunct="1">
              <a:spcAft>
                <a:spcPts val="0"/>
              </a:spcAft>
              <a:buClr>
                <a:schemeClr val="accent3"/>
              </a:buClr>
              <a:buFont typeface="Wingdings 2" panose="05020102010507070707"/>
              <a:buChar char=""/>
              <a:defRPr/>
            </a:pPr>
            <a:r>
              <a:rPr lang="zh-CN" altLang="en-US" dirty="0" smtClean="0"/>
              <a:t> </a:t>
            </a:r>
            <a:r>
              <a:rPr lang="zh-CN" altLang="en-US" sz="2800" dirty="0" smtClean="0">
                <a:latin typeface="Arial" panose="020B0604020202020204" pitchFamily="34" charset="0"/>
              </a:rPr>
              <a:t>回文词是一种对称的字符串</a:t>
            </a:r>
            <a:r>
              <a:rPr lang="en-US" altLang="zh-CN" sz="2800" dirty="0" smtClean="0">
                <a:latin typeface="Arial" panose="020B0604020202020204" pitchFamily="34" charset="0"/>
              </a:rPr>
              <a:t>——</a:t>
            </a:r>
            <a:r>
              <a:rPr lang="zh-CN" altLang="en-US" sz="2800" dirty="0" smtClean="0">
                <a:latin typeface="Arial" panose="020B0604020202020204" pitchFamily="34" charset="0"/>
              </a:rPr>
              <a:t>也就是说，一个回文词，从左到右读和从右到左读得到的结果是一样的。任意给定一个字符串，通过插入若干字符，都可以变成一个回文词。你的任务是写一个程序，求出将给定字符串变成回文词所需插入的最少字符数。比如字符串“</a:t>
            </a:r>
            <a:r>
              <a:rPr lang="en-US" altLang="zh-CN" sz="2800" dirty="0" smtClean="0">
                <a:latin typeface="Arial" panose="020B0604020202020204" pitchFamily="34" charset="0"/>
              </a:rPr>
              <a:t>Ab3bd”</a:t>
            </a:r>
            <a:r>
              <a:rPr lang="zh-CN" altLang="en-US" sz="2800" dirty="0" smtClean="0">
                <a:latin typeface="Arial" panose="020B0604020202020204" pitchFamily="34" charset="0"/>
              </a:rPr>
              <a:t>，在插入两个字符后可以变成一个回文词（“</a:t>
            </a:r>
            <a:r>
              <a:rPr lang="en-US" altLang="zh-CN" sz="2800" dirty="0" smtClean="0">
                <a:latin typeface="Arial" panose="020B0604020202020204" pitchFamily="34" charset="0"/>
              </a:rPr>
              <a:t>dAb3bAd”</a:t>
            </a:r>
            <a:r>
              <a:rPr lang="zh-CN" altLang="en-US" sz="2800" dirty="0" smtClean="0">
                <a:latin typeface="Arial" panose="020B0604020202020204" pitchFamily="34" charset="0"/>
              </a:rPr>
              <a:t>或“</a:t>
            </a:r>
            <a:r>
              <a:rPr lang="en-US" altLang="zh-CN" sz="2800" dirty="0" smtClean="0">
                <a:latin typeface="Arial" panose="020B0604020202020204" pitchFamily="34" charset="0"/>
              </a:rPr>
              <a:t>Adb3bdA”</a:t>
            </a:r>
            <a:r>
              <a:rPr lang="zh-CN" altLang="en-US" sz="2800" dirty="0" smtClean="0">
                <a:latin typeface="Arial" panose="020B0604020202020204" pitchFamily="34" charset="0"/>
              </a:rPr>
              <a:t>）。然而，插入两个以下的字符无法使它变成一个回文词。</a:t>
            </a:r>
            <a:endParaRPr lang="en-US" altLang="zh-CN" sz="2800" dirty="0" smtClean="0">
              <a:latin typeface="Arial" panose="020B0604020202020204" pitchFamily="34" charset="0"/>
            </a:endParaRPr>
          </a:p>
          <a:p>
            <a:pPr marL="274320" indent="-274320" eaLnBrk="1" fontAlgn="auto" hangingPunct="1">
              <a:spcAft>
                <a:spcPts val="0"/>
              </a:spcAft>
              <a:buClr>
                <a:schemeClr val="accent3"/>
              </a:buClr>
              <a:buFont typeface="Wingdings 2" panose="05020102010507070707"/>
              <a:buChar char=""/>
              <a:defRPr/>
            </a:pPr>
            <a:r>
              <a:rPr lang="zh-CN" altLang="en-US" sz="2800" dirty="0" smtClean="0">
                <a:latin typeface="Arial" panose="020B0604020202020204" pitchFamily="34" charset="0"/>
              </a:rPr>
              <a:t>给出一个字符串求出使其变为回文串需要插入的最少字符数。</a:t>
            </a:r>
            <a:endParaRPr lang="zh-CN" altLang="en-US" sz="28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428625" y="1571625"/>
            <a:ext cx="8229600" cy="4389438"/>
          </a:xfrm>
        </p:spPr>
        <p:txBody>
          <a:bodyPr/>
          <a:lstStyle/>
          <a:p>
            <a:pPr eaLnBrk="1" hangingPunct="1"/>
            <a:r>
              <a:rPr lang="zh-CN" altLang="en-US" dirty="0" smtClean="0">
                <a:latin typeface="Arial" panose="020B0604020202020204" pitchFamily="34" charset="0"/>
              </a:rPr>
              <a:t>分析：假定我们已经先原串中找到了一个最长回文串，然后对于原串中不属于这个回文串的字符，在它关于回文串中心的对称位置添加一个相同字符。那么需要添加的字符数量即为 ：</a:t>
            </a:r>
            <a:r>
              <a:rPr lang="en-US" altLang="zh-CN" dirty="0" smtClean="0">
                <a:latin typeface="Arial" panose="020B0604020202020204" pitchFamily="34" charset="0"/>
              </a:rPr>
              <a:t>n-</a:t>
            </a:r>
            <a:r>
              <a:rPr lang="zh-CN" altLang="en-US" dirty="0" smtClean="0">
                <a:latin typeface="Arial" panose="020B0604020202020204" pitchFamily="34" charset="0"/>
              </a:rPr>
              <a:t>最长回文串长度。</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最长回文串对称轴前的每一个字符即原串当中也都能与对称轴后的字符一一对应。如果我们将原串进行翻转，最长回文串中的字符必然会在原串和逆序串中也一一对应，所以可以通过</a:t>
            </a:r>
            <a:r>
              <a:rPr lang="zh-CN" altLang="en-US" b="1" dirty="0" smtClean="0">
                <a:solidFill>
                  <a:srgbClr val="FF0000"/>
                </a:solidFill>
                <a:latin typeface="Arial" panose="020B0604020202020204" pitchFamily="34" charset="0"/>
              </a:rPr>
              <a:t>求原串和逆序串的最长公共子序列</a:t>
            </a:r>
            <a:r>
              <a:rPr lang="zh-CN" altLang="en-US" dirty="0" smtClean="0">
                <a:latin typeface="Arial" panose="020B0604020202020204" pitchFamily="34" charset="0"/>
              </a:rPr>
              <a:t>得到最长回文串的长度</a:t>
            </a:r>
            <a:r>
              <a:rPr lang="en-US" altLang="zh-CN" dirty="0" smtClean="0">
                <a:latin typeface="Arial" panose="020B0604020202020204" pitchFamily="34" charset="0"/>
              </a:rPr>
              <a:t>!</a:t>
            </a:r>
            <a:endParaRPr lang="zh-CN" altLang="en-US" dirty="0" smtClean="0">
              <a:latin typeface="Arial" panose="020B0604020202020204" pitchFamily="34" charset="0"/>
            </a:endParaRPr>
          </a:p>
        </p:txBody>
      </p:sp>
      <p:sp>
        <p:nvSpPr>
          <p:cNvPr id="46082" name="标题 2"/>
          <p:cNvSpPr>
            <a:spLocks noGrp="1"/>
          </p:cNvSpPr>
          <p:nvPr>
            <p:ph type="title"/>
          </p:nvPr>
        </p:nvSpPr>
        <p:spPr>
          <a:xfrm>
            <a:off x="500063" y="714375"/>
            <a:ext cx="8229600" cy="704850"/>
          </a:xfrm>
        </p:spPr>
        <p:txBody>
          <a:bodyPr/>
          <a:lstStyle/>
          <a:p>
            <a:pPr eaLnBrk="1" hangingPunct="1"/>
            <a:r>
              <a:rPr lang="zh-CN" altLang="en-US" sz="4000" b="1" dirty="0" smtClean="0">
                <a:solidFill>
                  <a:schemeClr val="tx1"/>
                </a:solidFill>
              </a:rPr>
              <a:t>拓展：回文词</a:t>
            </a:r>
            <a:endParaRPr lang="zh-CN" altLang="en-US" sz="4000" b="1"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anim calcmode="lin" valueType="num">
                                      <p:cBhvr additive="base">
                                        <p:cTn id="7"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3">
                                            <p:txEl>
                                              <p:pRg st="1" end="1"/>
                                            </p:txEl>
                                          </p:spTgt>
                                        </p:tgtEl>
                                        <p:attrNameLst>
                                          <p:attrName>style.visibility</p:attrName>
                                        </p:attrNameLst>
                                      </p:cBhvr>
                                      <p:to>
                                        <p:strVal val="visible"/>
                                      </p:to>
                                    </p:set>
                                    <p:anim calcmode="lin" valueType="num">
                                      <p:cBhvr additive="base">
                                        <p:cTn id="13" dur="500" fill="hold"/>
                                        <p:tgtEl>
                                          <p:spTgt spid="389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2844" y="1371600"/>
            <a:ext cx="8242204" cy="1828800"/>
          </a:xfrm>
        </p:spPr>
        <p:txBody>
          <a:bodyPr>
            <a:normAutofit fontScale="90000"/>
          </a:bodyPr>
          <a:lstStyle/>
          <a:p>
            <a:r>
              <a:rPr lang="zh-CN" altLang="en-US" sz="10400" u="sng" dirty="0" smtClean="0">
                <a:solidFill>
                  <a:schemeClr val="tx1"/>
                </a:solidFill>
                <a:latin typeface="华文新魏" panose="02010800040101010101" pitchFamily="2" charset="-122"/>
                <a:ea typeface="华文新魏" panose="02010800040101010101" pitchFamily="2" charset="-122"/>
              </a:rPr>
              <a:t>动态规划基础</a:t>
            </a:r>
            <a:r>
              <a:rPr lang="en-US" altLang="zh-CN" sz="10400" u="sng" dirty="0" smtClean="0">
                <a:solidFill>
                  <a:schemeClr val="tx1"/>
                </a:solidFill>
                <a:latin typeface="华文新魏" panose="02010800040101010101" pitchFamily="2" charset="-122"/>
                <a:ea typeface="华文新魏" panose="02010800040101010101" pitchFamily="2" charset="-122"/>
              </a:rPr>
              <a:t>2</a:t>
            </a:r>
            <a:br>
              <a:rPr lang="en-US" altLang="zh-CN" sz="8800" u="sng" dirty="0" smtClean="0">
                <a:solidFill>
                  <a:schemeClr val="tx1"/>
                </a:solidFill>
                <a:latin typeface="华文新魏" panose="02010800040101010101" pitchFamily="2" charset="-122"/>
                <a:ea typeface="华文新魏" panose="02010800040101010101" pitchFamily="2" charset="-122"/>
              </a:rPr>
            </a:br>
            <a:r>
              <a:rPr lang="zh-CN" altLang="en-US" sz="6000" dirty="0" smtClean="0">
                <a:solidFill>
                  <a:schemeClr val="tx1"/>
                </a:solidFill>
                <a:latin typeface="华文新魏" panose="02010800040101010101" pitchFamily="2" charset="-122"/>
                <a:ea typeface="华文新魏" panose="02010800040101010101" pitchFamily="2" charset="-122"/>
              </a:rPr>
              <a:t>（</a:t>
            </a:r>
            <a:r>
              <a:rPr lang="en-US" altLang="en-US" sz="6000" dirty="0" smtClean="0">
                <a:solidFill>
                  <a:srgbClr val="FF0000"/>
                </a:solidFill>
                <a:latin typeface="华文新魏" panose="02010800040101010101" pitchFamily="2" charset="-122"/>
                <a:ea typeface="华文新魏" panose="02010800040101010101" pitchFamily="2" charset="-122"/>
              </a:rPr>
              <a:t>d</a:t>
            </a:r>
            <a:r>
              <a:rPr lang="en-US" altLang="en-US" sz="6000" dirty="0" smtClean="0">
                <a:solidFill>
                  <a:schemeClr val="tx1"/>
                </a:solidFill>
                <a:latin typeface="华文新魏" panose="02010800040101010101" pitchFamily="2" charset="-122"/>
                <a:ea typeface="华文新魏" panose="02010800040101010101" pitchFamily="2" charset="-122"/>
              </a:rPr>
              <a:t>ynamic </a:t>
            </a:r>
            <a:r>
              <a:rPr lang="en-US" altLang="en-US" sz="6000" dirty="0" smtClean="0">
                <a:solidFill>
                  <a:srgbClr val="FF0000"/>
                </a:solidFill>
                <a:latin typeface="华文新魏" panose="02010800040101010101" pitchFamily="2" charset="-122"/>
                <a:ea typeface="华文新魏" panose="02010800040101010101" pitchFamily="2" charset="-122"/>
              </a:rPr>
              <a:t>p</a:t>
            </a:r>
            <a:r>
              <a:rPr lang="en-US" altLang="en-US" sz="6000" dirty="0" smtClean="0">
                <a:solidFill>
                  <a:schemeClr val="tx1"/>
                </a:solidFill>
                <a:latin typeface="华文新魏" panose="02010800040101010101" pitchFamily="2" charset="-122"/>
                <a:ea typeface="华文新魏" panose="02010800040101010101" pitchFamily="2" charset="-122"/>
              </a:rPr>
              <a:t>rogramming</a:t>
            </a:r>
            <a:r>
              <a:rPr lang="zh-CN" altLang="en-US" sz="6000" dirty="0" smtClean="0">
                <a:solidFill>
                  <a:schemeClr val="tx1"/>
                </a:solidFill>
                <a:latin typeface="华文新魏" panose="02010800040101010101" pitchFamily="2" charset="-122"/>
                <a:ea typeface="华文新魏" panose="02010800040101010101" pitchFamily="2" charset="-122"/>
              </a:rPr>
              <a:t>）</a:t>
            </a:r>
            <a:endParaRPr lang="zh-CN" altLang="en-US" dirty="0"/>
          </a:p>
        </p:txBody>
      </p:sp>
      <p:sp>
        <p:nvSpPr>
          <p:cNvPr id="3" name="副标题 2"/>
          <p:cNvSpPr>
            <a:spLocks noGrp="1"/>
          </p:cNvSpPr>
          <p:nvPr>
            <p:ph type="subTitle" idx="1"/>
          </p:nvPr>
        </p:nvSpPr>
        <p:spPr>
          <a:xfrm>
            <a:off x="500034" y="3357562"/>
            <a:ext cx="7854696" cy="771968"/>
          </a:xfrm>
        </p:spPr>
        <p:txBody>
          <a:bodyPr>
            <a:normAutofit/>
          </a:bodyPr>
          <a:lstStyle/>
          <a:p>
            <a:r>
              <a:rPr lang="en-US" altLang="zh-CN" sz="4400" dirty="0" smtClean="0">
                <a:latin typeface="华文新魏" panose="02010800040101010101" pitchFamily="2" charset="-122"/>
                <a:ea typeface="华文新魏" panose="02010800040101010101" pitchFamily="2" charset="-122"/>
              </a:rPr>
              <a:t>——</a:t>
            </a:r>
            <a:r>
              <a:rPr lang="zh-CN" altLang="en-US" sz="4400" dirty="0" smtClean="0">
                <a:latin typeface="华文新魏" panose="02010800040101010101" pitchFamily="2" charset="-122"/>
                <a:ea typeface="华文新魏" panose="02010800040101010101" pitchFamily="2" charset="-122"/>
              </a:rPr>
              <a:t>背包问题和区间</a:t>
            </a:r>
            <a:r>
              <a:rPr lang="en-US" altLang="zh-CN" sz="4400" dirty="0" err="1" smtClean="0">
                <a:latin typeface="华文新魏" panose="02010800040101010101" pitchFamily="2" charset="-122"/>
                <a:ea typeface="华文新魏" panose="02010800040101010101" pitchFamily="2" charset="-122"/>
              </a:rPr>
              <a:t>dp</a:t>
            </a:r>
            <a:endParaRPr lang="zh-CN" altLang="en-US" sz="4400" dirty="0">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990747" y="1721880"/>
            <a:ext cx="3572813" cy="1200329"/>
          </a:xfrm>
          <a:prstGeom prst="rect">
            <a:avLst/>
          </a:prstGeom>
          <a:noFill/>
        </p:spPr>
        <p:txBody>
          <a:bodyPr wrap="square" rtlCol="0">
            <a:spAutoFit/>
          </a:bodyPr>
          <a:lstStyle/>
          <a:p>
            <a:r>
              <a:rPr lang="zh-CN" altLang="en-US" sz="7200" dirty="0">
                <a:latin typeface="华文新魏" panose="02010800040101010101" pitchFamily="2" charset="-122"/>
                <a:ea typeface="华文新魏" panose="02010800040101010101" pitchFamily="2" charset="-122"/>
              </a:rPr>
              <a:t>背包</a:t>
            </a:r>
            <a:r>
              <a:rPr lang="en-US" altLang="zh-CN" sz="7200" dirty="0" err="1" smtClean="0">
                <a:latin typeface="华文新魏" panose="02010800040101010101" pitchFamily="2" charset="-122"/>
                <a:ea typeface="华文新魏" panose="02010800040101010101" pitchFamily="2" charset="-122"/>
              </a:rPr>
              <a:t>dp</a:t>
            </a:r>
            <a:endParaRPr lang="zh-CN" altLang="en-US" sz="7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例</a:t>
            </a:r>
            <a:r>
              <a:rPr lang="en-US" altLang="zh-CN" dirty="0" smtClean="0"/>
              <a:t>1</a:t>
            </a:r>
            <a:r>
              <a:rPr lang="zh-CN" altLang="en-US" dirty="0" smtClean="0"/>
              <a:t>：</a:t>
            </a:r>
            <a:r>
              <a:rPr lang="zh-CN" altLang="en-US" b="1" dirty="0" smtClean="0"/>
              <a:t>装箱问题</a:t>
            </a:r>
            <a:r>
              <a:rPr lang="en-US" altLang="zh-CN" sz="3600" b="1" dirty="0" smtClean="0"/>
              <a:t>——</a:t>
            </a:r>
            <a:r>
              <a:rPr lang="zh-CN" altLang="en-US" sz="3600" b="1" dirty="0" smtClean="0"/>
              <a:t>简化的</a:t>
            </a:r>
            <a:r>
              <a:rPr lang="en-US" altLang="zh-CN" sz="3600" b="1" dirty="0" smtClean="0"/>
              <a:t>01</a:t>
            </a:r>
            <a:r>
              <a:rPr lang="zh-CN" altLang="en-US" sz="3600" b="1" dirty="0" smtClean="0"/>
              <a:t>背包 </a:t>
            </a:r>
            <a:endParaRPr lang="zh-CN" altLang="en-US" sz="3600" dirty="0"/>
          </a:p>
        </p:txBody>
      </p:sp>
      <p:sp>
        <p:nvSpPr>
          <p:cNvPr id="7" name="内容占位符 6"/>
          <p:cNvSpPr>
            <a:spLocks noGrp="1"/>
          </p:cNvSpPr>
          <p:nvPr>
            <p:ph idx="1"/>
          </p:nvPr>
        </p:nvSpPr>
        <p:spPr/>
        <p:txBody>
          <a:bodyPr>
            <a:normAutofit fontScale="92500" lnSpcReduction="20000"/>
          </a:bodyPr>
          <a:lstStyle/>
          <a:p>
            <a:pPr>
              <a:defRPr/>
            </a:pPr>
            <a:r>
              <a:rPr lang="zh-CN" altLang="en-US" sz="2800" dirty="0" smtClean="0">
                <a:latin typeface="+mj-lt"/>
              </a:rPr>
              <a:t>有一个箱子容量为</a:t>
            </a:r>
            <a:r>
              <a:rPr lang="en-US" altLang="zh-CN" sz="2800" dirty="0" smtClean="0">
                <a:latin typeface="+mj-lt"/>
              </a:rPr>
              <a:t>V</a:t>
            </a:r>
            <a:r>
              <a:rPr lang="zh-CN" altLang="en-US" sz="2800" dirty="0" smtClean="0">
                <a:latin typeface="+mj-lt"/>
              </a:rPr>
              <a:t>（正整数，</a:t>
            </a:r>
            <a:r>
              <a:rPr lang="en-US" altLang="zh-CN" sz="2800" dirty="0" smtClean="0">
                <a:latin typeface="+mj-lt"/>
              </a:rPr>
              <a:t>0</a:t>
            </a:r>
            <a:r>
              <a:rPr lang="zh-CN" altLang="en-US" sz="2800" dirty="0" smtClean="0">
                <a:latin typeface="+mj-lt"/>
              </a:rPr>
              <a:t>＜＝</a:t>
            </a:r>
            <a:r>
              <a:rPr lang="en-US" altLang="zh-CN" sz="2800" dirty="0" smtClean="0">
                <a:latin typeface="+mj-lt"/>
              </a:rPr>
              <a:t>V</a:t>
            </a:r>
            <a:r>
              <a:rPr lang="zh-CN" altLang="en-US" sz="2800" dirty="0" smtClean="0">
                <a:latin typeface="+mj-lt"/>
              </a:rPr>
              <a:t>＜＝</a:t>
            </a:r>
            <a:r>
              <a:rPr lang="en-US" altLang="zh-CN" sz="2800" dirty="0" smtClean="0">
                <a:latin typeface="+mj-lt"/>
              </a:rPr>
              <a:t>20000</a:t>
            </a:r>
            <a:r>
              <a:rPr lang="zh-CN" altLang="en-US" sz="2800" dirty="0" smtClean="0">
                <a:latin typeface="+mj-lt"/>
              </a:rPr>
              <a:t>），同时有</a:t>
            </a:r>
            <a:r>
              <a:rPr lang="en-US" altLang="zh-CN" sz="2800" dirty="0" smtClean="0">
                <a:latin typeface="+mj-lt"/>
              </a:rPr>
              <a:t>n</a:t>
            </a:r>
            <a:r>
              <a:rPr lang="zh-CN" altLang="en-US" sz="2800" dirty="0" smtClean="0">
                <a:latin typeface="+mj-lt"/>
              </a:rPr>
              <a:t>个物品（</a:t>
            </a:r>
            <a:r>
              <a:rPr lang="en-US" altLang="zh-CN" sz="2800" dirty="0" smtClean="0">
                <a:latin typeface="+mj-lt"/>
              </a:rPr>
              <a:t>0</a:t>
            </a:r>
            <a:r>
              <a:rPr lang="zh-CN" altLang="en-US" sz="2800" dirty="0" smtClean="0">
                <a:latin typeface="+mj-lt"/>
              </a:rPr>
              <a:t>＜</a:t>
            </a:r>
            <a:r>
              <a:rPr lang="en-US" altLang="zh-CN" sz="2800" dirty="0" smtClean="0">
                <a:latin typeface="+mj-lt"/>
              </a:rPr>
              <a:t>n</a:t>
            </a:r>
            <a:r>
              <a:rPr lang="zh-CN" altLang="en-US" sz="2800" dirty="0" smtClean="0">
                <a:latin typeface="+mj-lt"/>
              </a:rPr>
              <a:t>＜＝</a:t>
            </a:r>
            <a:r>
              <a:rPr lang="en-US" altLang="zh-CN" sz="2800" dirty="0" smtClean="0">
                <a:latin typeface="+mj-lt"/>
              </a:rPr>
              <a:t>30</a:t>
            </a:r>
            <a:r>
              <a:rPr lang="zh-CN" altLang="en-US" sz="2800" dirty="0" smtClean="0">
                <a:latin typeface="+mj-lt"/>
              </a:rPr>
              <a:t>），每个物品有一个体积（正整数）。</a:t>
            </a:r>
            <a:endParaRPr lang="zh-CN" altLang="en-US" sz="2800" dirty="0" smtClean="0">
              <a:latin typeface="+mj-lt"/>
            </a:endParaRPr>
          </a:p>
          <a:p>
            <a:pPr>
              <a:defRPr/>
            </a:pPr>
            <a:r>
              <a:rPr lang="zh-CN" altLang="en-US" sz="2800" dirty="0" smtClean="0">
                <a:latin typeface="+mj-lt"/>
              </a:rPr>
              <a:t>要求</a:t>
            </a:r>
            <a:r>
              <a:rPr lang="en-US" altLang="zh-CN" sz="2800" dirty="0" smtClean="0">
                <a:latin typeface="+mj-lt"/>
              </a:rPr>
              <a:t>n</a:t>
            </a:r>
            <a:r>
              <a:rPr lang="zh-CN" altLang="en-US" sz="2800" dirty="0" smtClean="0">
                <a:latin typeface="+mj-lt"/>
              </a:rPr>
              <a:t>个物品中，任取若干个装入箱内，使箱子的剩余空间为最小。</a:t>
            </a:r>
            <a:endParaRPr lang="en-US" altLang="zh-CN" sz="2800" dirty="0" smtClean="0">
              <a:latin typeface="+mj-lt"/>
            </a:endParaRPr>
          </a:p>
          <a:p>
            <a:pPr>
              <a:defRPr/>
            </a:pPr>
            <a:r>
              <a:rPr lang="zh-CN" altLang="en-US" sz="2800" dirty="0" smtClean="0">
                <a:latin typeface="+mj-lt"/>
              </a:rPr>
              <a:t>输入描述：一个整数</a:t>
            </a:r>
            <a:r>
              <a:rPr lang="en-US" altLang="zh-CN" sz="2800" dirty="0" smtClean="0">
                <a:latin typeface="+mj-lt"/>
              </a:rPr>
              <a:t>v</a:t>
            </a:r>
            <a:r>
              <a:rPr lang="zh-CN" altLang="en-US" sz="2800" dirty="0" smtClean="0">
                <a:latin typeface="+mj-lt"/>
              </a:rPr>
              <a:t>，表示箱子容量；一个整数</a:t>
            </a:r>
            <a:r>
              <a:rPr lang="en-US" altLang="zh-CN" sz="2800" dirty="0" smtClean="0">
                <a:latin typeface="+mj-lt"/>
              </a:rPr>
              <a:t>n</a:t>
            </a:r>
            <a:r>
              <a:rPr lang="zh-CN" altLang="en-US" sz="2800" dirty="0" smtClean="0">
                <a:latin typeface="+mj-lt"/>
              </a:rPr>
              <a:t>，表示有</a:t>
            </a:r>
            <a:r>
              <a:rPr lang="en-US" altLang="zh-CN" sz="2800" dirty="0" smtClean="0">
                <a:latin typeface="+mj-lt"/>
              </a:rPr>
              <a:t>n</a:t>
            </a:r>
            <a:r>
              <a:rPr lang="zh-CN" altLang="en-US" sz="2800" dirty="0" smtClean="0">
                <a:latin typeface="+mj-lt"/>
              </a:rPr>
              <a:t>个物品；接下来</a:t>
            </a:r>
            <a:r>
              <a:rPr lang="en-US" altLang="zh-CN" sz="2800" dirty="0" smtClean="0">
                <a:latin typeface="+mj-lt"/>
              </a:rPr>
              <a:t>n</a:t>
            </a:r>
            <a:r>
              <a:rPr lang="zh-CN" altLang="en-US" sz="2800" dirty="0" smtClean="0">
                <a:latin typeface="+mj-lt"/>
              </a:rPr>
              <a:t>个整数，分别表示这</a:t>
            </a:r>
            <a:r>
              <a:rPr lang="en-US" altLang="zh-CN" sz="2800" dirty="0" smtClean="0">
                <a:latin typeface="+mj-lt"/>
              </a:rPr>
              <a:t>n </a:t>
            </a:r>
            <a:r>
              <a:rPr lang="zh-CN" altLang="en-US" sz="2800" dirty="0" smtClean="0">
                <a:latin typeface="+mj-lt"/>
              </a:rPr>
              <a:t>个物品的各自体积</a:t>
            </a:r>
            <a:endParaRPr lang="en-US" altLang="zh-CN" sz="2800" dirty="0" smtClean="0">
              <a:latin typeface="+mj-lt"/>
            </a:endParaRPr>
          </a:p>
          <a:p>
            <a:pPr>
              <a:defRPr/>
            </a:pPr>
            <a:r>
              <a:rPr lang="zh-CN" altLang="en-US" sz="2800" dirty="0" smtClean="0">
                <a:latin typeface="+mj-lt"/>
              </a:rPr>
              <a:t>输出描述：一个整数，表示箱子剩余空间。</a:t>
            </a:r>
            <a:endParaRPr lang="en-US" altLang="zh-CN" sz="2800" dirty="0" smtClean="0">
              <a:latin typeface="+mj-lt"/>
            </a:endParaRPr>
          </a:p>
          <a:p>
            <a:pPr>
              <a:defRPr/>
            </a:pPr>
            <a:r>
              <a:rPr lang="zh-CN" altLang="en-US" sz="2800" dirty="0" smtClean="0">
                <a:latin typeface="+mj-lt"/>
              </a:rPr>
              <a:t>样例输入</a:t>
            </a:r>
            <a:r>
              <a:rPr lang="en-US" altLang="zh-CN" sz="2800" dirty="0" smtClean="0">
                <a:latin typeface="+mj-lt"/>
              </a:rPr>
              <a:t>: </a:t>
            </a:r>
            <a:r>
              <a:rPr lang="en-US" altLang="en-US" sz="2800" dirty="0" smtClean="0">
                <a:latin typeface="+mj-lt"/>
              </a:rPr>
              <a:t>24 6</a:t>
            </a:r>
            <a:endParaRPr lang="en-US" altLang="en-US" sz="2800" dirty="0" smtClean="0">
              <a:latin typeface="+mj-lt"/>
            </a:endParaRPr>
          </a:p>
          <a:p>
            <a:pPr>
              <a:defRPr/>
            </a:pPr>
            <a:r>
              <a:rPr lang="en-US" altLang="en-US" sz="2800" dirty="0" smtClean="0">
                <a:latin typeface="+mj-lt"/>
              </a:rPr>
              <a:t>	           8 </a:t>
            </a:r>
            <a:r>
              <a:rPr lang="en-US" altLang="en-US" sz="2800" dirty="0" smtClean="0">
                <a:solidFill>
                  <a:srgbClr val="FF0000"/>
                </a:solidFill>
                <a:latin typeface="+mj-lt"/>
              </a:rPr>
              <a:t>3 12 </a:t>
            </a:r>
            <a:r>
              <a:rPr lang="en-US" altLang="en-US" sz="2800" dirty="0" smtClean="0">
                <a:latin typeface="+mj-lt"/>
              </a:rPr>
              <a:t>7 </a:t>
            </a:r>
            <a:r>
              <a:rPr lang="en-US" altLang="en-US" sz="2800" dirty="0" smtClean="0">
                <a:solidFill>
                  <a:srgbClr val="FF0000"/>
                </a:solidFill>
                <a:latin typeface="+mj-lt"/>
              </a:rPr>
              <a:t>9</a:t>
            </a:r>
            <a:r>
              <a:rPr lang="en-US" altLang="en-US" sz="2800" dirty="0" smtClean="0">
                <a:latin typeface="+mj-lt"/>
              </a:rPr>
              <a:t> 7</a:t>
            </a:r>
            <a:endParaRPr lang="en-US" altLang="zh-CN" sz="2800" dirty="0" smtClean="0">
              <a:latin typeface="+mj-lt"/>
            </a:endParaRPr>
          </a:p>
          <a:p>
            <a:pPr>
              <a:defRPr/>
            </a:pPr>
            <a:r>
              <a:rPr lang="zh-CN" altLang="en-US" sz="2800" dirty="0" smtClean="0">
                <a:latin typeface="+mj-lt"/>
              </a:rPr>
              <a:t>样例输出：</a:t>
            </a:r>
            <a:r>
              <a:rPr lang="en-US" altLang="zh-CN" sz="2800" dirty="0" smtClean="0">
                <a:latin typeface="+mj-lt"/>
              </a:rPr>
              <a:t>0</a:t>
            </a:r>
            <a:endParaRPr lang="en-US" altLang="en-US" sz="2800" dirty="0" smtClean="0">
              <a:latin typeface="+mj-lt"/>
            </a:endParaRPr>
          </a:p>
          <a:p>
            <a:endParaRPr lang="zh-CN" altLang="en-US" dirty="0" smtClean="0"/>
          </a:p>
          <a:p>
            <a:endParaRPr lang="zh-CN" altLang="en-US" dirty="0" smtClean="0"/>
          </a:p>
          <a:p>
            <a:endParaRPr lang="zh-CN" altLang="en-US" dirty="0" smtClean="0">
              <a:latin typeface="+mj-lt"/>
            </a:endParaRPr>
          </a:p>
          <a:p>
            <a:endParaRPr lang="zh-CN" altLang="en-US" dirty="0" smtClean="0">
              <a:latin typeface="+mj-lt"/>
            </a:endParaRP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r>
              <a:rPr lang="zh-CN" altLang="en-US" b="1" dirty="0" smtClean="0"/>
              <a:t>装箱问题 </a:t>
            </a:r>
            <a:endParaRPr lang="zh-CN" altLang="en-US" dirty="0"/>
          </a:p>
        </p:txBody>
      </p:sp>
      <p:sp>
        <p:nvSpPr>
          <p:cNvPr id="3" name="内容占位符 2"/>
          <p:cNvSpPr>
            <a:spLocks noGrp="1"/>
          </p:cNvSpPr>
          <p:nvPr>
            <p:ph idx="1"/>
          </p:nvPr>
        </p:nvSpPr>
        <p:spPr/>
        <p:txBody>
          <a:bodyPr>
            <a:normAutofit/>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mj-lt"/>
              </a:rPr>
              <a:t>用一个</a:t>
            </a:r>
            <a:r>
              <a:rPr lang="en-US" altLang="zh-CN" dirty="0" err="1" smtClean="0">
                <a:latin typeface="+mj-lt"/>
              </a:rPr>
              <a:t>bool</a:t>
            </a:r>
            <a:r>
              <a:rPr lang="zh-CN" altLang="en-US" dirty="0" smtClean="0">
                <a:latin typeface="+mj-lt"/>
              </a:rPr>
              <a:t>数组</a:t>
            </a:r>
            <a:r>
              <a:rPr lang="en-US" altLang="zh-CN" dirty="0" smtClean="0">
                <a:latin typeface="+mj-lt"/>
              </a:rPr>
              <a:t>f[</a:t>
            </a:r>
            <a:r>
              <a:rPr lang="en-US" altLang="zh-CN" dirty="0" err="1" smtClean="0">
                <a:latin typeface="+mj-lt"/>
              </a:rPr>
              <a:t>i</a:t>
            </a:r>
            <a:r>
              <a:rPr lang="en-US" altLang="zh-CN" dirty="0" smtClean="0">
                <a:latin typeface="+mj-lt"/>
              </a:rPr>
              <a:t>][j]</a:t>
            </a:r>
            <a:r>
              <a:rPr lang="zh-CN" altLang="en-US" dirty="0" smtClean="0">
                <a:latin typeface="+mj-lt"/>
              </a:rPr>
              <a:t>表示前</a:t>
            </a:r>
            <a:r>
              <a:rPr lang="en-US" altLang="zh-CN" dirty="0" err="1" smtClean="0">
                <a:latin typeface="+mj-lt"/>
              </a:rPr>
              <a:t>i</a:t>
            </a:r>
            <a:r>
              <a:rPr lang="zh-CN" altLang="en-US" dirty="0" smtClean="0">
                <a:latin typeface="+mj-lt"/>
              </a:rPr>
              <a:t>个物品能否组成体积</a:t>
            </a:r>
            <a:r>
              <a:rPr lang="en-US" altLang="zh-CN" dirty="0" smtClean="0">
                <a:latin typeface="+mj-lt"/>
              </a:rPr>
              <a:t>j</a:t>
            </a:r>
            <a:endParaRPr lang="en-US" altLang="zh-CN" dirty="0" smtClean="0">
              <a:latin typeface="+mj-lt"/>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mj-lt"/>
              </a:rPr>
              <a:t>枚举最后一次决策</a:t>
            </a:r>
            <a:r>
              <a:rPr lang="en-US" altLang="zh-CN" dirty="0" smtClean="0">
                <a:latin typeface="+mj-lt"/>
              </a:rPr>
              <a:t>——</a:t>
            </a:r>
            <a:r>
              <a:rPr lang="zh-CN" altLang="en-US" dirty="0" smtClean="0">
                <a:latin typeface="+mj-lt"/>
              </a:rPr>
              <a:t>第</a:t>
            </a:r>
            <a:r>
              <a:rPr lang="en-US" altLang="zh-CN" dirty="0" err="1" smtClean="0">
                <a:latin typeface="+mj-lt"/>
              </a:rPr>
              <a:t>i</a:t>
            </a:r>
            <a:r>
              <a:rPr lang="zh-CN" altLang="en-US" dirty="0" smtClean="0">
                <a:latin typeface="+mj-lt"/>
              </a:rPr>
              <a:t>个物品放还是不放！</a:t>
            </a:r>
            <a:endParaRPr lang="en-US" altLang="zh-CN" dirty="0" smtClean="0">
              <a:latin typeface="+mj-lt"/>
            </a:endParaRPr>
          </a:p>
          <a:p>
            <a:pPr>
              <a:defRPr/>
            </a:pPr>
            <a:r>
              <a:rPr lang="en-US" altLang="zh-CN" dirty="0" smtClean="0">
                <a:latin typeface="+mj-lt"/>
              </a:rPr>
              <a:t>f[</a:t>
            </a:r>
            <a:r>
              <a:rPr lang="en-US" altLang="zh-CN" dirty="0" err="1" smtClean="0">
                <a:latin typeface="+mj-lt"/>
              </a:rPr>
              <a:t>i</a:t>
            </a:r>
            <a:r>
              <a:rPr lang="en-US" altLang="zh-CN" dirty="0" smtClean="0">
                <a:latin typeface="+mj-lt"/>
              </a:rPr>
              <a:t>][j] = f[i-1][j] || f[i-1][j-v[</a:t>
            </a:r>
            <a:r>
              <a:rPr lang="en-US" altLang="zh-CN" dirty="0" err="1" smtClean="0">
                <a:latin typeface="+mj-lt"/>
              </a:rPr>
              <a:t>i</a:t>
            </a:r>
            <a:r>
              <a:rPr lang="en-US" altLang="zh-CN" dirty="0" smtClean="0">
                <a:latin typeface="+mj-lt"/>
              </a:rPr>
              <a:t>]] </a:t>
            </a:r>
            <a:endParaRPr lang="en-US" altLang="zh-CN" dirty="0" smtClean="0">
              <a:latin typeface="+mj-lt"/>
            </a:endParaRPr>
          </a:p>
          <a:p>
            <a:r>
              <a:rPr lang="zh-CN" altLang="en-US" dirty="0" smtClean="0">
                <a:latin typeface="+mj-lt"/>
              </a:rPr>
              <a:t>初值 </a:t>
            </a:r>
            <a:r>
              <a:rPr lang="en-US" altLang="zh-CN" dirty="0" smtClean="0">
                <a:latin typeface="+mj-lt"/>
              </a:rPr>
              <a:t>f[</a:t>
            </a:r>
            <a:r>
              <a:rPr lang="en-US" altLang="zh-CN" dirty="0" err="1" smtClean="0">
                <a:latin typeface="+mj-lt"/>
              </a:rPr>
              <a:t>i</a:t>
            </a:r>
            <a:r>
              <a:rPr lang="en-US" altLang="zh-CN" dirty="0" smtClean="0">
                <a:latin typeface="+mj-lt"/>
              </a:rPr>
              <a:t>][j] = 0;</a:t>
            </a:r>
            <a:endParaRPr lang="zh-CN" altLang="en-US"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857364"/>
            <a:ext cx="3757610" cy="1564958"/>
          </a:xfrm>
        </p:spPr>
        <p:txBody>
          <a:bodyPr>
            <a:normAutofit fontScale="92500"/>
          </a:bodyPr>
          <a:lstStyle/>
          <a:p>
            <a:r>
              <a:rPr lang="zh-CN" altLang="en-US" dirty="0" smtClean="0">
                <a:latin typeface="+mn-ea"/>
              </a:rPr>
              <a:t>样例输入</a:t>
            </a:r>
            <a:r>
              <a:rPr lang="en-US" altLang="zh-CN" dirty="0" smtClean="0">
                <a:latin typeface="+mn-ea"/>
              </a:rPr>
              <a:t>: </a:t>
            </a:r>
            <a:r>
              <a:rPr lang="en-US" altLang="en-US" dirty="0" smtClean="0">
                <a:latin typeface="+mn-ea"/>
              </a:rPr>
              <a:t>24 6</a:t>
            </a:r>
            <a:endParaRPr lang="en-US" altLang="en-US" dirty="0" smtClean="0">
              <a:latin typeface="+mn-ea"/>
            </a:endParaRPr>
          </a:p>
          <a:p>
            <a:pPr>
              <a:buNone/>
            </a:pPr>
            <a:r>
              <a:rPr lang="en-US" altLang="en-US" dirty="0" smtClean="0">
                <a:latin typeface="+mn-ea"/>
              </a:rPr>
              <a:t>			8 </a:t>
            </a:r>
            <a:r>
              <a:rPr lang="en-US" altLang="en-US" dirty="0" smtClean="0">
                <a:solidFill>
                  <a:srgbClr val="FF0000"/>
                </a:solidFill>
                <a:latin typeface="+mn-ea"/>
              </a:rPr>
              <a:t>3 12 </a:t>
            </a:r>
            <a:r>
              <a:rPr lang="en-US" altLang="en-US" dirty="0" smtClean="0">
                <a:latin typeface="+mn-ea"/>
              </a:rPr>
              <a:t>7 </a:t>
            </a:r>
            <a:r>
              <a:rPr lang="en-US" altLang="en-US" dirty="0" smtClean="0">
                <a:solidFill>
                  <a:srgbClr val="FF0000"/>
                </a:solidFill>
                <a:latin typeface="+mn-ea"/>
              </a:rPr>
              <a:t>9</a:t>
            </a:r>
            <a:r>
              <a:rPr lang="en-US" altLang="en-US" dirty="0" smtClean="0">
                <a:latin typeface="+mn-ea"/>
              </a:rPr>
              <a:t> 7</a:t>
            </a:r>
            <a:endParaRPr lang="en-US" altLang="zh-CN" dirty="0" smtClean="0">
              <a:latin typeface="+mn-ea"/>
            </a:endParaRPr>
          </a:p>
          <a:p>
            <a:r>
              <a:rPr lang="zh-CN" altLang="en-US" dirty="0" smtClean="0">
                <a:latin typeface="+mn-ea"/>
              </a:rPr>
              <a:t>样例输出：</a:t>
            </a:r>
            <a:r>
              <a:rPr lang="en-US" altLang="zh-CN" dirty="0" smtClean="0">
                <a:latin typeface="+mn-ea"/>
              </a:rPr>
              <a:t>0</a:t>
            </a:r>
            <a:endParaRPr lang="en-US" altLang="en-US" dirty="0" smtClean="0">
              <a:latin typeface="+mn-ea"/>
            </a:endParaRPr>
          </a:p>
          <a:p>
            <a:endParaRPr lang="zh-CN" altLang="en-US" dirty="0"/>
          </a:p>
        </p:txBody>
      </p:sp>
      <p:sp>
        <p:nvSpPr>
          <p:cNvPr id="4" name="标题 1"/>
          <p:cNvSpPr>
            <a:spLocks noGrp="1"/>
          </p:cNvSpPr>
          <p:nvPr>
            <p:ph type="title"/>
          </p:nvPr>
        </p:nvSpPr>
        <p:spPr>
          <a:xfrm>
            <a:off x="450041" y="285733"/>
            <a:ext cx="8229600" cy="1143000"/>
          </a:xfrm>
        </p:spPr>
        <p:txBody>
          <a:bodyPr/>
          <a:lstStyle/>
          <a:p>
            <a:r>
              <a:rPr lang="zh-CN" altLang="en-US" dirty="0" smtClean="0"/>
              <a:t>例</a:t>
            </a:r>
            <a:r>
              <a:rPr lang="en-US" altLang="zh-CN" dirty="0" smtClean="0"/>
              <a:t>1</a:t>
            </a:r>
            <a:r>
              <a:rPr lang="zh-CN" altLang="en-US" dirty="0" smtClean="0"/>
              <a:t>：</a:t>
            </a:r>
            <a:r>
              <a:rPr lang="zh-CN" altLang="en-US" b="1" dirty="0" smtClean="0"/>
              <a:t>装箱问题 </a:t>
            </a:r>
            <a:endParaRPr lang="zh-CN" altLang="en-US" dirty="0"/>
          </a:p>
        </p:txBody>
      </p:sp>
      <p:sp>
        <p:nvSpPr>
          <p:cNvPr id="5" name="爆炸形 1 4"/>
          <p:cNvSpPr/>
          <p:nvPr/>
        </p:nvSpPr>
        <p:spPr bwMode="auto">
          <a:xfrm rot="1100625">
            <a:off x="5406557" y="216103"/>
            <a:ext cx="2942439" cy="1282260"/>
          </a:xfrm>
          <a:prstGeom prst="irregularSeal1">
            <a:avLst/>
          </a:prstGeom>
          <a:noFill/>
          <a:ln w="28575">
            <a:solidFill>
              <a:srgbClr val="FF33CC"/>
            </a:solidFill>
            <a:round/>
          </a:ln>
          <a:effectLst/>
        </p:spPr>
        <p:txBody>
          <a:bodyPr wrap="none" rtlCol="0" anchor="ctr"/>
          <a:lstStyle/>
          <a:p>
            <a:pPr algn="ctr"/>
            <a:r>
              <a:rPr lang="zh-CN" altLang="en-US" sz="6000" b="1" dirty="0" smtClean="0">
                <a:latin typeface="华文楷体" panose="02010600040101010101" pitchFamily="2" charset="-122"/>
                <a:ea typeface="华文楷体" panose="02010600040101010101" pitchFamily="2" charset="-122"/>
              </a:rPr>
              <a:t>例子</a:t>
            </a:r>
            <a:endParaRPr lang="zh-CN" altLang="en-US" sz="6000" b="1" dirty="0" smtClean="0">
              <a:latin typeface="华文楷体" panose="02010600040101010101" pitchFamily="2" charset="-122"/>
              <a:ea typeface="华文楷体" panose="02010600040101010101" pitchFamily="2" charset="-122"/>
            </a:endParaRPr>
          </a:p>
        </p:txBody>
      </p:sp>
      <p:graphicFrame>
        <p:nvGraphicFramePr>
          <p:cNvPr id="8" name="表格 7"/>
          <p:cNvGraphicFramePr>
            <a:graphicFrameLocks noGrp="1"/>
          </p:cNvGraphicFramePr>
          <p:nvPr/>
        </p:nvGraphicFramePr>
        <p:xfrm>
          <a:off x="6" y="3429000"/>
          <a:ext cx="9143995" cy="3265736"/>
        </p:xfrm>
        <a:graphic>
          <a:graphicData uri="http://schemas.openxmlformats.org/drawingml/2006/table">
            <a:tbl>
              <a:tblPr firstRow="1" bandRow="1">
                <a:tableStyleId>{5C22544A-7EE6-4342-B048-85BDC9FD1C3A}</a:tableStyleId>
              </a:tblPr>
              <a:tblGrid>
                <a:gridCol w="226823"/>
                <a:gridCol w="273205"/>
                <a:gridCol w="214314"/>
                <a:gridCol w="214314"/>
                <a:gridCol w="285752"/>
                <a:gridCol w="214314"/>
                <a:gridCol w="214314"/>
                <a:gridCol w="214314"/>
                <a:gridCol w="285752"/>
                <a:gridCol w="285752"/>
                <a:gridCol w="285752"/>
                <a:gridCol w="428628"/>
                <a:gridCol w="428628"/>
                <a:gridCol w="428628"/>
                <a:gridCol w="428628"/>
                <a:gridCol w="428628"/>
                <a:gridCol w="428628"/>
                <a:gridCol w="428628"/>
                <a:gridCol w="428628"/>
                <a:gridCol w="428628"/>
                <a:gridCol w="428628"/>
                <a:gridCol w="428628"/>
                <a:gridCol w="428628"/>
                <a:gridCol w="428628"/>
                <a:gridCol w="428628"/>
                <a:gridCol w="428597"/>
              </a:tblGrid>
              <a:tr h="408217">
                <a:tc>
                  <a:txBody>
                    <a:bodyPr/>
                    <a:lstStyle/>
                    <a:p>
                      <a:endParaRPr lang="zh-CN" altLang="en-US" sz="1600" dirty="0"/>
                    </a:p>
                  </a:txBody>
                  <a:tcPr/>
                </a:tc>
                <a:tc>
                  <a:txBody>
                    <a:bodyPr/>
                    <a:lstStyle/>
                    <a:p>
                      <a:r>
                        <a:rPr lang="en-US" altLang="zh-CN" sz="1600" dirty="0" smtClean="0">
                          <a:latin typeface="+mj-lt"/>
                        </a:rPr>
                        <a:t>0</a:t>
                      </a:r>
                      <a:endParaRPr lang="zh-CN" altLang="en-US" sz="1600" dirty="0">
                        <a:latin typeface="+mj-lt"/>
                      </a:endParaRPr>
                    </a:p>
                  </a:txBody>
                  <a:tcPr/>
                </a:tc>
                <a:tc>
                  <a:txBody>
                    <a:bodyPr/>
                    <a:lstStyle/>
                    <a:p>
                      <a:r>
                        <a:rPr lang="en-US" altLang="zh-CN" sz="1600" dirty="0" smtClean="0">
                          <a:latin typeface="+mj-lt"/>
                        </a:rPr>
                        <a:t>1</a:t>
                      </a:r>
                      <a:endParaRPr lang="zh-CN" altLang="en-US" sz="1600" dirty="0">
                        <a:latin typeface="+mj-lt"/>
                      </a:endParaRPr>
                    </a:p>
                  </a:txBody>
                  <a:tcPr/>
                </a:tc>
                <a:tc>
                  <a:txBody>
                    <a:bodyPr/>
                    <a:lstStyle/>
                    <a:p>
                      <a:r>
                        <a:rPr lang="en-US" altLang="zh-CN" sz="1600" dirty="0" smtClean="0">
                          <a:latin typeface="+mj-lt"/>
                        </a:rPr>
                        <a:t>2</a:t>
                      </a:r>
                      <a:endParaRPr lang="zh-CN" altLang="en-US" sz="1600" dirty="0">
                        <a:latin typeface="+mj-lt"/>
                      </a:endParaRPr>
                    </a:p>
                  </a:txBody>
                  <a:tcPr/>
                </a:tc>
                <a:tc>
                  <a:txBody>
                    <a:bodyPr/>
                    <a:lstStyle/>
                    <a:p>
                      <a:r>
                        <a:rPr lang="en-US" altLang="zh-CN" sz="1600" dirty="0" smtClean="0">
                          <a:latin typeface="+mj-lt"/>
                        </a:rPr>
                        <a:t>3</a:t>
                      </a:r>
                      <a:endParaRPr lang="zh-CN" altLang="en-US" sz="1600" dirty="0">
                        <a:latin typeface="+mj-lt"/>
                      </a:endParaRPr>
                    </a:p>
                  </a:txBody>
                  <a:tcPr/>
                </a:tc>
                <a:tc>
                  <a:txBody>
                    <a:bodyPr/>
                    <a:lstStyle/>
                    <a:p>
                      <a:r>
                        <a:rPr lang="en-US" altLang="zh-CN" sz="1600" dirty="0" smtClean="0">
                          <a:latin typeface="+mj-lt"/>
                        </a:rPr>
                        <a:t>4</a:t>
                      </a:r>
                      <a:endParaRPr lang="zh-CN" altLang="en-US" sz="1600" dirty="0">
                        <a:latin typeface="+mj-lt"/>
                      </a:endParaRPr>
                    </a:p>
                  </a:txBody>
                  <a:tcPr/>
                </a:tc>
                <a:tc>
                  <a:txBody>
                    <a:bodyPr/>
                    <a:lstStyle/>
                    <a:p>
                      <a:r>
                        <a:rPr lang="en-US" altLang="zh-CN" sz="1600" dirty="0" smtClean="0">
                          <a:latin typeface="+mj-lt"/>
                        </a:rPr>
                        <a:t>5</a:t>
                      </a:r>
                      <a:endParaRPr lang="zh-CN" altLang="en-US" sz="1600" dirty="0">
                        <a:latin typeface="+mj-lt"/>
                      </a:endParaRPr>
                    </a:p>
                  </a:txBody>
                  <a:tcPr/>
                </a:tc>
                <a:tc>
                  <a:txBody>
                    <a:bodyPr/>
                    <a:lstStyle/>
                    <a:p>
                      <a:r>
                        <a:rPr lang="en-US" altLang="zh-CN" sz="1600" dirty="0" smtClean="0">
                          <a:latin typeface="+mj-lt"/>
                        </a:rPr>
                        <a:t>6</a:t>
                      </a:r>
                      <a:endParaRPr lang="zh-CN" altLang="en-US" sz="1600" dirty="0">
                        <a:latin typeface="+mj-lt"/>
                      </a:endParaRPr>
                    </a:p>
                  </a:txBody>
                  <a:tcPr/>
                </a:tc>
                <a:tc>
                  <a:txBody>
                    <a:bodyPr/>
                    <a:lstStyle/>
                    <a:p>
                      <a:r>
                        <a:rPr lang="en-US" altLang="zh-CN" sz="1600" dirty="0" smtClean="0">
                          <a:latin typeface="+mj-lt"/>
                        </a:rPr>
                        <a:t>7</a:t>
                      </a:r>
                      <a:endParaRPr lang="zh-CN" altLang="en-US" sz="1600" dirty="0">
                        <a:latin typeface="+mj-lt"/>
                      </a:endParaRPr>
                    </a:p>
                  </a:txBody>
                  <a:tcPr/>
                </a:tc>
                <a:tc>
                  <a:txBody>
                    <a:bodyPr/>
                    <a:lstStyle/>
                    <a:p>
                      <a:r>
                        <a:rPr lang="en-US" altLang="zh-CN" sz="1600" dirty="0" smtClean="0">
                          <a:latin typeface="+mj-lt"/>
                        </a:rPr>
                        <a:t>8</a:t>
                      </a:r>
                      <a:endParaRPr lang="zh-CN" altLang="en-US" sz="1600" dirty="0">
                        <a:latin typeface="+mj-lt"/>
                      </a:endParaRPr>
                    </a:p>
                  </a:txBody>
                  <a:tcPr/>
                </a:tc>
                <a:tc>
                  <a:txBody>
                    <a:bodyPr/>
                    <a:lstStyle/>
                    <a:p>
                      <a:r>
                        <a:rPr lang="en-US" altLang="zh-CN" sz="1600" dirty="0" smtClean="0">
                          <a:latin typeface="+mj-lt"/>
                        </a:rPr>
                        <a:t>9</a:t>
                      </a:r>
                      <a:endParaRPr lang="zh-CN" altLang="en-US" sz="1600" dirty="0">
                        <a:latin typeface="+mj-lt"/>
                      </a:endParaRPr>
                    </a:p>
                  </a:txBody>
                  <a:tcPr/>
                </a:tc>
                <a:tc>
                  <a:txBody>
                    <a:bodyPr/>
                    <a:lstStyle/>
                    <a:p>
                      <a:r>
                        <a:rPr lang="en-US" altLang="zh-CN" sz="1600" dirty="0" smtClean="0">
                          <a:latin typeface="+mj-lt"/>
                        </a:rPr>
                        <a:t>10</a:t>
                      </a:r>
                      <a:endParaRPr lang="zh-CN" altLang="en-US" sz="1600" dirty="0">
                        <a:latin typeface="+mj-lt"/>
                      </a:endParaRPr>
                    </a:p>
                  </a:txBody>
                  <a:tcPr/>
                </a:tc>
                <a:tc>
                  <a:txBody>
                    <a:bodyPr/>
                    <a:lstStyle/>
                    <a:p>
                      <a:r>
                        <a:rPr lang="en-US" altLang="zh-CN" sz="1600" dirty="0" smtClean="0">
                          <a:latin typeface="+mj-lt"/>
                        </a:rPr>
                        <a:t>11</a:t>
                      </a:r>
                      <a:endParaRPr lang="zh-CN" altLang="en-US" sz="1600" dirty="0">
                        <a:latin typeface="+mj-lt"/>
                      </a:endParaRPr>
                    </a:p>
                  </a:txBody>
                  <a:tcPr/>
                </a:tc>
                <a:tc>
                  <a:txBody>
                    <a:bodyPr/>
                    <a:lstStyle/>
                    <a:p>
                      <a:r>
                        <a:rPr lang="en-US" altLang="zh-CN" sz="1600" dirty="0" smtClean="0">
                          <a:latin typeface="+mj-lt"/>
                        </a:rPr>
                        <a:t>12</a:t>
                      </a:r>
                      <a:endParaRPr lang="zh-CN" altLang="en-US" sz="1600" dirty="0">
                        <a:latin typeface="+mj-lt"/>
                      </a:endParaRPr>
                    </a:p>
                  </a:txBody>
                  <a:tcPr/>
                </a:tc>
                <a:tc>
                  <a:txBody>
                    <a:bodyPr/>
                    <a:lstStyle/>
                    <a:p>
                      <a:r>
                        <a:rPr lang="en-US" altLang="zh-CN" sz="1600" dirty="0" smtClean="0">
                          <a:latin typeface="+mj-lt"/>
                        </a:rPr>
                        <a:t>13</a:t>
                      </a:r>
                      <a:endParaRPr lang="zh-CN" altLang="en-US" sz="1600" dirty="0">
                        <a:latin typeface="+mj-lt"/>
                      </a:endParaRPr>
                    </a:p>
                  </a:txBody>
                  <a:tcPr/>
                </a:tc>
                <a:tc>
                  <a:txBody>
                    <a:bodyPr/>
                    <a:lstStyle/>
                    <a:p>
                      <a:r>
                        <a:rPr lang="en-US" altLang="zh-CN" sz="1600" dirty="0" smtClean="0">
                          <a:latin typeface="+mj-lt"/>
                        </a:rPr>
                        <a:t>14</a:t>
                      </a:r>
                      <a:endParaRPr lang="zh-CN" altLang="en-US" sz="1600" dirty="0">
                        <a:latin typeface="+mj-lt"/>
                      </a:endParaRPr>
                    </a:p>
                  </a:txBody>
                  <a:tcPr/>
                </a:tc>
                <a:tc>
                  <a:txBody>
                    <a:bodyPr/>
                    <a:lstStyle/>
                    <a:p>
                      <a:r>
                        <a:rPr lang="en-US" altLang="zh-CN" sz="1600" dirty="0" smtClean="0">
                          <a:latin typeface="+mj-lt"/>
                        </a:rPr>
                        <a:t>15</a:t>
                      </a:r>
                      <a:endParaRPr lang="zh-CN" altLang="en-US" sz="1600" dirty="0">
                        <a:latin typeface="+mj-lt"/>
                      </a:endParaRPr>
                    </a:p>
                  </a:txBody>
                  <a:tcPr/>
                </a:tc>
                <a:tc>
                  <a:txBody>
                    <a:bodyPr/>
                    <a:lstStyle/>
                    <a:p>
                      <a:r>
                        <a:rPr lang="en-US" altLang="zh-CN" sz="1600" dirty="0" smtClean="0">
                          <a:latin typeface="+mj-lt"/>
                        </a:rPr>
                        <a:t>16</a:t>
                      </a:r>
                      <a:endParaRPr lang="zh-CN" altLang="en-US" sz="1600" dirty="0">
                        <a:latin typeface="+mj-lt"/>
                      </a:endParaRPr>
                    </a:p>
                  </a:txBody>
                  <a:tcPr/>
                </a:tc>
                <a:tc>
                  <a:txBody>
                    <a:bodyPr/>
                    <a:lstStyle/>
                    <a:p>
                      <a:r>
                        <a:rPr lang="en-US" altLang="zh-CN" sz="1600" dirty="0" smtClean="0">
                          <a:latin typeface="+mj-lt"/>
                        </a:rPr>
                        <a:t>17</a:t>
                      </a:r>
                      <a:endParaRPr lang="zh-CN" altLang="en-US" sz="1600" dirty="0">
                        <a:latin typeface="+mj-lt"/>
                      </a:endParaRPr>
                    </a:p>
                  </a:txBody>
                  <a:tcPr/>
                </a:tc>
                <a:tc>
                  <a:txBody>
                    <a:bodyPr/>
                    <a:lstStyle/>
                    <a:p>
                      <a:r>
                        <a:rPr lang="en-US" altLang="zh-CN" sz="1600" dirty="0" smtClean="0">
                          <a:latin typeface="+mj-lt"/>
                        </a:rPr>
                        <a:t>18</a:t>
                      </a:r>
                      <a:endParaRPr lang="zh-CN" altLang="en-US" sz="1600" dirty="0">
                        <a:latin typeface="+mj-lt"/>
                      </a:endParaRPr>
                    </a:p>
                  </a:txBody>
                  <a:tcPr/>
                </a:tc>
                <a:tc>
                  <a:txBody>
                    <a:bodyPr/>
                    <a:lstStyle/>
                    <a:p>
                      <a:r>
                        <a:rPr lang="en-US" altLang="zh-CN" sz="1600" dirty="0" smtClean="0">
                          <a:latin typeface="+mj-lt"/>
                        </a:rPr>
                        <a:t>19</a:t>
                      </a:r>
                      <a:endParaRPr lang="zh-CN" altLang="en-US" sz="1600" dirty="0">
                        <a:latin typeface="+mj-lt"/>
                      </a:endParaRPr>
                    </a:p>
                  </a:txBody>
                  <a:tcPr/>
                </a:tc>
                <a:tc>
                  <a:txBody>
                    <a:bodyPr/>
                    <a:lstStyle/>
                    <a:p>
                      <a:r>
                        <a:rPr lang="en-US" altLang="zh-CN" sz="1600" dirty="0" smtClean="0">
                          <a:latin typeface="+mj-lt"/>
                        </a:rPr>
                        <a:t>20</a:t>
                      </a:r>
                      <a:endParaRPr lang="zh-CN" altLang="en-US" sz="1600" dirty="0">
                        <a:latin typeface="+mj-lt"/>
                      </a:endParaRPr>
                    </a:p>
                  </a:txBody>
                  <a:tcPr/>
                </a:tc>
                <a:tc>
                  <a:txBody>
                    <a:bodyPr/>
                    <a:lstStyle/>
                    <a:p>
                      <a:r>
                        <a:rPr lang="en-US" altLang="zh-CN" sz="1600" dirty="0" smtClean="0">
                          <a:latin typeface="+mj-lt"/>
                        </a:rPr>
                        <a:t>21</a:t>
                      </a:r>
                      <a:endParaRPr lang="zh-CN" altLang="en-US" sz="1600" dirty="0">
                        <a:latin typeface="+mj-lt"/>
                      </a:endParaRPr>
                    </a:p>
                  </a:txBody>
                  <a:tcPr/>
                </a:tc>
                <a:tc>
                  <a:txBody>
                    <a:bodyPr/>
                    <a:lstStyle/>
                    <a:p>
                      <a:r>
                        <a:rPr lang="en-US" altLang="zh-CN" sz="1600" dirty="0" smtClean="0">
                          <a:latin typeface="+mj-lt"/>
                        </a:rPr>
                        <a:t>22</a:t>
                      </a:r>
                      <a:endParaRPr lang="zh-CN" altLang="en-US" sz="1600" dirty="0">
                        <a:latin typeface="+mj-lt"/>
                      </a:endParaRPr>
                    </a:p>
                  </a:txBody>
                  <a:tcPr/>
                </a:tc>
                <a:tc>
                  <a:txBody>
                    <a:bodyPr/>
                    <a:lstStyle/>
                    <a:p>
                      <a:r>
                        <a:rPr lang="en-US" altLang="zh-CN" sz="1600" dirty="0" smtClean="0">
                          <a:latin typeface="+mj-lt"/>
                        </a:rPr>
                        <a:t>23</a:t>
                      </a:r>
                      <a:endParaRPr lang="zh-CN" altLang="en-US" sz="1600" dirty="0">
                        <a:latin typeface="+mj-lt"/>
                      </a:endParaRPr>
                    </a:p>
                  </a:txBody>
                  <a:tcPr/>
                </a:tc>
                <a:tc>
                  <a:txBody>
                    <a:bodyPr/>
                    <a:lstStyle/>
                    <a:p>
                      <a:r>
                        <a:rPr lang="en-US" altLang="zh-CN" sz="1600" dirty="0" smtClean="0">
                          <a:latin typeface="+mj-lt"/>
                        </a:rPr>
                        <a:t>24</a:t>
                      </a:r>
                      <a:endParaRPr lang="zh-CN" altLang="en-US" sz="1600"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0</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1</a:t>
                      </a:r>
                      <a:endParaRPr kumimoji="0" lang="zh-CN" altLang="en-US" sz="1400" b="1" kern="1200" dirty="0" smtClean="0">
                        <a:solidFill>
                          <a:srgbClr val="FF0000"/>
                        </a:solidFill>
                        <a:latin typeface="+mj-lt"/>
                        <a:ea typeface="+mn-ea"/>
                        <a:cs typeface="+mn-cs"/>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2</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3</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4</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5</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r h="408217">
                <a:tc>
                  <a:txBody>
                    <a:bodyPr/>
                    <a:lstStyle/>
                    <a:p>
                      <a:pPr marL="0" algn="l" rtl="0" eaLnBrk="1" latinLnBrk="0" hangingPunct="1"/>
                      <a:r>
                        <a:rPr kumimoji="0" lang="en-US" altLang="zh-CN" sz="1400" b="1" kern="1200" dirty="0" smtClean="0">
                          <a:solidFill>
                            <a:srgbClr val="FF0000"/>
                          </a:solidFill>
                          <a:latin typeface="+mj-lt"/>
                          <a:ea typeface="+mn-ea"/>
                          <a:cs typeface="+mn-cs"/>
                        </a:rPr>
                        <a:t>6</a:t>
                      </a:r>
                      <a:endParaRPr kumimoji="0" lang="zh-CN" altLang="en-US" sz="1400" b="1" kern="1200" dirty="0" smtClean="0">
                        <a:solidFill>
                          <a:srgbClr val="FF0000"/>
                        </a:solidFill>
                        <a:latin typeface="+mj-lt"/>
                        <a:ea typeface="+mn-ea"/>
                        <a:cs typeface="+mn-cs"/>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bl>
          </a:graphicData>
        </a:graphic>
      </p:graphicFrame>
      <p:sp>
        <p:nvSpPr>
          <p:cNvPr id="9" name="矩形 8"/>
          <p:cNvSpPr/>
          <p:nvPr/>
        </p:nvSpPr>
        <p:spPr bwMode="auto">
          <a:xfrm rot="562440">
            <a:off x="3859894" y="1516868"/>
            <a:ext cx="4714876" cy="1511547"/>
          </a:xfrm>
          <a:prstGeom prst="rect">
            <a:avLst/>
          </a:prstGeom>
          <a:noFill/>
          <a:ln w="28575">
            <a:solidFill>
              <a:schemeClr val="tx2">
                <a:lumMod val="60000"/>
                <a:lumOff val="40000"/>
              </a:schemeClr>
            </a:solidFill>
            <a:round/>
          </a:ln>
          <a:effectLst/>
        </p:spPr>
        <p:txBody>
          <a:bodyPr wrap="none" rtlCol="0" anchor="ctr"/>
          <a:lstStyle/>
          <a:p>
            <a:pPr>
              <a:defRPr/>
            </a:pPr>
            <a:r>
              <a:rPr lang="en-US" altLang="zh-CN" sz="3200" b="1" dirty="0">
                <a:latin typeface="黑体" panose="02010609060101010101" pitchFamily="2" charset="-122"/>
                <a:ea typeface="黑体" panose="02010609060101010101" pitchFamily="2" charset="-122"/>
              </a:rPr>
              <a:t>f[</a:t>
            </a:r>
            <a:r>
              <a:rPr lang="en-US" altLang="zh-CN" sz="3200" b="1" dirty="0" err="1">
                <a:latin typeface="黑体" panose="02010609060101010101" pitchFamily="2" charset="-122"/>
                <a:ea typeface="黑体" panose="02010609060101010101" pitchFamily="2" charset="-122"/>
              </a:rPr>
              <a:t>i</a:t>
            </a:r>
            <a:r>
              <a:rPr lang="en-US" altLang="zh-CN" sz="3200" b="1" dirty="0">
                <a:latin typeface="黑体" panose="02010609060101010101" pitchFamily="2" charset="-122"/>
                <a:ea typeface="黑体" panose="02010609060101010101" pitchFamily="2" charset="-122"/>
              </a:rPr>
              <a:t>][j] = f[i-1][j</a:t>
            </a:r>
            <a:r>
              <a:rPr lang="en-US" altLang="zh-CN" sz="3200" b="1" dirty="0" smtClean="0">
                <a:latin typeface="黑体" panose="02010609060101010101" pitchFamily="2" charset="-122"/>
                <a:ea typeface="黑体" panose="02010609060101010101" pitchFamily="2" charset="-122"/>
              </a:rPr>
              <a:t>]</a:t>
            </a:r>
            <a:endParaRPr lang="en-US" altLang="zh-CN" sz="3200" b="1" dirty="0" smtClean="0">
              <a:latin typeface="黑体" panose="02010609060101010101" pitchFamily="2" charset="-122"/>
              <a:ea typeface="黑体" panose="02010609060101010101" pitchFamily="2" charset="-122"/>
            </a:endParaRPr>
          </a:p>
          <a:p>
            <a:pPr>
              <a:defRPr/>
            </a:pPr>
            <a:r>
              <a:rPr lang="en-US" altLang="zh-CN" sz="3200" b="1" dirty="0">
                <a:latin typeface="黑体" panose="02010609060101010101" pitchFamily="2" charset="-122"/>
                <a:ea typeface="黑体" panose="02010609060101010101" pitchFamily="2" charset="-122"/>
              </a:rPr>
              <a:t> </a:t>
            </a:r>
            <a:r>
              <a:rPr lang="en-US" altLang="zh-CN" sz="3200" b="1" dirty="0" smtClean="0">
                <a:latin typeface="黑体" panose="02010609060101010101" pitchFamily="2" charset="-122"/>
                <a:ea typeface="黑体" panose="02010609060101010101" pitchFamily="2" charset="-122"/>
              </a:rPr>
              <a:t>       || </a:t>
            </a:r>
            <a:r>
              <a:rPr lang="en-US" altLang="zh-CN" sz="3200" b="1" dirty="0">
                <a:latin typeface="黑体" panose="02010609060101010101" pitchFamily="2" charset="-122"/>
                <a:ea typeface="黑体" panose="02010609060101010101" pitchFamily="2" charset="-122"/>
              </a:rPr>
              <a:t>f[i-1][j-v[</a:t>
            </a:r>
            <a:r>
              <a:rPr lang="en-US" altLang="zh-CN" sz="3200" b="1" dirty="0" err="1">
                <a:latin typeface="黑体" panose="02010609060101010101" pitchFamily="2" charset="-122"/>
                <a:ea typeface="黑体" panose="02010609060101010101" pitchFamily="2" charset="-122"/>
              </a:rPr>
              <a:t>i</a:t>
            </a:r>
            <a:r>
              <a:rPr lang="en-US" altLang="zh-CN" sz="3200" b="1" dirty="0">
                <a:latin typeface="黑体" panose="02010609060101010101" pitchFamily="2" charset="-122"/>
                <a:ea typeface="黑体" panose="02010609060101010101" pitchFamily="2" charset="-122"/>
              </a:rPr>
              <a:t>]] </a:t>
            </a:r>
            <a:endParaRPr lang="en-US" altLang="zh-CN" sz="3200" b="1" dirty="0">
              <a:latin typeface="黑体" panose="02010609060101010101" pitchFamily="2" charset="-122"/>
              <a:ea typeface="黑体" panose="02010609060101010101" pitchFamily="2" charset="-122"/>
            </a:endParaRPr>
          </a:p>
          <a:p>
            <a:pPr>
              <a:buNone/>
              <a:defRPr/>
            </a:pPr>
            <a:r>
              <a:rPr lang="en-US" altLang="zh-CN" sz="2000" dirty="0" smtClean="0">
                <a:latin typeface="+mn-ea"/>
              </a:rPr>
              <a:t> </a:t>
            </a:r>
            <a:endParaRPr lang="en-US" altLang="zh-CN" sz="2000" dirty="0" smtClean="0">
              <a:latin typeface="+mn-ea"/>
            </a:endParaRPr>
          </a:p>
        </p:txBody>
      </p:sp>
      <p:sp>
        <p:nvSpPr>
          <p:cNvPr id="10" name="TextBox 9"/>
          <p:cNvSpPr txBox="1"/>
          <p:nvPr/>
        </p:nvSpPr>
        <p:spPr>
          <a:xfrm>
            <a:off x="3643306"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1" name="TextBox 10"/>
          <p:cNvSpPr txBox="1"/>
          <p:nvPr/>
        </p:nvSpPr>
        <p:spPr>
          <a:xfrm>
            <a:off x="2143108" y="5072074"/>
            <a:ext cx="276228" cy="409634"/>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2" name="TextBox 11"/>
          <p:cNvSpPr txBox="1"/>
          <p:nvPr/>
        </p:nvSpPr>
        <p:spPr>
          <a:xfrm>
            <a:off x="3143240" y="5072074"/>
            <a:ext cx="338142"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3" name="TextBox 12"/>
          <p:cNvSpPr txBox="1"/>
          <p:nvPr/>
        </p:nvSpPr>
        <p:spPr>
          <a:xfrm>
            <a:off x="8358214"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4" name="TextBox 13"/>
          <p:cNvSpPr txBox="1"/>
          <p:nvPr/>
        </p:nvSpPr>
        <p:spPr>
          <a:xfrm>
            <a:off x="7072330"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5" name="TextBox 14"/>
          <p:cNvSpPr txBox="1"/>
          <p:nvPr/>
        </p:nvSpPr>
        <p:spPr>
          <a:xfrm>
            <a:off x="4929190"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6" name="TextBox 15"/>
          <p:cNvSpPr txBox="1"/>
          <p:nvPr/>
        </p:nvSpPr>
        <p:spPr>
          <a:xfrm>
            <a:off x="3643306"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7" name="TextBox 16"/>
          <p:cNvSpPr txBox="1"/>
          <p:nvPr/>
        </p:nvSpPr>
        <p:spPr>
          <a:xfrm>
            <a:off x="2143108"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8" name="TextBox 17"/>
          <p:cNvSpPr txBox="1"/>
          <p:nvPr/>
        </p:nvSpPr>
        <p:spPr>
          <a:xfrm>
            <a:off x="3143240"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19" name="TextBox 18"/>
          <p:cNvSpPr txBox="1"/>
          <p:nvPr/>
        </p:nvSpPr>
        <p:spPr>
          <a:xfrm>
            <a:off x="928662"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0" name="TextBox 19"/>
          <p:cNvSpPr txBox="1"/>
          <p:nvPr/>
        </p:nvSpPr>
        <p:spPr>
          <a:xfrm>
            <a:off x="2143108" y="428625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1" name="TextBox 20"/>
          <p:cNvSpPr txBox="1"/>
          <p:nvPr/>
        </p:nvSpPr>
        <p:spPr>
          <a:xfrm>
            <a:off x="214282" y="3857628"/>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2" name="TextBox 21"/>
          <p:cNvSpPr txBox="1"/>
          <p:nvPr/>
        </p:nvSpPr>
        <p:spPr>
          <a:xfrm>
            <a:off x="492919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3" name="TextBox 22"/>
          <p:cNvSpPr txBox="1"/>
          <p:nvPr/>
        </p:nvSpPr>
        <p:spPr>
          <a:xfrm>
            <a:off x="278605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4" name="TextBox 23"/>
          <p:cNvSpPr txBox="1"/>
          <p:nvPr/>
        </p:nvSpPr>
        <p:spPr>
          <a:xfrm>
            <a:off x="214282"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5" name="TextBox 24"/>
          <p:cNvSpPr txBox="1"/>
          <p:nvPr/>
        </p:nvSpPr>
        <p:spPr>
          <a:xfrm>
            <a:off x="214282"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6" name="TextBox 25"/>
          <p:cNvSpPr txBox="1"/>
          <p:nvPr/>
        </p:nvSpPr>
        <p:spPr>
          <a:xfrm>
            <a:off x="214282" y="4643446"/>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7" name="TextBox 26"/>
          <p:cNvSpPr txBox="1"/>
          <p:nvPr/>
        </p:nvSpPr>
        <p:spPr>
          <a:xfrm>
            <a:off x="214282" y="4214818"/>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8" name="TextBox 27"/>
          <p:cNvSpPr txBox="1"/>
          <p:nvPr/>
        </p:nvSpPr>
        <p:spPr>
          <a:xfrm>
            <a:off x="178591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29" name="TextBox 28"/>
          <p:cNvSpPr txBox="1"/>
          <p:nvPr/>
        </p:nvSpPr>
        <p:spPr>
          <a:xfrm>
            <a:off x="928662" y="5072074"/>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0" name="TextBox 29"/>
          <p:cNvSpPr txBox="1"/>
          <p:nvPr/>
        </p:nvSpPr>
        <p:spPr>
          <a:xfrm>
            <a:off x="214310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1" name="TextBox 30"/>
          <p:cNvSpPr txBox="1"/>
          <p:nvPr/>
        </p:nvSpPr>
        <p:spPr>
          <a:xfrm>
            <a:off x="3214678"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2" name="TextBox 31"/>
          <p:cNvSpPr txBox="1"/>
          <p:nvPr/>
        </p:nvSpPr>
        <p:spPr>
          <a:xfrm>
            <a:off x="85722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3" name="TextBox 32"/>
          <p:cNvSpPr txBox="1"/>
          <p:nvPr/>
        </p:nvSpPr>
        <p:spPr>
          <a:xfrm>
            <a:off x="835821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4" name="TextBox 33"/>
          <p:cNvSpPr txBox="1"/>
          <p:nvPr/>
        </p:nvSpPr>
        <p:spPr>
          <a:xfrm>
            <a:off x="7072330"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5" name="TextBox 34"/>
          <p:cNvSpPr txBox="1"/>
          <p:nvPr/>
        </p:nvSpPr>
        <p:spPr>
          <a:xfrm>
            <a:off x="6215074" y="5500702"/>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6" name="TextBox 35"/>
          <p:cNvSpPr txBox="1"/>
          <p:nvPr/>
        </p:nvSpPr>
        <p:spPr>
          <a:xfrm>
            <a:off x="835821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7" name="TextBox 36"/>
          <p:cNvSpPr txBox="1"/>
          <p:nvPr/>
        </p:nvSpPr>
        <p:spPr>
          <a:xfrm>
            <a:off x="700089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8" name="TextBox 37"/>
          <p:cNvSpPr txBox="1"/>
          <p:nvPr/>
        </p:nvSpPr>
        <p:spPr>
          <a:xfrm>
            <a:off x="878681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39" name="TextBox 38"/>
          <p:cNvSpPr txBox="1"/>
          <p:nvPr/>
        </p:nvSpPr>
        <p:spPr>
          <a:xfrm>
            <a:off x="7500958"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0" name="TextBox 39"/>
          <p:cNvSpPr txBox="1"/>
          <p:nvPr/>
        </p:nvSpPr>
        <p:spPr>
          <a:xfrm>
            <a:off x="664370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1" name="TextBox 40"/>
          <p:cNvSpPr txBox="1"/>
          <p:nvPr/>
        </p:nvSpPr>
        <p:spPr>
          <a:xfrm>
            <a:off x="5786446"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2" name="TextBox 41"/>
          <p:cNvSpPr txBox="1"/>
          <p:nvPr/>
        </p:nvSpPr>
        <p:spPr>
          <a:xfrm>
            <a:off x="528638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3" name="TextBox 42"/>
          <p:cNvSpPr txBox="1"/>
          <p:nvPr/>
        </p:nvSpPr>
        <p:spPr>
          <a:xfrm>
            <a:off x="3643306"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4" name="TextBox 43"/>
          <p:cNvSpPr txBox="1"/>
          <p:nvPr/>
        </p:nvSpPr>
        <p:spPr>
          <a:xfrm>
            <a:off x="242886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5" name="TextBox 44"/>
          <p:cNvSpPr txBox="1"/>
          <p:nvPr/>
        </p:nvSpPr>
        <p:spPr>
          <a:xfrm>
            <a:off x="621507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6" name="TextBox 45"/>
          <p:cNvSpPr txBox="1"/>
          <p:nvPr/>
        </p:nvSpPr>
        <p:spPr>
          <a:xfrm>
            <a:off x="492919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7" name="TextBox 46"/>
          <p:cNvSpPr txBox="1"/>
          <p:nvPr/>
        </p:nvSpPr>
        <p:spPr>
          <a:xfrm>
            <a:off x="314324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8" name="TextBox 47"/>
          <p:cNvSpPr txBox="1"/>
          <p:nvPr/>
        </p:nvSpPr>
        <p:spPr>
          <a:xfrm>
            <a:off x="278605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49" name="TextBox 48"/>
          <p:cNvSpPr txBox="1"/>
          <p:nvPr/>
        </p:nvSpPr>
        <p:spPr>
          <a:xfrm>
            <a:off x="2071670"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0" name="TextBox 49"/>
          <p:cNvSpPr txBox="1"/>
          <p:nvPr/>
        </p:nvSpPr>
        <p:spPr>
          <a:xfrm>
            <a:off x="1785918"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1" name="TextBox 50"/>
          <p:cNvSpPr txBox="1"/>
          <p:nvPr/>
        </p:nvSpPr>
        <p:spPr>
          <a:xfrm>
            <a:off x="857224"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2" name="TextBox 51"/>
          <p:cNvSpPr txBox="1"/>
          <p:nvPr/>
        </p:nvSpPr>
        <p:spPr>
          <a:xfrm>
            <a:off x="214282" y="592933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3" name="TextBox 52"/>
          <p:cNvSpPr txBox="1"/>
          <p:nvPr/>
        </p:nvSpPr>
        <p:spPr>
          <a:xfrm>
            <a:off x="750095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4" name="TextBox 53"/>
          <p:cNvSpPr txBox="1"/>
          <p:nvPr/>
        </p:nvSpPr>
        <p:spPr>
          <a:xfrm>
            <a:off x="707233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5" name="TextBox 54"/>
          <p:cNvSpPr txBox="1"/>
          <p:nvPr/>
        </p:nvSpPr>
        <p:spPr>
          <a:xfrm>
            <a:off x="664370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6" name="TextBox 55"/>
          <p:cNvSpPr txBox="1"/>
          <p:nvPr/>
        </p:nvSpPr>
        <p:spPr>
          <a:xfrm>
            <a:off x="6215074"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7" name="TextBox 56"/>
          <p:cNvSpPr txBox="1"/>
          <p:nvPr/>
        </p:nvSpPr>
        <p:spPr>
          <a:xfrm>
            <a:off x="5786446"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8" name="TextBox 57"/>
          <p:cNvSpPr txBox="1"/>
          <p:nvPr/>
        </p:nvSpPr>
        <p:spPr>
          <a:xfrm>
            <a:off x="535781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59" name="TextBox 58"/>
          <p:cNvSpPr txBox="1"/>
          <p:nvPr/>
        </p:nvSpPr>
        <p:spPr>
          <a:xfrm>
            <a:off x="492919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0" name="TextBox 59"/>
          <p:cNvSpPr txBox="1"/>
          <p:nvPr/>
        </p:nvSpPr>
        <p:spPr>
          <a:xfrm>
            <a:off x="450056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1" name="TextBox 60"/>
          <p:cNvSpPr txBox="1"/>
          <p:nvPr/>
        </p:nvSpPr>
        <p:spPr>
          <a:xfrm>
            <a:off x="278605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2" name="TextBox 61"/>
          <p:cNvSpPr txBox="1"/>
          <p:nvPr/>
        </p:nvSpPr>
        <p:spPr>
          <a:xfrm>
            <a:off x="1857356"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3" name="TextBox 62"/>
          <p:cNvSpPr txBox="1"/>
          <p:nvPr/>
        </p:nvSpPr>
        <p:spPr>
          <a:xfrm>
            <a:off x="314324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4" name="TextBox 63"/>
          <p:cNvSpPr txBox="1"/>
          <p:nvPr/>
        </p:nvSpPr>
        <p:spPr>
          <a:xfrm>
            <a:off x="3571868"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5" name="TextBox 64"/>
          <p:cNvSpPr txBox="1"/>
          <p:nvPr/>
        </p:nvSpPr>
        <p:spPr>
          <a:xfrm>
            <a:off x="878681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6" name="TextBox 65"/>
          <p:cNvSpPr txBox="1"/>
          <p:nvPr/>
        </p:nvSpPr>
        <p:spPr>
          <a:xfrm>
            <a:off x="8358214"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7" name="TextBox 66"/>
          <p:cNvSpPr txBox="1"/>
          <p:nvPr/>
        </p:nvSpPr>
        <p:spPr>
          <a:xfrm>
            <a:off x="92866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8" name="TextBox 67"/>
          <p:cNvSpPr txBox="1"/>
          <p:nvPr/>
        </p:nvSpPr>
        <p:spPr>
          <a:xfrm>
            <a:off x="207167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69" name="TextBox 68"/>
          <p:cNvSpPr txBox="1"/>
          <p:nvPr/>
        </p:nvSpPr>
        <p:spPr>
          <a:xfrm>
            <a:off x="2428860"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
        <p:nvSpPr>
          <p:cNvPr id="70" name="TextBox 69"/>
          <p:cNvSpPr txBox="1"/>
          <p:nvPr/>
        </p:nvSpPr>
        <p:spPr>
          <a:xfrm>
            <a:off x="214282" y="6286520"/>
            <a:ext cx="357190" cy="400110"/>
          </a:xfrm>
          <a:prstGeom prst="rect">
            <a:avLst/>
          </a:prstGeom>
          <a:noFill/>
        </p:spPr>
        <p:txBody>
          <a:bodyPr wrap="square" rtlCol="0">
            <a:spAutoFit/>
          </a:bodyPr>
          <a:lstStyle/>
          <a:p>
            <a:r>
              <a:rPr lang="en-US" altLang="zh-CN" sz="2000" b="1" dirty="0" smtClean="0">
                <a:latin typeface="+mj-lt"/>
              </a:rPr>
              <a:t>T</a:t>
            </a:r>
            <a:endParaRPr lang="zh-CN" altLang="en-US" sz="2000" b="1"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1" nodeType="clickEffect">
                                  <p:stCondLst>
                                    <p:cond delay="0"/>
                                  </p:stCondLst>
                                  <p:childTnLst>
                                    <p:animClr clrSpc="rgb" dir="cw">
                                      <p:cBhvr override="childStyle">
                                        <p:cTn id="12" dur="1000" fill="hold"/>
                                        <p:tgtEl>
                                          <p:spTgt spid="21"/>
                                        </p:tgtEl>
                                        <p:attrNameLst>
                                          <p:attrName>style.color</p:attrName>
                                        </p:attrNameLst>
                                      </p:cBhvr>
                                      <p:to>
                                        <a:srgbClr val="FF0000"/>
                                      </p:to>
                                    </p:animClr>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1" nodeType="clickEffect">
                                  <p:stCondLst>
                                    <p:cond delay="0"/>
                                  </p:stCondLst>
                                  <p:childTnLst>
                                    <p:animClr clrSpc="rgb" dir="cw">
                                      <p:cBhvr override="childStyle">
                                        <p:cTn id="28" dur="1000" fill="hold"/>
                                        <p:tgtEl>
                                          <p:spTgt spid="27"/>
                                        </p:tgtEl>
                                        <p:attrNameLst>
                                          <p:attrName>style.color</p:attrName>
                                        </p:attrNameLst>
                                      </p:cBhvr>
                                      <p:to>
                                        <a:srgbClr val="FF0000"/>
                                      </p:to>
                                    </p:animClr>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grpId="1" nodeType="clickEffect">
                                  <p:stCondLst>
                                    <p:cond delay="0"/>
                                  </p:stCondLst>
                                  <p:childTnLst>
                                    <p:animClr clrSpc="rgb" dir="cw">
                                      <p:cBhvr override="childStyle">
                                        <p:cTn id="44" dur="1000" fill="hold"/>
                                        <p:tgtEl>
                                          <p:spTgt spid="20"/>
                                        </p:tgtEl>
                                        <p:attrNameLst>
                                          <p:attrName>style.color</p:attrName>
                                        </p:attrNameLst>
                                      </p:cBhvr>
                                      <p:to>
                                        <a:srgbClr val="FF0000"/>
                                      </p:to>
                                    </p:animClr>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mph" presetSubtype="2" fill="hold" grpId="1" nodeType="clickEffect">
                                  <p:stCondLst>
                                    <p:cond delay="0"/>
                                  </p:stCondLst>
                                  <p:childTnLst>
                                    <p:animClr clrSpc="rgb" dir="cw">
                                      <p:cBhvr override="childStyle">
                                        <p:cTn id="60" dur="1000" fill="hold"/>
                                        <p:tgtEl>
                                          <p:spTgt spid="26"/>
                                        </p:tgtEl>
                                        <p:attrNameLst>
                                          <p:attrName>style.color</p:attrName>
                                        </p:attrNameLst>
                                      </p:cBhvr>
                                      <p:to>
                                        <a:srgbClr val="FF0000"/>
                                      </p:to>
                                    </p:animClr>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mph" presetSubtype="2" fill="hold" grpId="1" nodeType="clickEffect">
                                  <p:stCondLst>
                                    <p:cond delay="0"/>
                                  </p:stCondLst>
                                  <p:childTnLst>
                                    <p:animClr clrSpc="rgb" dir="cw">
                                      <p:cBhvr override="childStyle">
                                        <p:cTn id="76" dur="1000" fill="hold"/>
                                        <p:tgtEl>
                                          <p:spTgt spid="19"/>
                                        </p:tgtEl>
                                        <p:attrNameLst>
                                          <p:attrName>style.color</p:attrName>
                                        </p:attrNameLst>
                                      </p:cBhvr>
                                      <p:to>
                                        <a:srgbClr val="FF0000"/>
                                      </p:to>
                                    </p:animClr>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ppt_x"/>
                                          </p:val>
                                        </p:tav>
                                        <p:tav tm="100000">
                                          <p:val>
                                            <p:strVal val="#ppt_x"/>
                                          </p:val>
                                        </p:tav>
                                      </p:tavLst>
                                    </p:anim>
                                    <p:anim calcmode="lin" valueType="num">
                                      <p:cBhvr additive="base">
                                        <p:cTn id="8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1" nodeType="clickEffect">
                                  <p:stCondLst>
                                    <p:cond delay="0"/>
                                  </p:stCondLst>
                                  <p:childTnLst>
                                    <p:animClr clrSpc="rgb" dir="cw">
                                      <p:cBhvr override="childStyle">
                                        <p:cTn id="92" dur="1000" fill="hold"/>
                                        <p:tgtEl>
                                          <p:spTgt spid="17"/>
                                        </p:tgtEl>
                                        <p:attrNameLst>
                                          <p:attrName>style.color</p:attrName>
                                        </p:attrNameLst>
                                      </p:cBhvr>
                                      <p:to>
                                        <a:srgbClr val="FF0000"/>
                                      </p:to>
                                    </p:animClr>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mph" presetSubtype="2" fill="hold" grpId="1" nodeType="clickEffect">
                                  <p:stCondLst>
                                    <p:cond delay="0"/>
                                  </p:stCondLst>
                                  <p:childTnLst>
                                    <p:animClr clrSpc="rgb" dir="cw">
                                      <p:cBhvr override="childStyle">
                                        <p:cTn id="108" dur="1000" fill="hold"/>
                                        <p:tgtEl>
                                          <p:spTgt spid="18"/>
                                        </p:tgtEl>
                                        <p:attrNameLst>
                                          <p:attrName>style.color</p:attrName>
                                        </p:attrNameLst>
                                      </p:cBhvr>
                                      <p:to>
                                        <a:srgbClr val="FF0000"/>
                                      </p:to>
                                    </p:animClr>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1" nodeType="clickEffect">
                                  <p:stCondLst>
                                    <p:cond delay="0"/>
                                  </p:stCondLst>
                                  <p:childTnLst>
                                    <p:set>
                                      <p:cBhvr>
                                        <p:cTn id="112" dur="1" fill="hold">
                                          <p:stCondLst>
                                            <p:cond delay="0"/>
                                          </p:stCondLst>
                                        </p:cTn>
                                        <p:tgtEl>
                                          <p:spTgt spid="12"/>
                                        </p:tgtEl>
                                        <p:attrNameLst>
                                          <p:attrName>style.visibility</p:attrName>
                                        </p:attrNameLst>
                                      </p:cBhvr>
                                      <p:to>
                                        <p:strVal val="visible"/>
                                      </p:to>
                                    </p:set>
                                    <p:anim calcmode="lin" valueType="num">
                                      <p:cBhvr additive="base">
                                        <p:cTn id="113" dur="500" fill="hold"/>
                                        <p:tgtEl>
                                          <p:spTgt spid="12"/>
                                        </p:tgtEl>
                                        <p:attrNameLst>
                                          <p:attrName>ppt_x</p:attrName>
                                        </p:attrNameLst>
                                      </p:cBhvr>
                                      <p:tavLst>
                                        <p:tav tm="0">
                                          <p:val>
                                            <p:strVal val="#ppt_x"/>
                                          </p:val>
                                        </p:tav>
                                        <p:tav tm="100000">
                                          <p:val>
                                            <p:strVal val="#ppt_x"/>
                                          </p:val>
                                        </p:tav>
                                      </p:tavLst>
                                    </p:anim>
                                    <p:anim calcmode="lin" valueType="num">
                                      <p:cBhvr additive="base">
                                        <p:cTn id="1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additive="base">
                                        <p:cTn id="119" dur="500" fill="hold"/>
                                        <p:tgtEl>
                                          <p:spTgt spid="13"/>
                                        </p:tgtEl>
                                        <p:attrNameLst>
                                          <p:attrName>ppt_x</p:attrName>
                                        </p:attrNameLst>
                                      </p:cBhvr>
                                      <p:tavLst>
                                        <p:tav tm="0">
                                          <p:val>
                                            <p:strVal val="#ppt_x"/>
                                          </p:val>
                                        </p:tav>
                                        <p:tav tm="100000">
                                          <p:val>
                                            <p:strVal val="#ppt_x"/>
                                          </p:val>
                                        </p:tav>
                                      </p:tavLst>
                                    </p:anim>
                                    <p:anim calcmode="lin" valueType="num">
                                      <p:cBhvr additive="base">
                                        <p:cTn id="1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3" presetClass="emph" presetSubtype="2" fill="hold" grpId="1" nodeType="clickEffect">
                                  <p:stCondLst>
                                    <p:cond delay="0"/>
                                  </p:stCondLst>
                                  <p:childTnLst>
                                    <p:animClr clrSpc="rgb" dir="cw">
                                      <p:cBhvr override="childStyle">
                                        <p:cTn id="124" dur="1000" fill="hold"/>
                                        <p:tgtEl>
                                          <p:spTgt spid="25"/>
                                        </p:tgtEl>
                                        <p:attrNameLst>
                                          <p:attrName>style.color</p:attrName>
                                        </p:attrNameLst>
                                      </p:cBhvr>
                                      <p:to>
                                        <a:srgbClr val="FF0000"/>
                                      </p:to>
                                    </p:animClr>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ppt_x"/>
                                          </p:val>
                                        </p:tav>
                                        <p:tav tm="100000">
                                          <p:val>
                                            <p:strVal val="#ppt_x"/>
                                          </p:val>
                                        </p:tav>
                                      </p:tavLst>
                                    </p:anim>
                                    <p:anim calcmode="lin" valueType="num">
                                      <p:cBhvr additive="base">
                                        <p:cTn id="1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 calcmode="lin" valueType="num">
                                      <p:cBhvr additive="base">
                                        <p:cTn id="135" dur="500" fill="hold"/>
                                        <p:tgtEl>
                                          <p:spTgt spid="28"/>
                                        </p:tgtEl>
                                        <p:attrNameLst>
                                          <p:attrName>ppt_x</p:attrName>
                                        </p:attrNameLst>
                                      </p:cBhvr>
                                      <p:tavLst>
                                        <p:tav tm="0">
                                          <p:val>
                                            <p:strVal val="#ppt_x"/>
                                          </p:val>
                                        </p:tav>
                                        <p:tav tm="100000">
                                          <p:val>
                                            <p:strVal val="#ppt_x"/>
                                          </p:val>
                                        </p:tav>
                                      </p:tavLst>
                                    </p:anim>
                                    <p:anim calcmode="lin" valueType="num">
                                      <p:cBhvr additive="base">
                                        <p:cTn id="1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3" presetClass="emph" presetSubtype="2" fill="hold" grpId="1" nodeType="clickEffect">
                                  <p:stCondLst>
                                    <p:cond delay="0"/>
                                  </p:stCondLst>
                                  <p:childTnLst>
                                    <p:animClr clrSpc="rgb" dir="cw">
                                      <p:cBhvr override="childStyle">
                                        <p:cTn id="140" dur="1000" fill="hold"/>
                                        <p:tgtEl>
                                          <p:spTgt spid="29"/>
                                        </p:tgtEl>
                                        <p:attrNameLst>
                                          <p:attrName>style.color</p:attrName>
                                        </p:attrNameLst>
                                      </p:cBhvr>
                                      <p:to>
                                        <a:srgbClr val="FF0000"/>
                                      </p:to>
                                    </p:animClr>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additive="base">
                                        <p:cTn id="145" dur="500" fill="hold"/>
                                        <p:tgtEl>
                                          <p:spTgt spid="32"/>
                                        </p:tgtEl>
                                        <p:attrNameLst>
                                          <p:attrName>ppt_x</p:attrName>
                                        </p:attrNameLst>
                                      </p:cBhvr>
                                      <p:tavLst>
                                        <p:tav tm="0">
                                          <p:val>
                                            <p:strVal val="#ppt_x"/>
                                          </p:val>
                                        </p:tav>
                                        <p:tav tm="100000">
                                          <p:val>
                                            <p:strVal val="#ppt_x"/>
                                          </p:val>
                                        </p:tav>
                                      </p:tavLst>
                                    </p:anim>
                                    <p:anim calcmode="lin" valueType="num">
                                      <p:cBhvr additive="base">
                                        <p:cTn id="1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23"/>
                                        </p:tgtEl>
                                        <p:attrNameLst>
                                          <p:attrName>style.visibility</p:attrName>
                                        </p:attrNameLst>
                                      </p:cBhvr>
                                      <p:to>
                                        <p:strVal val="visible"/>
                                      </p:to>
                                    </p:set>
                                    <p:anim calcmode="lin" valueType="num">
                                      <p:cBhvr additive="base">
                                        <p:cTn id="151" dur="500" fill="hold"/>
                                        <p:tgtEl>
                                          <p:spTgt spid="23"/>
                                        </p:tgtEl>
                                        <p:attrNameLst>
                                          <p:attrName>ppt_x</p:attrName>
                                        </p:attrNameLst>
                                      </p:cBhvr>
                                      <p:tavLst>
                                        <p:tav tm="0">
                                          <p:val>
                                            <p:strVal val="#ppt_x"/>
                                          </p:val>
                                        </p:tav>
                                        <p:tav tm="100000">
                                          <p:val>
                                            <p:strVal val="#ppt_x"/>
                                          </p:val>
                                        </p:tav>
                                      </p:tavLst>
                                    </p:anim>
                                    <p:anim calcmode="lin" valueType="num">
                                      <p:cBhvr additive="base">
                                        <p:cTn id="1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3" presetClass="emph" presetSubtype="2" fill="hold" grpId="1" nodeType="clickEffect">
                                  <p:stCondLst>
                                    <p:cond delay="0"/>
                                  </p:stCondLst>
                                  <p:childTnLst>
                                    <p:animClr clrSpc="rgb" dir="cw">
                                      <p:cBhvr override="childStyle">
                                        <p:cTn id="156" dur="1000" fill="hold"/>
                                        <p:tgtEl>
                                          <p:spTgt spid="11"/>
                                        </p:tgtEl>
                                        <p:attrNameLst>
                                          <p:attrName>style.color</p:attrName>
                                        </p:attrNameLst>
                                      </p:cBhvr>
                                      <p:to>
                                        <a:srgbClr val="FF0000"/>
                                      </p:to>
                                    </p:animClr>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30"/>
                                        </p:tgtEl>
                                        <p:attrNameLst>
                                          <p:attrName>style.visibility</p:attrName>
                                        </p:attrNameLst>
                                      </p:cBhvr>
                                      <p:to>
                                        <p:strVal val="visible"/>
                                      </p:to>
                                    </p:set>
                                    <p:anim calcmode="lin" valueType="num">
                                      <p:cBhvr additive="base">
                                        <p:cTn id="161" dur="500" fill="hold"/>
                                        <p:tgtEl>
                                          <p:spTgt spid="30"/>
                                        </p:tgtEl>
                                        <p:attrNameLst>
                                          <p:attrName>ppt_x</p:attrName>
                                        </p:attrNameLst>
                                      </p:cBhvr>
                                      <p:tavLst>
                                        <p:tav tm="0">
                                          <p:val>
                                            <p:strVal val="#ppt_x"/>
                                          </p:val>
                                        </p:tav>
                                        <p:tav tm="100000">
                                          <p:val>
                                            <p:strVal val="#ppt_x"/>
                                          </p:val>
                                        </p:tav>
                                      </p:tavLst>
                                    </p:anim>
                                    <p:anim calcmode="lin" valueType="num">
                                      <p:cBhvr additive="base">
                                        <p:cTn id="1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22"/>
                                        </p:tgtEl>
                                        <p:attrNameLst>
                                          <p:attrName>style.visibility</p:attrName>
                                        </p:attrNameLst>
                                      </p:cBhvr>
                                      <p:to>
                                        <p:strVal val="visible"/>
                                      </p:to>
                                    </p:set>
                                    <p:anim calcmode="lin" valueType="num">
                                      <p:cBhvr additive="base">
                                        <p:cTn id="167" dur="500" fill="hold"/>
                                        <p:tgtEl>
                                          <p:spTgt spid="22"/>
                                        </p:tgtEl>
                                        <p:attrNameLst>
                                          <p:attrName>ppt_x</p:attrName>
                                        </p:attrNameLst>
                                      </p:cBhvr>
                                      <p:tavLst>
                                        <p:tav tm="0">
                                          <p:val>
                                            <p:strVal val="#ppt_x"/>
                                          </p:val>
                                        </p:tav>
                                        <p:tav tm="100000">
                                          <p:val>
                                            <p:strVal val="#ppt_x"/>
                                          </p:val>
                                        </p:tav>
                                      </p:tavLst>
                                    </p:anim>
                                    <p:anim calcmode="lin" valueType="num">
                                      <p:cBhvr additive="base">
                                        <p:cTn id="1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3" presetClass="emph" presetSubtype="2" fill="hold" grpId="2" nodeType="clickEffect">
                                  <p:stCondLst>
                                    <p:cond delay="0"/>
                                  </p:stCondLst>
                                  <p:childTnLst>
                                    <p:animClr clrSpc="rgb" dir="cw">
                                      <p:cBhvr override="childStyle">
                                        <p:cTn id="172" dur="1000" fill="hold"/>
                                        <p:tgtEl>
                                          <p:spTgt spid="12"/>
                                        </p:tgtEl>
                                        <p:attrNameLst>
                                          <p:attrName>style.color</p:attrName>
                                        </p:attrNameLst>
                                      </p:cBhvr>
                                      <p:to>
                                        <a:srgbClr val="FF0000"/>
                                      </p:to>
                                    </p:animClr>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anim calcmode="lin" valueType="num">
                                      <p:cBhvr additive="base">
                                        <p:cTn id="177" dur="500" fill="hold"/>
                                        <p:tgtEl>
                                          <p:spTgt spid="31"/>
                                        </p:tgtEl>
                                        <p:attrNameLst>
                                          <p:attrName>ppt_x</p:attrName>
                                        </p:attrNameLst>
                                      </p:cBhvr>
                                      <p:tavLst>
                                        <p:tav tm="0">
                                          <p:val>
                                            <p:strVal val="#ppt_x"/>
                                          </p:val>
                                        </p:tav>
                                        <p:tav tm="100000">
                                          <p:val>
                                            <p:strVal val="#ppt_x"/>
                                          </p:val>
                                        </p:tav>
                                      </p:tavLst>
                                    </p:anim>
                                    <p:anim calcmode="lin" valueType="num">
                                      <p:cBhvr additive="base">
                                        <p:cTn id="17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35"/>
                                        </p:tgtEl>
                                        <p:attrNameLst>
                                          <p:attrName>style.visibility</p:attrName>
                                        </p:attrNameLst>
                                      </p:cBhvr>
                                      <p:to>
                                        <p:strVal val="visible"/>
                                      </p:to>
                                    </p:set>
                                    <p:anim calcmode="lin" valueType="num">
                                      <p:cBhvr additive="base">
                                        <p:cTn id="183" dur="500" fill="hold"/>
                                        <p:tgtEl>
                                          <p:spTgt spid="35"/>
                                        </p:tgtEl>
                                        <p:attrNameLst>
                                          <p:attrName>ppt_x</p:attrName>
                                        </p:attrNameLst>
                                      </p:cBhvr>
                                      <p:tavLst>
                                        <p:tav tm="0">
                                          <p:val>
                                            <p:strVal val="#ppt_x"/>
                                          </p:val>
                                        </p:tav>
                                        <p:tav tm="100000">
                                          <p:val>
                                            <p:strVal val="#ppt_x"/>
                                          </p:val>
                                        </p:tav>
                                      </p:tavLst>
                                    </p:anim>
                                    <p:anim calcmode="lin" valueType="num">
                                      <p:cBhvr additive="base">
                                        <p:cTn id="18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3" presetClass="emph" presetSubtype="2" fill="hold" grpId="1" nodeType="clickEffect">
                                  <p:stCondLst>
                                    <p:cond delay="0"/>
                                  </p:stCondLst>
                                  <p:childTnLst>
                                    <p:animClr clrSpc="rgb" dir="cw">
                                      <p:cBhvr override="childStyle">
                                        <p:cTn id="188" dur="1000" fill="hold"/>
                                        <p:tgtEl>
                                          <p:spTgt spid="16"/>
                                        </p:tgtEl>
                                        <p:attrNameLst>
                                          <p:attrName>style.color</p:attrName>
                                        </p:attrNameLst>
                                      </p:cBhvr>
                                      <p:to>
                                        <a:srgbClr val="FF0000"/>
                                      </p:to>
                                    </p:animClr>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10"/>
                                        </p:tgtEl>
                                        <p:attrNameLst>
                                          <p:attrName>style.visibility</p:attrName>
                                        </p:attrNameLst>
                                      </p:cBhvr>
                                      <p:to>
                                        <p:strVal val="visible"/>
                                      </p:to>
                                    </p:set>
                                    <p:anim calcmode="lin" valueType="num">
                                      <p:cBhvr additive="base">
                                        <p:cTn id="193" dur="500" fill="hold"/>
                                        <p:tgtEl>
                                          <p:spTgt spid="10"/>
                                        </p:tgtEl>
                                        <p:attrNameLst>
                                          <p:attrName>ppt_x</p:attrName>
                                        </p:attrNameLst>
                                      </p:cBhvr>
                                      <p:tavLst>
                                        <p:tav tm="0">
                                          <p:val>
                                            <p:strVal val="#ppt_x"/>
                                          </p:val>
                                        </p:tav>
                                        <p:tav tm="100000">
                                          <p:val>
                                            <p:strVal val="#ppt_x"/>
                                          </p:val>
                                        </p:tav>
                                      </p:tavLst>
                                    </p:anim>
                                    <p:anim calcmode="lin" valueType="num">
                                      <p:cBhvr additive="base">
                                        <p:cTn id="19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4"/>
                                        </p:tgtEl>
                                        <p:attrNameLst>
                                          <p:attrName>style.visibility</p:attrName>
                                        </p:attrNameLst>
                                      </p:cBhvr>
                                      <p:to>
                                        <p:strVal val="visible"/>
                                      </p:to>
                                    </p:set>
                                    <p:anim calcmode="lin" valueType="num">
                                      <p:cBhvr additive="base">
                                        <p:cTn id="199" dur="500" fill="hold"/>
                                        <p:tgtEl>
                                          <p:spTgt spid="34"/>
                                        </p:tgtEl>
                                        <p:attrNameLst>
                                          <p:attrName>ppt_x</p:attrName>
                                        </p:attrNameLst>
                                      </p:cBhvr>
                                      <p:tavLst>
                                        <p:tav tm="0">
                                          <p:val>
                                            <p:strVal val="#ppt_x"/>
                                          </p:val>
                                        </p:tav>
                                        <p:tav tm="100000">
                                          <p:val>
                                            <p:strVal val="#ppt_x"/>
                                          </p:val>
                                        </p:tav>
                                      </p:tavLst>
                                    </p:anim>
                                    <p:anim calcmode="lin" valueType="num">
                                      <p:cBhvr additive="base">
                                        <p:cTn id="20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3" presetClass="emph" presetSubtype="2" fill="hold" grpId="1" nodeType="clickEffect">
                                  <p:stCondLst>
                                    <p:cond delay="0"/>
                                  </p:stCondLst>
                                  <p:childTnLst>
                                    <p:animClr clrSpc="rgb" dir="cw">
                                      <p:cBhvr override="childStyle">
                                        <p:cTn id="204" dur="1000" fill="hold"/>
                                        <p:tgtEl>
                                          <p:spTgt spid="15"/>
                                        </p:tgtEl>
                                        <p:attrNameLst>
                                          <p:attrName>style.color</p:attrName>
                                        </p:attrNameLst>
                                      </p:cBhvr>
                                      <p:to>
                                        <a:srgbClr val="FF0000"/>
                                      </p:to>
                                    </p:animClr>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3"/>
                                        </p:tgtEl>
                                        <p:attrNameLst>
                                          <p:attrName>style.visibility</p:attrName>
                                        </p:attrNameLst>
                                      </p:cBhvr>
                                      <p:to>
                                        <p:strVal val="visible"/>
                                      </p:to>
                                    </p:set>
                                    <p:anim calcmode="lin" valueType="num">
                                      <p:cBhvr additive="base">
                                        <p:cTn id="209" dur="500" fill="hold"/>
                                        <p:tgtEl>
                                          <p:spTgt spid="33"/>
                                        </p:tgtEl>
                                        <p:attrNameLst>
                                          <p:attrName>ppt_x</p:attrName>
                                        </p:attrNameLst>
                                      </p:cBhvr>
                                      <p:tavLst>
                                        <p:tav tm="0">
                                          <p:val>
                                            <p:strVal val="#ppt_x"/>
                                          </p:val>
                                        </p:tav>
                                        <p:tav tm="100000">
                                          <p:val>
                                            <p:strVal val="#ppt_x"/>
                                          </p:val>
                                        </p:tav>
                                      </p:tavLst>
                                    </p:anim>
                                    <p:anim calcmode="lin" valueType="num">
                                      <p:cBhvr additive="base">
                                        <p:cTn id="2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3" presetClass="emph" presetSubtype="2" fill="hold" grpId="1" nodeType="clickEffect">
                                  <p:stCondLst>
                                    <p:cond delay="0"/>
                                  </p:stCondLst>
                                  <p:childTnLst>
                                    <p:animClr clrSpc="rgb" dir="cw">
                                      <p:cBhvr override="childStyle">
                                        <p:cTn id="214" dur="1000" fill="hold"/>
                                        <p:tgtEl>
                                          <p:spTgt spid="14"/>
                                        </p:tgtEl>
                                        <p:attrNameLst>
                                          <p:attrName>style.color</p:attrName>
                                        </p:attrNameLst>
                                      </p:cBhvr>
                                      <p:to>
                                        <a:srgbClr val="FF0000"/>
                                      </p:to>
                                    </p:animClr>
                                  </p:childTnLst>
                                </p:cTn>
                              </p:par>
                            </p:childTnLst>
                          </p:cTn>
                        </p:par>
                      </p:childTnLst>
                    </p:cTn>
                  </p:par>
                  <p:par>
                    <p:cTn id="215" fill="hold">
                      <p:stCondLst>
                        <p:cond delay="indefinite"/>
                      </p:stCondLst>
                      <p:childTnLst>
                        <p:par>
                          <p:cTn id="216" fill="hold">
                            <p:stCondLst>
                              <p:cond delay="0"/>
                            </p:stCondLst>
                            <p:childTnLst>
                              <p:par>
                                <p:cTn id="217" presetID="3" presetClass="emph" presetSubtype="2" fill="hold" grpId="1" nodeType="clickEffect">
                                  <p:stCondLst>
                                    <p:cond delay="0"/>
                                  </p:stCondLst>
                                  <p:childTnLst>
                                    <p:animClr clrSpc="rgb" dir="cw">
                                      <p:cBhvr override="childStyle">
                                        <p:cTn id="218" dur="1000" fill="hold"/>
                                        <p:tgtEl>
                                          <p:spTgt spid="13"/>
                                        </p:tgtEl>
                                        <p:attrNameLst>
                                          <p:attrName>style.color</p:attrName>
                                        </p:attrNameLst>
                                      </p:cBhvr>
                                      <p:to>
                                        <a:srgbClr val="FF0000"/>
                                      </p:to>
                                    </p:animClr>
                                  </p:childTnLst>
                                </p:cTn>
                              </p:par>
                            </p:childTnLst>
                          </p:cTn>
                        </p:par>
                      </p:childTnLst>
                    </p:cTn>
                  </p:par>
                  <p:par>
                    <p:cTn id="219" fill="hold">
                      <p:stCondLst>
                        <p:cond delay="indefinite"/>
                      </p:stCondLst>
                      <p:childTnLst>
                        <p:par>
                          <p:cTn id="220" fill="hold">
                            <p:stCondLst>
                              <p:cond delay="0"/>
                            </p:stCondLst>
                            <p:childTnLst>
                              <p:par>
                                <p:cTn id="221" presetID="3" presetClass="emph" presetSubtype="2" fill="hold" grpId="1" nodeType="clickEffect">
                                  <p:stCondLst>
                                    <p:cond delay="0"/>
                                  </p:stCondLst>
                                  <p:childTnLst>
                                    <p:animClr clrSpc="rgb" dir="cw">
                                      <p:cBhvr override="childStyle">
                                        <p:cTn id="222" dur="1000" fill="hold"/>
                                        <p:tgtEl>
                                          <p:spTgt spid="24"/>
                                        </p:tgtEl>
                                        <p:attrNameLst>
                                          <p:attrName>style.color</p:attrName>
                                        </p:attrNameLst>
                                      </p:cBhvr>
                                      <p:to>
                                        <a:srgbClr val="FF0000"/>
                                      </p:to>
                                    </p:animClr>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 calcmode="lin" valueType="num">
                                      <p:cBhvr additive="base">
                                        <p:cTn id="227" dur="500" fill="hold"/>
                                        <p:tgtEl>
                                          <p:spTgt spid="52"/>
                                        </p:tgtEl>
                                        <p:attrNameLst>
                                          <p:attrName>ppt_x</p:attrName>
                                        </p:attrNameLst>
                                      </p:cBhvr>
                                      <p:tavLst>
                                        <p:tav tm="0">
                                          <p:val>
                                            <p:strVal val="#ppt_x"/>
                                          </p:val>
                                        </p:tav>
                                        <p:tav tm="100000">
                                          <p:val>
                                            <p:strVal val="#ppt_x"/>
                                          </p:val>
                                        </p:tav>
                                      </p:tavLst>
                                    </p:anim>
                                    <p:anim calcmode="lin" valueType="num">
                                      <p:cBhvr additive="base">
                                        <p:cTn id="22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44"/>
                                        </p:tgtEl>
                                        <p:attrNameLst>
                                          <p:attrName>style.visibility</p:attrName>
                                        </p:attrNameLst>
                                      </p:cBhvr>
                                      <p:to>
                                        <p:strVal val="visible"/>
                                      </p:to>
                                    </p:set>
                                    <p:anim calcmode="lin" valueType="num">
                                      <p:cBhvr additive="base">
                                        <p:cTn id="233" dur="500" fill="hold"/>
                                        <p:tgtEl>
                                          <p:spTgt spid="44"/>
                                        </p:tgtEl>
                                        <p:attrNameLst>
                                          <p:attrName>ppt_x</p:attrName>
                                        </p:attrNameLst>
                                      </p:cBhvr>
                                      <p:tavLst>
                                        <p:tav tm="0">
                                          <p:val>
                                            <p:strVal val="#ppt_x"/>
                                          </p:val>
                                        </p:tav>
                                        <p:tav tm="100000">
                                          <p:val>
                                            <p:strVal val="#ppt_x"/>
                                          </p:val>
                                        </p:tav>
                                      </p:tavLst>
                                    </p:anim>
                                    <p:anim calcmode="lin" valueType="num">
                                      <p:cBhvr additive="base">
                                        <p:cTn id="2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3" presetClass="emph" presetSubtype="2" fill="hold" grpId="1" nodeType="clickEffect">
                                  <p:stCondLst>
                                    <p:cond delay="0"/>
                                  </p:stCondLst>
                                  <p:childTnLst>
                                    <p:animClr clrSpc="rgb" dir="cw">
                                      <p:cBhvr override="childStyle">
                                        <p:cTn id="238" dur="1000" fill="hold"/>
                                        <p:tgtEl>
                                          <p:spTgt spid="32"/>
                                        </p:tgtEl>
                                        <p:attrNameLst>
                                          <p:attrName>style.color</p:attrName>
                                        </p:attrNameLst>
                                      </p:cBhvr>
                                      <p:to>
                                        <a:srgbClr val="FF0000"/>
                                      </p:to>
                                    </p:animClr>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51"/>
                                        </p:tgtEl>
                                        <p:attrNameLst>
                                          <p:attrName>style.visibility</p:attrName>
                                        </p:attrNameLst>
                                      </p:cBhvr>
                                      <p:to>
                                        <p:strVal val="visible"/>
                                      </p:to>
                                    </p:set>
                                    <p:anim calcmode="lin" valueType="num">
                                      <p:cBhvr additive="base">
                                        <p:cTn id="243" dur="500" fill="hold"/>
                                        <p:tgtEl>
                                          <p:spTgt spid="51"/>
                                        </p:tgtEl>
                                        <p:attrNameLst>
                                          <p:attrName>ppt_x</p:attrName>
                                        </p:attrNameLst>
                                      </p:cBhvr>
                                      <p:tavLst>
                                        <p:tav tm="0">
                                          <p:val>
                                            <p:strVal val="#ppt_x"/>
                                          </p:val>
                                        </p:tav>
                                        <p:tav tm="100000">
                                          <p:val>
                                            <p:strVal val="#ppt_x"/>
                                          </p:val>
                                        </p:tav>
                                      </p:tavLst>
                                    </p:anim>
                                    <p:anim calcmode="lin" valueType="num">
                                      <p:cBhvr additive="base">
                                        <p:cTn id="24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2" presetClass="entr" presetSubtype="4" fill="hold" grpId="0" nodeType="clickEffect">
                                  <p:stCondLst>
                                    <p:cond delay="0"/>
                                  </p:stCondLst>
                                  <p:childTnLst>
                                    <p:set>
                                      <p:cBhvr>
                                        <p:cTn id="248" dur="1" fill="hold">
                                          <p:stCondLst>
                                            <p:cond delay="0"/>
                                          </p:stCondLst>
                                        </p:cTn>
                                        <p:tgtEl>
                                          <p:spTgt spid="43"/>
                                        </p:tgtEl>
                                        <p:attrNameLst>
                                          <p:attrName>style.visibility</p:attrName>
                                        </p:attrNameLst>
                                      </p:cBhvr>
                                      <p:to>
                                        <p:strVal val="visible"/>
                                      </p:to>
                                    </p:set>
                                    <p:anim calcmode="lin" valueType="num">
                                      <p:cBhvr additive="base">
                                        <p:cTn id="249" dur="500" fill="hold"/>
                                        <p:tgtEl>
                                          <p:spTgt spid="43"/>
                                        </p:tgtEl>
                                        <p:attrNameLst>
                                          <p:attrName>ppt_x</p:attrName>
                                        </p:attrNameLst>
                                      </p:cBhvr>
                                      <p:tavLst>
                                        <p:tav tm="0">
                                          <p:val>
                                            <p:strVal val="#ppt_x"/>
                                          </p:val>
                                        </p:tav>
                                        <p:tav tm="100000">
                                          <p:val>
                                            <p:strVal val="#ppt_x"/>
                                          </p:val>
                                        </p:tav>
                                      </p:tavLst>
                                    </p:anim>
                                    <p:anim calcmode="lin" valueType="num">
                                      <p:cBhvr additive="base">
                                        <p:cTn id="25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3" presetClass="emph" presetSubtype="2" fill="hold" grpId="1" nodeType="clickEffect">
                                  <p:stCondLst>
                                    <p:cond delay="0"/>
                                  </p:stCondLst>
                                  <p:childTnLst>
                                    <p:animClr clrSpc="rgb" dir="cw">
                                      <p:cBhvr override="childStyle">
                                        <p:cTn id="254" dur="1000" fill="hold"/>
                                        <p:tgtEl>
                                          <p:spTgt spid="28"/>
                                        </p:tgtEl>
                                        <p:attrNameLst>
                                          <p:attrName>style.color</p:attrName>
                                        </p:attrNameLst>
                                      </p:cBhvr>
                                      <p:to>
                                        <a:srgbClr val="FF0000"/>
                                      </p:to>
                                    </p:animClr>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50"/>
                                        </p:tgtEl>
                                        <p:attrNameLst>
                                          <p:attrName>style.visibility</p:attrName>
                                        </p:attrNameLst>
                                      </p:cBhvr>
                                      <p:to>
                                        <p:strVal val="visible"/>
                                      </p:to>
                                    </p:set>
                                    <p:anim calcmode="lin" valueType="num">
                                      <p:cBhvr additive="base">
                                        <p:cTn id="259" dur="500" fill="hold"/>
                                        <p:tgtEl>
                                          <p:spTgt spid="50"/>
                                        </p:tgtEl>
                                        <p:attrNameLst>
                                          <p:attrName>ppt_x</p:attrName>
                                        </p:attrNameLst>
                                      </p:cBhvr>
                                      <p:tavLst>
                                        <p:tav tm="0">
                                          <p:val>
                                            <p:strVal val="#ppt_x"/>
                                          </p:val>
                                        </p:tav>
                                        <p:tav tm="100000">
                                          <p:val>
                                            <p:strVal val="#ppt_x"/>
                                          </p:val>
                                        </p:tav>
                                      </p:tavLst>
                                    </p:anim>
                                    <p:anim calcmode="lin" valueType="num">
                                      <p:cBhvr additive="base">
                                        <p:cTn id="26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42"/>
                                        </p:tgtEl>
                                        <p:attrNameLst>
                                          <p:attrName>style.visibility</p:attrName>
                                        </p:attrNameLst>
                                      </p:cBhvr>
                                      <p:to>
                                        <p:strVal val="visible"/>
                                      </p:to>
                                    </p:set>
                                    <p:anim calcmode="lin" valueType="num">
                                      <p:cBhvr additive="base">
                                        <p:cTn id="265" dur="500" fill="hold"/>
                                        <p:tgtEl>
                                          <p:spTgt spid="42"/>
                                        </p:tgtEl>
                                        <p:attrNameLst>
                                          <p:attrName>ppt_x</p:attrName>
                                        </p:attrNameLst>
                                      </p:cBhvr>
                                      <p:tavLst>
                                        <p:tav tm="0">
                                          <p:val>
                                            <p:strVal val="#ppt_x"/>
                                          </p:val>
                                        </p:tav>
                                        <p:tav tm="100000">
                                          <p:val>
                                            <p:strVal val="#ppt_x"/>
                                          </p:val>
                                        </p:tav>
                                      </p:tavLst>
                                    </p:anim>
                                    <p:anim calcmode="lin" valueType="num">
                                      <p:cBhvr additive="base">
                                        <p:cTn id="26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3" presetClass="emph" presetSubtype="2" fill="hold" grpId="1" nodeType="clickEffect">
                                  <p:stCondLst>
                                    <p:cond delay="0"/>
                                  </p:stCondLst>
                                  <p:childTnLst>
                                    <p:animClr clrSpc="rgb" dir="cw">
                                      <p:cBhvr override="childStyle">
                                        <p:cTn id="270" dur="1000" fill="hold"/>
                                        <p:tgtEl>
                                          <p:spTgt spid="30"/>
                                        </p:tgtEl>
                                        <p:attrNameLst>
                                          <p:attrName>style.color</p:attrName>
                                        </p:attrNameLst>
                                      </p:cBhvr>
                                      <p:to>
                                        <a:srgbClr val="FF0000"/>
                                      </p:to>
                                    </p:animClr>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0" nodeType="clickEffect">
                                  <p:stCondLst>
                                    <p:cond delay="0"/>
                                  </p:stCondLst>
                                  <p:childTnLst>
                                    <p:set>
                                      <p:cBhvr>
                                        <p:cTn id="274" dur="1" fill="hold">
                                          <p:stCondLst>
                                            <p:cond delay="0"/>
                                          </p:stCondLst>
                                        </p:cTn>
                                        <p:tgtEl>
                                          <p:spTgt spid="49"/>
                                        </p:tgtEl>
                                        <p:attrNameLst>
                                          <p:attrName>style.visibility</p:attrName>
                                        </p:attrNameLst>
                                      </p:cBhvr>
                                      <p:to>
                                        <p:strVal val="visible"/>
                                      </p:to>
                                    </p:set>
                                    <p:anim calcmode="lin" valueType="num">
                                      <p:cBhvr additive="base">
                                        <p:cTn id="275" dur="500" fill="hold"/>
                                        <p:tgtEl>
                                          <p:spTgt spid="49"/>
                                        </p:tgtEl>
                                        <p:attrNameLst>
                                          <p:attrName>ppt_x</p:attrName>
                                        </p:attrNameLst>
                                      </p:cBhvr>
                                      <p:tavLst>
                                        <p:tav tm="0">
                                          <p:val>
                                            <p:strVal val="#ppt_x"/>
                                          </p:val>
                                        </p:tav>
                                        <p:tav tm="100000">
                                          <p:val>
                                            <p:strVal val="#ppt_x"/>
                                          </p:val>
                                        </p:tav>
                                      </p:tavLst>
                                    </p:anim>
                                    <p:anim calcmode="lin" valueType="num">
                                      <p:cBhvr additive="base">
                                        <p:cTn id="27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41"/>
                                        </p:tgtEl>
                                        <p:attrNameLst>
                                          <p:attrName>style.visibility</p:attrName>
                                        </p:attrNameLst>
                                      </p:cBhvr>
                                      <p:to>
                                        <p:strVal val="visible"/>
                                      </p:to>
                                    </p:set>
                                    <p:anim calcmode="lin" valueType="num">
                                      <p:cBhvr additive="base">
                                        <p:cTn id="281" dur="500" fill="hold"/>
                                        <p:tgtEl>
                                          <p:spTgt spid="41"/>
                                        </p:tgtEl>
                                        <p:attrNameLst>
                                          <p:attrName>ppt_x</p:attrName>
                                        </p:attrNameLst>
                                      </p:cBhvr>
                                      <p:tavLst>
                                        <p:tav tm="0">
                                          <p:val>
                                            <p:strVal val="#ppt_x"/>
                                          </p:val>
                                        </p:tav>
                                        <p:tav tm="100000">
                                          <p:val>
                                            <p:strVal val="#ppt_x"/>
                                          </p:val>
                                        </p:tav>
                                      </p:tavLst>
                                    </p:anim>
                                    <p:anim calcmode="lin" valueType="num">
                                      <p:cBhvr additive="base">
                                        <p:cTn id="28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3" presetClass="emph" presetSubtype="2" fill="hold" grpId="1" nodeType="clickEffect">
                                  <p:stCondLst>
                                    <p:cond delay="0"/>
                                  </p:stCondLst>
                                  <p:childTnLst>
                                    <p:animClr clrSpc="rgb" dir="cw">
                                      <p:cBhvr override="childStyle">
                                        <p:cTn id="286" dur="1000" fill="hold"/>
                                        <p:tgtEl>
                                          <p:spTgt spid="23"/>
                                        </p:tgtEl>
                                        <p:attrNameLst>
                                          <p:attrName>style.color</p:attrName>
                                        </p:attrNameLst>
                                      </p:cBhvr>
                                      <p:to>
                                        <a:srgbClr val="FF0000"/>
                                      </p:to>
                                    </p:animClr>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48"/>
                                        </p:tgtEl>
                                        <p:attrNameLst>
                                          <p:attrName>style.visibility</p:attrName>
                                        </p:attrNameLst>
                                      </p:cBhvr>
                                      <p:to>
                                        <p:strVal val="visible"/>
                                      </p:to>
                                    </p:set>
                                    <p:anim calcmode="lin" valueType="num">
                                      <p:cBhvr additive="base">
                                        <p:cTn id="291" dur="500" fill="hold"/>
                                        <p:tgtEl>
                                          <p:spTgt spid="48"/>
                                        </p:tgtEl>
                                        <p:attrNameLst>
                                          <p:attrName>ppt_x</p:attrName>
                                        </p:attrNameLst>
                                      </p:cBhvr>
                                      <p:tavLst>
                                        <p:tav tm="0">
                                          <p:val>
                                            <p:strVal val="#ppt_x"/>
                                          </p:val>
                                        </p:tav>
                                        <p:tav tm="100000">
                                          <p:val>
                                            <p:strVal val="#ppt_x"/>
                                          </p:val>
                                        </p:tav>
                                      </p:tavLst>
                                    </p:anim>
                                    <p:anim calcmode="lin" valueType="num">
                                      <p:cBhvr additive="base">
                                        <p:cTn id="29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40"/>
                                        </p:tgtEl>
                                        <p:attrNameLst>
                                          <p:attrName>style.visibility</p:attrName>
                                        </p:attrNameLst>
                                      </p:cBhvr>
                                      <p:to>
                                        <p:strVal val="visible"/>
                                      </p:to>
                                    </p:set>
                                    <p:anim calcmode="lin" valueType="num">
                                      <p:cBhvr additive="base">
                                        <p:cTn id="297" dur="500" fill="hold"/>
                                        <p:tgtEl>
                                          <p:spTgt spid="40"/>
                                        </p:tgtEl>
                                        <p:attrNameLst>
                                          <p:attrName>ppt_x</p:attrName>
                                        </p:attrNameLst>
                                      </p:cBhvr>
                                      <p:tavLst>
                                        <p:tav tm="0">
                                          <p:val>
                                            <p:strVal val="#ppt_x"/>
                                          </p:val>
                                        </p:tav>
                                        <p:tav tm="100000">
                                          <p:val>
                                            <p:strVal val="#ppt_x"/>
                                          </p:val>
                                        </p:tav>
                                      </p:tavLst>
                                    </p:anim>
                                    <p:anim calcmode="lin" valueType="num">
                                      <p:cBhvr additive="base">
                                        <p:cTn id="29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3" presetClass="emph" presetSubtype="2" fill="hold" grpId="1" nodeType="clickEffect">
                                  <p:stCondLst>
                                    <p:cond delay="0"/>
                                  </p:stCondLst>
                                  <p:childTnLst>
                                    <p:animClr clrSpc="rgb" dir="cw">
                                      <p:cBhvr override="childStyle">
                                        <p:cTn id="302" dur="1000" fill="hold"/>
                                        <p:tgtEl>
                                          <p:spTgt spid="31"/>
                                        </p:tgtEl>
                                        <p:attrNameLst>
                                          <p:attrName>style.color</p:attrName>
                                        </p:attrNameLst>
                                      </p:cBhvr>
                                      <p:to>
                                        <a:srgbClr val="FF0000"/>
                                      </p:to>
                                    </p:animClr>
                                  </p:childTnLst>
                                </p:cTn>
                              </p:par>
                            </p:childTnLst>
                          </p:cTn>
                        </p:par>
                      </p:childTnLst>
                    </p:cTn>
                  </p:par>
                  <p:par>
                    <p:cTn id="303" fill="hold">
                      <p:stCondLst>
                        <p:cond delay="indefinite"/>
                      </p:stCondLst>
                      <p:childTnLst>
                        <p:par>
                          <p:cTn id="304" fill="hold">
                            <p:stCondLst>
                              <p:cond delay="0"/>
                            </p:stCondLst>
                            <p:childTnLst>
                              <p:par>
                                <p:cTn id="305" presetID="2" presetClass="entr" presetSubtype="4" fill="hold" grpId="0" nodeType="clickEffect">
                                  <p:stCondLst>
                                    <p:cond delay="0"/>
                                  </p:stCondLst>
                                  <p:childTnLst>
                                    <p:set>
                                      <p:cBhvr>
                                        <p:cTn id="306" dur="1" fill="hold">
                                          <p:stCondLst>
                                            <p:cond delay="0"/>
                                          </p:stCondLst>
                                        </p:cTn>
                                        <p:tgtEl>
                                          <p:spTgt spid="47"/>
                                        </p:tgtEl>
                                        <p:attrNameLst>
                                          <p:attrName>style.visibility</p:attrName>
                                        </p:attrNameLst>
                                      </p:cBhvr>
                                      <p:to>
                                        <p:strVal val="visible"/>
                                      </p:to>
                                    </p:set>
                                    <p:anim calcmode="lin" valueType="num">
                                      <p:cBhvr additive="base">
                                        <p:cTn id="307" dur="500" fill="hold"/>
                                        <p:tgtEl>
                                          <p:spTgt spid="47"/>
                                        </p:tgtEl>
                                        <p:attrNameLst>
                                          <p:attrName>ppt_x</p:attrName>
                                        </p:attrNameLst>
                                      </p:cBhvr>
                                      <p:tavLst>
                                        <p:tav tm="0">
                                          <p:val>
                                            <p:strVal val="#ppt_x"/>
                                          </p:val>
                                        </p:tav>
                                        <p:tav tm="100000">
                                          <p:val>
                                            <p:strVal val="#ppt_x"/>
                                          </p:val>
                                        </p:tav>
                                      </p:tavLst>
                                    </p:anim>
                                    <p:anim calcmode="lin" valueType="num">
                                      <p:cBhvr additive="base">
                                        <p:cTn id="30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grpId="0" nodeType="clickEffect">
                                  <p:stCondLst>
                                    <p:cond delay="0"/>
                                  </p:stCondLst>
                                  <p:childTnLst>
                                    <p:set>
                                      <p:cBhvr>
                                        <p:cTn id="312" dur="1" fill="hold">
                                          <p:stCondLst>
                                            <p:cond delay="0"/>
                                          </p:stCondLst>
                                        </p:cTn>
                                        <p:tgtEl>
                                          <p:spTgt spid="37"/>
                                        </p:tgtEl>
                                        <p:attrNameLst>
                                          <p:attrName>style.visibility</p:attrName>
                                        </p:attrNameLst>
                                      </p:cBhvr>
                                      <p:to>
                                        <p:strVal val="visible"/>
                                      </p:to>
                                    </p:set>
                                    <p:anim calcmode="lin" valueType="num">
                                      <p:cBhvr additive="base">
                                        <p:cTn id="313" dur="500" fill="hold"/>
                                        <p:tgtEl>
                                          <p:spTgt spid="37"/>
                                        </p:tgtEl>
                                        <p:attrNameLst>
                                          <p:attrName>ppt_x</p:attrName>
                                        </p:attrNameLst>
                                      </p:cBhvr>
                                      <p:tavLst>
                                        <p:tav tm="0">
                                          <p:val>
                                            <p:strVal val="#ppt_x"/>
                                          </p:val>
                                        </p:tav>
                                        <p:tav tm="100000">
                                          <p:val>
                                            <p:strVal val="#ppt_x"/>
                                          </p:val>
                                        </p:tav>
                                      </p:tavLst>
                                    </p:anim>
                                    <p:anim calcmode="lin" valueType="num">
                                      <p:cBhvr additive="base">
                                        <p:cTn id="3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3" presetClass="emph" presetSubtype="2" fill="hold" grpId="1" nodeType="clickEffect">
                                  <p:stCondLst>
                                    <p:cond delay="0"/>
                                  </p:stCondLst>
                                  <p:childTnLst>
                                    <p:animClr clrSpc="rgb" dir="cw">
                                      <p:cBhvr override="childStyle">
                                        <p:cTn id="318" dur="1000" fill="hold"/>
                                        <p:tgtEl>
                                          <p:spTgt spid="10"/>
                                        </p:tgtEl>
                                        <p:attrNameLst>
                                          <p:attrName>style.color</p:attrName>
                                        </p:attrNameLst>
                                      </p:cBhvr>
                                      <p:to>
                                        <a:srgbClr val="FF0000"/>
                                      </p:to>
                                    </p:animClr>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39"/>
                                        </p:tgtEl>
                                        <p:attrNameLst>
                                          <p:attrName>style.visibility</p:attrName>
                                        </p:attrNameLst>
                                      </p:cBhvr>
                                      <p:to>
                                        <p:strVal val="visible"/>
                                      </p:to>
                                    </p:set>
                                    <p:anim calcmode="lin" valueType="num">
                                      <p:cBhvr additive="base">
                                        <p:cTn id="323" dur="500" fill="hold"/>
                                        <p:tgtEl>
                                          <p:spTgt spid="39"/>
                                        </p:tgtEl>
                                        <p:attrNameLst>
                                          <p:attrName>ppt_x</p:attrName>
                                        </p:attrNameLst>
                                      </p:cBhvr>
                                      <p:tavLst>
                                        <p:tav tm="0">
                                          <p:val>
                                            <p:strVal val="#ppt_x"/>
                                          </p:val>
                                        </p:tav>
                                        <p:tav tm="100000">
                                          <p:val>
                                            <p:strVal val="#ppt_x"/>
                                          </p:val>
                                        </p:tav>
                                      </p:tavLst>
                                    </p:anim>
                                    <p:anim calcmode="lin" valueType="num">
                                      <p:cBhvr additive="base">
                                        <p:cTn id="32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3" presetClass="emph" presetSubtype="2" fill="hold" grpId="1" nodeType="clickEffect">
                                  <p:stCondLst>
                                    <p:cond delay="0"/>
                                  </p:stCondLst>
                                  <p:childTnLst>
                                    <p:animClr clrSpc="rgb" dir="cw">
                                      <p:cBhvr override="childStyle">
                                        <p:cTn id="328" dur="1000" fill="hold"/>
                                        <p:tgtEl>
                                          <p:spTgt spid="22"/>
                                        </p:tgtEl>
                                        <p:attrNameLst>
                                          <p:attrName>style.color</p:attrName>
                                        </p:attrNameLst>
                                      </p:cBhvr>
                                      <p:to>
                                        <a:srgbClr val="FF0000"/>
                                      </p:to>
                                    </p:animClr>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0" nodeType="clickEffect">
                                  <p:stCondLst>
                                    <p:cond delay="0"/>
                                  </p:stCondLst>
                                  <p:childTnLst>
                                    <p:set>
                                      <p:cBhvr>
                                        <p:cTn id="332" dur="1" fill="hold">
                                          <p:stCondLst>
                                            <p:cond delay="0"/>
                                          </p:stCondLst>
                                        </p:cTn>
                                        <p:tgtEl>
                                          <p:spTgt spid="46"/>
                                        </p:tgtEl>
                                        <p:attrNameLst>
                                          <p:attrName>style.visibility</p:attrName>
                                        </p:attrNameLst>
                                      </p:cBhvr>
                                      <p:to>
                                        <p:strVal val="visible"/>
                                      </p:to>
                                    </p:set>
                                    <p:anim calcmode="lin" valueType="num">
                                      <p:cBhvr additive="base">
                                        <p:cTn id="333" dur="500" fill="hold"/>
                                        <p:tgtEl>
                                          <p:spTgt spid="46"/>
                                        </p:tgtEl>
                                        <p:attrNameLst>
                                          <p:attrName>ppt_x</p:attrName>
                                        </p:attrNameLst>
                                      </p:cBhvr>
                                      <p:tavLst>
                                        <p:tav tm="0">
                                          <p:val>
                                            <p:strVal val="#ppt_x"/>
                                          </p:val>
                                        </p:tav>
                                        <p:tav tm="100000">
                                          <p:val>
                                            <p:strVal val="#ppt_x"/>
                                          </p:val>
                                        </p:tav>
                                      </p:tavLst>
                                    </p:anim>
                                    <p:anim calcmode="lin" valueType="num">
                                      <p:cBhvr additive="base">
                                        <p:cTn id="3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ntr" presetSubtype="4" fill="hold" grpId="0" nodeType="clickEffect">
                                  <p:stCondLst>
                                    <p:cond delay="0"/>
                                  </p:stCondLst>
                                  <p:childTnLst>
                                    <p:set>
                                      <p:cBhvr>
                                        <p:cTn id="338" dur="1" fill="hold">
                                          <p:stCondLst>
                                            <p:cond delay="0"/>
                                          </p:stCondLst>
                                        </p:cTn>
                                        <p:tgtEl>
                                          <p:spTgt spid="38"/>
                                        </p:tgtEl>
                                        <p:attrNameLst>
                                          <p:attrName>style.visibility</p:attrName>
                                        </p:attrNameLst>
                                      </p:cBhvr>
                                      <p:to>
                                        <p:strVal val="visible"/>
                                      </p:to>
                                    </p:set>
                                    <p:anim calcmode="lin" valueType="num">
                                      <p:cBhvr additive="base">
                                        <p:cTn id="339" dur="500" fill="hold"/>
                                        <p:tgtEl>
                                          <p:spTgt spid="38"/>
                                        </p:tgtEl>
                                        <p:attrNameLst>
                                          <p:attrName>ppt_x</p:attrName>
                                        </p:attrNameLst>
                                      </p:cBhvr>
                                      <p:tavLst>
                                        <p:tav tm="0">
                                          <p:val>
                                            <p:strVal val="#ppt_x"/>
                                          </p:val>
                                        </p:tav>
                                        <p:tav tm="100000">
                                          <p:val>
                                            <p:strVal val="#ppt_x"/>
                                          </p:val>
                                        </p:tav>
                                      </p:tavLst>
                                    </p:anim>
                                    <p:anim calcmode="lin" valueType="num">
                                      <p:cBhvr additive="base">
                                        <p:cTn id="34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3" presetClass="emph" presetSubtype="2" fill="hold" grpId="1" nodeType="clickEffect">
                                  <p:stCondLst>
                                    <p:cond delay="0"/>
                                  </p:stCondLst>
                                  <p:childTnLst>
                                    <p:animClr clrSpc="rgb" dir="cw">
                                      <p:cBhvr override="childStyle">
                                        <p:cTn id="344" dur="1000" fill="hold"/>
                                        <p:tgtEl>
                                          <p:spTgt spid="35"/>
                                        </p:tgtEl>
                                        <p:attrNameLst>
                                          <p:attrName>style.color</p:attrName>
                                        </p:attrNameLst>
                                      </p:cBhvr>
                                      <p:to>
                                        <a:srgbClr val="FF0000"/>
                                      </p:to>
                                    </p:animClr>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 calcmode="lin" valueType="num">
                                      <p:cBhvr additive="base">
                                        <p:cTn id="349" dur="500" fill="hold"/>
                                        <p:tgtEl>
                                          <p:spTgt spid="45"/>
                                        </p:tgtEl>
                                        <p:attrNameLst>
                                          <p:attrName>ppt_x</p:attrName>
                                        </p:attrNameLst>
                                      </p:cBhvr>
                                      <p:tavLst>
                                        <p:tav tm="0">
                                          <p:val>
                                            <p:strVal val="#ppt_x"/>
                                          </p:val>
                                        </p:tav>
                                        <p:tav tm="100000">
                                          <p:val>
                                            <p:strVal val="#ppt_x"/>
                                          </p:val>
                                        </p:tav>
                                      </p:tavLst>
                                    </p:anim>
                                    <p:anim calcmode="lin" valueType="num">
                                      <p:cBhvr additive="base">
                                        <p:cTn id="3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3" presetClass="emph" presetSubtype="2" fill="hold" grpId="1" nodeType="clickEffect">
                                  <p:stCondLst>
                                    <p:cond delay="0"/>
                                  </p:stCondLst>
                                  <p:childTnLst>
                                    <p:animClr clrSpc="rgb" dir="cw">
                                      <p:cBhvr override="childStyle">
                                        <p:cTn id="354" dur="1000" fill="hold"/>
                                        <p:tgtEl>
                                          <p:spTgt spid="34"/>
                                        </p:tgtEl>
                                        <p:attrNameLst>
                                          <p:attrName>style.color</p:attrName>
                                        </p:attrNameLst>
                                      </p:cBhvr>
                                      <p:to>
                                        <a:srgbClr val="FF0000"/>
                                      </p:to>
                                    </p:animClr>
                                  </p:childTnLst>
                                </p:cTn>
                              </p:par>
                            </p:childTnLst>
                          </p:cTn>
                        </p:par>
                      </p:childTnLst>
                    </p:cTn>
                  </p:par>
                  <p:par>
                    <p:cTn id="355" fill="hold">
                      <p:stCondLst>
                        <p:cond delay="indefinite"/>
                      </p:stCondLst>
                      <p:childTnLst>
                        <p:par>
                          <p:cTn id="356" fill="hold">
                            <p:stCondLst>
                              <p:cond delay="0"/>
                            </p:stCondLst>
                            <p:childTnLst>
                              <p:par>
                                <p:cTn id="357" presetID="3" presetClass="emph" presetSubtype="2" fill="hold" grpId="1" nodeType="clickEffect">
                                  <p:stCondLst>
                                    <p:cond delay="0"/>
                                  </p:stCondLst>
                                  <p:childTnLst>
                                    <p:animClr clrSpc="rgb" dir="cw">
                                      <p:cBhvr override="childStyle">
                                        <p:cTn id="358" dur="1000" fill="hold"/>
                                        <p:tgtEl>
                                          <p:spTgt spid="33"/>
                                        </p:tgtEl>
                                        <p:attrNameLst>
                                          <p:attrName>style.color</p:attrName>
                                        </p:attrNameLst>
                                      </p:cBhvr>
                                      <p:to>
                                        <a:srgbClr val="FF0000"/>
                                      </p:to>
                                    </p:animClr>
                                  </p:childTnLst>
                                </p:cTn>
                              </p:par>
                            </p:childTnLst>
                          </p:cTn>
                        </p:par>
                      </p:childTnLst>
                    </p:cTn>
                  </p:par>
                  <p:par>
                    <p:cTn id="359" fill="hold">
                      <p:stCondLst>
                        <p:cond delay="indefinite"/>
                      </p:stCondLst>
                      <p:childTnLst>
                        <p:par>
                          <p:cTn id="360" fill="hold">
                            <p:stCondLst>
                              <p:cond delay="0"/>
                            </p:stCondLst>
                            <p:childTnLst>
                              <p:par>
                                <p:cTn id="361" presetID="2" presetClass="entr" presetSubtype="4" fill="hold" grpId="0" nodeType="clickEffect">
                                  <p:stCondLst>
                                    <p:cond delay="0"/>
                                  </p:stCondLst>
                                  <p:childTnLst>
                                    <p:set>
                                      <p:cBhvr>
                                        <p:cTn id="362" dur="1" fill="hold">
                                          <p:stCondLst>
                                            <p:cond delay="0"/>
                                          </p:stCondLst>
                                        </p:cTn>
                                        <p:tgtEl>
                                          <p:spTgt spid="36"/>
                                        </p:tgtEl>
                                        <p:attrNameLst>
                                          <p:attrName>style.visibility</p:attrName>
                                        </p:attrNameLst>
                                      </p:cBhvr>
                                      <p:to>
                                        <p:strVal val="visible"/>
                                      </p:to>
                                    </p:set>
                                    <p:anim calcmode="lin" valueType="num">
                                      <p:cBhvr additive="base">
                                        <p:cTn id="363" dur="500" fill="hold"/>
                                        <p:tgtEl>
                                          <p:spTgt spid="36"/>
                                        </p:tgtEl>
                                        <p:attrNameLst>
                                          <p:attrName>ppt_x</p:attrName>
                                        </p:attrNameLst>
                                      </p:cBhvr>
                                      <p:tavLst>
                                        <p:tav tm="0">
                                          <p:val>
                                            <p:strVal val="#ppt_x"/>
                                          </p:val>
                                        </p:tav>
                                        <p:tav tm="100000">
                                          <p:val>
                                            <p:strVal val="#ppt_x"/>
                                          </p:val>
                                        </p:tav>
                                      </p:tavLst>
                                    </p:anim>
                                    <p:anim calcmode="lin" valueType="num">
                                      <p:cBhvr additive="base">
                                        <p:cTn id="36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65" fill="hold">
                      <p:stCondLst>
                        <p:cond delay="indefinite"/>
                      </p:stCondLst>
                      <p:childTnLst>
                        <p:par>
                          <p:cTn id="366" fill="hold">
                            <p:stCondLst>
                              <p:cond delay="0"/>
                            </p:stCondLst>
                            <p:childTnLst>
                              <p:par>
                                <p:cTn id="367" presetID="3" presetClass="emph" presetSubtype="2" fill="hold" grpId="1" nodeType="clickEffect">
                                  <p:stCondLst>
                                    <p:cond delay="0"/>
                                  </p:stCondLst>
                                  <p:childTnLst>
                                    <p:animClr clrSpc="rgb" dir="cw">
                                      <p:cBhvr override="childStyle">
                                        <p:cTn id="368" dur="1000" fill="hold"/>
                                        <p:tgtEl>
                                          <p:spTgt spid="52"/>
                                        </p:tgtEl>
                                        <p:attrNameLst>
                                          <p:attrName>style.color</p:attrName>
                                        </p:attrNameLst>
                                      </p:cBhvr>
                                      <p:to>
                                        <a:srgbClr val="FF0000"/>
                                      </p:to>
                                    </p:animClr>
                                  </p:childTnLst>
                                </p:cTn>
                              </p:par>
                            </p:childTnLst>
                          </p:cTn>
                        </p:par>
                      </p:childTnLst>
                    </p:cTn>
                  </p:par>
                  <p:par>
                    <p:cTn id="369" fill="hold">
                      <p:stCondLst>
                        <p:cond delay="indefinite"/>
                      </p:stCondLst>
                      <p:childTnLst>
                        <p:par>
                          <p:cTn id="370" fill="hold">
                            <p:stCondLst>
                              <p:cond delay="0"/>
                            </p:stCondLst>
                            <p:childTnLst>
                              <p:par>
                                <p:cTn id="371" presetID="2" presetClass="entr" presetSubtype="4" fill="hold" grpId="0" nodeType="clickEffect">
                                  <p:stCondLst>
                                    <p:cond delay="0"/>
                                  </p:stCondLst>
                                  <p:childTnLst>
                                    <p:set>
                                      <p:cBhvr>
                                        <p:cTn id="372" dur="1" fill="hold">
                                          <p:stCondLst>
                                            <p:cond delay="0"/>
                                          </p:stCondLst>
                                        </p:cTn>
                                        <p:tgtEl>
                                          <p:spTgt spid="70"/>
                                        </p:tgtEl>
                                        <p:attrNameLst>
                                          <p:attrName>style.visibility</p:attrName>
                                        </p:attrNameLst>
                                      </p:cBhvr>
                                      <p:to>
                                        <p:strVal val="visible"/>
                                      </p:to>
                                    </p:set>
                                    <p:anim calcmode="lin" valueType="num">
                                      <p:cBhvr additive="base">
                                        <p:cTn id="373" dur="500" fill="hold"/>
                                        <p:tgtEl>
                                          <p:spTgt spid="70"/>
                                        </p:tgtEl>
                                        <p:attrNameLst>
                                          <p:attrName>ppt_x</p:attrName>
                                        </p:attrNameLst>
                                      </p:cBhvr>
                                      <p:tavLst>
                                        <p:tav tm="0">
                                          <p:val>
                                            <p:strVal val="#ppt_x"/>
                                          </p:val>
                                        </p:tav>
                                        <p:tav tm="100000">
                                          <p:val>
                                            <p:strVal val="#ppt_x"/>
                                          </p:val>
                                        </p:tav>
                                      </p:tavLst>
                                    </p:anim>
                                    <p:anim calcmode="lin" valueType="num">
                                      <p:cBhvr additive="base">
                                        <p:cTn id="37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2" presetClass="entr" presetSubtype="4" fill="hold" grpId="0" nodeType="clickEffect">
                                  <p:stCondLst>
                                    <p:cond delay="0"/>
                                  </p:stCondLst>
                                  <p:childTnLst>
                                    <p:set>
                                      <p:cBhvr>
                                        <p:cTn id="378" dur="1" fill="hold">
                                          <p:stCondLst>
                                            <p:cond delay="0"/>
                                          </p:stCondLst>
                                        </p:cTn>
                                        <p:tgtEl>
                                          <p:spTgt spid="62"/>
                                        </p:tgtEl>
                                        <p:attrNameLst>
                                          <p:attrName>style.visibility</p:attrName>
                                        </p:attrNameLst>
                                      </p:cBhvr>
                                      <p:to>
                                        <p:strVal val="visible"/>
                                      </p:to>
                                    </p:set>
                                    <p:anim calcmode="lin" valueType="num">
                                      <p:cBhvr additive="base">
                                        <p:cTn id="379" dur="500" fill="hold"/>
                                        <p:tgtEl>
                                          <p:spTgt spid="62"/>
                                        </p:tgtEl>
                                        <p:attrNameLst>
                                          <p:attrName>ppt_x</p:attrName>
                                        </p:attrNameLst>
                                      </p:cBhvr>
                                      <p:tavLst>
                                        <p:tav tm="0">
                                          <p:val>
                                            <p:strVal val="#ppt_x"/>
                                          </p:val>
                                        </p:tav>
                                        <p:tav tm="100000">
                                          <p:val>
                                            <p:strVal val="#ppt_x"/>
                                          </p:val>
                                        </p:tav>
                                      </p:tavLst>
                                    </p:anim>
                                    <p:anim calcmode="lin" valueType="num">
                                      <p:cBhvr additive="base">
                                        <p:cTn id="38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3" presetClass="emph" presetSubtype="2" fill="hold" grpId="1" nodeType="clickEffect">
                                  <p:stCondLst>
                                    <p:cond delay="0"/>
                                  </p:stCondLst>
                                  <p:childTnLst>
                                    <p:animClr clrSpc="rgb" dir="cw">
                                      <p:cBhvr override="childStyle">
                                        <p:cTn id="384" dur="1000" fill="hold"/>
                                        <p:tgtEl>
                                          <p:spTgt spid="51"/>
                                        </p:tgtEl>
                                        <p:attrNameLst>
                                          <p:attrName>style.color</p:attrName>
                                        </p:attrNameLst>
                                      </p:cBhvr>
                                      <p:to>
                                        <a:srgbClr val="FF0000"/>
                                      </p:to>
                                    </p:animClr>
                                  </p:childTnLst>
                                </p:cTn>
                              </p:par>
                            </p:childTnLst>
                          </p:cTn>
                        </p:par>
                      </p:childTnLst>
                    </p:cTn>
                  </p:par>
                  <p:par>
                    <p:cTn id="385" fill="hold">
                      <p:stCondLst>
                        <p:cond delay="indefinite"/>
                      </p:stCondLst>
                      <p:childTnLst>
                        <p:par>
                          <p:cTn id="386" fill="hold">
                            <p:stCondLst>
                              <p:cond delay="0"/>
                            </p:stCondLst>
                            <p:childTnLst>
                              <p:par>
                                <p:cTn id="387" presetID="2" presetClass="entr" presetSubtype="4" fill="hold" grpId="0" nodeType="clickEffect">
                                  <p:stCondLst>
                                    <p:cond delay="0"/>
                                  </p:stCondLst>
                                  <p:childTnLst>
                                    <p:set>
                                      <p:cBhvr>
                                        <p:cTn id="388" dur="1" fill="hold">
                                          <p:stCondLst>
                                            <p:cond delay="0"/>
                                          </p:stCondLst>
                                        </p:cTn>
                                        <p:tgtEl>
                                          <p:spTgt spid="67"/>
                                        </p:tgtEl>
                                        <p:attrNameLst>
                                          <p:attrName>style.visibility</p:attrName>
                                        </p:attrNameLst>
                                      </p:cBhvr>
                                      <p:to>
                                        <p:strVal val="visible"/>
                                      </p:to>
                                    </p:set>
                                    <p:anim calcmode="lin" valueType="num">
                                      <p:cBhvr additive="base">
                                        <p:cTn id="389" dur="500" fill="hold"/>
                                        <p:tgtEl>
                                          <p:spTgt spid="67"/>
                                        </p:tgtEl>
                                        <p:attrNameLst>
                                          <p:attrName>ppt_x</p:attrName>
                                        </p:attrNameLst>
                                      </p:cBhvr>
                                      <p:tavLst>
                                        <p:tav tm="0">
                                          <p:val>
                                            <p:strVal val="#ppt_x"/>
                                          </p:val>
                                        </p:tav>
                                        <p:tav tm="100000">
                                          <p:val>
                                            <p:strVal val="#ppt_x"/>
                                          </p:val>
                                        </p:tav>
                                      </p:tavLst>
                                    </p:anim>
                                    <p:anim calcmode="lin" valueType="num">
                                      <p:cBhvr additive="base">
                                        <p:cTn id="39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1" fill="hold">
                      <p:stCondLst>
                        <p:cond delay="indefinite"/>
                      </p:stCondLst>
                      <p:childTnLst>
                        <p:par>
                          <p:cTn id="392" fill="hold">
                            <p:stCondLst>
                              <p:cond delay="0"/>
                            </p:stCondLst>
                            <p:childTnLst>
                              <p:par>
                                <p:cTn id="393" presetID="2" presetClass="entr" presetSubtype="4" fill="hold" grpId="0" nodeType="clickEffect">
                                  <p:stCondLst>
                                    <p:cond delay="0"/>
                                  </p:stCondLst>
                                  <p:childTnLst>
                                    <p:set>
                                      <p:cBhvr>
                                        <p:cTn id="394" dur="1" fill="hold">
                                          <p:stCondLst>
                                            <p:cond delay="0"/>
                                          </p:stCondLst>
                                        </p:cTn>
                                        <p:tgtEl>
                                          <p:spTgt spid="61"/>
                                        </p:tgtEl>
                                        <p:attrNameLst>
                                          <p:attrName>style.visibility</p:attrName>
                                        </p:attrNameLst>
                                      </p:cBhvr>
                                      <p:to>
                                        <p:strVal val="visible"/>
                                      </p:to>
                                    </p:set>
                                    <p:anim calcmode="lin" valueType="num">
                                      <p:cBhvr additive="base">
                                        <p:cTn id="395" dur="500" fill="hold"/>
                                        <p:tgtEl>
                                          <p:spTgt spid="61"/>
                                        </p:tgtEl>
                                        <p:attrNameLst>
                                          <p:attrName>ppt_x</p:attrName>
                                        </p:attrNameLst>
                                      </p:cBhvr>
                                      <p:tavLst>
                                        <p:tav tm="0">
                                          <p:val>
                                            <p:strVal val="#ppt_x"/>
                                          </p:val>
                                        </p:tav>
                                        <p:tav tm="100000">
                                          <p:val>
                                            <p:strVal val="#ppt_x"/>
                                          </p:val>
                                        </p:tav>
                                      </p:tavLst>
                                    </p:anim>
                                    <p:anim calcmode="lin" valueType="num">
                                      <p:cBhvr additive="base">
                                        <p:cTn id="39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presetID="3" presetClass="emph" presetSubtype="2" fill="hold" grpId="1" nodeType="clickEffect">
                                  <p:stCondLst>
                                    <p:cond delay="0"/>
                                  </p:stCondLst>
                                  <p:childTnLst>
                                    <p:animClr clrSpc="rgb" dir="cw">
                                      <p:cBhvr override="childStyle">
                                        <p:cTn id="400" dur="1000" fill="hold"/>
                                        <p:tgtEl>
                                          <p:spTgt spid="50"/>
                                        </p:tgtEl>
                                        <p:attrNameLst>
                                          <p:attrName>style.color</p:attrName>
                                        </p:attrNameLst>
                                      </p:cBhvr>
                                      <p:to>
                                        <a:srgbClr val="FF0000"/>
                                      </p:to>
                                    </p:animClr>
                                  </p:childTnLst>
                                </p:cTn>
                              </p:par>
                            </p:childTnLst>
                          </p:cTn>
                        </p:par>
                      </p:childTnLst>
                    </p:cTn>
                  </p:par>
                  <p:par>
                    <p:cTn id="401" fill="hold">
                      <p:stCondLst>
                        <p:cond delay="indefinite"/>
                      </p:stCondLst>
                      <p:childTnLst>
                        <p:par>
                          <p:cTn id="402" fill="hold">
                            <p:stCondLst>
                              <p:cond delay="0"/>
                            </p:stCondLst>
                            <p:childTnLst>
                              <p:par>
                                <p:cTn id="403" presetID="2" presetClass="entr" presetSubtype="4" fill="hold" grpId="0" nodeType="clickEffect">
                                  <p:stCondLst>
                                    <p:cond delay="0"/>
                                  </p:stCondLst>
                                  <p:childTnLst>
                                    <p:set>
                                      <p:cBhvr>
                                        <p:cTn id="404" dur="1" fill="hold">
                                          <p:stCondLst>
                                            <p:cond delay="0"/>
                                          </p:stCondLst>
                                        </p:cTn>
                                        <p:tgtEl>
                                          <p:spTgt spid="60"/>
                                        </p:tgtEl>
                                        <p:attrNameLst>
                                          <p:attrName>style.visibility</p:attrName>
                                        </p:attrNameLst>
                                      </p:cBhvr>
                                      <p:to>
                                        <p:strVal val="visible"/>
                                      </p:to>
                                    </p:set>
                                    <p:anim calcmode="lin" valueType="num">
                                      <p:cBhvr additive="base">
                                        <p:cTn id="405" dur="500" fill="hold"/>
                                        <p:tgtEl>
                                          <p:spTgt spid="60"/>
                                        </p:tgtEl>
                                        <p:attrNameLst>
                                          <p:attrName>ppt_x</p:attrName>
                                        </p:attrNameLst>
                                      </p:cBhvr>
                                      <p:tavLst>
                                        <p:tav tm="0">
                                          <p:val>
                                            <p:strVal val="#ppt_x"/>
                                          </p:val>
                                        </p:tav>
                                        <p:tav tm="100000">
                                          <p:val>
                                            <p:strVal val="#ppt_x"/>
                                          </p:val>
                                        </p:tav>
                                      </p:tavLst>
                                    </p:anim>
                                    <p:anim calcmode="lin" valueType="num">
                                      <p:cBhvr additive="base">
                                        <p:cTn id="40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07" fill="hold">
                      <p:stCondLst>
                        <p:cond delay="indefinite"/>
                      </p:stCondLst>
                      <p:childTnLst>
                        <p:par>
                          <p:cTn id="408" fill="hold">
                            <p:stCondLst>
                              <p:cond delay="0"/>
                            </p:stCondLst>
                            <p:childTnLst>
                              <p:par>
                                <p:cTn id="409" presetID="3" presetClass="emph" presetSubtype="2" fill="hold" grpId="1" nodeType="clickEffect">
                                  <p:stCondLst>
                                    <p:cond delay="0"/>
                                  </p:stCondLst>
                                  <p:childTnLst>
                                    <p:animClr clrSpc="rgb" dir="cw">
                                      <p:cBhvr override="childStyle">
                                        <p:cTn id="410" dur="1000" fill="hold"/>
                                        <p:tgtEl>
                                          <p:spTgt spid="49"/>
                                        </p:tgtEl>
                                        <p:attrNameLst>
                                          <p:attrName>style.color</p:attrName>
                                        </p:attrNameLst>
                                      </p:cBhvr>
                                      <p:to>
                                        <a:srgbClr val="FF0000"/>
                                      </p:to>
                                    </p:animClr>
                                  </p:childTnLst>
                                </p:cTn>
                              </p:par>
                            </p:childTnLst>
                          </p:cTn>
                        </p:par>
                      </p:childTnLst>
                    </p:cTn>
                  </p:par>
                  <p:par>
                    <p:cTn id="411" fill="hold">
                      <p:stCondLst>
                        <p:cond delay="indefinite"/>
                      </p:stCondLst>
                      <p:childTnLst>
                        <p:par>
                          <p:cTn id="412" fill="hold">
                            <p:stCondLst>
                              <p:cond delay="0"/>
                            </p:stCondLst>
                            <p:childTnLst>
                              <p:par>
                                <p:cTn id="413" presetID="2" presetClass="entr" presetSubtype="4" fill="hold" grpId="0" nodeType="clickEffect">
                                  <p:stCondLst>
                                    <p:cond delay="0"/>
                                  </p:stCondLst>
                                  <p:childTnLst>
                                    <p:set>
                                      <p:cBhvr>
                                        <p:cTn id="414" dur="1" fill="hold">
                                          <p:stCondLst>
                                            <p:cond delay="0"/>
                                          </p:stCondLst>
                                        </p:cTn>
                                        <p:tgtEl>
                                          <p:spTgt spid="68"/>
                                        </p:tgtEl>
                                        <p:attrNameLst>
                                          <p:attrName>style.visibility</p:attrName>
                                        </p:attrNameLst>
                                      </p:cBhvr>
                                      <p:to>
                                        <p:strVal val="visible"/>
                                      </p:to>
                                    </p:set>
                                    <p:anim calcmode="lin" valueType="num">
                                      <p:cBhvr additive="base">
                                        <p:cTn id="415" dur="500" fill="hold"/>
                                        <p:tgtEl>
                                          <p:spTgt spid="68"/>
                                        </p:tgtEl>
                                        <p:attrNameLst>
                                          <p:attrName>ppt_x</p:attrName>
                                        </p:attrNameLst>
                                      </p:cBhvr>
                                      <p:tavLst>
                                        <p:tav tm="0">
                                          <p:val>
                                            <p:strVal val="#ppt_x"/>
                                          </p:val>
                                        </p:tav>
                                        <p:tav tm="100000">
                                          <p:val>
                                            <p:strVal val="#ppt_x"/>
                                          </p:val>
                                        </p:tav>
                                      </p:tavLst>
                                    </p:anim>
                                    <p:anim calcmode="lin" valueType="num">
                                      <p:cBhvr additive="base">
                                        <p:cTn id="41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59"/>
                                        </p:tgtEl>
                                        <p:attrNameLst>
                                          <p:attrName>style.visibility</p:attrName>
                                        </p:attrNameLst>
                                      </p:cBhvr>
                                      <p:to>
                                        <p:strVal val="visible"/>
                                      </p:to>
                                    </p:set>
                                    <p:anim calcmode="lin" valueType="num">
                                      <p:cBhvr additive="base">
                                        <p:cTn id="421" dur="500" fill="hold"/>
                                        <p:tgtEl>
                                          <p:spTgt spid="59"/>
                                        </p:tgtEl>
                                        <p:attrNameLst>
                                          <p:attrName>ppt_x</p:attrName>
                                        </p:attrNameLst>
                                      </p:cBhvr>
                                      <p:tavLst>
                                        <p:tav tm="0">
                                          <p:val>
                                            <p:strVal val="#ppt_x"/>
                                          </p:val>
                                        </p:tav>
                                        <p:tav tm="100000">
                                          <p:val>
                                            <p:strVal val="#ppt_x"/>
                                          </p:val>
                                        </p:tav>
                                      </p:tavLst>
                                    </p:anim>
                                    <p:anim calcmode="lin" valueType="num">
                                      <p:cBhvr additive="base">
                                        <p:cTn id="42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3" presetClass="emph" presetSubtype="2" fill="hold" grpId="1" nodeType="clickEffect">
                                  <p:stCondLst>
                                    <p:cond delay="0"/>
                                  </p:stCondLst>
                                  <p:childTnLst>
                                    <p:animClr clrSpc="rgb" dir="cw">
                                      <p:cBhvr override="childStyle">
                                        <p:cTn id="426" dur="1000" fill="hold"/>
                                        <p:tgtEl>
                                          <p:spTgt spid="44"/>
                                        </p:tgtEl>
                                        <p:attrNameLst>
                                          <p:attrName>style.color</p:attrName>
                                        </p:attrNameLst>
                                      </p:cBhvr>
                                      <p:to>
                                        <a:srgbClr val="FF0000"/>
                                      </p:to>
                                    </p:animClr>
                                  </p:childTnLst>
                                </p:cTn>
                              </p:par>
                            </p:childTnLst>
                          </p:cTn>
                        </p:par>
                      </p:childTnLst>
                    </p:cTn>
                  </p:par>
                  <p:par>
                    <p:cTn id="427" fill="hold">
                      <p:stCondLst>
                        <p:cond delay="indefinite"/>
                      </p:stCondLst>
                      <p:childTnLst>
                        <p:par>
                          <p:cTn id="428" fill="hold">
                            <p:stCondLst>
                              <p:cond delay="0"/>
                            </p:stCondLst>
                            <p:childTnLst>
                              <p:par>
                                <p:cTn id="429" presetID="2" presetClass="entr" presetSubtype="4" fill="hold" grpId="0" nodeType="clickEffect">
                                  <p:stCondLst>
                                    <p:cond delay="0"/>
                                  </p:stCondLst>
                                  <p:childTnLst>
                                    <p:set>
                                      <p:cBhvr>
                                        <p:cTn id="430" dur="1" fill="hold">
                                          <p:stCondLst>
                                            <p:cond delay="0"/>
                                          </p:stCondLst>
                                        </p:cTn>
                                        <p:tgtEl>
                                          <p:spTgt spid="69"/>
                                        </p:tgtEl>
                                        <p:attrNameLst>
                                          <p:attrName>style.visibility</p:attrName>
                                        </p:attrNameLst>
                                      </p:cBhvr>
                                      <p:to>
                                        <p:strVal val="visible"/>
                                      </p:to>
                                    </p:set>
                                    <p:anim calcmode="lin" valueType="num">
                                      <p:cBhvr additive="base">
                                        <p:cTn id="431" dur="500" fill="hold"/>
                                        <p:tgtEl>
                                          <p:spTgt spid="69"/>
                                        </p:tgtEl>
                                        <p:attrNameLst>
                                          <p:attrName>ppt_x</p:attrName>
                                        </p:attrNameLst>
                                      </p:cBhvr>
                                      <p:tavLst>
                                        <p:tav tm="0">
                                          <p:val>
                                            <p:strVal val="#ppt_x"/>
                                          </p:val>
                                        </p:tav>
                                        <p:tav tm="100000">
                                          <p:val>
                                            <p:strVal val="#ppt_x"/>
                                          </p:val>
                                        </p:tav>
                                      </p:tavLst>
                                    </p:anim>
                                    <p:anim calcmode="lin" valueType="num">
                                      <p:cBhvr additive="base">
                                        <p:cTn id="4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33" fill="hold">
                      <p:stCondLst>
                        <p:cond delay="indefinite"/>
                      </p:stCondLst>
                      <p:childTnLst>
                        <p:par>
                          <p:cTn id="434" fill="hold">
                            <p:stCondLst>
                              <p:cond delay="0"/>
                            </p:stCondLst>
                            <p:childTnLst>
                              <p:par>
                                <p:cTn id="435" presetID="2" presetClass="entr" presetSubtype="4" fill="hold" grpId="0" nodeType="clickEffect">
                                  <p:stCondLst>
                                    <p:cond delay="0"/>
                                  </p:stCondLst>
                                  <p:childTnLst>
                                    <p:set>
                                      <p:cBhvr>
                                        <p:cTn id="436" dur="1" fill="hold">
                                          <p:stCondLst>
                                            <p:cond delay="0"/>
                                          </p:stCondLst>
                                        </p:cTn>
                                        <p:tgtEl>
                                          <p:spTgt spid="58"/>
                                        </p:tgtEl>
                                        <p:attrNameLst>
                                          <p:attrName>style.visibility</p:attrName>
                                        </p:attrNameLst>
                                      </p:cBhvr>
                                      <p:to>
                                        <p:strVal val="visible"/>
                                      </p:to>
                                    </p:set>
                                    <p:anim calcmode="lin" valueType="num">
                                      <p:cBhvr additive="base">
                                        <p:cTn id="437" dur="500" fill="hold"/>
                                        <p:tgtEl>
                                          <p:spTgt spid="58"/>
                                        </p:tgtEl>
                                        <p:attrNameLst>
                                          <p:attrName>ppt_x</p:attrName>
                                        </p:attrNameLst>
                                      </p:cBhvr>
                                      <p:tavLst>
                                        <p:tav tm="0">
                                          <p:val>
                                            <p:strVal val="#ppt_x"/>
                                          </p:val>
                                        </p:tav>
                                        <p:tav tm="100000">
                                          <p:val>
                                            <p:strVal val="#ppt_x"/>
                                          </p:val>
                                        </p:tav>
                                      </p:tavLst>
                                    </p:anim>
                                    <p:anim calcmode="lin" valueType="num">
                                      <p:cBhvr additive="base">
                                        <p:cTn id="4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39" fill="hold">
                      <p:stCondLst>
                        <p:cond delay="indefinite"/>
                      </p:stCondLst>
                      <p:childTnLst>
                        <p:par>
                          <p:cTn id="440" fill="hold">
                            <p:stCondLst>
                              <p:cond delay="0"/>
                            </p:stCondLst>
                            <p:childTnLst>
                              <p:par>
                                <p:cTn id="441" presetID="3" presetClass="emph" presetSubtype="2" fill="hold" grpId="1" nodeType="clickEffect">
                                  <p:stCondLst>
                                    <p:cond delay="0"/>
                                  </p:stCondLst>
                                  <p:childTnLst>
                                    <p:animClr clrSpc="rgb" dir="cw">
                                      <p:cBhvr override="childStyle">
                                        <p:cTn id="442" dur="1000" fill="hold"/>
                                        <p:tgtEl>
                                          <p:spTgt spid="48"/>
                                        </p:tgtEl>
                                        <p:attrNameLst>
                                          <p:attrName>style.color</p:attrName>
                                        </p:attrNameLst>
                                      </p:cBhvr>
                                      <p:to>
                                        <a:srgbClr val="FF0000"/>
                                      </p:to>
                                    </p:animClr>
                                  </p:childTnLst>
                                </p:cTn>
                              </p:par>
                            </p:childTnLst>
                          </p:cTn>
                        </p:par>
                      </p:childTnLst>
                    </p:cTn>
                  </p:par>
                  <p:par>
                    <p:cTn id="443" fill="hold">
                      <p:stCondLst>
                        <p:cond delay="indefinite"/>
                      </p:stCondLst>
                      <p:childTnLst>
                        <p:par>
                          <p:cTn id="444" fill="hold">
                            <p:stCondLst>
                              <p:cond delay="0"/>
                            </p:stCondLst>
                            <p:childTnLst>
                              <p:par>
                                <p:cTn id="445" presetID="2" presetClass="entr" presetSubtype="4" fill="hold" grpId="0" nodeType="clickEffect">
                                  <p:stCondLst>
                                    <p:cond delay="0"/>
                                  </p:stCondLst>
                                  <p:childTnLst>
                                    <p:set>
                                      <p:cBhvr>
                                        <p:cTn id="446" dur="1" fill="hold">
                                          <p:stCondLst>
                                            <p:cond delay="0"/>
                                          </p:stCondLst>
                                        </p:cTn>
                                        <p:tgtEl>
                                          <p:spTgt spid="57"/>
                                        </p:tgtEl>
                                        <p:attrNameLst>
                                          <p:attrName>style.visibility</p:attrName>
                                        </p:attrNameLst>
                                      </p:cBhvr>
                                      <p:to>
                                        <p:strVal val="visible"/>
                                      </p:to>
                                    </p:set>
                                    <p:anim calcmode="lin" valueType="num">
                                      <p:cBhvr additive="base">
                                        <p:cTn id="447" dur="500" fill="hold"/>
                                        <p:tgtEl>
                                          <p:spTgt spid="57"/>
                                        </p:tgtEl>
                                        <p:attrNameLst>
                                          <p:attrName>ppt_x</p:attrName>
                                        </p:attrNameLst>
                                      </p:cBhvr>
                                      <p:tavLst>
                                        <p:tav tm="0">
                                          <p:val>
                                            <p:strVal val="#ppt_x"/>
                                          </p:val>
                                        </p:tav>
                                        <p:tav tm="100000">
                                          <p:val>
                                            <p:strVal val="#ppt_x"/>
                                          </p:val>
                                        </p:tav>
                                      </p:tavLst>
                                    </p:anim>
                                    <p:anim calcmode="lin" valueType="num">
                                      <p:cBhvr additive="base">
                                        <p:cTn id="44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49" fill="hold">
                      <p:stCondLst>
                        <p:cond delay="indefinite"/>
                      </p:stCondLst>
                      <p:childTnLst>
                        <p:par>
                          <p:cTn id="450" fill="hold">
                            <p:stCondLst>
                              <p:cond delay="0"/>
                            </p:stCondLst>
                            <p:childTnLst>
                              <p:par>
                                <p:cTn id="451" presetID="3" presetClass="emph" presetSubtype="2" fill="hold" grpId="1" nodeType="clickEffect">
                                  <p:stCondLst>
                                    <p:cond delay="0"/>
                                  </p:stCondLst>
                                  <p:childTnLst>
                                    <p:animClr clrSpc="rgb" dir="cw">
                                      <p:cBhvr override="childStyle">
                                        <p:cTn id="452" dur="1000" fill="hold"/>
                                        <p:tgtEl>
                                          <p:spTgt spid="47"/>
                                        </p:tgtEl>
                                        <p:attrNameLst>
                                          <p:attrName>style.color</p:attrName>
                                        </p:attrNameLst>
                                      </p:cBhvr>
                                      <p:to>
                                        <a:srgbClr val="FF0000"/>
                                      </p:to>
                                    </p:animClr>
                                  </p:childTnLst>
                                </p:cTn>
                              </p:par>
                            </p:childTnLst>
                          </p:cTn>
                        </p:par>
                      </p:childTnLst>
                    </p:cTn>
                  </p:par>
                  <p:par>
                    <p:cTn id="453" fill="hold">
                      <p:stCondLst>
                        <p:cond delay="indefinite"/>
                      </p:stCondLst>
                      <p:childTnLst>
                        <p:par>
                          <p:cTn id="454" fill="hold">
                            <p:stCondLst>
                              <p:cond delay="0"/>
                            </p:stCondLst>
                            <p:childTnLst>
                              <p:par>
                                <p:cTn id="455" presetID="2" presetClass="entr" presetSubtype="4" fill="hold" grpId="0" nodeType="clickEffect">
                                  <p:stCondLst>
                                    <p:cond delay="0"/>
                                  </p:stCondLst>
                                  <p:childTnLst>
                                    <p:set>
                                      <p:cBhvr>
                                        <p:cTn id="456" dur="1" fill="hold">
                                          <p:stCondLst>
                                            <p:cond delay="0"/>
                                          </p:stCondLst>
                                        </p:cTn>
                                        <p:tgtEl>
                                          <p:spTgt spid="63"/>
                                        </p:tgtEl>
                                        <p:attrNameLst>
                                          <p:attrName>style.visibility</p:attrName>
                                        </p:attrNameLst>
                                      </p:cBhvr>
                                      <p:to>
                                        <p:strVal val="visible"/>
                                      </p:to>
                                    </p:set>
                                    <p:anim calcmode="lin" valueType="num">
                                      <p:cBhvr additive="base">
                                        <p:cTn id="457" dur="500" fill="hold"/>
                                        <p:tgtEl>
                                          <p:spTgt spid="63"/>
                                        </p:tgtEl>
                                        <p:attrNameLst>
                                          <p:attrName>ppt_x</p:attrName>
                                        </p:attrNameLst>
                                      </p:cBhvr>
                                      <p:tavLst>
                                        <p:tav tm="0">
                                          <p:val>
                                            <p:strVal val="#ppt_x"/>
                                          </p:val>
                                        </p:tav>
                                        <p:tav tm="100000">
                                          <p:val>
                                            <p:strVal val="#ppt_x"/>
                                          </p:val>
                                        </p:tav>
                                      </p:tavLst>
                                    </p:anim>
                                    <p:anim calcmode="lin" valueType="num">
                                      <p:cBhvr additive="base">
                                        <p:cTn id="45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59" fill="hold">
                      <p:stCondLst>
                        <p:cond delay="indefinite"/>
                      </p:stCondLst>
                      <p:childTnLst>
                        <p:par>
                          <p:cTn id="460" fill="hold">
                            <p:stCondLst>
                              <p:cond delay="0"/>
                            </p:stCondLst>
                            <p:childTnLst>
                              <p:par>
                                <p:cTn id="461" presetID="2" presetClass="entr" presetSubtype="4" fill="hold" grpId="0" nodeType="clickEffect">
                                  <p:stCondLst>
                                    <p:cond delay="0"/>
                                  </p:stCondLst>
                                  <p:childTnLst>
                                    <p:set>
                                      <p:cBhvr>
                                        <p:cTn id="462" dur="1" fill="hold">
                                          <p:stCondLst>
                                            <p:cond delay="0"/>
                                          </p:stCondLst>
                                        </p:cTn>
                                        <p:tgtEl>
                                          <p:spTgt spid="56"/>
                                        </p:tgtEl>
                                        <p:attrNameLst>
                                          <p:attrName>style.visibility</p:attrName>
                                        </p:attrNameLst>
                                      </p:cBhvr>
                                      <p:to>
                                        <p:strVal val="visible"/>
                                      </p:to>
                                    </p:set>
                                    <p:anim calcmode="lin" valueType="num">
                                      <p:cBhvr additive="base">
                                        <p:cTn id="463" dur="500" fill="hold"/>
                                        <p:tgtEl>
                                          <p:spTgt spid="56"/>
                                        </p:tgtEl>
                                        <p:attrNameLst>
                                          <p:attrName>ppt_x</p:attrName>
                                        </p:attrNameLst>
                                      </p:cBhvr>
                                      <p:tavLst>
                                        <p:tav tm="0">
                                          <p:val>
                                            <p:strVal val="#ppt_x"/>
                                          </p:val>
                                        </p:tav>
                                        <p:tav tm="100000">
                                          <p:val>
                                            <p:strVal val="#ppt_x"/>
                                          </p:val>
                                        </p:tav>
                                      </p:tavLst>
                                    </p:anim>
                                    <p:anim calcmode="lin" valueType="num">
                                      <p:cBhvr additive="base">
                                        <p:cTn id="46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65" fill="hold">
                      <p:stCondLst>
                        <p:cond delay="indefinite"/>
                      </p:stCondLst>
                      <p:childTnLst>
                        <p:par>
                          <p:cTn id="466" fill="hold">
                            <p:stCondLst>
                              <p:cond delay="0"/>
                            </p:stCondLst>
                            <p:childTnLst>
                              <p:par>
                                <p:cTn id="467" presetID="3" presetClass="emph" presetSubtype="2" fill="hold" grpId="1" nodeType="clickEffect">
                                  <p:stCondLst>
                                    <p:cond delay="0"/>
                                  </p:stCondLst>
                                  <p:childTnLst>
                                    <p:animClr clrSpc="rgb" dir="cw">
                                      <p:cBhvr override="childStyle">
                                        <p:cTn id="468" dur="1000" fill="hold"/>
                                        <p:tgtEl>
                                          <p:spTgt spid="43"/>
                                        </p:tgtEl>
                                        <p:attrNameLst>
                                          <p:attrName>style.color</p:attrName>
                                        </p:attrNameLst>
                                      </p:cBhvr>
                                      <p:to>
                                        <a:srgbClr val="FF0000"/>
                                      </p:to>
                                    </p:animClr>
                                  </p:childTnLst>
                                </p:cTn>
                              </p:par>
                            </p:childTnLst>
                          </p:cTn>
                        </p:par>
                      </p:childTnLst>
                    </p:cTn>
                  </p:par>
                  <p:par>
                    <p:cTn id="469" fill="hold">
                      <p:stCondLst>
                        <p:cond delay="indefinite"/>
                      </p:stCondLst>
                      <p:childTnLst>
                        <p:par>
                          <p:cTn id="470" fill="hold">
                            <p:stCondLst>
                              <p:cond delay="0"/>
                            </p:stCondLst>
                            <p:childTnLst>
                              <p:par>
                                <p:cTn id="471" presetID="2" presetClass="entr" presetSubtype="4" fill="hold" grpId="0" nodeType="clickEffect">
                                  <p:stCondLst>
                                    <p:cond delay="0"/>
                                  </p:stCondLst>
                                  <p:childTnLst>
                                    <p:set>
                                      <p:cBhvr>
                                        <p:cTn id="472" dur="1" fill="hold">
                                          <p:stCondLst>
                                            <p:cond delay="0"/>
                                          </p:stCondLst>
                                        </p:cTn>
                                        <p:tgtEl>
                                          <p:spTgt spid="64"/>
                                        </p:tgtEl>
                                        <p:attrNameLst>
                                          <p:attrName>style.visibility</p:attrName>
                                        </p:attrNameLst>
                                      </p:cBhvr>
                                      <p:to>
                                        <p:strVal val="visible"/>
                                      </p:to>
                                    </p:set>
                                    <p:anim calcmode="lin" valueType="num">
                                      <p:cBhvr additive="base">
                                        <p:cTn id="473" dur="500" fill="hold"/>
                                        <p:tgtEl>
                                          <p:spTgt spid="64"/>
                                        </p:tgtEl>
                                        <p:attrNameLst>
                                          <p:attrName>ppt_x</p:attrName>
                                        </p:attrNameLst>
                                      </p:cBhvr>
                                      <p:tavLst>
                                        <p:tav tm="0">
                                          <p:val>
                                            <p:strVal val="#ppt_x"/>
                                          </p:val>
                                        </p:tav>
                                        <p:tav tm="100000">
                                          <p:val>
                                            <p:strVal val="#ppt_x"/>
                                          </p:val>
                                        </p:tav>
                                      </p:tavLst>
                                    </p:anim>
                                    <p:anim calcmode="lin" valueType="num">
                                      <p:cBhvr additive="base">
                                        <p:cTn id="47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75" fill="hold">
                      <p:stCondLst>
                        <p:cond delay="indefinite"/>
                      </p:stCondLst>
                      <p:childTnLst>
                        <p:par>
                          <p:cTn id="476" fill="hold">
                            <p:stCondLst>
                              <p:cond delay="0"/>
                            </p:stCondLst>
                            <p:childTnLst>
                              <p:par>
                                <p:cTn id="477" presetID="2" presetClass="entr" presetSubtype="4" fill="hold" grpId="0" nodeType="clickEffect">
                                  <p:stCondLst>
                                    <p:cond delay="0"/>
                                  </p:stCondLst>
                                  <p:childTnLst>
                                    <p:set>
                                      <p:cBhvr>
                                        <p:cTn id="478" dur="1" fill="hold">
                                          <p:stCondLst>
                                            <p:cond delay="0"/>
                                          </p:stCondLst>
                                        </p:cTn>
                                        <p:tgtEl>
                                          <p:spTgt spid="55"/>
                                        </p:tgtEl>
                                        <p:attrNameLst>
                                          <p:attrName>style.visibility</p:attrName>
                                        </p:attrNameLst>
                                      </p:cBhvr>
                                      <p:to>
                                        <p:strVal val="visible"/>
                                      </p:to>
                                    </p:set>
                                    <p:anim calcmode="lin" valueType="num">
                                      <p:cBhvr additive="base">
                                        <p:cTn id="479" dur="500" fill="hold"/>
                                        <p:tgtEl>
                                          <p:spTgt spid="55"/>
                                        </p:tgtEl>
                                        <p:attrNameLst>
                                          <p:attrName>ppt_x</p:attrName>
                                        </p:attrNameLst>
                                      </p:cBhvr>
                                      <p:tavLst>
                                        <p:tav tm="0">
                                          <p:val>
                                            <p:strVal val="#ppt_x"/>
                                          </p:val>
                                        </p:tav>
                                        <p:tav tm="100000">
                                          <p:val>
                                            <p:strVal val="#ppt_x"/>
                                          </p:val>
                                        </p:tav>
                                      </p:tavLst>
                                    </p:anim>
                                    <p:anim calcmode="lin" valueType="num">
                                      <p:cBhvr additive="base">
                                        <p:cTn id="4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81" fill="hold">
                      <p:stCondLst>
                        <p:cond delay="indefinite"/>
                      </p:stCondLst>
                      <p:childTnLst>
                        <p:par>
                          <p:cTn id="482" fill="hold">
                            <p:stCondLst>
                              <p:cond delay="0"/>
                            </p:stCondLst>
                            <p:childTnLst>
                              <p:par>
                                <p:cTn id="483" presetID="3" presetClass="emph" presetSubtype="2" fill="hold" grpId="1" nodeType="clickEffect">
                                  <p:stCondLst>
                                    <p:cond delay="0"/>
                                  </p:stCondLst>
                                  <p:childTnLst>
                                    <p:animClr clrSpc="rgb" dir="cw">
                                      <p:cBhvr override="childStyle">
                                        <p:cTn id="484" dur="1000" fill="hold"/>
                                        <p:tgtEl>
                                          <p:spTgt spid="46"/>
                                        </p:tgtEl>
                                        <p:attrNameLst>
                                          <p:attrName>style.color</p:attrName>
                                        </p:attrNameLst>
                                      </p:cBhvr>
                                      <p:to>
                                        <a:srgbClr val="FF0000"/>
                                      </p:to>
                                    </p:animClr>
                                  </p:childTnLst>
                                </p:cTn>
                              </p:par>
                            </p:childTnLst>
                          </p:cTn>
                        </p:par>
                      </p:childTnLst>
                    </p:cTn>
                  </p:par>
                  <p:par>
                    <p:cTn id="485" fill="hold">
                      <p:stCondLst>
                        <p:cond delay="indefinite"/>
                      </p:stCondLst>
                      <p:childTnLst>
                        <p:par>
                          <p:cTn id="486" fill="hold">
                            <p:stCondLst>
                              <p:cond delay="0"/>
                            </p:stCondLst>
                            <p:childTnLst>
                              <p:par>
                                <p:cTn id="487" presetID="3" presetClass="emph" presetSubtype="2" fill="hold" grpId="1" nodeType="clickEffect">
                                  <p:stCondLst>
                                    <p:cond delay="0"/>
                                  </p:stCondLst>
                                  <p:childTnLst>
                                    <p:animClr clrSpc="rgb" dir="cw">
                                      <p:cBhvr override="childStyle">
                                        <p:cTn id="488" dur="1000" fill="hold"/>
                                        <p:tgtEl>
                                          <p:spTgt spid="42"/>
                                        </p:tgtEl>
                                        <p:attrNameLst>
                                          <p:attrName>style.color</p:attrName>
                                        </p:attrNameLst>
                                      </p:cBhvr>
                                      <p:to>
                                        <a:srgbClr val="FF0000"/>
                                      </p:to>
                                    </p:animClr>
                                  </p:childTnLst>
                                </p:cTn>
                              </p:par>
                            </p:childTnLst>
                          </p:cTn>
                        </p:par>
                      </p:childTnLst>
                    </p:cTn>
                  </p:par>
                  <p:par>
                    <p:cTn id="489" fill="hold">
                      <p:stCondLst>
                        <p:cond delay="indefinite"/>
                      </p:stCondLst>
                      <p:childTnLst>
                        <p:par>
                          <p:cTn id="490" fill="hold">
                            <p:stCondLst>
                              <p:cond delay="0"/>
                            </p:stCondLst>
                            <p:childTnLst>
                              <p:par>
                                <p:cTn id="491" presetID="2" presetClass="entr" presetSubtype="4" fill="hold" grpId="0" nodeType="clickEffect">
                                  <p:stCondLst>
                                    <p:cond delay="0"/>
                                  </p:stCondLst>
                                  <p:childTnLst>
                                    <p:set>
                                      <p:cBhvr>
                                        <p:cTn id="492" dur="1" fill="hold">
                                          <p:stCondLst>
                                            <p:cond delay="0"/>
                                          </p:stCondLst>
                                        </p:cTn>
                                        <p:tgtEl>
                                          <p:spTgt spid="66"/>
                                        </p:tgtEl>
                                        <p:attrNameLst>
                                          <p:attrName>style.visibility</p:attrName>
                                        </p:attrNameLst>
                                      </p:cBhvr>
                                      <p:to>
                                        <p:strVal val="visible"/>
                                      </p:to>
                                    </p:set>
                                    <p:anim calcmode="lin" valueType="num">
                                      <p:cBhvr additive="base">
                                        <p:cTn id="493" dur="500" fill="hold"/>
                                        <p:tgtEl>
                                          <p:spTgt spid="66"/>
                                        </p:tgtEl>
                                        <p:attrNameLst>
                                          <p:attrName>ppt_x</p:attrName>
                                        </p:attrNameLst>
                                      </p:cBhvr>
                                      <p:tavLst>
                                        <p:tav tm="0">
                                          <p:val>
                                            <p:strVal val="#ppt_x"/>
                                          </p:val>
                                        </p:tav>
                                        <p:tav tm="100000">
                                          <p:val>
                                            <p:strVal val="#ppt_x"/>
                                          </p:val>
                                        </p:tav>
                                      </p:tavLst>
                                    </p:anim>
                                    <p:anim calcmode="lin" valueType="num">
                                      <p:cBhvr additive="base">
                                        <p:cTn id="49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495" fill="hold">
                      <p:stCondLst>
                        <p:cond delay="indefinite"/>
                      </p:stCondLst>
                      <p:childTnLst>
                        <p:par>
                          <p:cTn id="496" fill="hold">
                            <p:stCondLst>
                              <p:cond delay="0"/>
                            </p:stCondLst>
                            <p:childTnLst>
                              <p:par>
                                <p:cTn id="497" presetID="3" presetClass="emph" presetSubtype="2" fill="hold" grpId="1" nodeType="clickEffect">
                                  <p:stCondLst>
                                    <p:cond delay="0"/>
                                  </p:stCondLst>
                                  <p:childTnLst>
                                    <p:animClr clrSpc="rgb" dir="cw">
                                      <p:cBhvr override="childStyle">
                                        <p:cTn id="498" dur="1000" fill="hold"/>
                                        <p:tgtEl>
                                          <p:spTgt spid="41"/>
                                        </p:tgtEl>
                                        <p:attrNameLst>
                                          <p:attrName>style.color</p:attrName>
                                        </p:attrNameLst>
                                      </p:cBhvr>
                                      <p:to>
                                        <a:srgbClr val="FF0000"/>
                                      </p:to>
                                    </p:animClr>
                                  </p:childTnLst>
                                </p:cTn>
                              </p:par>
                            </p:childTnLst>
                          </p:cTn>
                        </p:par>
                      </p:childTnLst>
                    </p:cTn>
                  </p:par>
                  <p:par>
                    <p:cTn id="499" fill="hold">
                      <p:stCondLst>
                        <p:cond delay="indefinite"/>
                      </p:stCondLst>
                      <p:childTnLst>
                        <p:par>
                          <p:cTn id="500" fill="hold">
                            <p:stCondLst>
                              <p:cond delay="0"/>
                            </p:stCondLst>
                            <p:childTnLst>
                              <p:par>
                                <p:cTn id="501" presetID="2" presetClass="entr" presetSubtype="4" fill="hold" grpId="0" nodeType="clickEffect">
                                  <p:stCondLst>
                                    <p:cond delay="0"/>
                                  </p:stCondLst>
                                  <p:childTnLst>
                                    <p:set>
                                      <p:cBhvr>
                                        <p:cTn id="502" dur="1" fill="hold">
                                          <p:stCondLst>
                                            <p:cond delay="0"/>
                                          </p:stCondLst>
                                        </p:cTn>
                                        <p:tgtEl>
                                          <p:spTgt spid="65"/>
                                        </p:tgtEl>
                                        <p:attrNameLst>
                                          <p:attrName>style.visibility</p:attrName>
                                        </p:attrNameLst>
                                      </p:cBhvr>
                                      <p:to>
                                        <p:strVal val="visible"/>
                                      </p:to>
                                    </p:set>
                                    <p:anim calcmode="lin" valueType="num">
                                      <p:cBhvr additive="base">
                                        <p:cTn id="503" dur="500" fill="hold"/>
                                        <p:tgtEl>
                                          <p:spTgt spid="65"/>
                                        </p:tgtEl>
                                        <p:attrNameLst>
                                          <p:attrName>ppt_x</p:attrName>
                                        </p:attrNameLst>
                                      </p:cBhvr>
                                      <p:tavLst>
                                        <p:tav tm="0">
                                          <p:val>
                                            <p:strVal val="#ppt_x"/>
                                          </p:val>
                                        </p:tav>
                                        <p:tav tm="100000">
                                          <p:val>
                                            <p:strVal val="#ppt_x"/>
                                          </p:val>
                                        </p:tav>
                                      </p:tavLst>
                                    </p:anim>
                                    <p:anim calcmode="lin" valueType="num">
                                      <p:cBhvr additive="base">
                                        <p:cTn id="50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05" fill="hold">
                      <p:stCondLst>
                        <p:cond delay="indefinite"/>
                      </p:stCondLst>
                      <p:childTnLst>
                        <p:par>
                          <p:cTn id="506" fill="hold">
                            <p:stCondLst>
                              <p:cond delay="0"/>
                            </p:stCondLst>
                            <p:childTnLst>
                              <p:par>
                                <p:cTn id="507" presetID="3" presetClass="emph" presetSubtype="2" fill="hold" grpId="1" nodeType="clickEffect">
                                  <p:stCondLst>
                                    <p:cond delay="0"/>
                                  </p:stCondLst>
                                  <p:childTnLst>
                                    <p:animClr clrSpc="rgb" dir="cw">
                                      <p:cBhvr override="childStyle">
                                        <p:cTn id="508" dur="1000" fill="hold"/>
                                        <p:tgtEl>
                                          <p:spTgt spid="45"/>
                                        </p:tgtEl>
                                        <p:attrNameLst>
                                          <p:attrName>style.color</p:attrName>
                                        </p:attrNameLst>
                                      </p:cBhvr>
                                      <p:to>
                                        <a:srgbClr val="FF0000"/>
                                      </p:to>
                                    </p:animClr>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grpId="2" nodeType="clickEffect">
                                  <p:stCondLst>
                                    <p:cond delay="0"/>
                                  </p:stCondLst>
                                  <p:childTnLst>
                                    <p:animClr clrSpc="rgb" dir="cw">
                                      <p:cBhvr override="childStyle">
                                        <p:cTn id="512" dur="1000" fill="hold"/>
                                        <p:tgtEl>
                                          <p:spTgt spid="45"/>
                                        </p:tgtEl>
                                        <p:attrNameLst>
                                          <p:attrName>style.color</p:attrName>
                                        </p:attrNameLst>
                                      </p:cBhvr>
                                      <p:to>
                                        <a:srgbClr val="FF0000"/>
                                      </p:to>
                                    </p:animClr>
                                  </p:childTnLst>
                                </p:cTn>
                              </p:par>
                            </p:childTnLst>
                          </p:cTn>
                        </p:par>
                      </p:childTnLst>
                    </p:cTn>
                  </p:par>
                  <p:par>
                    <p:cTn id="513" fill="hold">
                      <p:stCondLst>
                        <p:cond delay="indefinite"/>
                      </p:stCondLst>
                      <p:childTnLst>
                        <p:par>
                          <p:cTn id="514" fill="hold">
                            <p:stCondLst>
                              <p:cond delay="0"/>
                            </p:stCondLst>
                            <p:childTnLst>
                              <p:par>
                                <p:cTn id="515" presetID="3" presetClass="emph" presetSubtype="2" fill="hold" grpId="1" nodeType="clickEffect">
                                  <p:stCondLst>
                                    <p:cond delay="0"/>
                                  </p:stCondLst>
                                  <p:childTnLst>
                                    <p:animClr clrSpc="rgb" dir="cw">
                                      <p:cBhvr override="childStyle">
                                        <p:cTn id="516" dur="1000" fill="hold"/>
                                        <p:tgtEl>
                                          <p:spTgt spid="40"/>
                                        </p:tgtEl>
                                        <p:attrNameLst>
                                          <p:attrName>style.color</p:attrName>
                                        </p:attrNameLst>
                                      </p:cBhvr>
                                      <p:to>
                                        <a:srgbClr val="FF0000"/>
                                      </p:to>
                                    </p:animClr>
                                  </p:childTnLst>
                                </p:cTn>
                              </p:par>
                            </p:childTnLst>
                          </p:cTn>
                        </p:par>
                      </p:childTnLst>
                    </p:cTn>
                  </p:par>
                  <p:par>
                    <p:cTn id="517" fill="hold">
                      <p:stCondLst>
                        <p:cond delay="indefinite"/>
                      </p:stCondLst>
                      <p:childTnLst>
                        <p:par>
                          <p:cTn id="518" fill="hold">
                            <p:stCondLst>
                              <p:cond delay="0"/>
                            </p:stCondLst>
                            <p:childTnLst>
                              <p:par>
                                <p:cTn id="519" presetID="3" presetClass="emph" presetSubtype="2" fill="hold" grpId="1" nodeType="clickEffect">
                                  <p:stCondLst>
                                    <p:cond delay="0"/>
                                  </p:stCondLst>
                                  <p:childTnLst>
                                    <p:animClr clrSpc="rgb" dir="cw">
                                      <p:cBhvr override="childStyle">
                                        <p:cTn id="520" dur="1000" fill="hold"/>
                                        <p:tgtEl>
                                          <p:spTgt spid="37"/>
                                        </p:tgtEl>
                                        <p:attrNameLst>
                                          <p:attrName>style.color</p:attrName>
                                        </p:attrNameLst>
                                      </p:cBhvr>
                                      <p:to>
                                        <a:srgbClr val="FF0000"/>
                                      </p:to>
                                    </p:animClr>
                                  </p:childTnLst>
                                </p:cTn>
                              </p:par>
                            </p:childTnLst>
                          </p:cTn>
                        </p:par>
                      </p:childTnLst>
                    </p:cTn>
                  </p:par>
                  <p:par>
                    <p:cTn id="521" fill="hold">
                      <p:stCondLst>
                        <p:cond delay="indefinite"/>
                      </p:stCondLst>
                      <p:childTnLst>
                        <p:par>
                          <p:cTn id="522" fill="hold">
                            <p:stCondLst>
                              <p:cond delay="0"/>
                            </p:stCondLst>
                            <p:childTnLst>
                              <p:par>
                                <p:cTn id="523" presetID="2" presetClass="entr" presetSubtype="4" fill="hold" grpId="0" nodeType="clickEffect">
                                  <p:stCondLst>
                                    <p:cond delay="0"/>
                                  </p:stCondLst>
                                  <p:childTnLst>
                                    <p:set>
                                      <p:cBhvr>
                                        <p:cTn id="524" dur="1" fill="hold">
                                          <p:stCondLst>
                                            <p:cond delay="0"/>
                                          </p:stCondLst>
                                        </p:cTn>
                                        <p:tgtEl>
                                          <p:spTgt spid="54"/>
                                        </p:tgtEl>
                                        <p:attrNameLst>
                                          <p:attrName>style.visibility</p:attrName>
                                        </p:attrNameLst>
                                      </p:cBhvr>
                                      <p:to>
                                        <p:strVal val="visible"/>
                                      </p:to>
                                    </p:set>
                                    <p:anim calcmode="lin" valueType="num">
                                      <p:cBhvr additive="base">
                                        <p:cTn id="525" dur="500" fill="hold"/>
                                        <p:tgtEl>
                                          <p:spTgt spid="54"/>
                                        </p:tgtEl>
                                        <p:attrNameLst>
                                          <p:attrName>ppt_x</p:attrName>
                                        </p:attrNameLst>
                                      </p:cBhvr>
                                      <p:tavLst>
                                        <p:tav tm="0">
                                          <p:val>
                                            <p:strVal val="#ppt_x"/>
                                          </p:val>
                                        </p:tav>
                                        <p:tav tm="100000">
                                          <p:val>
                                            <p:strVal val="#ppt_x"/>
                                          </p:val>
                                        </p:tav>
                                      </p:tavLst>
                                    </p:anim>
                                    <p:anim calcmode="lin" valueType="num">
                                      <p:cBhvr additive="base">
                                        <p:cTn id="5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27" fill="hold">
                      <p:stCondLst>
                        <p:cond delay="indefinite"/>
                      </p:stCondLst>
                      <p:childTnLst>
                        <p:par>
                          <p:cTn id="528" fill="hold">
                            <p:stCondLst>
                              <p:cond delay="0"/>
                            </p:stCondLst>
                            <p:childTnLst>
                              <p:par>
                                <p:cTn id="529" presetID="3" presetClass="emph" presetSubtype="2" fill="hold" grpId="1" nodeType="clickEffect">
                                  <p:stCondLst>
                                    <p:cond delay="0"/>
                                  </p:stCondLst>
                                  <p:childTnLst>
                                    <p:animClr clrSpc="rgb" dir="cw">
                                      <p:cBhvr override="childStyle">
                                        <p:cTn id="530" dur="1000" fill="hold"/>
                                        <p:tgtEl>
                                          <p:spTgt spid="39"/>
                                        </p:tgtEl>
                                        <p:attrNameLst>
                                          <p:attrName>style.color</p:attrName>
                                        </p:attrNameLst>
                                      </p:cBhvr>
                                      <p:to>
                                        <a:srgbClr val="FF0000"/>
                                      </p:to>
                                    </p:animClr>
                                  </p:childTnLst>
                                </p:cTn>
                              </p:par>
                            </p:childTnLst>
                          </p:cTn>
                        </p:par>
                      </p:childTnLst>
                    </p:cTn>
                  </p:par>
                  <p:par>
                    <p:cTn id="531" fill="hold">
                      <p:stCondLst>
                        <p:cond delay="indefinite"/>
                      </p:stCondLst>
                      <p:childTnLst>
                        <p:par>
                          <p:cTn id="532" fill="hold">
                            <p:stCondLst>
                              <p:cond delay="0"/>
                            </p:stCondLst>
                            <p:childTnLst>
                              <p:par>
                                <p:cTn id="533" presetID="2" presetClass="entr" presetSubtype="4" fill="hold" grpId="0" nodeType="clickEffect">
                                  <p:stCondLst>
                                    <p:cond delay="0"/>
                                  </p:stCondLst>
                                  <p:childTnLst>
                                    <p:set>
                                      <p:cBhvr>
                                        <p:cTn id="534" dur="1" fill="hold">
                                          <p:stCondLst>
                                            <p:cond delay="0"/>
                                          </p:stCondLst>
                                        </p:cTn>
                                        <p:tgtEl>
                                          <p:spTgt spid="53"/>
                                        </p:tgtEl>
                                        <p:attrNameLst>
                                          <p:attrName>style.visibility</p:attrName>
                                        </p:attrNameLst>
                                      </p:cBhvr>
                                      <p:to>
                                        <p:strVal val="visible"/>
                                      </p:to>
                                    </p:set>
                                    <p:anim calcmode="lin" valueType="num">
                                      <p:cBhvr additive="base">
                                        <p:cTn id="535" dur="500" fill="hold"/>
                                        <p:tgtEl>
                                          <p:spTgt spid="53"/>
                                        </p:tgtEl>
                                        <p:attrNameLst>
                                          <p:attrName>ppt_x</p:attrName>
                                        </p:attrNameLst>
                                      </p:cBhvr>
                                      <p:tavLst>
                                        <p:tav tm="0">
                                          <p:val>
                                            <p:strVal val="#ppt_x"/>
                                          </p:val>
                                        </p:tav>
                                        <p:tav tm="100000">
                                          <p:val>
                                            <p:strVal val="#ppt_x"/>
                                          </p:val>
                                        </p:tav>
                                      </p:tavLst>
                                    </p:anim>
                                    <p:anim calcmode="lin" valueType="num">
                                      <p:cBhvr additive="base">
                                        <p:cTn id="5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37" fill="hold">
                      <p:stCondLst>
                        <p:cond delay="indefinite"/>
                      </p:stCondLst>
                      <p:childTnLst>
                        <p:par>
                          <p:cTn id="538" fill="hold">
                            <p:stCondLst>
                              <p:cond delay="0"/>
                            </p:stCondLst>
                            <p:childTnLst>
                              <p:par>
                                <p:cTn id="539" presetID="3" presetClass="emph" presetSubtype="2" fill="hold" grpId="1" nodeType="clickEffect">
                                  <p:stCondLst>
                                    <p:cond delay="0"/>
                                  </p:stCondLst>
                                  <p:childTnLst>
                                    <p:animClr clrSpc="rgb" dir="cw">
                                      <p:cBhvr override="childStyle">
                                        <p:cTn id="540" dur="1000" fill="hold"/>
                                        <p:tgtEl>
                                          <p:spTgt spid="36"/>
                                        </p:tgtEl>
                                        <p:attrNameLst>
                                          <p:attrName>style.color</p:attrName>
                                        </p:attrNameLst>
                                      </p:cBhvr>
                                      <p:to>
                                        <a:srgbClr val="FF0000"/>
                                      </p:to>
                                    </p:animClr>
                                  </p:childTnLst>
                                </p:cTn>
                              </p:par>
                            </p:childTnLst>
                          </p:cTn>
                        </p:par>
                      </p:childTnLst>
                    </p:cTn>
                  </p:par>
                  <p:par>
                    <p:cTn id="541" fill="hold">
                      <p:stCondLst>
                        <p:cond delay="indefinite"/>
                      </p:stCondLst>
                      <p:childTnLst>
                        <p:par>
                          <p:cTn id="542" fill="hold">
                            <p:stCondLst>
                              <p:cond delay="0"/>
                            </p:stCondLst>
                            <p:childTnLst>
                              <p:par>
                                <p:cTn id="543" presetID="3" presetClass="emph" presetSubtype="2" fill="hold" grpId="1" nodeType="clickEffect">
                                  <p:stCondLst>
                                    <p:cond delay="0"/>
                                  </p:stCondLst>
                                  <p:childTnLst>
                                    <p:animClr clrSpc="rgb" dir="cw">
                                      <p:cBhvr override="childStyle">
                                        <p:cTn id="544" dur="1000" fill="hold"/>
                                        <p:tgtEl>
                                          <p:spTgt spid="3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1"/>
      <p:bldP spid="12" grpId="2"/>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5" grpId="2"/>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肿么办？</a:t>
            </a:r>
            <a:endParaRPr lang="zh-CN" altLang="en-US" dirty="0"/>
          </a:p>
        </p:txBody>
      </p:sp>
      <p:sp>
        <p:nvSpPr>
          <p:cNvPr id="3" name="内容占位符 2"/>
          <p:cNvSpPr>
            <a:spLocks noGrp="1"/>
          </p:cNvSpPr>
          <p:nvPr>
            <p:ph idx="1"/>
          </p:nvPr>
        </p:nvSpPr>
        <p:spPr/>
        <p:txBody>
          <a:bodyPr/>
          <a:lstStyle/>
          <a:p>
            <a:r>
              <a:rPr lang="zh-CN" altLang="en-US" dirty="0" smtClean="0"/>
              <a:t>空间换时间</a:t>
            </a:r>
            <a:endParaRPr lang="en-US" altLang="zh-CN" dirty="0" smtClean="0"/>
          </a:p>
          <a:p>
            <a:r>
              <a:rPr lang="zh-CN" altLang="en-US" dirty="0" smtClean="0"/>
              <a:t>已经计算过的记录下来避免重复计算！</a:t>
            </a:r>
            <a:endParaRPr lang="zh-CN" altLang="en-US" dirty="0"/>
          </a:p>
        </p:txBody>
      </p:sp>
      <p:sp>
        <p:nvSpPr>
          <p:cNvPr id="4" name="Text Box 3"/>
          <p:cNvSpPr txBox="1">
            <a:spLocks noChangeArrowheads="1"/>
          </p:cNvSpPr>
          <p:nvPr/>
        </p:nvSpPr>
        <p:spPr bwMode="auto">
          <a:xfrm>
            <a:off x="642910" y="3071810"/>
            <a:ext cx="6429420" cy="2308324"/>
          </a:xfrm>
          <a:prstGeom prst="rect">
            <a:avLst/>
          </a:prstGeom>
          <a:solidFill>
            <a:schemeClr val="bg1"/>
          </a:solidFill>
          <a:ln w="9525">
            <a:solidFill>
              <a:schemeClr val="accent2"/>
            </a:solidFill>
            <a:miter lim="800000"/>
          </a:ln>
          <a:effectLst>
            <a:outerShdw dist="107763" dir="2700000" algn="ctr" rotWithShape="0">
              <a:schemeClr val="bg2">
                <a:alpha val="50000"/>
              </a:schemeClr>
            </a:outerShdw>
          </a:effectLst>
        </p:spPr>
        <p:txBody>
          <a:bodyPr wrap="square">
            <a:spAutoFit/>
          </a:bodyPr>
          <a:lstStyle/>
          <a:p>
            <a:pPr>
              <a:tabLst>
                <a:tab pos="571500" algn="l"/>
                <a:tab pos="1144270" algn="l"/>
              </a:tabLst>
            </a:pPr>
            <a:r>
              <a:rPr lang="zh-CN" altLang="en-US" sz="2400" dirty="0" smtClean="0">
                <a:latin typeface="Segoe UI Semibold" panose="020B0702040204020203" pitchFamily="34" charset="0"/>
                <a:cs typeface="Segoe UI Semibold" panose="020B0702040204020203" pitchFamily="34" charset="0"/>
              </a:rPr>
              <a:t>记忆化搜索</a:t>
            </a:r>
            <a:r>
              <a:rPr lang="zh-CN" altLang="en-GB" sz="2400" dirty="0" smtClean="0">
                <a:latin typeface="Segoe UI Semibold" panose="020B0702040204020203" pitchFamily="34" charset="0"/>
                <a:cs typeface="Segoe UI Semibold" panose="020B0702040204020203" pitchFamily="34" charset="0"/>
              </a:rPr>
              <a:t>版本</a:t>
            </a:r>
            <a:r>
              <a:rPr lang="en-GB" altLang="en-GB" sz="2400" dirty="0" smtClean="0">
                <a:latin typeface="Segoe UI Semibold" panose="020B0702040204020203" pitchFamily="34" charset="0"/>
                <a:cs typeface="Segoe UI Semibold" panose="020B0702040204020203" pitchFamily="34" charset="0"/>
              </a:rPr>
              <a:t>:   </a:t>
            </a:r>
            <a:r>
              <a:rPr lang="zh-CN" altLang="en-US" sz="2400" dirty="0" smtClean="0">
                <a:latin typeface="Segoe UI Semibold" panose="020B0702040204020203" pitchFamily="34" charset="0"/>
                <a:cs typeface="Segoe UI Semibold" panose="020B0702040204020203" pitchFamily="34" charset="0"/>
              </a:rPr>
              <a:t>求</a:t>
            </a:r>
            <a:r>
              <a:rPr lang="en-GB" altLang="en-US" sz="2400" dirty="0" err="1" smtClean="0">
                <a:latin typeface="Segoe UI Semibold" panose="020B0702040204020203" pitchFamily="34" charset="0"/>
                <a:cs typeface="Segoe UI Semibold" panose="020B0702040204020203" pitchFamily="34" charset="0"/>
              </a:rPr>
              <a:t>F(n)</a:t>
            </a:r>
            <a:endParaRPr lang="en-GB" altLang="en-US" sz="2400" dirty="0" err="1" smtClean="0">
              <a:latin typeface="Segoe UI Semibold" panose="020B0702040204020203" pitchFamily="34" charset="0"/>
              <a:cs typeface="Segoe UI Semibold" panose="020B0702040204020203" pitchFamily="34" charset="0"/>
            </a:endParaRPr>
          </a:p>
          <a:p>
            <a:pPr marL="457200" indent="-457200" eaLnBrk="0" hangingPunct="0">
              <a:buAutoNum type="arabicPlain"/>
              <a:tabLst>
                <a:tab pos="571500" algn="l"/>
                <a:tab pos="1144270" algn="l"/>
              </a:tabLst>
            </a:pPr>
            <a:r>
              <a:rPr lang="en-US" altLang="zh-CN" sz="2400" dirty="0" err="1" smtClean="0">
                <a:latin typeface="Segoe UI Semibold" panose="020B0702040204020203" pitchFamily="34" charset="0"/>
                <a:cs typeface="Segoe UI Semibold" panose="020B0702040204020203" pitchFamily="34" charset="0"/>
              </a:rPr>
              <a:t>int</a:t>
            </a:r>
            <a:r>
              <a:rPr lang="en-US" altLang="zh-CN" sz="2400" dirty="0" smtClean="0">
                <a:latin typeface="Segoe UI Semibold" panose="020B0702040204020203" pitchFamily="34" charset="0"/>
                <a:cs typeface="Segoe UI Semibold" panose="020B0702040204020203" pitchFamily="34" charset="0"/>
              </a:rPr>
              <a:t>  calc</a:t>
            </a:r>
            <a:r>
              <a:rPr lang="zh-CN" altLang="en-US" sz="2400" dirty="0" smtClean="0">
                <a:latin typeface="Segoe UI Semibold" panose="020B0702040204020203" pitchFamily="34" charset="0"/>
                <a:cs typeface="Segoe UI Semibold" panose="020B0702040204020203" pitchFamily="34" charset="0"/>
              </a:rPr>
              <a:t>（</a:t>
            </a:r>
            <a:r>
              <a:rPr lang="en-US" altLang="zh-CN" sz="2400" dirty="0" err="1" smtClean="0">
                <a:latin typeface="Segoe UI Semibold" panose="020B0702040204020203" pitchFamily="34" charset="0"/>
                <a:cs typeface="Segoe UI Semibold" panose="020B0702040204020203" pitchFamily="34" charset="0"/>
              </a:rPr>
              <a:t>int</a:t>
            </a:r>
            <a:r>
              <a:rPr lang="en-US" altLang="zh-CN" sz="2400" dirty="0" smtClean="0">
                <a:latin typeface="Segoe UI Semibold" panose="020B0702040204020203" pitchFamily="34" charset="0"/>
                <a:cs typeface="Segoe UI Semibold" panose="020B0702040204020203" pitchFamily="34" charset="0"/>
              </a:rPr>
              <a:t> n</a:t>
            </a:r>
            <a:r>
              <a:rPr lang="zh-CN" altLang="en-US" sz="2400" dirty="0" smtClean="0">
                <a:latin typeface="Segoe UI Semibold" panose="020B0702040204020203" pitchFamily="34" charset="0"/>
                <a:cs typeface="Segoe UI Semibold" panose="020B0702040204020203" pitchFamily="34" charset="0"/>
              </a:rPr>
              <a:t>）</a:t>
            </a:r>
            <a:endParaRPr lang="en-US" altLang="zh-CN" sz="2400" dirty="0" smtClean="0">
              <a:latin typeface="Segoe UI Semibold" panose="020B0702040204020203" pitchFamily="34" charset="0"/>
              <a:cs typeface="Segoe UI Semibold" panose="020B0702040204020203" pitchFamily="34" charset="0"/>
            </a:endParaRPr>
          </a:p>
          <a:p>
            <a:pPr marL="457200" indent="-457200" eaLnBrk="0" hangingPunct="0">
              <a:buAutoNum type="arabicPlain"/>
              <a:tabLst>
                <a:tab pos="571500" algn="l"/>
                <a:tab pos="1144270" algn="l"/>
              </a:tabLst>
            </a:pPr>
            <a:r>
              <a:rPr lang="en-US" altLang="zh-CN" sz="2400" dirty="0" smtClean="0">
                <a:latin typeface="Segoe UI Semibold" panose="020B0702040204020203" pitchFamily="34" charset="0"/>
                <a:cs typeface="Segoe UI Semibold" panose="020B0702040204020203" pitchFamily="34" charset="0"/>
              </a:rPr>
              <a:t> { </a:t>
            </a:r>
            <a:endParaRPr lang="en-US" altLang="zh-CN" sz="2400" dirty="0" smtClean="0">
              <a:latin typeface="Segoe UI Semibold" panose="020B0702040204020203" pitchFamily="34" charset="0"/>
              <a:cs typeface="Segoe UI Semibold" panose="020B0702040204020203" pitchFamily="34" charset="0"/>
            </a:endParaRPr>
          </a:p>
          <a:p>
            <a:pPr marL="457200" indent="-457200" eaLnBrk="0" hangingPunct="0">
              <a:buAutoNum type="arabicPlain"/>
              <a:tabLst>
                <a:tab pos="571500" algn="l"/>
                <a:tab pos="1144270" algn="l"/>
              </a:tabLst>
            </a:pPr>
            <a:r>
              <a:rPr lang="en-US" altLang="zh-CN" sz="2400" dirty="0" smtClean="0">
                <a:latin typeface="Segoe UI Semibold" panose="020B0702040204020203" pitchFamily="34" charset="0"/>
                <a:cs typeface="Segoe UI Semibold" panose="020B0702040204020203" pitchFamily="34" charset="0"/>
              </a:rPr>
              <a:t>        if (f([n]!= 0) </a:t>
            </a:r>
            <a:r>
              <a:rPr lang="en-US" altLang="zh-CN" sz="2400" b="1" dirty="0" smtClean="0">
                <a:solidFill>
                  <a:srgbClr val="996633"/>
                </a:solidFill>
                <a:latin typeface="Times New Roman" panose="02020603050405020304" pitchFamily="18" charset="0"/>
              </a:rPr>
              <a:t>return </a:t>
            </a:r>
            <a:r>
              <a:rPr lang="en-US" altLang="zh-CN" sz="2400" dirty="0" smtClean="0">
                <a:latin typeface="Segoe UI Semibold" panose="020B0702040204020203" pitchFamily="34" charset="0"/>
                <a:cs typeface="Segoe UI Semibold" panose="020B0702040204020203" pitchFamily="34" charset="0"/>
              </a:rPr>
              <a:t>f[n];</a:t>
            </a:r>
            <a:endParaRPr lang="en-US" altLang="zh-CN" sz="2400" dirty="0" smtClean="0">
              <a:latin typeface="Segoe UI Semibold" panose="020B0702040204020203" pitchFamily="34" charset="0"/>
              <a:cs typeface="Segoe UI Semibold" panose="020B0702040204020203" pitchFamily="34" charset="0"/>
            </a:endParaRPr>
          </a:p>
          <a:p>
            <a:pPr marL="457200" indent="-457200" eaLnBrk="0" hangingPunct="0">
              <a:buAutoNum type="arabicPlain"/>
              <a:tabLst>
                <a:tab pos="571500" algn="l"/>
                <a:tab pos="1144270" algn="l"/>
              </a:tabLst>
            </a:pPr>
            <a:r>
              <a:rPr lang="en-US" altLang="zh-CN" sz="2400" dirty="0" smtClean="0">
                <a:latin typeface="Segoe UI Semibold" panose="020B0702040204020203" pitchFamily="34" charset="0"/>
                <a:cs typeface="Segoe UI Semibold" panose="020B0702040204020203" pitchFamily="34" charset="0"/>
              </a:rPr>
              <a:t>     </a:t>
            </a:r>
            <a:r>
              <a:rPr lang="en-GB" altLang="zh-CN" sz="2400" dirty="0" smtClean="0">
                <a:latin typeface="Segoe UI Semibold" panose="020B0702040204020203" pitchFamily="34" charset="0"/>
                <a:cs typeface="Segoe UI Semibold" panose="020B0702040204020203" pitchFamily="34" charset="0"/>
              </a:rPr>
              <a:t>  </a:t>
            </a:r>
            <a:r>
              <a:rPr lang="en-GB" altLang="zh-CN" sz="2400" b="1" dirty="0" smtClean="0">
                <a:solidFill>
                  <a:srgbClr val="996633"/>
                </a:solidFill>
                <a:latin typeface="Times New Roman" panose="02020603050405020304" pitchFamily="18" charset="0"/>
              </a:rPr>
              <a:t>return</a:t>
            </a:r>
            <a:r>
              <a:rPr lang="en-GB" altLang="zh-CN" sz="2400" dirty="0" smtClean="0">
                <a:latin typeface="Segoe UI Semibold" panose="020B0702040204020203" pitchFamily="34" charset="0"/>
                <a:cs typeface="Segoe UI Semibold" panose="020B0702040204020203" pitchFamily="34" charset="0"/>
              </a:rPr>
              <a:t> (</a:t>
            </a:r>
            <a:r>
              <a:rPr lang="en-US" altLang="zh-CN" sz="2400" dirty="0" smtClean="0">
                <a:latin typeface="Segoe UI Semibold" panose="020B0702040204020203" pitchFamily="34" charset="0"/>
                <a:cs typeface="Segoe UI Semibold" panose="020B0702040204020203" pitchFamily="34" charset="0"/>
              </a:rPr>
              <a:t>f[n] =</a:t>
            </a:r>
            <a:r>
              <a:rPr lang="en-GB" altLang="zh-CN" sz="2400" dirty="0" smtClean="0">
                <a:latin typeface="Segoe UI Semibold" panose="020B0702040204020203" pitchFamily="34" charset="0"/>
                <a:cs typeface="Segoe UI Semibold" panose="020B0702040204020203" pitchFamily="34" charset="0"/>
              </a:rPr>
              <a:t>calc(n-1) + calc(n-2));</a:t>
            </a:r>
            <a:endParaRPr lang="en-GB" altLang="zh-CN" sz="2400" dirty="0" smtClean="0">
              <a:latin typeface="Segoe UI Semibold" panose="020B0702040204020203" pitchFamily="34" charset="0"/>
              <a:cs typeface="Segoe UI Semibold" panose="020B0702040204020203" pitchFamily="34" charset="0"/>
            </a:endParaRPr>
          </a:p>
          <a:p>
            <a:pPr marL="457200" indent="-457200" eaLnBrk="0" hangingPunct="0">
              <a:buAutoNum type="arabicPlain"/>
              <a:tabLst>
                <a:tab pos="571500" algn="l"/>
                <a:tab pos="1144270" algn="l"/>
              </a:tabLst>
            </a:pPr>
            <a:r>
              <a:rPr lang="en-GB" altLang="zh-CN" sz="2400" dirty="0" smtClean="0">
                <a:latin typeface="Segoe UI Semibold" panose="020B0702040204020203" pitchFamily="34" charset="0"/>
                <a:cs typeface="Segoe UI Semibold" panose="020B0702040204020203" pitchFamily="34" charset="0"/>
              </a:rPr>
              <a:t>}</a:t>
            </a:r>
            <a:endParaRPr lang="en-US" altLang="zh-CN" sz="2400" dirty="0" smtClean="0">
              <a:latin typeface="Segoe UI Semibold" panose="020B0702040204020203" pitchFamily="34" charset="0"/>
              <a:cs typeface="Segoe UI Semibold" panose="020B0702040204020203" pitchFamily="34" charset="0"/>
            </a:endParaRPr>
          </a:p>
        </p:txBody>
      </p:sp>
      <p:sp>
        <p:nvSpPr>
          <p:cNvPr id="5" name="AutoShape 6"/>
          <p:cNvSpPr>
            <a:spLocks noChangeArrowheads="1"/>
          </p:cNvSpPr>
          <p:nvPr/>
        </p:nvSpPr>
        <p:spPr bwMode="auto">
          <a:xfrm>
            <a:off x="5072066" y="2786058"/>
            <a:ext cx="4284662" cy="1296988"/>
          </a:xfrm>
          <a:prstGeom prst="horizontalScroll">
            <a:avLst>
              <a:gd name="adj" fmla="val 12500"/>
            </a:avLst>
          </a:prstGeom>
          <a:solidFill>
            <a:srgbClr val="FFCCCC"/>
          </a:solidFill>
          <a:ln w="9525">
            <a:solidFill>
              <a:schemeClr val="tx1"/>
            </a:solidFill>
            <a:round/>
          </a:ln>
          <a:effectLst/>
        </p:spPr>
        <p:txBody>
          <a:bodyPr wrap="none" anchor="ctr"/>
          <a:lstStyle/>
          <a:p>
            <a:pPr algn="ctr"/>
            <a:r>
              <a:rPr lang="zh-CN" altLang="en-US" sz="2800" dirty="0" smtClean="0">
                <a:solidFill>
                  <a:schemeClr val="accent2"/>
                </a:solidFill>
                <a:latin typeface="Comic Sans MS" panose="030F0702030302020204" pitchFamily="66" charset="0"/>
                <a:ea typeface="PMingLiU" panose="02020500000000000000" pitchFamily="18" charset="-120"/>
              </a:rPr>
              <a:t>算法</a:t>
            </a:r>
            <a:r>
              <a:rPr lang="zh-CN" altLang="en-US" sz="2800" dirty="0">
                <a:solidFill>
                  <a:schemeClr val="accent2"/>
                </a:solidFill>
                <a:latin typeface="Comic Sans MS" panose="030F0702030302020204" pitchFamily="66" charset="0"/>
                <a:ea typeface="PMingLiU" panose="02020500000000000000" pitchFamily="18" charset="-120"/>
              </a:rPr>
              <a:t>复杂度是</a:t>
            </a:r>
            <a:r>
              <a:rPr lang="zh-HK" altLang="en-US" sz="2800" dirty="0">
                <a:solidFill>
                  <a:schemeClr val="accent2"/>
                </a:solidFill>
                <a:latin typeface="Comic Sans MS" panose="030F0702030302020204" pitchFamily="66" charset="0"/>
                <a:ea typeface="PMingLiU" panose="02020500000000000000" pitchFamily="18" charset="-120"/>
              </a:rPr>
              <a:t> </a:t>
            </a:r>
            <a:r>
              <a:rPr lang="en-US" altLang="zh-HK" sz="2800" dirty="0">
                <a:solidFill>
                  <a:schemeClr val="accent2"/>
                </a:solidFill>
                <a:latin typeface="Comic Sans MS" panose="030F0702030302020204" pitchFamily="66" charset="0"/>
                <a:ea typeface="PMingLiU" panose="02020500000000000000" pitchFamily="18" charset="-120"/>
              </a:rPr>
              <a:t>O(</a:t>
            </a:r>
            <a:r>
              <a:rPr lang="en-US" altLang="zh-HK" sz="2800" i="1" dirty="0">
                <a:solidFill>
                  <a:schemeClr val="accent2"/>
                </a:solidFill>
                <a:latin typeface="Times New Roman" panose="02020603050405020304" pitchFamily="18" charset="0"/>
                <a:ea typeface="PMingLiU" panose="02020500000000000000" pitchFamily="18" charset="-120"/>
              </a:rPr>
              <a:t>n</a:t>
            </a:r>
            <a:r>
              <a:rPr lang="en-US" altLang="zh-HK" sz="2800" dirty="0" smtClean="0">
                <a:solidFill>
                  <a:schemeClr val="accent2"/>
                </a:solidFill>
                <a:latin typeface="Comic Sans MS" panose="030F0702030302020204" pitchFamily="66" charset="0"/>
                <a:ea typeface="PMingLiU" panose="02020500000000000000" pitchFamily="18" charset="-120"/>
              </a:rPr>
              <a:t>)</a:t>
            </a:r>
            <a:endParaRPr lang="en-US" altLang="zh-HK" sz="2800" dirty="0" smtClean="0">
              <a:solidFill>
                <a:schemeClr val="accent2"/>
              </a:solidFill>
              <a:latin typeface="Comic Sans MS" panose="030F0702030302020204" pitchFamily="66" charset="0"/>
              <a:ea typeface="PMingLiU" panose="02020500000000000000" pitchFamily="18" charset="-120"/>
            </a:endParaRPr>
          </a:p>
          <a:p>
            <a:pPr algn="ctr"/>
            <a:endParaRPr lang="en-GB" sz="2800" dirty="0">
              <a:solidFill>
                <a:schemeClr val="accent2"/>
              </a:solidFill>
              <a:latin typeface="Comic Sans MS" panose="030F0702030302020204" pitchFamily="66" charset="0"/>
            </a:endParaRPr>
          </a:p>
        </p:txBody>
      </p:sp>
      <p:sp>
        <p:nvSpPr>
          <p:cNvPr id="6" name="波形 5"/>
          <p:cNvSpPr/>
          <p:nvPr/>
        </p:nvSpPr>
        <p:spPr bwMode="auto">
          <a:xfrm>
            <a:off x="539552" y="5575692"/>
            <a:ext cx="7704856" cy="1282308"/>
          </a:xfrm>
          <a:prstGeom prst="wave">
            <a:avLst/>
          </a:prstGeom>
          <a:noFill/>
          <a:ln w="28575">
            <a:solidFill>
              <a:schemeClr val="tx2">
                <a:lumMod val="60000"/>
                <a:lumOff val="40000"/>
              </a:schemeClr>
            </a:solidFill>
            <a:round/>
          </a:ln>
          <a:effectLst/>
        </p:spPr>
        <p:txBody>
          <a:bodyPr wrap="none" rtlCol="0" anchor="ctr"/>
          <a:lstStyle/>
          <a:p>
            <a:pPr algn="ctr"/>
            <a:r>
              <a:rPr lang="zh-CN" altLang="en-US" sz="4000" b="1" dirty="0" smtClean="0">
                <a:latin typeface="华文楷体" panose="02010600040101010101" pitchFamily="2" charset="-122"/>
                <a:ea typeface="华文楷体" panose="02010600040101010101" pitchFamily="2" charset="-122"/>
              </a:rPr>
              <a:t>这就是传说中的记忆化搜索了</a:t>
            </a:r>
            <a:endParaRPr lang="zh-CN" altLang="en-US" sz="4000" b="1" dirty="0" smtClean="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bwMode="auto">
          <a:xfrm>
            <a:off x="0" y="0"/>
            <a:ext cx="8429684" cy="1857388"/>
          </a:xfrm>
          <a:prstGeom prst="horizontalScroll">
            <a:avLst/>
          </a:prstGeom>
          <a:noFill/>
          <a:ln w="28575">
            <a:solidFill>
              <a:schemeClr val="tx2">
                <a:lumMod val="60000"/>
                <a:lumOff val="40000"/>
              </a:schemeClr>
            </a:solidFill>
            <a:round/>
          </a:ln>
          <a:effectLst/>
        </p:spPr>
        <p:txBody>
          <a:bodyPr wrap="none" rtlCol="0" anchor="ctr"/>
          <a:lstStyle/>
          <a:p>
            <a:pPr algn="ctr"/>
            <a:r>
              <a:rPr lang="en-US" altLang="zh-CN" sz="5400" dirty="0" smtClean="0">
                <a:latin typeface="+mj-ea"/>
                <a:ea typeface="+mj-ea"/>
              </a:rPr>
              <a:t> </a:t>
            </a:r>
            <a:r>
              <a:rPr lang="zh-CN" altLang="en-US" sz="5400" dirty="0" smtClean="0">
                <a:latin typeface="+mj-ea"/>
                <a:ea typeface="+mj-ea"/>
              </a:rPr>
              <a:t>关于</a:t>
            </a:r>
            <a:r>
              <a:rPr lang="en-US" altLang="zh-CN" sz="5400" dirty="0" smtClean="0">
                <a:latin typeface="+mj-ea"/>
                <a:ea typeface="+mj-ea"/>
              </a:rPr>
              <a:t>01</a:t>
            </a:r>
            <a:r>
              <a:rPr lang="zh-CN" altLang="en-US" sz="5400" dirty="0" smtClean="0">
                <a:latin typeface="+mj-ea"/>
                <a:ea typeface="+mj-ea"/>
              </a:rPr>
              <a:t>滚动和就地滚动</a:t>
            </a:r>
            <a:endParaRPr lang="zh-CN" altLang="en-US" sz="5400" dirty="0" smtClean="0">
              <a:latin typeface="+mj-ea"/>
              <a:ea typeface="+mj-ea"/>
            </a:endParaRPr>
          </a:p>
        </p:txBody>
      </p:sp>
      <p:sp>
        <p:nvSpPr>
          <p:cNvPr id="1025" name="AutoShape 1" descr="C:\Users\Administrator\AppData\Roaming\Tencent\Users\935422189\QQ\WinTemp\RichOle\SMWPF_}Q$Q[S{SFWNDF_7.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1026" name="AutoShape 2" descr="C:\Users\Administrator\AppData\Roaming\Tencent\Users\935422189\QQ\WinTemp\RichOle\SMWPF_}Q$Q[S{SFWNDF_7.jp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pic>
        <p:nvPicPr>
          <p:cNvPr id="1027" name="Picture 3" descr="C:\Users\Administrator\Documents\Tencent Files\935422189\Image\UIEW9ZQ(@~@PGS2O7808]KH.jpg"/>
          <p:cNvPicPr>
            <a:picLocks noChangeAspect="1" noChangeArrowheads="1"/>
          </p:cNvPicPr>
          <p:nvPr/>
        </p:nvPicPr>
        <p:blipFill>
          <a:blip r:embed="rId1"/>
          <a:srcRect/>
          <a:stretch>
            <a:fillRect/>
          </a:stretch>
        </p:blipFill>
        <p:spPr bwMode="auto">
          <a:xfrm>
            <a:off x="428596" y="1857364"/>
            <a:ext cx="8133261" cy="2071701"/>
          </a:xfrm>
          <a:prstGeom prst="rect">
            <a:avLst/>
          </a:prstGeom>
          <a:noFill/>
        </p:spPr>
      </p:pic>
      <p:sp>
        <p:nvSpPr>
          <p:cNvPr id="14" name="TextBox 13"/>
          <p:cNvSpPr txBox="1"/>
          <p:nvPr/>
        </p:nvSpPr>
        <p:spPr>
          <a:xfrm>
            <a:off x="214282" y="4214818"/>
            <a:ext cx="7929618" cy="2062103"/>
          </a:xfrm>
          <a:prstGeom prst="rect">
            <a:avLst/>
          </a:prstGeom>
          <a:noFill/>
        </p:spPr>
        <p:txBody>
          <a:bodyPr wrap="square" rtlCol="0">
            <a:spAutoFit/>
          </a:bodyPr>
          <a:lstStyle/>
          <a:p>
            <a:r>
              <a:rPr lang="zh-CN" altLang="en-US" sz="3200" dirty="0" smtClean="0">
                <a:latin typeface="华文新魏" panose="02010800040101010101" pitchFamily="2" charset="-122"/>
                <a:ea typeface="华文新魏" panose="02010800040101010101" pitchFamily="2" charset="-122"/>
              </a:rPr>
              <a:t>我们可以看到每一行的结果实际上只与上一行有关，所以就可以</a:t>
            </a:r>
            <a:r>
              <a:rPr lang="en-US" altLang="zh-CN" sz="3200" dirty="0" smtClean="0">
                <a:latin typeface="华文新魏" panose="02010800040101010101" pitchFamily="2" charset="-122"/>
                <a:ea typeface="华文新魏" panose="02010800040101010101" pitchFamily="2" charset="-122"/>
              </a:rPr>
              <a:t>01</a:t>
            </a:r>
            <a:r>
              <a:rPr lang="zh-CN" altLang="en-US" sz="3200" dirty="0" smtClean="0">
                <a:latin typeface="华文新魏" panose="02010800040101010101" pitchFamily="2" charset="-122"/>
                <a:ea typeface="华文新魏" panose="02010800040101010101" pitchFamily="2" charset="-122"/>
              </a:rPr>
              <a:t>滚动</a:t>
            </a:r>
            <a:r>
              <a:rPr lang="en-US" altLang="zh-CN" sz="3200" dirty="0" smtClean="0">
                <a:latin typeface="华文新魏" panose="02010800040101010101" pitchFamily="2" charset="-122"/>
                <a:ea typeface="华文新魏" panose="02010800040101010101" pitchFamily="2" charset="-122"/>
              </a:rPr>
              <a:t>——f[</a:t>
            </a:r>
            <a:r>
              <a:rPr lang="en-US" altLang="zh-CN" sz="3200" dirty="0" err="1" smtClean="0">
                <a:latin typeface="华文新魏" panose="02010800040101010101" pitchFamily="2" charset="-122"/>
                <a:ea typeface="华文新魏" panose="02010800040101010101" pitchFamily="2" charset="-122"/>
              </a:rPr>
              <a:t>i</a:t>
            </a:r>
            <a:r>
              <a:rPr lang="en-US" altLang="zh-CN" sz="3200" dirty="0" smtClean="0">
                <a:latin typeface="华文新魏" panose="02010800040101010101" pitchFamily="2" charset="-122"/>
                <a:ea typeface="华文新魏" panose="02010800040101010101" pitchFamily="2" charset="-122"/>
              </a:rPr>
              <a:t>][0,1] </a:t>
            </a:r>
            <a:r>
              <a:rPr lang="zh-CN" altLang="en-US" sz="3200" dirty="0" smtClean="0">
                <a:latin typeface="华文新魏" panose="02010800040101010101" pitchFamily="2" charset="-122"/>
                <a:ea typeface="华文新魏" panose="02010800040101010101" pitchFamily="2" charset="-122"/>
              </a:rPr>
              <a:t>一行记录前一行的值，另一行记录当前行的值</a:t>
            </a:r>
            <a:r>
              <a:rPr lang="en-US" altLang="zh-CN"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85794"/>
            <a:ext cx="8072437" cy="6072206"/>
          </a:xfrm>
        </p:spPr>
        <p:txBody>
          <a:bodyPr>
            <a:normAutofit/>
          </a:bodyPr>
          <a:lstStyle/>
          <a:p>
            <a:pPr eaLnBrk="1" hangingPunct="1"/>
            <a:r>
              <a:rPr lang="zh-CN" altLang="en-US" sz="2400" dirty="0" smtClean="0">
                <a:latin typeface="Arial" panose="020B0604020202020204" pitchFamily="34" charset="0"/>
              </a:rPr>
              <a:t>不过对于本题更加常用的方法是</a:t>
            </a:r>
            <a:r>
              <a:rPr lang="zh-CN" altLang="en-US" sz="2400" b="1" u="sng" dirty="0" smtClean="0">
                <a:solidFill>
                  <a:srgbClr val="FF0000"/>
                </a:solidFill>
                <a:latin typeface="Arial" panose="020B0604020202020204" pitchFamily="34" charset="0"/>
              </a:rPr>
              <a:t>就地滚动</a:t>
            </a:r>
            <a:r>
              <a:rPr lang="zh-CN" altLang="en-US" sz="2400" dirty="0" smtClean="0">
                <a:latin typeface="Arial" panose="020B0604020202020204" pitchFamily="34" charset="0"/>
              </a:rPr>
              <a:t>！！</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就地滚动嘛，顾名思义就是用一个一维数组了</a:t>
            </a:r>
            <a:r>
              <a:rPr lang="en-US" altLang="zh-CN" sz="2400" dirty="0" smtClean="0">
                <a:latin typeface="Arial" panose="020B0604020202020204" pitchFamily="34" charset="0"/>
              </a:rPr>
              <a:t>!</a:t>
            </a:r>
            <a:r>
              <a:rPr lang="zh-CN" altLang="en-US" sz="2400" dirty="0" smtClean="0">
                <a:latin typeface="Arial" panose="020B0604020202020204" pitchFamily="34" charset="0"/>
              </a:rPr>
              <a:t>之前的状态和当前的状态都记在同一个数组里了！</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但是简单的变成一维以后有可能发出问题的</a:t>
            </a:r>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如，我们把代码写成这样：</a:t>
            </a:r>
            <a:endParaRPr lang="en-US" altLang="zh-CN" sz="2400" dirty="0" smtClean="0">
              <a:latin typeface="Arial" panose="020B0604020202020204" pitchFamily="34" charset="0"/>
            </a:endParaRPr>
          </a:p>
          <a:p>
            <a:r>
              <a:rPr lang="en-US" sz="3200" dirty="0" smtClean="0"/>
              <a:t> </a:t>
            </a:r>
            <a:r>
              <a:rPr lang="en-US" sz="2800" b="1" dirty="0" smtClean="0">
                <a:latin typeface="+mj-lt"/>
              </a:rPr>
              <a:t>for(i=1 ; i&lt;= n ; i++)</a:t>
            </a:r>
            <a:br>
              <a:rPr lang="en-US" sz="2800" b="1" dirty="0" smtClean="0">
                <a:latin typeface="+mj-lt"/>
              </a:rPr>
            </a:br>
            <a:r>
              <a:rPr lang="en-US" sz="2800" b="1" dirty="0" smtClean="0">
                <a:latin typeface="+mj-lt"/>
              </a:rPr>
              <a:t> for(j= c[j]; j&lt;v ; j++)</a:t>
            </a:r>
            <a:br>
              <a:rPr lang="en-US" sz="2800" b="1" dirty="0" smtClean="0">
                <a:latin typeface="+mj-lt"/>
              </a:rPr>
            </a:br>
            <a:r>
              <a:rPr lang="en-US" sz="2800" b="1" dirty="0" smtClean="0">
                <a:latin typeface="+mj-lt"/>
              </a:rPr>
              <a:t>     if(!f[j-c[</a:t>
            </a:r>
            <a:r>
              <a:rPr lang="en-US" sz="2800" b="1" dirty="0" err="1" smtClean="0">
                <a:latin typeface="+mj-lt"/>
              </a:rPr>
              <a:t>i</a:t>
            </a:r>
            <a:r>
              <a:rPr lang="en-US" sz="2800" b="1" dirty="0" smtClean="0">
                <a:latin typeface="+mj-lt"/>
              </a:rPr>
              <a:t>]) f[j] = f[j-c[</a:t>
            </a:r>
            <a:r>
              <a:rPr lang="en-US" sz="2800" b="1" dirty="0" err="1" smtClean="0">
                <a:latin typeface="+mj-lt"/>
              </a:rPr>
              <a:t>i</a:t>
            </a:r>
            <a:r>
              <a:rPr lang="en-US" sz="2800" b="1" dirty="0" smtClean="0">
                <a:latin typeface="+mj-lt"/>
              </a:rPr>
              <a:t>]] ;</a:t>
            </a:r>
            <a:endParaRPr lang="en-US" sz="2800" b="1" dirty="0" smtClean="0">
              <a:latin typeface="+mj-lt"/>
            </a:endParaRPr>
          </a:p>
          <a:p>
            <a:pPr eaLnBrk="1" hangingPunct="1"/>
            <a:r>
              <a:rPr lang="zh-CN" altLang="en-US" sz="2400" dirty="0" smtClean="0">
                <a:latin typeface="Arial" panose="020B0604020202020204" pitchFamily="34" charset="0"/>
              </a:rPr>
              <a:t>假设第一个物品体积</a:t>
            </a:r>
            <a:r>
              <a:rPr lang="en-US" altLang="zh-CN" sz="2400" dirty="0" smtClean="0">
                <a:latin typeface="Arial" panose="020B0604020202020204" pitchFamily="34" charset="0"/>
              </a:rPr>
              <a:t>3</a:t>
            </a:r>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endParaRPr lang="en-US" altLang="zh-CN" sz="2400" dirty="0" smtClean="0">
              <a:latin typeface="Arial" panose="020B0604020202020204" pitchFamily="34" charset="0"/>
            </a:endParaRPr>
          </a:p>
          <a:p>
            <a:pPr eaLnBrk="1" hangingPunct="1"/>
            <a:r>
              <a:rPr lang="zh-CN" altLang="en-US" sz="2400" dirty="0" smtClean="0">
                <a:latin typeface="Arial" panose="020B0604020202020204" pitchFamily="34" charset="0"/>
              </a:rPr>
              <a:t>这样一个物品就可能被算多次</a:t>
            </a:r>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p:txBody>
      </p:sp>
      <p:graphicFrame>
        <p:nvGraphicFramePr>
          <p:cNvPr id="8" name="表格 7"/>
          <p:cNvGraphicFramePr>
            <a:graphicFrameLocks noGrp="1"/>
          </p:cNvGraphicFramePr>
          <p:nvPr/>
        </p:nvGraphicFramePr>
        <p:xfrm>
          <a:off x="0" y="5072074"/>
          <a:ext cx="9144000" cy="826792"/>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455952">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r>
                        <a:rPr lang="en-US" altLang="zh-CN" dirty="0" smtClean="0"/>
                        <a:t>T</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sp>
        <p:nvSpPr>
          <p:cNvPr id="10" name="TextBox 9"/>
          <p:cNvSpPr txBox="1"/>
          <p:nvPr/>
        </p:nvSpPr>
        <p:spPr>
          <a:xfrm>
            <a:off x="550069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1" name="TextBox 10"/>
          <p:cNvSpPr txBox="1"/>
          <p:nvPr/>
        </p:nvSpPr>
        <p:spPr>
          <a:xfrm>
            <a:off x="442912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2" name="TextBox 11"/>
          <p:cNvSpPr txBox="1"/>
          <p:nvPr/>
        </p:nvSpPr>
        <p:spPr>
          <a:xfrm>
            <a:off x="328611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3" name="TextBox 12"/>
          <p:cNvSpPr txBox="1"/>
          <p:nvPr/>
        </p:nvSpPr>
        <p:spPr>
          <a:xfrm>
            <a:off x="221454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4" name="TextBox 13"/>
          <p:cNvSpPr txBox="1"/>
          <p:nvPr/>
        </p:nvSpPr>
        <p:spPr>
          <a:xfrm>
            <a:off x="1142976"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5" name="TextBox 14"/>
          <p:cNvSpPr txBox="1"/>
          <p:nvPr/>
        </p:nvSpPr>
        <p:spPr>
          <a:xfrm>
            <a:off x="8822529"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6" name="TextBox 15"/>
          <p:cNvSpPr txBox="1"/>
          <p:nvPr/>
        </p:nvSpPr>
        <p:spPr>
          <a:xfrm>
            <a:off x="7643834" y="5500702"/>
            <a:ext cx="642942" cy="369332"/>
          </a:xfrm>
          <a:prstGeom prst="rect">
            <a:avLst/>
          </a:prstGeom>
          <a:noFill/>
        </p:spPr>
        <p:txBody>
          <a:bodyPr wrap="square" rtlCol="0">
            <a:spAutoFit/>
          </a:bodyPr>
          <a:lstStyle/>
          <a:p>
            <a:r>
              <a:rPr lang="en-US" altLang="zh-CN" dirty="0" smtClean="0"/>
              <a:t>T</a:t>
            </a:r>
            <a:endParaRPr lang="zh-CN" altLang="en-US" dirty="0"/>
          </a:p>
        </p:txBody>
      </p:sp>
      <p:sp>
        <p:nvSpPr>
          <p:cNvPr id="17" name="TextBox 16"/>
          <p:cNvSpPr txBox="1"/>
          <p:nvPr/>
        </p:nvSpPr>
        <p:spPr>
          <a:xfrm>
            <a:off x="6572264" y="5500702"/>
            <a:ext cx="642942" cy="369332"/>
          </a:xfrm>
          <a:prstGeom prst="rect">
            <a:avLst/>
          </a:prstGeom>
          <a:noFill/>
        </p:spPr>
        <p:txBody>
          <a:bodyPr wrap="square" rtlCol="0">
            <a:spAutoFit/>
          </a:bodyPr>
          <a:lstStyle/>
          <a:p>
            <a:r>
              <a:rPr lang="en-US" altLang="zh-CN" dirty="0" smtClean="0"/>
              <a:t>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 calcmode="lin" valueType="num">
                                      <p:cBhvr additive="base">
                                        <p:cTn id="9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P spid="12" grpId="0"/>
      <p:bldP spid="13" grpId="0"/>
      <p:bldP spid="14" grpId="0"/>
      <p:bldP spid="15" grpId="0"/>
      <p:bldP spid="16"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467368"/>
          </a:xfrm>
        </p:spPr>
        <p:txBody>
          <a:bodyPr/>
          <a:lstStyle/>
          <a:p>
            <a:r>
              <a:rPr lang="zh-CN" altLang="en-US" dirty="0" smtClean="0"/>
              <a:t>怎么办？？</a:t>
            </a:r>
            <a:endParaRPr lang="en-US" altLang="zh-CN" dirty="0" smtClean="0"/>
          </a:p>
          <a:p>
            <a:r>
              <a:rPr lang="zh-CN" altLang="en-US" dirty="0" smtClean="0"/>
              <a:t>改变内层循环顺序！</a:t>
            </a:r>
            <a:endParaRPr lang="en-US" altLang="zh-CN" dirty="0" smtClean="0"/>
          </a:p>
          <a:p>
            <a:r>
              <a:rPr lang="en-US" sz="3200" b="1" dirty="0">
                <a:latin typeface="+mj-lt"/>
              </a:rPr>
              <a:t>for(</a:t>
            </a:r>
            <a:r>
              <a:rPr lang="en-US" sz="3200" b="1" dirty="0" err="1">
                <a:latin typeface="+mj-lt"/>
              </a:rPr>
              <a:t>i</a:t>
            </a:r>
            <a:r>
              <a:rPr lang="en-US" sz="3200" b="1" dirty="0">
                <a:latin typeface="+mj-lt"/>
              </a:rPr>
              <a:t>=1 ; </a:t>
            </a:r>
            <a:r>
              <a:rPr lang="en-US" sz="3200" b="1" dirty="0" err="1">
                <a:latin typeface="+mj-lt"/>
              </a:rPr>
              <a:t>i</a:t>
            </a:r>
            <a:r>
              <a:rPr lang="en-US" sz="3200" b="1" dirty="0">
                <a:latin typeface="+mj-lt"/>
              </a:rPr>
              <a:t>&lt;= n ; </a:t>
            </a:r>
            <a:r>
              <a:rPr lang="en-US" sz="3200" b="1" dirty="0" err="1">
                <a:latin typeface="+mj-lt"/>
              </a:rPr>
              <a:t>i</a:t>
            </a:r>
            <a:r>
              <a:rPr lang="en-US" sz="3200" b="1" dirty="0" smtClean="0">
                <a:latin typeface="+mj-lt"/>
              </a:rPr>
              <a:t>++)</a:t>
            </a:r>
            <a:br>
              <a:rPr lang="en-US" sz="3200" b="1" dirty="0">
                <a:latin typeface="+mj-lt"/>
              </a:rPr>
            </a:br>
            <a:r>
              <a:rPr lang="en-US" sz="3200" b="1" dirty="0" smtClean="0">
                <a:latin typeface="+mj-lt"/>
              </a:rPr>
              <a:t>for(j=v</a:t>
            </a:r>
            <a:r>
              <a:rPr lang="en-US" sz="3200" b="1" dirty="0">
                <a:latin typeface="+mj-lt"/>
              </a:rPr>
              <a:t> ; j&gt;=c[</a:t>
            </a:r>
            <a:r>
              <a:rPr lang="en-US" sz="3200" b="1" dirty="0" err="1">
                <a:latin typeface="+mj-lt"/>
              </a:rPr>
              <a:t>i</a:t>
            </a:r>
            <a:r>
              <a:rPr lang="en-US" sz="3200" b="1" dirty="0">
                <a:latin typeface="+mj-lt"/>
              </a:rPr>
              <a:t>] ; j--)</a:t>
            </a:r>
            <a:br>
              <a:rPr lang="en-US" sz="3200" b="1" dirty="0">
                <a:latin typeface="+mj-lt"/>
              </a:rPr>
            </a:br>
            <a:r>
              <a:rPr lang="en-US" sz="3200" b="1" dirty="0">
                <a:latin typeface="+mj-lt"/>
              </a:rPr>
              <a:t>      </a:t>
            </a:r>
            <a:r>
              <a:rPr lang="en-US" altLang="zh-CN" sz="3200" b="1" dirty="0">
                <a:latin typeface="+mj-lt"/>
              </a:rPr>
              <a:t> if(!</a:t>
            </a:r>
            <a:r>
              <a:rPr lang="en-US" altLang="zh-CN" sz="3200" b="1" dirty="0" smtClean="0">
                <a:latin typeface="+mj-lt"/>
              </a:rPr>
              <a:t>f[j-c[</a:t>
            </a:r>
            <a:r>
              <a:rPr lang="en-US" altLang="zh-CN" sz="3200" b="1" dirty="0" err="1" smtClean="0">
                <a:latin typeface="+mj-lt"/>
              </a:rPr>
              <a:t>i</a:t>
            </a:r>
            <a:r>
              <a:rPr lang="en-US" altLang="zh-CN" sz="3200" b="1" dirty="0">
                <a:latin typeface="+mj-lt"/>
              </a:rPr>
              <a:t>]) f[j] = </a:t>
            </a:r>
            <a:r>
              <a:rPr lang="en-US" altLang="zh-CN" sz="3200" b="1" dirty="0" smtClean="0">
                <a:latin typeface="+mj-lt"/>
              </a:rPr>
              <a:t>f[j-c[</a:t>
            </a:r>
            <a:r>
              <a:rPr lang="en-US" altLang="zh-CN" sz="3200" b="1" dirty="0" err="1" smtClean="0">
                <a:latin typeface="+mj-lt"/>
              </a:rPr>
              <a:t>i</a:t>
            </a:r>
            <a:r>
              <a:rPr lang="en-US" altLang="zh-CN" sz="3200" b="1" dirty="0">
                <a:latin typeface="+mj-lt"/>
              </a:rPr>
              <a:t>]] </a:t>
            </a:r>
            <a:r>
              <a:rPr lang="en-US" altLang="zh-CN" sz="3200" b="1" dirty="0" smtClean="0">
                <a:latin typeface="+mj-lt"/>
              </a:rPr>
              <a:t>;</a:t>
            </a:r>
            <a:endParaRPr lang="en-US" sz="3200" b="1" dirty="0">
              <a:latin typeface="+mj-lt"/>
            </a:endParaRPr>
          </a:p>
          <a:p>
            <a:r>
              <a:rPr lang="zh-CN" altLang="en-US" dirty="0" smtClean="0">
                <a:latin typeface="+mj-lt"/>
              </a:rPr>
              <a:t>假设在判断若干个物品后</a:t>
            </a:r>
            <a:r>
              <a:rPr lang="en-US" altLang="zh-CN" dirty="0" smtClean="0">
                <a:latin typeface="+mj-lt"/>
              </a:rPr>
              <a:t>f</a:t>
            </a:r>
            <a:r>
              <a:rPr lang="zh-CN" altLang="en-US" dirty="0" smtClean="0">
                <a:latin typeface="+mj-lt"/>
              </a:rPr>
              <a:t>数组如下表：</a:t>
            </a:r>
            <a:endParaRPr lang="en-US" altLang="zh-CN" dirty="0" smtClean="0">
              <a:latin typeface="+mj-lt"/>
            </a:endParaRPr>
          </a:p>
          <a:p>
            <a:r>
              <a:rPr lang="zh-CN" altLang="en-US" dirty="0" smtClean="0">
                <a:latin typeface="+mj-lt"/>
              </a:rPr>
              <a:t>然后我们需要决策的物品体积是</a:t>
            </a:r>
            <a:r>
              <a:rPr lang="en-US" altLang="zh-CN" dirty="0" smtClean="0">
                <a:latin typeface="+mj-lt"/>
              </a:rPr>
              <a:t>5</a:t>
            </a:r>
            <a:endParaRPr lang="en-US" altLang="zh-CN" dirty="0" smtClean="0">
              <a:latin typeface="+mj-lt"/>
            </a:endParaRPr>
          </a:p>
          <a:p>
            <a:endParaRPr lang="zh-CN" altLang="en-US" dirty="0"/>
          </a:p>
        </p:txBody>
      </p:sp>
      <p:graphicFrame>
        <p:nvGraphicFramePr>
          <p:cNvPr id="4" name="表格 3"/>
          <p:cNvGraphicFramePr>
            <a:graphicFrameLocks noGrp="1"/>
          </p:cNvGraphicFramePr>
          <p:nvPr/>
        </p:nvGraphicFramePr>
        <p:xfrm>
          <a:off x="0" y="5000636"/>
          <a:ext cx="9144000" cy="755354"/>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384514">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solidFill>
                          <a:srgbClr val="FF0000"/>
                        </a:solidFill>
                      </a:endParaRPr>
                    </a:p>
                  </a:txBody>
                  <a:tcPr/>
                </a:tc>
                <a:tc>
                  <a:txBody>
                    <a:bodyPr/>
                    <a:lstStyle/>
                    <a:p>
                      <a:endParaRPr lang="zh-CN" altLang="en-US" dirty="0"/>
                    </a:p>
                  </a:txBody>
                  <a:tcPr/>
                </a:tc>
                <a:tc>
                  <a:txBody>
                    <a:bodyPr/>
                    <a:lstStyle/>
                    <a:p>
                      <a:endParaRPr lang="zh-CN" altLang="en-US" dirty="0"/>
                    </a:p>
                  </a:txBody>
                  <a:tcPr/>
                </a:tc>
              </a:tr>
            </a:tbl>
          </a:graphicData>
        </a:graphic>
      </p:graphicFrame>
      <p:sp>
        <p:nvSpPr>
          <p:cNvPr id="9" name="上箭头 8"/>
          <p:cNvSpPr/>
          <p:nvPr/>
        </p:nvSpPr>
        <p:spPr bwMode="auto">
          <a:xfrm>
            <a:off x="8143900" y="5857892"/>
            <a:ext cx="357190" cy="357190"/>
          </a:xfrm>
          <a:prstGeom prst="upArrow">
            <a:avLst/>
          </a:prstGeom>
          <a:noFill/>
          <a:ln w="28575">
            <a:solidFill>
              <a:schemeClr val="tx2">
                <a:lumMod val="60000"/>
                <a:lumOff val="40000"/>
              </a:schemeClr>
            </a:solidFill>
            <a:round/>
          </a:ln>
          <a:effectLst/>
        </p:spPr>
        <p:txBody>
          <a:bodyPr wrap="none" rtlCol="0" anchor="ctr"/>
          <a:lstStyle/>
          <a:p>
            <a:pPr algn="ctr"/>
            <a:r>
              <a:rPr lang="en-US" altLang="zh-CN" sz="2000" dirty="0" smtClean="0">
                <a:latin typeface="Arial" panose="020B0604020202020204" pitchFamily="34" charset="0"/>
                <a:ea typeface="宋体" panose="02010600030101010101" pitchFamily="2" charset="-122"/>
              </a:rPr>
              <a:t>j</a:t>
            </a:r>
            <a:endParaRPr lang="zh-CN" altLang="en-US" sz="2000" dirty="0" smtClean="0">
              <a:latin typeface="Arial" panose="020B0604020202020204" pitchFamily="34" charset="0"/>
              <a:ea typeface="宋体" panose="02010600030101010101" pitchFamily="2" charset="-122"/>
            </a:endParaRPr>
          </a:p>
        </p:txBody>
      </p:sp>
      <p:sp>
        <p:nvSpPr>
          <p:cNvPr id="10" name="TextBox 9"/>
          <p:cNvSpPr txBox="1"/>
          <p:nvPr/>
        </p:nvSpPr>
        <p:spPr>
          <a:xfrm>
            <a:off x="2571736"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1" name="TextBox 10"/>
          <p:cNvSpPr txBox="1"/>
          <p:nvPr/>
        </p:nvSpPr>
        <p:spPr>
          <a:xfrm>
            <a:off x="0"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2" name="TextBox 11"/>
          <p:cNvSpPr txBox="1"/>
          <p:nvPr/>
        </p:nvSpPr>
        <p:spPr>
          <a:xfrm>
            <a:off x="700089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3" name="TextBox 12"/>
          <p:cNvSpPr txBox="1"/>
          <p:nvPr/>
        </p:nvSpPr>
        <p:spPr>
          <a:xfrm>
            <a:off x="735808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4" name="TextBox 13"/>
          <p:cNvSpPr txBox="1"/>
          <p:nvPr/>
        </p:nvSpPr>
        <p:spPr>
          <a:xfrm>
            <a:off x="8143900" y="5429264"/>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5" name="TextBox 14"/>
          <p:cNvSpPr txBox="1"/>
          <p:nvPr/>
        </p:nvSpPr>
        <p:spPr>
          <a:xfrm>
            <a:off x="3000364"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6" name="TextBox 15"/>
          <p:cNvSpPr txBox="1"/>
          <p:nvPr/>
        </p:nvSpPr>
        <p:spPr>
          <a:xfrm>
            <a:off x="3714744"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18" name="TextBox 17"/>
          <p:cNvSpPr txBox="1"/>
          <p:nvPr/>
        </p:nvSpPr>
        <p:spPr>
          <a:xfrm>
            <a:off x="185735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9" name="TextBox 18"/>
          <p:cNvSpPr txBox="1"/>
          <p:nvPr/>
        </p:nvSpPr>
        <p:spPr>
          <a:xfrm>
            <a:off x="4429124"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0" name="TextBox 19"/>
          <p:cNvSpPr txBox="1"/>
          <p:nvPr/>
        </p:nvSpPr>
        <p:spPr>
          <a:xfrm>
            <a:off x="5143504"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1" name="TextBox 20"/>
          <p:cNvSpPr txBox="1"/>
          <p:nvPr/>
        </p:nvSpPr>
        <p:spPr>
          <a:xfrm>
            <a:off x="5572132"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2" name="TextBox 21"/>
          <p:cNvSpPr txBox="1"/>
          <p:nvPr/>
        </p:nvSpPr>
        <p:spPr>
          <a:xfrm>
            <a:off x="6286512"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17" name="TextBox 16"/>
          <p:cNvSpPr txBox="1"/>
          <p:nvPr/>
        </p:nvSpPr>
        <p:spPr>
          <a:xfrm>
            <a:off x="6286512" y="5357826"/>
            <a:ext cx="285752" cy="369332"/>
          </a:xfrm>
          <a:prstGeom prst="rect">
            <a:avLst/>
          </a:prstGeom>
          <a:noFill/>
        </p:spPr>
        <p:txBody>
          <a:bodyPr wrap="square" rtlCol="0">
            <a:spAutoFit/>
          </a:bodyPr>
          <a:lstStyle/>
          <a:p>
            <a:r>
              <a:rPr lang="en-US" altLang="zh-CN" dirty="0" smtClean="0">
                <a:solidFill>
                  <a:srgbClr val="FF0000"/>
                </a:solidFill>
              </a:rPr>
              <a:t>T</a:t>
            </a:r>
            <a:endParaRPr lang="zh-CN" altLang="en-US" dirty="0">
              <a:solidFill>
                <a:srgbClr val="FF0000"/>
              </a:solidFill>
            </a:endParaRPr>
          </a:p>
        </p:txBody>
      </p:sp>
      <p:sp>
        <p:nvSpPr>
          <p:cNvPr id="23" name="TextBox 22"/>
          <p:cNvSpPr txBox="1"/>
          <p:nvPr/>
        </p:nvSpPr>
        <p:spPr>
          <a:xfrm>
            <a:off x="78578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4" name="TextBox 23"/>
          <p:cNvSpPr txBox="1"/>
          <p:nvPr/>
        </p:nvSpPr>
        <p:spPr>
          <a:xfrm>
            <a:off x="1142976" y="5357826"/>
            <a:ext cx="285752" cy="369332"/>
          </a:xfrm>
          <a:prstGeom prst="rect">
            <a:avLst/>
          </a:prstGeom>
          <a:noFill/>
        </p:spPr>
        <p:txBody>
          <a:bodyPr wrap="square" rtlCol="0">
            <a:spAutoFit/>
          </a:bodyPr>
          <a:lstStyle/>
          <a:p>
            <a:r>
              <a:rPr lang="en-US" altLang="zh-CN" dirty="0" smtClean="0"/>
              <a:t>T</a:t>
            </a:r>
            <a:endParaRPr lang="zh-CN" altLang="en-US" dirty="0"/>
          </a:p>
        </p:txBody>
      </p:sp>
      <p:sp>
        <p:nvSpPr>
          <p:cNvPr id="25" name="TextBox 24"/>
          <p:cNvSpPr txBox="1"/>
          <p:nvPr/>
        </p:nvSpPr>
        <p:spPr>
          <a:xfrm>
            <a:off x="1857356" y="5357826"/>
            <a:ext cx="325730" cy="369332"/>
          </a:xfrm>
          <a:prstGeom prst="rect">
            <a:avLst/>
          </a:prstGeom>
          <a:noFill/>
        </p:spPr>
        <p:txBody>
          <a:bodyPr wrap="none" rtlCol="0">
            <a:spAutoFit/>
          </a:bodyPr>
          <a:lstStyle/>
          <a:p>
            <a:r>
              <a:rPr lang="en-US" altLang="zh-CN" dirty="0" smtClean="0">
                <a:solidFill>
                  <a:srgbClr val="FF0000"/>
                </a:solidFill>
              </a:rPr>
              <a:t>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00" fill="hold"/>
                                        <p:tgtEl>
                                          <p:spTgt spid="22"/>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5.55556E-7 -2.59259E-6 L -0.09514 -0.00208 " pathEditMode="relative" rAng="0" ptsTypes="AA">
                                      <p:cBhvr>
                                        <p:cTn id="52" dur="2000" fill="hold"/>
                                        <p:tgtEl>
                                          <p:spTgt spid="9"/>
                                        </p:tgtEl>
                                        <p:attrNameLst>
                                          <p:attrName>ppt_x</p:attrName>
                                          <p:attrName>ppt_y</p:attrName>
                                        </p:attrNameLst>
                                      </p:cBhvr>
                                      <p:rCtr x="-48" y="-1"/>
                                    </p:animMotion>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0" nodeType="clickEffect">
                                  <p:stCondLst>
                                    <p:cond delay="0"/>
                                  </p:stCondLst>
                                  <p:childTnLst>
                                    <p:animClr clrSpc="rgb" dir="cw">
                                      <p:cBhvr override="childStyle">
                                        <p:cTn id="56" dur="1000" fill="hold"/>
                                        <p:tgtEl>
                                          <p:spTgt spid="21"/>
                                        </p:tgtEl>
                                        <p:attrNameLst>
                                          <p:attrName>style.color</p:attrName>
                                        </p:attrNameLst>
                                      </p:cBhvr>
                                      <p:to>
                                        <a:srgbClr val="FF0000"/>
                                      </p:to>
                                    </p:animClr>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09514 -0.00208 L -0.13438 -0.00208 " pathEditMode="relative" rAng="0" ptsTypes="AA">
                                      <p:cBhvr>
                                        <p:cTn id="66" dur="2000" fill="hold"/>
                                        <p:tgtEl>
                                          <p:spTgt spid="9"/>
                                        </p:tgtEl>
                                        <p:attrNameLst>
                                          <p:attrName>ppt_x</p:attrName>
                                          <p:attrName>ppt_y</p:attrName>
                                        </p:attrNameLst>
                                      </p:cBhvr>
                                      <p:rCtr x="-20" y="0"/>
                                    </p:animMotion>
                                  </p:childTnLst>
                                </p:cTn>
                              </p:par>
                            </p:childTnLst>
                          </p:cTn>
                        </p:par>
                      </p:childTnLst>
                    </p:cTn>
                  </p:par>
                  <p:par>
                    <p:cTn id="67" fill="hold">
                      <p:stCondLst>
                        <p:cond delay="indefinite"/>
                      </p:stCondLst>
                      <p:childTnLst>
                        <p:par>
                          <p:cTn id="68" fill="hold">
                            <p:stCondLst>
                              <p:cond delay="0"/>
                            </p:stCondLst>
                            <p:childTnLst>
                              <p:par>
                                <p:cTn id="69" presetID="3" presetClass="emph" presetSubtype="2" fill="hold" grpId="0" nodeType="clickEffect">
                                  <p:stCondLst>
                                    <p:cond delay="0"/>
                                  </p:stCondLst>
                                  <p:childTnLst>
                                    <p:animClr clrSpc="rgb" dir="cw">
                                      <p:cBhvr override="childStyle">
                                        <p:cTn id="70" dur="1000" fill="hold"/>
                                        <p:tgtEl>
                                          <p:spTgt spid="20"/>
                                        </p:tgtEl>
                                        <p:attrNameLst>
                                          <p:attrName>style.color</p:attrName>
                                        </p:attrNameLst>
                                      </p:cBhvr>
                                      <p:to>
                                        <a:srgbClr val="FF0000"/>
                                      </p:to>
                                    </p:animClr>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3" nodeType="clickEffect">
                                  <p:stCondLst>
                                    <p:cond delay="0"/>
                                  </p:stCondLst>
                                  <p:childTnLst>
                                    <p:animMotion origin="layout" path="M -0.13437 -0.00208 L -0.2052 -0.00208 " pathEditMode="relative" rAng="0" ptsTypes="AA">
                                      <p:cBhvr>
                                        <p:cTn id="80" dur="2000" fill="hold"/>
                                        <p:tgtEl>
                                          <p:spTgt spid="9"/>
                                        </p:tgtEl>
                                        <p:attrNameLst>
                                          <p:attrName>ppt_x</p:attrName>
                                          <p:attrName>ppt_y</p:attrName>
                                        </p:attrNameLst>
                                      </p:cBhvr>
                                      <p:rCtr x="-35" y="0"/>
                                    </p:animMotion>
                                  </p:childTnLst>
                                </p:cTn>
                              </p:par>
                            </p:childTnLst>
                          </p:cTn>
                        </p:par>
                      </p:childTnLst>
                    </p:cTn>
                  </p:par>
                  <p:par>
                    <p:cTn id="81" fill="hold">
                      <p:stCondLst>
                        <p:cond delay="indefinite"/>
                      </p:stCondLst>
                      <p:childTnLst>
                        <p:par>
                          <p:cTn id="82" fill="hold">
                            <p:stCondLst>
                              <p:cond delay="0"/>
                            </p:stCondLst>
                            <p:childTnLst>
                              <p:par>
                                <p:cTn id="83" presetID="3" presetClass="emph" presetSubtype="2" fill="hold" grpId="0" nodeType="clickEffect">
                                  <p:stCondLst>
                                    <p:cond delay="0"/>
                                  </p:stCondLst>
                                  <p:childTnLst>
                                    <p:animClr clrSpc="rgb" dir="cw">
                                      <p:cBhvr override="childStyle">
                                        <p:cTn id="84" dur="1000" fill="hold"/>
                                        <p:tgtEl>
                                          <p:spTgt spid="19"/>
                                        </p:tgtEl>
                                        <p:attrNameLst>
                                          <p:attrName>style.color</p:attrName>
                                        </p:attrNameLst>
                                      </p:cBhvr>
                                      <p:to>
                                        <a:srgbClr val="FF0000"/>
                                      </p:to>
                                    </p:animClr>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0" presetClass="path" presetSubtype="0" accel="50000" decel="50000" fill="hold" grpId="4" nodeType="clickEffect">
                                  <p:stCondLst>
                                    <p:cond delay="0"/>
                                  </p:stCondLst>
                                  <p:childTnLst>
                                    <p:animMotion origin="layout" path="M -0.20521 -0.00208 L -0.48889 -0.00208 " pathEditMode="relative" rAng="0" ptsTypes="AA">
                                      <p:cBhvr>
                                        <p:cTn id="94" dur="2000" fill="hold"/>
                                        <p:tgtEl>
                                          <p:spTgt spid="9"/>
                                        </p:tgtEl>
                                        <p:attrNameLst>
                                          <p:attrName>ppt_x</p:attrName>
                                          <p:attrName>ppt_y</p:attrName>
                                        </p:attrNameLst>
                                      </p:cBhvr>
                                      <p:rCtr x="-142" y="0"/>
                                    </p:animMotion>
                                  </p:childTnLst>
                                </p:cTn>
                              </p:par>
                            </p:childTnLst>
                          </p:cTn>
                        </p:par>
                      </p:childTnLst>
                    </p:cTn>
                  </p:par>
                  <p:par>
                    <p:cTn id="95" fill="hold">
                      <p:stCondLst>
                        <p:cond delay="indefinite"/>
                      </p:stCondLst>
                      <p:childTnLst>
                        <p:par>
                          <p:cTn id="96" fill="hold">
                            <p:stCondLst>
                              <p:cond delay="0"/>
                            </p:stCondLst>
                            <p:childTnLst>
                              <p:par>
                                <p:cTn id="97" presetID="3" presetClass="emph" presetSubtype="2" fill="hold" grpId="0" nodeType="clickEffect">
                                  <p:stCondLst>
                                    <p:cond delay="0"/>
                                  </p:stCondLst>
                                  <p:childTnLst>
                                    <p:animClr clrSpc="rgb" dir="cw">
                                      <p:cBhvr override="childStyle">
                                        <p:cTn id="98" dur="1000" fill="hold"/>
                                        <p:tgtEl>
                                          <p:spTgt spid="18"/>
                                        </p:tgtEl>
                                        <p:attrNameLst>
                                          <p:attrName>style.color</p:attrName>
                                        </p:attrNameLst>
                                      </p:cBhvr>
                                      <p:to>
                                        <a:srgbClr val="FF0000"/>
                                      </p:to>
                                    </p:animClr>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grpId="5" nodeType="clickEffect">
                                  <p:stCondLst>
                                    <p:cond delay="0"/>
                                  </p:stCondLst>
                                  <p:childTnLst>
                                    <p:animMotion origin="layout" path="M -0.48889 -0.00208 L -0.55972 -0.00208 " pathEditMode="relative" rAng="0" ptsTypes="AA">
                                      <p:cBhvr>
                                        <p:cTn id="108" dur="2000" fill="hold"/>
                                        <p:tgtEl>
                                          <p:spTgt spid="9"/>
                                        </p:tgtEl>
                                        <p:attrNameLst>
                                          <p:attrName>ppt_x</p:attrName>
                                          <p:attrName>ppt_y</p:attrName>
                                        </p:attrNameLst>
                                      </p:cBhvr>
                                      <p:rCtr x="-35" y="0"/>
                                    </p:animMotion>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grpId="0" nodeType="clickEffect">
                                  <p:stCondLst>
                                    <p:cond delay="0"/>
                                  </p:stCondLst>
                                  <p:childTnLst>
                                    <p:animClr clrSpc="rgb" dir="cw">
                                      <p:cBhvr override="childStyle">
                                        <p:cTn id="112" dur="1000" fill="hold"/>
                                        <p:tgtEl>
                                          <p:spTgt spid="24"/>
                                        </p:tgtEl>
                                        <p:attrNameLst>
                                          <p:attrName>style.color</p:attrName>
                                        </p:attrNameLst>
                                      </p:cBhvr>
                                      <p:to>
                                        <a:srgbClr val="FF0000"/>
                                      </p:to>
                                    </p:animClr>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anim calcmode="lin" valueType="num">
                                      <p:cBhvr additive="base">
                                        <p:cTn id="117" dur="500" fill="hold"/>
                                        <p:tgtEl>
                                          <p:spTgt spid="15"/>
                                        </p:tgtEl>
                                        <p:attrNameLst>
                                          <p:attrName>ppt_x</p:attrName>
                                        </p:attrNameLst>
                                      </p:cBhvr>
                                      <p:tavLst>
                                        <p:tav tm="0">
                                          <p:val>
                                            <p:strVal val="#ppt_x"/>
                                          </p:val>
                                        </p:tav>
                                        <p:tav tm="100000">
                                          <p:val>
                                            <p:strVal val="#ppt_x"/>
                                          </p:val>
                                        </p:tav>
                                      </p:tavLst>
                                    </p:anim>
                                    <p:anim calcmode="lin" valueType="num">
                                      <p:cBhvr additive="base">
                                        <p:cTn id="1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6" nodeType="clickEffect">
                                  <p:stCondLst>
                                    <p:cond delay="0"/>
                                  </p:stCondLst>
                                  <p:childTnLst>
                                    <p:animMotion origin="layout" path="M -0.55972 -0.00208 L -0.59913 -0.00208 " pathEditMode="relative" rAng="0" ptsTypes="AA">
                                      <p:cBhvr>
                                        <p:cTn id="122" dur="2000" fill="hold"/>
                                        <p:tgtEl>
                                          <p:spTgt spid="9"/>
                                        </p:tgtEl>
                                        <p:attrNameLst>
                                          <p:attrName>ppt_x</p:attrName>
                                          <p:attrName>ppt_y</p:attrName>
                                        </p:attrNameLst>
                                      </p:cBhvr>
                                      <p:rCtr x="-20" y="0"/>
                                    </p:animMotion>
                                  </p:childTnLst>
                                </p:cTn>
                              </p:par>
                            </p:childTnLst>
                          </p:cTn>
                        </p:par>
                      </p:childTnLst>
                    </p:cTn>
                  </p:par>
                  <p:par>
                    <p:cTn id="123" fill="hold">
                      <p:stCondLst>
                        <p:cond delay="indefinite"/>
                      </p:stCondLst>
                      <p:childTnLst>
                        <p:par>
                          <p:cTn id="124" fill="hold">
                            <p:stCondLst>
                              <p:cond delay="0"/>
                            </p:stCondLst>
                            <p:childTnLst>
                              <p:par>
                                <p:cTn id="125" presetID="3" presetClass="emph" presetSubtype="2" fill="hold" grpId="0" nodeType="clickEffect">
                                  <p:stCondLst>
                                    <p:cond delay="0"/>
                                  </p:stCondLst>
                                  <p:childTnLst>
                                    <p:animClr clrSpc="rgb" dir="cw">
                                      <p:cBhvr override="childStyle">
                                        <p:cTn id="126" dur="1000" fill="hold"/>
                                        <p:tgtEl>
                                          <p:spTgt spid="23"/>
                                        </p:tgtEl>
                                        <p:attrNameLst>
                                          <p:attrName>style.color</p:attrName>
                                        </p:attrNameLst>
                                      </p:cBhvr>
                                      <p:to>
                                        <a:srgbClr val="FF0000"/>
                                      </p:to>
                                    </p:animClr>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additive="base">
                                        <p:cTn id="131" dur="500" fill="hold"/>
                                        <p:tgtEl>
                                          <p:spTgt spid="10"/>
                                        </p:tgtEl>
                                        <p:attrNameLst>
                                          <p:attrName>ppt_x</p:attrName>
                                        </p:attrNameLst>
                                      </p:cBhvr>
                                      <p:tavLst>
                                        <p:tav tm="0">
                                          <p:val>
                                            <p:strVal val="#ppt_x"/>
                                          </p:val>
                                        </p:tav>
                                        <p:tav tm="100000">
                                          <p:val>
                                            <p:strVal val="#ppt_x"/>
                                          </p:val>
                                        </p:tav>
                                      </p:tavLst>
                                    </p:anim>
                                    <p:anim calcmode="lin" valueType="num">
                                      <p:cBhvr additive="base">
                                        <p:cTn id="1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7" nodeType="clickEffect">
                                  <p:stCondLst>
                                    <p:cond delay="0"/>
                                  </p:stCondLst>
                                  <p:childTnLst>
                                    <p:animMotion origin="layout" path="M -0.59913 -0.00208 L -0.67795 -0.00208 " pathEditMode="relative" rAng="0" ptsTypes="AA">
                                      <p:cBhvr>
                                        <p:cTn id="136" dur="2000" fill="hold"/>
                                        <p:tgtEl>
                                          <p:spTgt spid="9"/>
                                        </p:tgtEl>
                                        <p:attrNameLst>
                                          <p:attrName>ppt_x</p:attrName>
                                          <p:attrName>ppt_y</p:attrName>
                                        </p:attrNameLst>
                                      </p:cBhvr>
                                      <p:rCtr x="-39" y="0"/>
                                    </p:animMotion>
                                  </p:childTnLst>
                                </p:cTn>
                              </p:par>
                            </p:childTnLst>
                          </p:cTn>
                        </p:par>
                      </p:childTnLst>
                    </p:cTn>
                  </p:par>
                  <p:par>
                    <p:cTn id="137" fill="hold">
                      <p:stCondLst>
                        <p:cond delay="indefinite"/>
                      </p:stCondLst>
                      <p:childTnLst>
                        <p:par>
                          <p:cTn id="138" fill="hold">
                            <p:stCondLst>
                              <p:cond delay="0"/>
                            </p:stCondLst>
                            <p:childTnLst>
                              <p:par>
                                <p:cTn id="139" presetID="3" presetClass="emph" presetSubtype="2" fill="hold" grpId="0" nodeType="clickEffect">
                                  <p:stCondLst>
                                    <p:cond delay="0"/>
                                  </p:stCondLst>
                                  <p:childTnLst>
                                    <p:animClr clrSpc="rgb" dir="cw">
                                      <p:cBhvr override="childStyle">
                                        <p:cTn id="140" dur="1000" fill="hold"/>
                                        <p:tgtEl>
                                          <p:spTgt spid="11"/>
                                        </p:tgtEl>
                                        <p:attrNameLst>
                                          <p:attrName>style.color</p:attrName>
                                        </p:attrNameLst>
                                      </p:cBhvr>
                                      <p:to>
                                        <a:srgbClr val="FF0000"/>
                                      </p:to>
                                    </p:animClr>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5"/>
                                        </p:tgtEl>
                                        <p:attrNameLst>
                                          <p:attrName>style.visibility</p:attrName>
                                        </p:attrNameLst>
                                      </p:cBhvr>
                                      <p:to>
                                        <p:strVal val="visible"/>
                                      </p:to>
                                    </p:set>
                                    <p:anim calcmode="lin" valueType="num">
                                      <p:cBhvr additive="base">
                                        <p:cTn id="145" dur="500" fill="hold"/>
                                        <p:tgtEl>
                                          <p:spTgt spid="25"/>
                                        </p:tgtEl>
                                        <p:attrNameLst>
                                          <p:attrName>ppt_x</p:attrName>
                                        </p:attrNameLst>
                                      </p:cBhvr>
                                      <p:tavLst>
                                        <p:tav tm="0">
                                          <p:val>
                                            <p:strVal val="#ppt_x"/>
                                          </p:val>
                                        </p:tav>
                                        <p:tav tm="100000">
                                          <p:val>
                                            <p:strVal val="#ppt_x"/>
                                          </p:val>
                                        </p:tav>
                                      </p:tavLst>
                                    </p:anim>
                                    <p:anim calcmode="lin" valueType="num">
                                      <p:cBhvr additive="base">
                                        <p:cTn id="14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ldLvl="0" animBg="1"/>
      <p:bldP spid="9" grpId="1" bldLvl="0" animBg="1"/>
      <p:bldP spid="9" grpId="2" bldLvl="0" animBg="1"/>
      <p:bldP spid="9" grpId="3" bldLvl="0" animBg="1"/>
      <p:bldP spid="9" grpId="4" bldLvl="0" animBg="1"/>
      <p:bldP spid="9" grpId="5" bldLvl="0" animBg="1"/>
      <p:bldP spid="9" grpId="6" bldLvl="0" animBg="1"/>
      <p:bldP spid="9" grpId="7" bldLvl="0" animBg="1"/>
      <p:bldP spid="10" grpId="0"/>
      <p:bldP spid="11" grpId="0"/>
      <p:bldP spid="12" grpId="0"/>
      <p:bldP spid="13" grpId="0"/>
      <p:bldP spid="14" grpId="0"/>
      <p:bldP spid="15" grpId="0"/>
      <p:bldP spid="16" grpId="0"/>
      <p:bldP spid="18" grpId="0"/>
      <p:bldP spid="19" grpId="0"/>
      <p:bldP spid="20" grpId="0"/>
      <p:bldP spid="21" grpId="0"/>
      <p:bldP spid="22" grpId="0"/>
      <p:bldP spid="17"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2:01</a:t>
            </a:r>
            <a:r>
              <a:rPr lang="zh-CN" altLang="en-US" dirty="0" smtClean="0"/>
              <a:t>背包</a:t>
            </a:r>
            <a:endParaRPr lang="zh-CN" altLang="en-US" dirty="0"/>
          </a:p>
        </p:txBody>
      </p:sp>
      <p:sp>
        <p:nvSpPr>
          <p:cNvPr id="3" name="内容占位符 2"/>
          <p:cNvSpPr>
            <a:spLocks noGrp="1"/>
          </p:cNvSpPr>
          <p:nvPr>
            <p:ph idx="1"/>
          </p:nvPr>
        </p:nvSpPr>
        <p:spPr/>
        <p:txBody>
          <a:bodyPr>
            <a:normAutofit fontScale="92500"/>
          </a:bodyPr>
          <a:lstStyle/>
          <a:p>
            <a:pPr>
              <a:defRPr/>
            </a:pPr>
            <a:r>
              <a:rPr lang="zh-CN" altLang="en-US" dirty="0" smtClean="0">
                <a:latin typeface="Arial" panose="020B0604020202020204" pitchFamily="34" charset="0"/>
              </a:rPr>
              <a:t>有</a:t>
            </a:r>
            <a:r>
              <a:rPr lang="en-US" dirty="0" smtClean="0">
                <a:latin typeface="Arial" panose="020B0604020202020204" pitchFamily="34" charset="0"/>
              </a:rPr>
              <a:t>N</a:t>
            </a:r>
            <a:r>
              <a:rPr lang="zh-CN" altLang="en-US" dirty="0" smtClean="0">
                <a:latin typeface="Arial" panose="020B0604020202020204" pitchFamily="34" charset="0"/>
              </a:rPr>
              <a:t>件物品和一个容量为</a:t>
            </a:r>
            <a:r>
              <a:rPr lang="en-US" dirty="0" smtClean="0">
                <a:latin typeface="Arial" panose="020B0604020202020204" pitchFamily="34" charset="0"/>
              </a:rPr>
              <a:t>V</a:t>
            </a:r>
            <a:r>
              <a:rPr lang="zh-CN" altLang="en-US" dirty="0" smtClean="0">
                <a:latin typeface="Arial" panose="020B0604020202020204" pitchFamily="34" charset="0"/>
              </a:rPr>
              <a:t>的背包。第</a:t>
            </a:r>
            <a:r>
              <a:rPr lang="en-US" altLang="zh-CN" dirty="0" err="1" smtClean="0">
                <a:latin typeface="Arial" panose="020B0604020202020204" pitchFamily="34" charset="0"/>
              </a:rPr>
              <a:t>i</a:t>
            </a:r>
            <a:r>
              <a:rPr lang="zh-CN" altLang="en-US" dirty="0" smtClean="0">
                <a:latin typeface="Arial" panose="020B0604020202020204" pitchFamily="34" charset="0"/>
              </a:rPr>
              <a:t>件物品的费用是</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a:t>
            </a:r>
            <a:r>
              <a:rPr lang="zh-CN" altLang="en-US" dirty="0" smtClean="0">
                <a:latin typeface="Arial" panose="020B0604020202020204" pitchFamily="34" charset="0"/>
              </a:rPr>
              <a:t>，价值是</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r>
              <a:rPr lang="zh-CN" altLang="en-US" dirty="0" smtClean="0">
                <a:latin typeface="Arial" panose="020B0604020202020204" pitchFamily="34" charset="0"/>
              </a:rPr>
              <a:t>求解将哪些物品装入背包可使价值总和最大。</a:t>
            </a:r>
            <a:endParaRPr lang="en-US" altLang="zh-CN" dirty="0" smtClean="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a:t>
            </a:r>
            <a:r>
              <a:rPr lang="zh-CN" altLang="en-US" dirty="0" smtClean="0">
                <a:latin typeface="Arial" panose="020B0604020202020204" pitchFamily="34" charset="0"/>
              </a:rPr>
              <a:t>表示</a:t>
            </a:r>
            <a:r>
              <a:rPr lang="zh-CN" altLang="en-US" b="1" dirty="0" smtClean="0">
                <a:solidFill>
                  <a:srgbClr val="7030A0"/>
                </a:solidFill>
                <a:latin typeface="Arial" panose="020B0604020202020204" pitchFamily="34" charset="0"/>
              </a:rPr>
              <a:t>前</a:t>
            </a:r>
            <a:r>
              <a:rPr lang="en-US" b="1" dirty="0" err="1" smtClean="0">
                <a:solidFill>
                  <a:srgbClr val="7030A0"/>
                </a:solidFill>
                <a:latin typeface="Arial" panose="020B0604020202020204" pitchFamily="34" charset="0"/>
              </a:rPr>
              <a:t>i</a:t>
            </a:r>
            <a:r>
              <a:rPr lang="zh-CN" altLang="en-US" b="1" dirty="0" smtClean="0">
                <a:solidFill>
                  <a:srgbClr val="7030A0"/>
                </a:solidFill>
                <a:latin typeface="Arial" panose="020B0604020202020204" pitchFamily="34" charset="0"/>
              </a:rPr>
              <a:t>件物品恰放入一个容量为</a:t>
            </a:r>
            <a:r>
              <a:rPr lang="en-US" altLang="zh-CN" b="1" dirty="0" smtClean="0">
                <a:solidFill>
                  <a:srgbClr val="7030A0"/>
                </a:solidFill>
                <a:latin typeface="Arial" panose="020B0604020202020204" pitchFamily="34" charset="0"/>
              </a:rPr>
              <a:t>j</a:t>
            </a:r>
            <a:r>
              <a:rPr lang="zh-CN" altLang="en-US" b="1" dirty="0" smtClean="0">
                <a:solidFill>
                  <a:srgbClr val="7030A0"/>
                </a:solidFill>
                <a:latin typeface="Arial" panose="020B0604020202020204" pitchFamily="34" charset="0"/>
              </a:rPr>
              <a:t>的背包</a:t>
            </a:r>
            <a:r>
              <a:rPr lang="zh-CN" altLang="en-US" dirty="0" smtClean="0">
                <a:latin typeface="Arial" panose="020B0604020202020204" pitchFamily="34" charset="0"/>
              </a:rPr>
              <a:t>可以获得的最大价值</a:t>
            </a:r>
            <a:endParaRPr lang="en-US" altLang="zh-CN" dirty="0" smtClean="0">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dirty="0" smtClean="0">
                <a:latin typeface="Arial" panose="020B0604020202020204" pitchFamily="34" charset="0"/>
              </a:rPr>
              <a:t>两种情况：</a:t>
            </a:r>
            <a:endParaRPr lang="en-US" altLang="zh-CN" dirty="0" smtClean="0">
              <a:latin typeface="Arial" panose="020B0604020202020204" pitchFamily="34" charset="0"/>
            </a:endParaRPr>
          </a:p>
          <a:p>
            <a:pPr>
              <a:defRPr/>
            </a:pPr>
            <a:r>
              <a:rPr lang="en-US" altLang="zh-CN" dirty="0" smtClean="0">
                <a:latin typeface="Arial" panose="020B0604020202020204" pitchFamily="34" charset="0"/>
              </a:rPr>
              <a:t>   1.</a:t>
            </a:r>
            <a:r>
              <a:rPr lang="zh-CN" altLang="en-US" dirty="0" smtClean="0">
                <a:latin typeface="Arial" panose="020B0604020202020204" pitchFamily="34" charset="0"/>
              </a:rPr>
              <a:t>不放当前物品  </a:t>
            </a: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 = f[i-1][</a:t>
            </a:r>
            <a:r>
              <a:rPr lang="en-US" altLang="zh-CN" dirty="0" smtClean="0">
                <a:latin typeface="Arial" panose="020B0604020202020204" pitchFamily="34" charset="0"/>
              </a:rPr>
              <a:t>j</a:t>
            </a:r>
            <a:r>
              <a:rPr lang="en-US" dirty="0" smtClean="0">
                <a:latin typeface="Arial" panose="020B0604020202020204" pitchFamily="34" charset="0"/>
              </a:rPr>
              <a:t>]</a:t>
            </a:r>
            <a:endParaRPr lang="en-US" dirty="0" smtClean="0">
              <a:latin typeface="Arial" panose="020B0604020202020204" pitchFamily="34" charset="0"/>
            </a:endParaRPr>
          </a:p>
          <a:p>
            <a:pPr>
              <a:defRPr/>
            </a:pPr>
            <a:r>
              <a:rPr lang="en-US" altLang="zh-CN" dirty="0" smtClean="0">
                <a:latin typeface="Arial" panose="020B0604020202020204" pitchFamily="34" charset="0"/>
              </a:rPr>
              <a:t>   2.</a:t>
            </a:r>
            <a:r>
              <a:rPr lang="zh-CN" altLang="en-US" dirty="0" smtClean="0">
                <a:latin typeface="Arial" panose="020B0604020202020204" pitchFamily="34" charset="0"/>
              </a:rPr>
              <a:t>放当前物品</a:t>
            </a:r>
            <a:r>
              <a:rPr lang="en-US" altLang="zh-CN" dirty="0" smtClean="0">
                <a:latin typeface="Arial" panose="020B0604020202020204" pitchFamily="34" charset="0"/>
              </a:rPr>
              <a:t>     </a:t>
            </a: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 </a:t>
            </a:r>
            <a:r>
              <a:rPr lang="en-US" altLang="zh-CN" dirty="0" smtClean="0">
                <a:latin typeface="Arial" panose="020B0604020202020204" pitchFamily="34" charset="0"/>
              </a:rPr>
              <a:t>= </a:t>
            </a:r>
            <a:r>
              <a:rPr lang="en-US" dirty="0" smtClean="0">
                <a:latin typeface="Arial" panose="020B0604020202020204" pitchFamily="34" charset="0"/>
              </a:rPr>
              <a:t>f[i-1][</a:t>
            </a:r>
            <a:r>
              <a:rPr lang="en-US" altLang="zh-CN" dirty="0" smtClean="0">
                <a:latin typeface="Arial" panose="020B0604020202020204" pitchFamily="34" charset="0"/>
              </a:rPr>
              <a:t>j</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    </a:t>
            </a:r>
            <a:endParaRPr lang="zh-CN" altLang="en-US" dirty="0" smtClean="0">
              <a:latin typeface="Arial" panose="020B0604020202020204" pitchFamily="34" charset="0"/>
            </a:endParaRPr>
          </a:p>
          <a:p>
            <a:pPr>
              <a:defRPr/>
            </a:pPr>
            <a:r>
              <a:rPr lang="en-US" dirty="0" smtClean="0">
                <a:latin typeface="Arial" panose="020B0604020202020204" pitchFamily="34" charset="0"/>
              </a:rPr>
              <a:t>f[</a:t>
            </a:r>
            <a:r>
              <a:rPr lang="en-US" dirty="0" err="1" smtClean="0">
                <a:latin typeface="Arial" panose="020B0604020202020204" pitchFamily="34" charset="0"/>
              </a:rPr>
              <a:t>i</a:t>
            </a:r>
            <a:r>
              <a:rPr lang="en-US" dirty="0" smtClean="0">
                <a:latin typeface="Arial" panose="020B0604020202020204" pitchFamily="34" charset="0"/>
              </a:rPr>
              <a:t>][</a:t>
            </a:r>
            <a:r>
              <a:rPr lang="en-US" altLang="zh-CN" dirty="0" smtClean="0">
                <a:latin typeface="Arial" panose="020B0604020202020204" pitchFamily="34" charset="0"/>
              </a:rPr>
              <a:t>j</a:t>
            </a:r>
            <a:r>
              <a:rPr lang="en-US" dirty="0" smtClean="0">
                <a:latin typeface="Arial" panose="020B0604020202020204" pitchFamily="34" charset="0"/>
              </a:rPr>
              <a:t>]=max{f[i-1][</a:t>
            </a:r>
            <a:r>
              <a:rPr lang="en-US" altLang="zh-CN" dirty="0" smtClean="0">
                <a:latin typeface="Arial" panose="020B0604020202020204" pitchFamily="34" charset="0"/>
              </a:rPr>
              <a:t>j</a:t>
            </a:r>
            <a:r>
              <a:rPr lang="en-US" dirty="0" smtClean="0">
                <a:latin typeface="Arial" panose="020B0604020202020204" pitchFamily="34" charset="0"/>
              </a:rPr>
              <a:t>],f[i-1][</a:t>
            </a:r>
            <a:r>
              <a:rPr lang="en-US" altLang="zh-CN" dirty="0" smtClean="0">
                <a:latin typeface="Arial" panose="020B0604020202020204" pitchFamily="34" charset="0"/>
              </a:rPr>
              <a:t>j</a:t>
            </a:r>
            <a:r>
              <a:rPr lang="en-US" dirty="0" smtClean="0">
                <a:latin typeface="Arial" panose="020B0604020202020204" pitchFamily="34" charset="0"/>
              </a:rPr>
              <a:t>-c[</a:t>
            </a:r>
            <a:r>
              <a:rPr lang="en-US" dirty="0" err="1" smtClean="0">
                <a:latin typeface="Arial" panose="020B0604020202020204" pitchFamily="34" charset="0"/>
              </a:rPr>
              <a:t>i</a:t>
            </a:r>
            <a:r>
              <a:rPr lang="en-US" dirty="0" smtClean="0">
                <a:latin typeface="Arial" panose="020B0604020202020204" pitchFamily="34" charset="0"/>
              </a:rPr>
              <a:t>]]+w[</a:t>
            </a:r>
            <a:r>
              <a:rPr lang="en-US" dirty="0" err="1" smtClean="0">
                <a:latin typeface="Arial" panose="020B0604020202020204" pitchFamily="34" charset="0"/>
              </a:rPr>
              <a:t>i</a:t>
            </a:r>
            <a:r>
              <a:rPr lang="en-US" dirty="0" smtClean="0">
                <a:latin typeface="Arial" panose="020B0604020202020204" pitchFamily="34" charset="0"/>
              </a:rPr>
              <a:t>]}</a:t>
            </a:r>
            <a:endParaRPr lang="zh-CN" altLang="en-US" dirty="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928802"/>
            <a:ext cx="8229600" cy="4389120"/>
          </a:xfrm>
        </p:spPr>
        <p:txBody>
          <a:bodyPr>
            <a:normAutofit/>
          </a:bodyPr>
          <a:lstStyle/>
          <a:p>
            <a:r>
              <a:rPr lang="en-US" altLang="zh-CN" sz="1800" dirty="0" smtClean="0">
                <a:latin typeface="Arial" panose="020B0604020202020204" pitchFamily="34" charset="0"/>
              </a:rPr>
              <a:t>N = 6  V = 12</a:t>
            </a:r>
            <a:endParaRPr lang="en-US" altLang="zh-CN" sz="1800" dirty="0" smtClean="0">
              <a:latin typeface="Arial" panose="020B0604020202020204" pitchFamily="34" charset="0"/>
            </a:endParaRPr>
          </a:p>
          <a:p>
            <a:r>
              <a:rPr lang="zh-CN" altLang="en-US" sz="1800" dirty="0" smtClean="0">
                <a:latin typeface="Arial" panose="020B0604020202020204" pitchFamily="34" charset="0"/>
              </a:rPr>
              <a:t>费用</a:t>
            </a:r>
            <a:r>
              <a:rPr lang="en-US" sz="1800" dirty="0" smtClean="0">
                <a:latin typeface="Arial" panose="020B0604020202020204" pitchFamily="34" charset="0"/>
              </a:rPr>
              <a:t>c[</a:t>
            </a:r>
            <a:r>
              <a:rPr lang="en-US" sz="1800" dirty="0" err="1" smtClean="0">
                <a:latin typeface="Arial" panose="020B0604020202020204" pitchFamily="34" charset="0"/>
              </a:rPr>
              <a:t>i</a:t>
            </a:r>
            <a:r>
              <a:rPr lang="en-US" sz="1800" dirty="0" smtClean="0">
                <a:latin typeface="Arial" panose="020B0604020202020204" pitchFamily="34" charset="0"/>
              </a:rPr>
              <a:t>]</a:t>
            </a:r>
            <a:r>
              <a:rPr lang="zh-CN" altLang="en-US" sz="1800" dirty="0" smtClean="0">
                <a:latin typeface="Arial" panose="020B0604020202020204" pitchFamily="34" charset="0"/>
              </a:rPr>
              <a:t>，价值</a:t>
            </a:r>
            <a:r>
              <a:rPr lang="en-US" sz="1800" dirty="0" smtClean="0">
                <a:latin typeface="Arial" panose="020B0604020202020204" pitchFamily="34" charset="0"/>
              </a:rPr>
              <a:t>w[</a:t>
            </a:r>
            <a:r>
              <a:rPr lang="en-US" sz="1800" dirty="0" err="1" smtClean="0">
                <a:latin typeface="Arial" panose="020B0604020202020204" pitchFamily="34" charset="0"/>
              </a:rPr>
              <a:t>i</a:t>
            </a:r>
            <a:r>
              <a:rPr lang="en-US" sz="1800" dirty="0" smtClean="0">
                <a:latin typeface="Arial" panose="020B0604020202020204" pitchFamily="34" charset="0"/>
              </a:rPr>
              <a:t>]</a:t>
            </a:r>
            <a:endParaRPr lang="en-US"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5              10</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3               7</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2               4</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4               3</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5               17</a:t>
            </a:r>
            <a:endParaRPr lang="en-US" altLang="zh-CN" sz="1800" dirty="0" smtClean="0">
              <a:latin typeface="Arial" panose="020B0604020202020204" pitchFamily="34" charset="0"/>
            </a:endParaRPr>
          </a:p>
          <a:p>
            <a:pPr>
              <a:lnSpc>
                <a:spcPts val="2500"/>
              </a:lnSpc>
              <a:buNone/>
            </a:pPr>
            <a:r>
              <a:rPr lang="en-US" altLang="zh-CN" sz="1800" dirty="0" smtClean="0">
                <a:latin typeface="Arial" panose="020B0604020202020204" pitchFamily="34" charset="0"/>
              </a:rPr>
              <a:t>          4                8</a:t>
            </a:r>
            <a:endParaRPr lang="en-US" altLang="zh-CN" sz="1800" dirty="0" smtClean="0">
              <a:latin typeface="Arial" panose="020B0604020202020204" pitchFamily="34" charset="0"/>
            </a:endParaRPr>
          </a:p>
          <a:p>
            <a:pPr>
              <a:lnSpc>
                <a:spcPts val="3000"/>
              </a:lnSpc>
            </a:pPr>
            <a:endParaRPr lang="en-US" altLang="zh-CN" sz="1800" dirty="0" smtClean="0">
              <a:latin typeface="Arial" panose="020B0604020202020204" pitchFamily="34" charset="0"/>
            </a:endParaRPr>
          </a:p>
        </p:txBody>
      </p:sp>
      <p:sp>
        <p:nvSpPr>
          <p:cNvPr id="4" name="标题 1"/>
          <p:cNvSpPr>
            <a:spLocks noGrp="1"/>
          </p:cNvSpPr>
          <p:nvPr>
            <p:ph type="title"/>
          </p:nvPr>
        </p:nvSpPr>
        <p:spPr>
          <a:xfrm>
            <a:off x="428596" y="357166"/>
            <a:ext cx="8229600" cy="1143000"/>
          </a:xfrm>
        </p:spPr>
        <p:txBody>
          <a:bodyPr/>
          <a:lstStyle/>
          <a:p>
            <a:r>
              <a:rPr lang="zh-CN" altLang="en-US" dirty="0" smtClean="0"/>
              <a:t>例</a:t>
            </a:r>
            <a:r>
              <a:rPr lang="en-US" altLang="zh-CN" dirty="0" smtClean="0"/>
              <a:t>2:01</a:t>
            </a:r>
            <a:r>
              <a:rPr lang="zh-CN" altLang="en-US" dirty="0" smtClean="0"/>
              <a:t>背包</a:t>
            </a:r>
            <a:endParaRPr lang="zh-CN" altLang="en-US" dirty="0"/>
          </a:p>
        </p:txBody>
      </p:sp>
      <p:graphicFrame>
        <p:nvGraphicFramePr>
          <p:cNvPr id="8" name="表格 7"/>
          <p:cNvGraphicFramePr>
            <a:graphicFrameLocks noGrp="1"/>
          </p:cNvGraphicFramePr>
          <p:nvPr/>
        </p:nvGraphicFramePr>
        <p:xfrm>
          <a:off x="2643174" y="1857364"/>
          <a:ext cx="6096006" cy="2966720"/>
        </p:xfrm>
        <a:graphic>
          <a:graphicData uri="http://schemas.openxmlformats.org/drawingml/2006/table">
            <a:tbl>
              <a:tblPr firstRow="1" bandRow="1">
                <a:tableStyleId>{5C22544A-7EE6-4342-B048-85BDC9FD1C3A}</a:tableStyleId>
              </a:tblPr>
              <a:tblGrid>
                <a:gridCol w="435429"/>
                <a:gridCol w="435429"/>
                <a:gridCol w="435429"/>
                <a:gridCol w="435429"/>
                <a:gridCol w="435429"/>
                <a:gridCol w="435429"/>
                <a:gridCol w="435429"/>
                <a:gridCol w="435429"/>
                <a:gridCol w="435429"/>
                <a:gridCol w="435429"/>
                <a:gridCol w="435429"/>
                <a:gridCol w="435429"/>
                <a:gridCol w="435429"/>
                <a:gridCol w="435429"/>
              </a:tblGrid>
              <a:tr h="370840">
                <a:tc>
                  <a:txBody>
                    <a:bodyPr/>
                    <a:lstStyle/>
                    <a:p>
                      <a:endParaRPr lang="zh-CN" altLang="en-US" dirty="0"/>
                    </a:p>
                  </a:txBody>
                  <a:tcPr/>
                </a:tc>
                <a:tc>
                  <a:txBody>
                    <a:bodyPr/>
                    <a:lstStyle/>
                    <a:p>
                      <a:r>
                        <a:rPr lang="en-US" altLang="zh-CN" dirty="0" smtClean="0">
                          <a:latin typeface="+mj-lt"/>
                        </a:rPr>
                        <a:t>0</a:t>
                      </a:r>
                      <a:endParaRPr lang="zh-CN" altLang="en-US" dirty="0">
                        <a:latin typeface="+mj-lt"/>
                      </a:endParaRPr>
                    </a:p>
                  </a:txBody>
                  <a:tcPr/>
                </a:tc>
                <a:tc>
                  <a:txBody>
                    <a:bodyPr/>
                    <a:lstStyle/>
                    <a:p>
                      <a:r>
                        <a:rPr lang="en-US" altLang="zh-CN" dirty="0" smtClean="0">
                          <a:latin typeface="+mj-lt"/>
                        </a:rPr>
                        <a:t>1</a:t>
                      </a:r>
                      <a:endParaRPr lang="zh-CN" altLang="en-US" dirty="0">
                        <a:latin typeface="+mj-lt"/>
                      </a:endParaRPr>
                    </a:p>
                  </a:txBody>
                  <a:tcPr/>
                </a:tc>
                <a:tc>
                  <a:txBody>
                    <a:bodyPr/>
                    <a:lstStyle/>
                    <a:p>
                      <a:r>
                        <a:rPr lang="en-US" altLang="zh-CN" dirty="0" smtClean="0">
                          <a:latin typeface="+mj-lt"/>
                        </a:rPr>
                        <a:t>2</a:t>
                      </a:r>
                      <a:endParaRPr lang="zh-CN" altLang="en-US" dirty="0">
                        <a:latin typeface="+mj-lt"/>
                      </a:endParaRPr>
                    </a:p>
                  </a:txBody>
                  <a:tcPr/>
                </a:tc>
                <a:tc>
                  <a:txBody>
                    <a:bodyPr/>
                    <a:lstStyle/>
                    <a:p>
                      <a:r>
                        <a:rPr lang="en-US" altLang="zh-CN" dirty="0" smtClean="0">
                          <a:latin typeface="+mj-lt"/>
                        </a:rPr>
                        <a:t>3</a:t>
                      </a:r>
                      <a:endParaRPr lang="zh-CN" altLang="en-US" dirty="0">
                        <a:latin typeface="+mj-lt"/>
                      </a:endParaRPr>
                    </a:p>
                  </a:txBody>
                  <a:tcPr/>
                </a:tc>
                <a:tc>
                  <a:txBody>
                    <a:bodyPr/>
                    <a:lstStyle/>
                    <a:p>
                      <a:r>
                        <a:rPr lang="en-US" altLang="zh-CN" dirty="0" smtClean="0">
                          <a:latin typeface="+mj-lt"/>
                        </a:rPr>
                        <a:t>4</a:t>
                      </a:r>
                      <a:endParaRPr lang="zh-CN" altLang="en-US" dirty="0">
                        <a:latin typeface="+mj-lt"/>
                      </a:endParaRPr>
                    </a:p>
                  </a:txBody>
                  <a:tcPr/>
                </a:tc>
                <a:tc>
                  <a:txBody>
                    <a:bodyPr/>
                    <a:lstStyle/>
                    <a:p>
                      <a:r>
                        <a:rPr lang="en-US" altLang="zh-CN" dirty="0" smtClean="0">
                          <a:latin typeface="+mj-lt"/>
                        </a:rPr>
                        <a:t>5</a:t>
                      </a:r>
                      <a:endParaRPr lang="zh-CN" altLang="en-US" dirty="0">
                        <a:latin typeface="+mj-lt"/>
                      </a:endParaRPr>
                    </a:p>
                  </a:txBody>
                  <a:tcPr/>
                </a:tc>
                <a:tc>
                  <a:txBody>
                    <a:bodyPr/>
                    <a:lstStyle/>
                    <a:p>
                      <a:r>
                        <a:rPr lang="en-US" altLang="zh-CN" dirty="0" smtClean="0">
                          <a:latin typeface="+mj-lt"/>
                        </a:rPr>
                        <a:t>6</a:t>
                      </a:r>
                      <a:endParaRPr lang="zh-CN" altLang="en-US" dirty="0">
                        <a:latin typeface="+mj-lt"/>
                      </a:endParaRPr>
                    </a:p>
                  </a:txBody>
                  <a:tcPr/>
                </a:tc>
                <a:tc>
                  <a:txBody>
                    <a:bodyPr/>
                    <a:lstStyle/>
                    <a:p>
                      <a:r>
                        <a:rPr lang="en-US" altLang="zh-CN" dirty="0" smtClean="0">
                          <a:latin typeface="+mj-lt"/>
                        </a:rPr>
                        <a:t>7</a:t>
                      </a:r>
                      <a:endParaRPr lang="zh-CN" altLang="en-US" dirty="0">
                        <a:latin typeface="+mj-lt"/>
                      </a:endParaRPr>
                    </a:p>
                  </a:txBody>
                  <a:tcPr/>
                </a:tc>
                <a:tc>
                  <a:txBody>
                    <a:bodyPr/>
                    <a:lstStyle/>
                    <a:p>
                      <a:r>
                        <a:rPr lang="en-US" altLang="zh-CN" dirty="0" smtClean="0">
                          <a:latin typeface="+mj-lt"/>
                        </a:rPr>
                        <a:t>8</a:t>
                      </a:r>
                      <a:endParaRPr lang="zh-CN" altLang="en-US" dirty="0">
                        <a:latin typeface="+mj-lt"/>
                      </a:endParaRPr>
                    </a:p>
                  </a:txBody>
                  <a:tcPr/>
                </a:tc>
                <a:tc>
                  <a:txBody>
                    <a:bodyPr/>
                    <a:lstStyle/>
                    <a:p>
                      <a:r>
                        <a:rPr lang="en-US" altLang="zh-CN" dirty="0" smtClean="0">
                          <a:latin typeface="+mj-lt"/>
                        </a:rPr>
                        <a:t>9</a:t>
                      </a:r>
                      <a:endParaRPr lang="zh-CN" altLang="en-US" dirty="0">
                        <a:latin typeface="+mj-lt"/>
                      </a:endParaRPr>
                    </a:p>
                  </a:txBody>
                  <a:tcPr/>
                </a:tc>
                <a:tc>
                  <a:txBody>
                    <a:bodyPr/>
                    <a:lstStyle/>
                    <a:p>
                      <a:r>
                        <a:rPr lang="en-US" altLang="zh-CN" dirty="0" smtClean="0">
                          <a:latin typeface="+mj-lt"/>
                        </a:rPr>
                        <a:t>10 </a:t>
                      </a:r>
                      <a:endParaRPr lang="zh-CN" altLang="en-US" dirty="0">
                        <a:latin typeface="+mj-lt"/>
                      </a:endParaRPr>
                    </a:p>
                  </a:txBody>
                  <a:tcPr/>
                </a:tc>
                <a:tc>
                  <a:txBody>
                    <a:bodyPr/>
                    <a:lstStyle/>
                    <a:p>
                      <a:r>
                        <a:rPr lang="en-US" altLang="zh-CN" dirty="0" smtClean="0">
                          <a:latin typeface="+mj-lt"/>
                        </a:rPr>
                        <a:t>11</a:t>
                      </a:r>
                      <a:endParaRPr lang="zh-CN" altLang="en-US" dirty="0">
                        <a:latin typeface="+mj-lt"/>
                      </a:endParaRPr>
                    </a:p>
                  </a:txBody>
                  <a:tcPr/>
                </a:tc>
                <a:tc>
                  <a:txBody>
                    <a:bodyPr/>
                    <a:lstStyle/>
                    <a:p>
                      <a:r>
                        <a:rPr lang="en-US" altLang="zh-CN" dirty="0" smtClean="0">
                          <a:latin typeface="+mj-lt"/>
                        </a:rPr>
                        <a:t>12</a:t>
                      </a:r>
                      <a:endParaRPr lang="zh-CN" altLang="en-US" dirty="0">
                        <a:latin typeface="+mj-lt"/>
                      </a:endParaRPr>
                    </a:p>
                  </a:txBody>
                  <a:tcPr/>
                </a:tc>
              </a:tr>
              <a:tr h="370840">
                <a:tc>
                  <a:txBody>
                    <a:bodyPr/>
                    <a:lstStyle/>
                    <a:p>
                      <a:r>
                        <a:rPr lang="en-US" altLang="zh-CN" dirty="0" smtClean="0">
                          <a:latin typeface="+mj-lt"/>
                        </a:rPr>
                        <a:t>0</a:t>
                      </a:r>
                      <a:endParaRPr lang="zh-CN" altLang="en-US" dirty="0">
                        <a:latin typeface="+mj-lt"/>
                      </a:endParaRPr>
                    </a:p>
                  </a:txBody>
                  <a:tcPr/>
                </a:tc>
                <a:tc>
                  <a:txBody>
                    <a:bodyPr/>
                    <a:lstStyle/>
                    <a:p>
                      <a:r>
                        <a:rPr lang="en-US" altLang="zh-CN" dirty="0" smtClean="0">
                          <a:latin typeface="+mj-lt"/>
                        </a:rPr>
                        <a:t> </a:t>
                      </a:r>
                      <a:r>
                        <a:rPr lang="en-US" altLang="zh-CN" b="1" dirty="0" smtClean="0">
                          <a:latin typeface="+mj-lt"/>
                        </a:rPr>
                        <a:t>0</a:t>
                      </a:r>
                      <a:endParaRPr lang="zh-CN" altLang="en-US" b="1"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1</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2</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3</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4</a:t>
                      </a:r>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r>
              <a:tr h="370840">
                <a:tc>
                  <a:txBody>
                    <a:bodyPr/>
                    <a:lstStyle/>
                    <a:p>
                      <a:r>
                        <a:rPr lang="en-US" altLang="zh-CN" dirty="0" smtClean="0">
                          <a:latin typeface="+mj-lt"/>
                        </a:rPr>
                        <a:t>5</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a:latin typeface="+mj-lt"/>
                      </a:endParaRPr>
                    </a:p>
                  </a:txBody>
                  <a:tcPr/>
                </a:tc>
                <a:tc>
                  <a:txBody>
                    <a:bodyPr/>
                    <a:lstStyle/>
                    <a:p>
                      <a:endParaRPr lang="zh-CN" altLang="en-US" dirty="0">
                        <a:latin typeface="+mj-lt"/>
                      </a:endParaRPr>
                    </a:p>
                  </a:txBody>
                  <a:tcPr/>
                </a:tc>
              </a:tr>
              <a:tr h="370840">
                <a:tc>
                  <a:txBody>
                    <a:bodyPr/>
                    <a:lstStyle/>
                    <a:p>
                      <a:r>
                        <a:rPr lang="en-US" altLang="zh-CN" dirty="0" smtClean="0">
                          <a:latin typeface="+mj-lt"/>
                        </a:rPr>
                        <a:t>6</a:t>
                      </a:r>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c>
                  <a:txBody>
                    <a:bodyPr/>
                    <a:lstStyle/>
                    <a:p>
                      <a:endParaRPr lang="zh-CN" altLang="en-US" dirty="0">
                        <a:latin typeface="+mj-lt"/>
                      </a:endParaRPr>
                    </a:p>
                  </a:txBody>
                  <a:tcPr/>
                </a:tc>
              </a:tr>
            </a:tbl>
          </a:graphicData>
        </a:graphic>
      </p:graphicFrame>
      <p:sp>
        <p:nvSpPr>
          <p:cNvPr id="9" name="TextBox 8"/>
          <p:cNvSpPr txBox="1"/>
          <p:nvPr/>
        </p:nvSpPr>
        <p:spPr>
          <a:xfrm>
            <a:off x="3143240" y="2571744"/>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10</a:t>
            </a:r>
            <a:endParaRPr lang="zh-CN" altLang="en-US" b="1" dirty="0">
              <a:solidFill>
                <a:srgbClr val="FF0000"/>
              </a:solidFill>
              <a:latin typeface="+mj-lt"/>
            </a:endParaRPr>
          </a:p>
        </p:txBody>
      </p:sp>
      <p:sp>
        <p:nvSpPr>
          <p:cNvPr id="10" name="TextBox 9"/>
          <p:cNvSpPr txBox="1"/>
          <p:nvPr/>
        </p:nvSpPr>
        <p:spPr>
          <a:xfrm>
            <a:off x="3143240" y="3000372"/>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7</a:t>
            </a:r>
            <a:r>
              <a:rPr lang="en-US" altLang="zh-CN" b="1" dirty="0" smtClean="0">
                <a:latin typeface="+mj-lt"/>
              </a:rPr>
              <a:t>             10                   </a:t>
            </a:r>
            <a:r>
              <a:rPr lang="en-US" altLang="zh-CN" b="1" dirty="0" smtClean="0">
                <a:solidFill>
                  <a:srgbClr val="FF0000"/>
                </a:solidFill>
                <a:latin typeface="+mj-lt"/>
              </a:rPr>
              <a:t>17</a:t>
            </a:r>
            <a:endParaRPr lang="zh-CN" altLang="en-US" b="1" dirty="0">
              <a:solidFill>
                <a:srgbClr val="FF0000"/>
              </a:solidFill>
              <a:latin typeface="+mj-lt"/>
            </a:endParaRPr>
          </a:p>
        </p:txBody>
      </p:sp>
      <p:sp>
        <p:nvSpPr>
          <p:cNvPr id="15" name="TextBox 14"/>
          <p:cNvSpPr txBox="1"/>
          <p:nvPr/>
        </p:nvSpPr>
        <p:spPr>
          <a:xfrm>
            <a:off x="3143240" y="3357562"/>
            <a:ext cx="5643602" cy="369332"/>
          </a:xfrm>
          <a:prstGeom prst="rect">
            <a:avLst/>
          </a:prstGeom>
          <a:noFill/>
        </p:spPr>
        <p:txBody>
          <a:bodyPr wrap="square" rtlCol="0">
            <a:spAutoFit/>
          </a:bodyPr>
          <a:lstStyle/>
          <a:p>
            <a:r>
              <a:rPr lang="en-US" altLang="zh-CN" b="1" dirty="0" smtClean="0">
                <a:latin typeface="+mj-lt"/>
              </a:rPr>
              <a:t>0               </a:t>
            </a:r>
            <a:r>
              <a:rPr lang="en-US" altLang="zh-CN" b="1" dirty="0" smtClean="0">
                <a:solidFill>
                  <a:srgbClr val="FF0000"/>
                </a:solidFill>
                <a:latin typeface="+mj-lt"/>
              </a:rPr>
              <a:t>4</a:t>
            </a:r>
            <a:r>
              <a:rPr lang="en-US" altLang="zh-CN" b="1" dirty="0" smtClean="0">
                <a:latin typeface="+mj-lt"/>
              </a:rPr>
              <a:t>       7            </a:t>
            </a:r>
            <a:r>
              <a:rPr lang="en-US" altLang="zh-CN" b="1" dirty="0" smtClean="0">
                <a:solidFill>
                  <a:srgbClr val="FF0000"/>
                </a:solidFill>
                <a:latin typeface="+mj-lt"/>
              </a:rPr>
              <a:t>11</a:t>
            </a:r>
            <a:r>
              <a:rPr lang="en-US" altLang="zh-CN" b="1" dirty="0" smtClean="0">
                <a:latin typeface="+mj-lt"/>
              </a:rPr>
              <a:t>            </a:t>
            </a:r>
            <a:r>
              <a:rPr lang="en-US" altLang="zh-CN" b="1" dirty="0" smtClean="0">
                <a:solidFill>
                  <a:srgbClr val="FF0000"/>
                </a:solidFill>
                <a:latin typeface="+mj-lt"/>
              </a:rPr>
              <a:t>14</a:t>
            </a:r>
            <a:r>
              <a:rPr lang="en-US" altLang="zh-CN" b="1" dirty="0" smtClean="0">
                <a:latin typeface="+mj-lt"/>
              </a:rPr>
              <a:t>    17            </a:t>
            </a:r>
            <a:r>
              <a:rPr lang="en-US" altLang="zh-CN" b="1" dirty="0" smtClean="0">
                <a:solidFill>
                  <a:srgbClr val="FF0000"/>
                </a:solidFill>
                <a:latin typeface="+mj-lt"/>
              </a:rPr>
              <a:t>21</a:t>
            </a:r>
            <a:endParaRPr lang="zh-CN" altLang="en-US" b="1" dirty="0">
              <a:solidFill>
                <a:srgbClr val="FF0000"/>
              </a:solidFill>
              <a:latin typeface="+mj-lt"/>
            </a:endParaRPr>
          </a:p>
        </p:txBody>
      </p:sp>
      <p:sp>
        <p:nvSpPr>
          <p:cNvPr id="16" name="TextBox 15"/>
          <p:cNvSpPr txBox="1"/>
          <p:nvPr/>
        </p:nvSpPr>
        <p:spPr>
          <a:xfrm>
            <a:off x="3143240" y="3714752"/>
            <a:ext cx="5643602" cy="369332"/>
          </a:xfrm>
          <a:prstGeom prst="rect">
            <a:avLst/>
          </a:prstGeom>
          <a:noFill/>
        </p:spPr>
        <p:txBody>
          <a:bodyPr wrap="square" rtlCol="0">
            <a:spAutoFit/>
          </a:bodyPr>
          <a:lstStyle/>
          <a:p>
            <a:r>
              <a:rPr lang="en-US" altLang="zh-CN" b="1" dirty="0" smtClean="0">
                <a:latin typeface="+mj-lt"/>
              </a:rPr>
              <a:t>0               4       7    </a:t>
            </a:r>
            <a:r>
              <a:rPr lang="en-US" altLang="zh-CN" b="1" dirty="0" smtClean="0">
                <a:solidFill>
                  <a:srgbClr val="FF0000"/>
                </a:solidFill>
                <a:latin typeface="+mj-lt"/>
              </a:rPr>
              <a:t>3  </a:t>
            </a:r>
            <a:r>
              <a:rPr lang="en-US" altLang="zh-CN" b="1" dirty="0" smtClean="0">
                <a:latin typeface="+mj-lt"/>
              </a:rPr>
              <a:t>    11    </a:t>
            </a:r>
            <a:r>
              <a:rPr lang="en-US" altLang="zh-CN" b="1" dirty="0" smtClean="0">
                <a:solidFill>
                  <a:srgbClr val="FF0000"/>
                </a:solidFill>
                <a:latin typeface="+mj-lt"/>
              </a:rPr>
              <a:t>10</a:t>
            </a:r>
            <a:r>
              <a:rPr lang="en-US" altLang="zh-CN" b="1" dirty="0" smtClean="0">
                <a:latin typeface="+mj-lt"/>
              </a:rPr>
              <a:t>   14    17            21     </a:t>
            </a:r>
            <a:r>
              <a:rPr lang="en-US" altLang="zh-CN" b="1" dirty="0" smtClean="0">
                <a:solidFill>
                  <a:srgbClr val="FF0000"/>
                </a:solidFill>
                <a:latin typeface="+mj-lt"/>
              </a:rPr>
              <a:t>21</a:t>
            </a:r>
            <a:endParaRPr lang="zh-CN" altLang="en-US" b="1" dirty="0">
              <a:solidFill>
                <a:srgbClr val="FF0000"/>
              </a:solidFill>
              <a:latin typeface="+mj-lt"/>
            </a:endParaRPr>
          </a:p>
        </p:txBody>
      </p:sp>
      <p:sp>
        <p:nvSpPr>
          <p:cNvPr id="17" name="TextBox 16"/>
          <p:cNvSpPr txBox="1"/>
          <p:nvPr/>
        </p:nvSpPr>
        <p:spPr>
          <a:xfrm>
            <a:off x="3143240" y="4071942"/>
            <a:ext cx="5643602" cy="369332"/>
          </a:xfrm>
          <a:prstGeom prst="rect">
            <a:avLst/>
          </a:prstGeom>
          <a:noFill/>
        </p:spPr>
        <p:txBody>
          <a:bodyPr wrap="square" rtlCol="0">
            <a:spAutoFit/>
          </a:bodyPr>
          <a:lstStyle/>
          <a:p>
            <a:r>
              <a:rPr lang="en-US" altLang="zh-CN" b="1" dirty="0" smtClean="0">
                <a:latin typeface="+mj-lt"/>
              </a:rPr>
              <a:t>0               4       7    3      </a:t>
            </a:r>
            <a:r>
              <a:rPr lang="en-US" altLang="zh-CN" b="1" dirty="0" smtClean="0">
                <a:solidFill>
                  <a:srgbClr val="FF0000"/>
                </a:solidFill>
                <a:latin typeface="+mj-lt"/>
              </a:rPr>
              <a:t>17</a:t>
            </a:r>
            <a:r>
              <a:rPr lang="en-US" altLang="zh-CN" b="1" dirty="0" smtClean="0">
                <a:latin typeface="+mj-lt"/>
              </a:rPr>
              <a:t>    10   </a:t>
            </a:r>
            <a:r>
              <a:rPr lang="en-US" altLang="zh-CN" b="1" dirty="0" smtClean="0">
                <a:solidFill>
                  <a:srgbClr val="FF0000"/>
                </a:solidFill>
                <a:latin typeface="+mj-lt"/>
              </a:rPr>
              <a:t>21</a:t>
            </a:r>
            <a:r>
              <a:rPr lang="en-US" altLang="zh-CN" b="1" dirty="0" smtClean="0">
                <a:latin typeface="+mj-lt"/>
              </a:rPr>
              <a:t>    </a:t>
            </a:r>
            <a:r>
              <a:rPr lang="en-US" altLang="zh-CN" b="1" dirty="0" smtClean="0">
                <a:solidFill>
                  <a:srgbClr val="FF0000"/>
                </a:solidFill>
                <a:latin typeface="+mj-lt"/>
              </a:rPr>
              <a:t>24</a:t>
            </a:r>
            <a:r>
              <a:rPr lang="en-US" altLang="zh-CN" b="1" dirty="0" smtClean="0">
                <a:latin typeface="+mj-lt"/>
              </a:rPr>
              <a:t>    </a:t>
            </a:r>
            <a:r>
              <a:rPr lang="en-US" altLang="zh-CN" b="1" dirty="0" smtClean="0">
                <a:solidFill>
                  <a:srgbClr val="FF0000"/>
                </a:solidFill>
                <a:latin typeface="+mj-lt"/>
              </a:rPr>
              <a:t>20 </a:t>
            </a:r>
            <a:r>
              <a:rPr lang="en-US" altLang="zh-CN" b="1" dirty="0" smtClean="0">
                <a:latin typeface="+mj-lt"/>
              </a:rPr>
              <a:t>   </a:t>
            </a:r>
            <a:r>
              <a:rPr lang="en-US" altLang="zh-CN" b="1" dirty="0" smtClean="0">
                <a:solidFill>
                  <a:srgbClr val="FF0000"/>
                </a:solidFill>
                <a:latin typeface="+mj-lt"/>
              </a:rPr>
              <a:t>28</a:t>
            </a:r>
            <a:r>
              <a:rPr lang="en-US" altLang="zh-CN" b="1" dirty="0" smtClean="0">
                <a:latin typeface="+mj-lt"/>
              </a:rPr>
              <a:t>    </a:t>
            </a:r>
            <a:r>
              <a:rPr lang="en-US" altLang="zh-CN" b="1" dirty="0" smtClean="0">
                <a:solidFill>
                  <a:srgbClr val="FF0000"/>
                </a:solidFill>
                <a:latin typeface="+mj-lt"/>
              </a:rPr>
              <a:t>27</a:t>
            </a:r>
            <a:r>
              <a:rPr lang="en-US" altLang="zh-CN" b="1" dirty="0" smtClean="0">
                <a:latin typeface="+mj-lt"/>
              </a:rPr>
              <a:t>    </a:t>
            </a:r>
            <a:r>
              <a:rPr lang="en-US" altLang="zh-CN" b="1" dirty="0" smtClean="0">
                <a:solidFill>
                  <a:srgbClr val="FF0000"/>
                </a:solidFill>
                <a:latin typeface="+mj-lt"/>
              </a:rPr>
              <a:t>31</a:t>
            </a:r>
            <a:endParaRPr lang="zh-CN" altLang="en-US" b="1" dirty="0">
              <a:solidFill>
                <a:srgbClr val="FF0000"/>
              </a:solidFill>
              <a:latin typeface="+mj-lt"/>
            </a:endParaRPr>
          </a:p>
        </p:txBody>
      </p:sp>
      <p:sp>
        <p:nvSpPr>
          <p:cNvPr id="18" name="TextBox 17"/>
          <p:cNvSpPr txBox="1"/>
          <p:nvPr/>
        </p:nvSpPr>
        <p:spPr>
          <a:xfrm>
            <a:off x="3143240" y="4429132"/>
            <a:ext cx="5643602" cy="369332"/>
          </a:xfrm>
          <a:prstGeom prst="rect">
            <a:avLst/>
          </a:prstGeom>
          <a:noFill/>
        </p:spPr>
        <p:txBody>
          <a:bodyPr wrap="square" rtlCol="0">
            <a:spAutoFit/>
          </a:bodyPr>
          <a:lstStyle/>
          <a:p>
            <a:r>
              <a:rPr lang="en-US" altLang="zh-CN" b="1" dirty="0" smtClean="0">
                <a:latin typeface="+mj-lt"/>
              </a:rPr>
              <a:t>0               4       7    </a:t>
            </a:r>
            <a:r>
              <a:rPr lang="en-US" altLang="zh-CN" b="1" dirty="0" smtClean="0">
                <a:solidFill>
                  <a:srgbClr val="FF0000"/>
                </a:solidFill>
                <a:latin typeface="+mj-lt"/>
              </a:rPr>
              <a:t>8</a:t>
            </a:r>
            <a:r>
              <a:rPr lang="en-US" altLang="zh-CN" b="1" dirty="0" smtClean="0">
                <a:latin typeface="+mj-lt"/>
              </a:rPr>
              <a:t>      17    </a:t>
            </a:r>
            <a:r>
              <a:rPr lang="en-US" altLang="zh-CN" b="1" dirty="0" smtClean="0">
                <a:solidFill>
                  <a:srgbClr val="FF0000"/>
                </a:solidFill>
                <a:latin typeface="+mj-lt"/>
              </a:rPr>
              <a:t>12</a:t>
            </a:r>
            <a:r>
              <a:rPr lang="en-US" altLang="zh-CN" b="1" dirty="0" smtClean="0">
                <a:latin typeface="+mj-lt"/>
              </a:rPr>
              <a:t>   21    24    </a:t>
            </a:r>
            <a:r>
              <a:rPr lang="en-US" altLang="zh-CN" b="1" dirty="0" smtClean="0">
                <a:solidFill>
                  <a:srgbClr val="FF0000"/>
                </a:solidFill>
                <a:latin typeface="+mj-lt"/>
              </a:rPr>
              <a:t>25</a:t>
            </a:r>
            <a:r>
              <a:rPr lang="en-US" altLang="zh-CN" b="1" dirty="0" smtClean="0">
                <a:latin typeface="+mj-lt"/>
              </a:rPr>
              <a:t>    28    </a:t>
            </a:r>
            <a:r>
              <a:rPr lang="en-US" altLang="zh-CN" b="1" dirty="0" smtClean="0">
                <a:solidFill>
                  <a:srgbClr val="FF0000"/>
                </a:solidFill>
                <a:latin typeface="+mj-lt"/>
              </a:rPr>
              <a:t>29</a:t>
            </a:r>
            <a:r>
              <a:rPr lang="en-US" altLang="zh-CN" b="1" dirty="0" smtClean="0">
                <a:latin typeface="+mj-lt"/>
              </a:rPr>
              <a:t>    </a:t>
            </a:r>
            <a:r>
              <a:rPr lang="en-US" altLang="zh-CN" b="1" dirty="0" smtClean="0">
                <a:solidFill>
                  <a:srgbClr val="FF0000"/>
                </a:solidFill>
                <a:latin typeface="+mj-lt"/>
              </a:rPr>
              <a:t>32</a:t>
            </a:r>
            <a:endParaRPr lang="zh-CN" altLang="en-US" b="1" dirty="0">
              <a:solidFill>
                <a:srgbClr val="FF0000"/>
              </a:solidFill>
              <a:latin typeface="+mj-lt"/>
            </a:endParaRPr>
          </a:p>
        </p:txBody>
      </p:sp>
      <p:sp>
        <p:nvSpPr>
          <p:cNvPr id="19" name="矩形 18"/>
          <p:cNvSpPr/>
          <p:nvPr/>
        </p:nvSpPr>
        <p:spPr bwMode="auto">
          <a:xfrm rot="21351456">
            <a:off x="730633" y="5334319"/>
            <a:ext cx="7286676" cy="714380"/>
          </a:xfrm>
          <a:prstGeom prst="rect">
            <a:avLst/>
          </a:prstGeom>
          <a:noFill/>
          <a:ln w="28575">
            <a:solidFill>
              <a:schemeClr val="tx2">
                <a:lumMod val="60000"/>
                <a:lumOff val="40000"/>
              </a:schemeClr>
            </a:solidFill>
            <a:round/>
          </a:ln>
          <a:effectLst/>
        </p:spPr>
        <p:txBody>
          <a:bodyPr wrap="none" rtlCol="0" anchor="ctr"/>
          <a:lstStyle/>
          <a:p>
            <a:pPr>
              <a:defRPr/>
            </a:pPr>
            <a:r>
              <a:rPr lang="en-US" sz="3200" dirty="0" smtClean="0">
                <a:latin typeface="华文新魏" panose="02010800040101010101" pitchFamily="2" charset="-122"/>
                <a:ea typeface="华文新魏" panose="02010800040101010101" pitchFamily="2" charset="-122"/>
              </a:rPr>
              <a:t>f[</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]=max{f[i-1][</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],f[i-1][</a:t>
            </a:r>
            <a:r>
              <a:rPr lang="en-US" altLang="zh-CN" sz="3200" dirty="0" smtClean="0">
                <a:latin typeface="华文新魏" panose="02010800040101010101" pitchFamily="2" charset="-122"/>
                <a:ea typeface="华文新魏" panose="02010800040101010101" pitchFamily="2" charset="-122"/>
              </a:rPr>
              <a:t>j</a:t>
            </a:r>
            <a:r>
              <a:rPr lang="en-US" sz="3200" dirty="0" smtClean="0">
                <a:latin typeface="华文新魏" panose="02010800040101010101" pitchFamily="2" charset="-122"/>
                <a:ea typeface="华文新魏" panose="02010800040101010101" pitchFamily="2" charset="-122"/>
              </a:rPr>
              <a:t>-c[</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]]+w[</a:t>
            </a:r>
            <a:r>
              <a:rPr lang="en-US" sz="3200" dirty="0" err="1" smtClean="0">
                <a:latin typeface="华文新魏" panose="02010800040101010101" pitchFamily="2" charset="-122"/>
                <a:ea typeface="华文新魏" panose="02010800040101010101" pitchFamily="2" charset="-122"/>
              </a:rPr>
              <a:t>i</a:t>
            </a:r>
            <a:r>
              <a:rPr lang="en-US" sz="3200" dirty="0" smtClean="0">
                <a:latin typeface="华文新魏" panose="02010800040101010101" pitchFamily="2" charset="-122"/>
                <a:ea typeface="华文新魏" panose="02010800040101010101" pitchFamily="2" charset="-122"/>
              </a:rPr>
              <a:t>]}</a:t>
            </a:r>
            <a:endParaRPr lang="zh-CN" altLang="en-US" sz="3200" dirty="0" smtClean="0">
              <a:latin typeface="华文新魏" panose="02010800040101010101" pitchFamily="2" charset="-122"/>
              <a:ea typeface="华文新魏" panose="02010800040101010101" pitchFamily="2" charset="-122"/>
            </a:endParaRPr>
          </a:p>
        </p:txBody>
      </p:sp>
      <p:sp>
        <p:nvSpPr>
          <p:cNvPr id="21" name="爆炸形 1 20"/>
          <p:cNvSpPr/>
          <p:nvPr/>
        </p:nvSpPr>
        <p:spPr bwMode="auto">
          <a:xfrm>
            <a:off x="5857884" y="428604"/>
            <a:ext cx="2571768" cy="1285884"/>
          </a:xfrm>
          <a:prstGeom prst="irregularSeal1">
            <a:avLst/>
          </a:prstGeom>
          <a:noFill/>
          <a:ln w="28575">
            <a:solidFill>
              <a:schemeClr val="tx2">
                <a:lumMod val="60000"/>
                <a:lumOff val="40000"/>
              </a:schemeClr>
            </a:solidFill>
            <a:round/>
          </a:ln>
          <a:effectLst/>
        </p:spPr>
        <p:txBody>
          <a:bodyPr wrap="none" rtlCol="0" anchor="ctr"/>
          <a:lstStyle/>
          <a:p>
            <a:pPr algn="ctr"/>
            <a:r>
              <a:rPr lang="zh-CN" altLang="en-US" sz="2000" dirty="0" smtClean="0">
                <a:latin typeface="Arial" panose="020B0604020202020204" pitchFamily="34" charset="0"/>
                <a:ea typeface="宋体" panose="02010600030101010101" pitchFamily="2" charset="-122"/>
              </a:rPr>
              <a:t>例子</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17" grpId="0"/>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mj-lt"/>
              </a:rPr>
              <a:t>(</a:t>
            </a:r>
            <a:r>
              <a:rPr lang="zh-CN" altLang="en-US" dirty="0" smtClean="0">
                <a:latin typeface="+mj-lt"/>
              </a:rPr>
              <a:t>就地滚动</a:t>
            </a:r>
            <a:r>
              <a:rPr lang="en-US" altLang="zh-CN" dirty="0" smtClean="0">
                <a:latin typeface="+mj-lt"/>
              </a:rPr>
              <a:t>)</a:t>
            </a:r>
            <a:endParaRPr lang="en-US" altLang="zh-CN" dirty="0" smtClean="0">
              <a:latin typeface="+mj-lt"/>
            </a:endParaRPr>
          </a:p>
          <a:p>
            <a:r>
              <a:rPr lang="pt-BR" sz="3200" b="1" dirty="0" smtClean="0">
                <a:latin typeface="+mj-lt"/>
              </a:rPr>
              <a:t>for ( i = 1 ; i &lt;= </a:t>
            </a:r>
            <a:r>
              <a:rPr lang="en-US" altLang="zh-CN" sz="3200" b="1" dirty="0" smtClean="0">
                <a:latin typeface="+mj-lt"/>
              </a:rPr>
              <a:t>n</a:t>
            </a:r>
            <a:r>
              <a:rPr lang="pt-BR" sz="3200" b="1" dirty="0" smtClean="0">
                <a:latin typeface="+mj-lt"/>
              </a:rPr>
              <a:t>; i++ )</a:t>
            </a:r>
            <a:endParaRPr lang="pt-BR" sz="3200" b="1" dirty="0" smtClean="0">
              <a:latin typeface="+mj-lt"/>
            </a:endParaRPr>
          </a:p>
          <a:p>
            <a:r>
              <a:rPr lang="pt-BR" sz="3200" b="1" dirty="0" smtClean="0">
                <a:latin typeface="+mj-lt"/>
              </a:rPr>
              <a:t>for (j=</a:t>
            </a:r>
            <a:r>
              <a:rPr lang="en-US" sz="3200" b="1" dirty="0" smtClean="0">
                <a:latin typeface="+mj-lt"/>
              </a:rPr>
              <a:t>m</a:t>
            </a:r>
            <a:r>
              <a:rPr lang="pt-BR" sz="3200" b="1" dirty="0" smtClean="0">
                <a:latin typeface="+mj-lt"/>
              </a:rPr>
              <a:t>; j&gt;=</a:t>
            </a:r>
            <a:r>
              <a:rPr lang="en-US" sz="3200" b="1" dirty="0" smtClean="0">
                <a:latin typeface="+mj-lt"/>
              </a:rPr>
              <a:t>c</a:t>
            </a:r>
            <a:r>
              <a:rPr lang="en-US" altLang="zh-CN" sz="3200" b="1" dirty="0" smtClean="0">
                <a:latin typeface="+mj-lt"/>
              </a:rPr>
              <a:t>[</a:t>
            </a:r>
            <a:r>
              <a:rPr lang="en-US" altLang="zh-CN" sz="3200" b="1" dirty="0" err="1" smtClean="0">
                <a:latin typeface="+mj-lt"/>
              </a:rPr>
              <a:t>i</a:t>
            </a:r>
            <a:r>
              <a:rPr lang="en-US" altLang="zh-CN" sz="3200" b="1" dirty="0" smtClean="0">
                <a:latin typeface="+mj-lt"/>
              </a:rPr>
              <a:t>]</a:t>
            </a:r>
            <a:r>
              <a:rPr lang="pt-BR" sz="3200" b="1" dirty="0" smtClean="0">
                <a:latin typeface="+mj-lt"/>
              </a:rPr>
              <a:t>; j--)</a:t>
            </a:r>
            <a:endParaRPr lang="pt-BR" sz="3200" b="1" dirty="0" smtClean="0">
              <a:latin typeface="+mj-lt"/>
            </a:endParaRPr>
          </a:p>
          <a:p>
            <a:r>
              <a:rPr lang="pt-BR" sz="3200" b="1" dirty="0" smtClean="0">
                <a:latin typeface="+mj-lt"/>
              </a:rPr>
              <a:t>      if (f[j-c[i]] + w[i] &gt; f[j])</a:t>
            </a:r>
            <a:endParaRPr lang="pt-BR" sz="3200" b="1" dirty="0" smtClean="0">
              <a:latin typeface="+mj-lt"/>
            </a:endParaRPr>
          </a:p>
          <a:p>
            <a:r>
              <a:rPr lang="pt-BR" sz="3200" b="1" dirty="0" smtClean="0">
                <a:latin typeface="+mj-lt"/>
              </a:rPr>
              <a:t>            f[j] = f[j-c[i]] + w[i];</a:t>
            </a:r>
            <a:endParaRPr lang="pt-BR" sz="3200" b="1" dirty="0" smtClean="0">
              <a:latin typeface="+mj-lt"/>
            </a:endParaRPr>
          </a:p>
          <a:p>
            <a:r>
              <a:rPr lang="pt-BR" dirty="0" smtClean="0">
                <a:latin typeface="+mj-lt"/>
              </a:rPr>
              <a:t>   </a:t>
            </a:r>
            <a:endParaRPr lang="pt-BR" dirty="0" smtClean="0">
              <a:latin typeface="+mj-lt"/>
            </a:endParaRPr>
          </a:p>
          <a:p>
            <a:endParaRPr lang="pt-BR" dirty="0" smtClean="0">
              <a:latin typeface="+mj-lt"/>
            </a:endParaRPr>
          </a:p>
        </p:txBody>
      </p:sp>
      <p:sp>
        <p:nvSpPr>
          <p:cNvPr id="4" name="标题 1"/>
          <p:cNvSpPr>
            <a:spLocks noGrp="1"/>
          </p:cNvSpPr>
          <p:nvPr>
            <p:ph type="title"/>
          </p:nvPr>
        </p:nvSpPr>
        <p:spPr/>
        <p:txBody>
          <a:bodyPr/>
          <a:lstStyle/>
          <a:p>
            <a:r>
              <a:rPr lang="zh-CN" altLang="en-US" dirty="0" smtClean="0"/>
              <a:t>例</a:t>
            </a:r>
            <a:r>
              <a:rPr lang="en-US" altLang="zh-CN" dirty="0" smtClean="0"/>
              <a:t>2:01</a:t>
            </a:r>
            <a:r>
              <a:rPr lang="zh-CN" altLang="en-US" dirty="0" smtClean="0"/>
              <a:t>背包</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8229600" cy="1143000"/>
          </a:xfrm>
        </p:spPr>
        <p:txBody>
          <a:bodyPr/>
          <a:lstStyle/>
          <a:p>
            <a:r>
              <a:rPr lang="zh-CN" altLang="en-US" dirty="0" smtClean="0"/>
              <a:t>例</a:t>
            </a:r>
            <a:r>
              <a:rPr lang="en-US" altLang="zh-CN" dirty="0" smtClean="0"/>
              <a:t>3</a:t>
            </a:r>
            <a:r>
              <a:rPr lang="zh-CN" altLang="en-US" dirty="0" smtClean="0"/>
              <a:t>：完全背包</a:t>
            </a:r>
            <a:endParaRPr lang="zh-CN" altLang="en-US" dirty="0"/>
          </a:p>
        </p:txBody>
      </p:sp>
      <p:sp>
        <p:nvSpPr>
          <p:cNvPr id="3" name="内容占位符 2"/>
          <p:cNvSpPr>
            <a:spLocks noGrp="1"/>
          </p:cNvSpPr>
          <p:nvPr>
            <p:ph idx="1"/>
          </p:nvPr>
        </p:nvSpPr>
        <p:spPr>
          <a:xfrm>
            <a:off x="500034" y="1357298"/>
            <a:ext cx="8229600" cy="4214842"/>
          </a:xfrm>
        </p:spPr>
        <p:txBody>
          <a:bodyPr>
            <a:normAutofit lnSpcReduction="10000"/>
          </a:bodyPr>
          <a:lstStyle/>
          <a:p>
            <a:r>
              <a:rPr lang="zh-CN" altLang="en-US" dirty="0" smtClean="0">
                <a:latin typeface="Arial" panose="020B0604020202020204" pitchFamily="34" charset="0"/>
              </a:rPr>
              <a:t>有 </a:t>
            </a:r>
            <a:r>
              <a:rPr lang="en-US" altLang="zh-CN" dirty="0" smtClean="0">
                <a:latin typeface="Arial" panose="020B0604020202020204" pitchFamily="34" charset="0"/>
              </a:rPr>
              <a:t>N </a:t>
            </a:r>
            <a:r>
              <a:rPr lang="zh-CN" altLang="en-US" dirty="0" smtClean="0">
                <a:latin typeface="Arial" panose="020B0604020202020204" pitchFamily="34" charset="0"/>
              </a:rPr>
              <a:t>种物品和一个容量为 </a:t>
            </a:r>
            <a:r>
              <a:rPr lang="en-US" altLang="zh-CN" dirty="0" smtClean="0">
                <a:latin typeface="Arial" panose="020B0604020202020204" pitchFamily="34" charset="0"/>
              </a:rPr>
              <a:t>V </a:t>
            </a:r>
            <a:r>
              <a:rPr lang="zh-CN" altLang="en-US" dirty="0" smtClean="0">
                <a:latin typeface="Arial" panose="020B0604020202020204" pitchFamily="34" charset="0"/>
              </a:rPr>
              <a:t>的背包，每种物品都有无限件可用。放入第 </a:t>
            </a:r>
            <a:r>
              <a:rPr lang="en-US" altLang="zh-CN" dirty="0" err="1" smtClean="0">
                <a:latin typeface="Arial" panose="020B0604020202020204" pitchFamily="34" charset="0"/>
              </a:rPr>
              <a:t>i</a:t>
            </a:r>
            <a:r>
              <a:rPr lang="en-US" altLang="zh-CN" dirty="0" smtClean="0">
                <a:latin typeface="Arial" panose="020B0604020202020204" pitchFamily="34" charset="0"/>
              </a:rPr>
              <a:t> </a:t>
            </a:r>
            <a:r>
              <a:rPr lang="zh-CN" altLang="en-US" dirty="0" smtClean="0">
                <a:latin typeface="Arial" panose="020B0604020202020204" pitchFamily="34" charset="0"/>
              </a:rPr>
              <a:t>种物品的费用是 </a:t>
            </a:r>
            <a:r>
              <a:rPr lang="en-US" altLang="zh-CN" dirty="0" err="1" smtClean="0">
                <a:latin typeface="Arial" panose="020B0604020202020204" pitchFamily="34" charset="0"/>
              </a:rPr>
              <a:t>Ci</a:t>
            </a:r>
            <a:r>
              <a:rPr lang="en-US" altLang="zh-CN" dirty="0" smtClean="0">
                <a:latin typeface="Arial" panose="020B0604020202020204" pitchFamily="34" charset="0"/>
              </a:rPr>
              <a:t> </a:t>
            </a:r>
            <a:r>
              <a:rPr lang="zh-CN" altLang="en-US" dirty="0" smtClean="0">
                <a:latin typeface="Arial" panose="020B0604020202020204" pitchFamily="34" charset="0"/>
              </a:rPr>
              <a:t>，价值是 </a:t>
            </a:r>
            <a:r>
              <a:rPr lang="en-US" altLang="zh-CN" dirty="0" err="1" smtClean="0">
                <a:latin typeface="Arial" panose="020B0604020202020204" pitchFamily="34" charset="0"/>
              </a:rPr>
              <a:t>Wi</a:t>
            </a:r>
            <a:r>
              <a:rPr lang="en-US" altLang="zh-CN" dirty="0" smtClean="0">
                <a:latin typeface="Arial" panose="020B0604020202020204" pitchFamily="34" charset="0"/>
              </a:rPr>
              <a:t> </a:t>
            </a:r>
            <a:r>
              <a:rPr lang="zh-CN" altLang="en-US" dirty="0" smtClean="0">
                <a:latin typeface="Arial" panose="020B0604020202020204" pitchFamily="34" charset="0"/>
              </a:rPr>
              <a:t>。求解：将哪些物品装入背包，可使这些物品的耗费的费用总和不超过背包容量，且价值总和最大。</a:t>
            </a:r>
            <a:endParaRPr lang="en-US" altLang="zh-CN" dirty="0" smtClean="0">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 j ] </a:t>
            </a:r>
            <a:r>
              <a:rPr lang="zh-CN" altLang="en-US" dirty="0" smtClean="0">
                <a:latin typeface="Arial" panose="020B0604020202020204" pitchFamily="34" charset="0"/>
              </a:rPr>
              <a:t>依然表示前 </a:t>
            </a:r>
            <a:r>
              <a:rPr lang="en-US" altLang="zh-CN" dirty="0" err="1" smtClean="0">
                <a:latin typeface="Arial" panose="020B0604020202020204" pitchFamily="34" charset="0"/>
              </a:rPr>
              <a:t>i</a:t>
            </a:r>
            <a:r>
              <a:rPr lang="en-US" altLang="zh-CN" dirty="0" smtClean="0">
                <a:latin typeface="Arial" panose="020B0604020202020204" pitchFamily="34" charset="0"/>
              </a:rPr>
              <a:t> </a:t>
            </a:r>
            <a:r>
              <a:rPr lang="zh-CN" altLang="en-US" dirty="0" smtClean="0">
                <a:latin typeface="Arial" panose="020B0604020202020204" pitchFamily="34" charset="0"/>
              </a:rPr>
              <a:t>种物品恰放入一个容量为 </a:t>
            </a:r>
            <a:r>
              <a:rPr lang="en-US" altLang="zh-CN" dirty="0" smtClean="0">
                <a:latin typeface="Arial" panose="020B0604020202020204" pitchFamily="34" charset="0"/>
              </a:rPr>
              <a:t>v</a:t>
            </a:r>
            <a:r>
              <a:rPr lang="zh-CN" altLang="en-US" dirty="0" smtClean="0">
                <a:latin typeface="Arial" panose="020B0604020202020204" pitchFamily="34" charset="0"/>
              </a:rPr>
              <a:t>的背包的最大权值。</a:t>
            </a:r>
            <a:endParaRPr lang="en-US" altLang="zh-CN" dirty="0" smtClean="0">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 [</a:t>
            </a:r>
            <a:r>
              <a:rPr lang="en-US" altLang="zh-CN" dirty="0" err="1" smtClean="0">
                <a:latin typeface="Arial" panose="020B0604020202020204" pitchFamily="34" charset="0"/>
              </a:rPr>
              <a:t>i,j</a:t>
            </a:r>
            <a:r>
              <a:rPr lang="en-US" altLang="zh-CN" dirty="0" smtClean="0">
                <a:latin typeface="Arial" panose="020B0604020202020204" pitchFamily="34" charset="0"/>
              </a:rPr>
              <a:t>] = max</a:t>
            </a:r>
            <a:r>
              <a:rPr lang="zh-CN" altLang="en-US" dirty="0" smtClean="0">
                <a:latin typeface="Arial" panose="020B0604020202020204" pitchFamily="34" charset="0"/>
              </a:rPr>
              <a:t>（</a:t>
            </a:r>
            <a:r>
              <a:rPr lang="en-US" altLang="zh-CN" dirty="0" smtClean="0">
                <a:latin typeface="Arial" panose="020B0604020202020204" pitchFamily="34" charset="0"/>
              </a:rPr>
              <a:t>f [</a:t>
            </a:r>
            <a:r>
              <a:rPr lang="en-US" altLang="zh-CN" dirty="0" err="1" smtClean="0">
                <a:latin typeface="Arial" panose="020B0604020202020204" pitchFamily="34" charset="0"/>
              </a:rPr>
              <a:t>i</a:t>
            </a:r>
            <a:r>
              <a:rPr lang="en-US" altLang="zh-CN" dirty="0" smtClean="0">
                <a:latin typeface="Arial" panose="020B0604020202020204" pitchFamily="34" charset="0"/>
              </a:rPr>
              <a:t> -1,j-k*c[</a:t>
            </a:r>
            <a:r>
              <a:rPr lang="en-US" altLang="zh-CN" dirty="0" err="1" smtClean="0">
                <a:latin typeface="Arial" panose="020B0604020202020204" pitchFamily="34" charset="0"/>
              </a:rPr>
              <a:t>i</a:t>
            </a:r>
            <a:r>
              <a:rPr lang="en-US" altLang="zh-CN" dirty="0" smtClean="0">
                <a:latin typeface="Arial" panose="020B0604020202020204" pitchFamily="34" charset="0"/>
              </a:rPr>
              <a:t>] ] + k * w[</a:t>
            </a:r>
            <a:r>
              <a:rPr lang="en-US" altLang="zh-CN" dirty="0" err="1" smtClean="0">
                <a:latin typeface="Arial" panose="020B0604020202020204" pitchFamily="34" charset="0"/>
              </a:rPr>
              <a:t>i</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a:buNone/>
              <a:defRPr/>
            </a:pPr>
            <a:r>
              <a:rPr lang="en-US" altLang="zh-CN" dirty="0" smtClean="0">
                <a:latin typeface="Arial" panose="020B0604020202020204" pitchFamily="34" charset="0"/>
              </a:rPr>
              <a:t>			 (0 &lt;= k*c[</a:t>
            </a:r>
            <a:r>
              <a:rPr lang="en-US" altLang="zh-CN" dirty="0" err="1" smtClean="0">
                <a:latin typeface="Arial" panose="020B0604020202020204" pitchFamily="34" charset="0"/>
              </a:rPr>
              <a:t>i</a:t>
            </a:r>
            <a:r>
              <a:rPr lang="en-US" altLang="zh-CN" dirty="0" smtClean="0">
                <a:latin typeface="Arial" panose="020B0604020202020204" pitchFamily="34" charset="0"/>
              </a:rPr>
              <a:t>] &lt;= j)</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zh-CN" altLang="en-US" dirty="0"/>
          </a:p>
        </p:txBody>
      </p:sp>
      <p:sp>
        <p:nvSpPr>
          <p:cNvPr id="4" name="横卷形 3"/>
          <p:cNvSpPr/>
          <p:nvPr/>
        </p:nvSpPr>
        <p:spPr bwMode="auto">
          <a:xfrm>
            <a:off x="142844" y="5572140"/>
            <a:ext cx="8572560" cy="1033272"/>
          </a:xfrm>
          <a:prstGeom prst="horizontalScroll">
            <a:avLst/>
          </a:prstGeom>
          <a:noFill/>
          <a:ln w="28575">
            <a:solidFill>
              <a:schemeClr val="tx2">
                <a:lumMod val="60000"/>
                <a:lumOff val="40000"/>
              </a:schemeClr>
            </a:solidFill>
            <a:round/>
          </a:ln>
          <a:effectLst/>
        </p:spPr>
        <p:txBody>
          <a:bodyPr wrap="none" rtlCol="0" anchor="ctr"/>
          <a:lstStyle/>
          <a:p>
            <a:pPr algn="ctr"/>
            <a:r>
              <a:rPr lang="zh-CN" altLang="en-US" sz="2000" b="1" dirty="0" smtClean="0">
                <a:latin typeface="华文新魏" panose="02010800040101010101" pitchFamily="2" charset="-122"/>
                <a:ea typeface="华文新魏" panose="02010800040101010101" pitchFamily="2" charset="-122"/>
              </a:rPr>
              <a:t>时间复杂度</a:t>
            </a:r>
            <a:r>
              <a:rPr lang="en-US" altLang="en-US" sz="2000" b="1" dirty="0" smtClean="0">
                <a:latin typeface="华文新魏" panose="02010800040101010101" pitchFamily="2" charset="-122"/>
                <a:ea typeface="华文新魏" panose="02010800040101010101" pitchFamily="2" charset="-122"/>
              </a:rPr>
              <a:t>O(V*Σ(V/c[</a:t>
            </a:r>
            <a:r>
              <a:rPr lang="en-US" altLang="en-US" sz="2000" b="1" dirty="0" err="1" smtClean="0">
                <a:latin typeface="华文新魏" panose="02010800040101010101" pitchFamily="2" charset="-122"/>
                <a:ea typeface="华文新魏" panose="02010800040101010101" pitchFamily="2" charset="-122"/>
              </a:rPr>
              <a:t>i</a:t>
            </a:r>
            <a:r>
              <a:rPr lang="en-US" altLang="en-US" sz="2000" b="1" dirty="0" smtClean="0">
                <a:latin typeface="华文新魏" panose="02010800040101010101" pitchFamily="2" charset="-122"/>
                <a:ea typeface="华文新魏" panose="02010800040101010101" pitchFamily="2" charset="-122"/>
              </a:rPr>
              <a:t>]))</a:t>
            </a:r>
            <a:r>
              <a:rPr lang="zh-CN" altLang="en-US" sz="2000" b="1" dirty="0" smtClean="0">
                <a:latin typeface="华文新魏" panose="02010800040101010101" pitchFamily="2" charset="-122"/>
                <a:ea typeface="华文新魏" panose="02010800040101010101" pitchFamily="2" charset="-122"/>
              </a:rPr>
              <a:t>，这样子的话</a:t>
            </a:r>
            <a:endParaRPr lang="en-US" altLang="zh-CN" sz="2000" b="1" dirty="0" smtClean="0">
              <a:latin typeface="华文新魏" panose="02010800040101010101" pitchFamily="2" charset="-122"/>
              <a:ea typeface="华文新魏" panose="02010800040101010101" pitchFamily="2" charset="-122"/>
            </a:endParaRPr>
          </a:p>
          <a:p>
            <a:pPr algn="ctr"/>
            <a:r>
              <a:rPr lang="zh-CN" altLang="en-US" sz="2000" b="1" dirty="0" smtClean="0">
                <a:latin typeface="华文新魏" panose="02010800040101010101" pitchFamily="2" charset="-122"/>
                <a:ea typeface="华文新魏" panose="02010800040101010101" pitchFamily="2" charset="-122"/>
              </a:rPr>
              <a:t>绝大部分题都是过不去的，该怎么办呢？</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5480"/>
            <a:ext cx="8229600" cy="3279470"/>
          </a:xfrm>
        </p:spPr>
        <p:txBody>
          <a:bodyPr>
            <a:normAutofit fontScale="92500" lnSpcReduction="10000"/>
          </a:bodyPr>
          <a:lstStyle/>
          <a:p>
            <a:r>
              <a:rPr lang="zh-CN" altLang="en-US" sz="2800" dirty="0" smtClean="0">
                <a:latin typeface="Arial" panose="020B0604020202020204" pitchFamily="34" charset="0"/>
              </a:rPr>
              <a:t>还记不记得之前讲</a:t>
            </a:r>
            <a:r>
              <a:rPr lang="en-US" altLang="zh-CN" sz="2800" dirty="0" smtClean="0">
                <a:latin typeface="Arial" panose="020B0604020202020204" pitchFamily="34" charset="0"/>
              </a:rPr>
              <a:t>01</a:t>
            </a:r>
            <a:r>
              <a:rPr lang="zh-CN" altLang="en-US" sz="2800" dirty="0" smtClean="0">
                <a:latin typeface="Arial" panose="020B0604020202020204" pitchFamily="34" charset="0"/>
              </a:rPr>
              <a:t>背包的就地滚动的有一段代码：</a:t>
            </a:r>
            <a:endParaRPr lang="en-US" altLang="zh-CN" sz="2800" dirty="0" smtClean="0">
              <a:latin typeface="Arial" panose="020B0604020202020204" pitchFamily="34" charset="0"/>
            </a:endParaRPr>
          </a:p>
          <a:p>
            <a:pPr marL="0"/>
            <a:r>
              <a:rPr lang="en-US" altLang="zh-CN" sz="2000" b="1" dirty="0" smtClean="0"/>
              <a:t> </a:t>
            </a:r>
            <a:r>
              <a:rPr lang="en-US" altLang="zh-CN" sz="3000" b="1" dirty="0">
                <a:latin typeface="华文新魏" panose="02010800040101010101" pitchFamily="2" charset="-122"/>
                <a:ea typeface="华文新魏" panose="02010800040101010101" pitchFamily="2" charset="-122"/>
              </a:rPr>
              <a:t>for(</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=1;&lt;=</a:t>
            </a:r>
            <a:r>
              <a:rPr lang="en-US" altLang="zh-CN" sz="3000" b="1" dirty="0" err="1">
                <a:latin typeface="华文新魏" panose="02010800040101010101" pitchFamily="2" charset="-122"/>
                <a:ea typeface="华文新魏" panose="02010800040101010101" pitchFamily="2" charset="-122"/>
              </a:rPr>
              <a:t>n;i</a:t>
            </a:r>
            <a:r>
              <a:rPr lang="en-US" altLang="zh-CN" sz="3000" b="1" dirty="0">
                <a:latin typeface="华文新魏" panose="02010800040101010101" pitchFamily="2" charset="-122"/>
                <a:ea typeface="华文新魏" panose="02010800040101010101" pitchFamily="2" charset="-122"/>
              </a:rPr>
              <a:t>++)</a:t>
            </a:r>
            <a:br>
              <a:rPr lang="en-US" altLang="zh-CN" sz="3000" b="1" dirty="0">
                <a:latin typeface="华文新魏" panose="02010800040101010101" pitchFamily="2" charset="-122"/>
                <a:ea typeface="华文新魏" panose="02010800040101010101" pitchFamily="2" charset="-122"/>
              </a:rPr>
            </a:br>
            <a:r>
              <a:rPr lang="en-US" altLang="zh-CN" sz="3000" b="1" dirty="0">
                <a:latin typeface="华文新魏" panose="02010800040101010101" pitchFamily="2" charset="-122"/>
                <a:ea typeface="华文新魏" panose="02010800040101010101" pitchFamily="2" charset="-122"/>
              </a:rPr>
              <a:t> </a:t>
            </a:r>
            <a:r>
              <a:rPr lang="en-US" altLang="zh-CN" sz="3000" b="1" dirty="0" smtClean="0">
                <a:latin typeface="华文新魏" panose="02010800040101010101" pitchFamily="2" charset="-122"/>
                <a:ea typeface="华文新魏" panose="02010800040101010101" pitchFamily="2" charset="-122"/>
              </a:rPr>
              <a:t>     for(j=c[j</a:t>
            </a:r>
            <a:r>
              <a:rPr lang="en-US" altLang="zh-CN" sz="3000" b="1" dirty="0">
                <a:latin typeface="华文新魏" panose="02010800040101010101" pitchFamily="2" charset="-122"/>
                <a:ea typeface="华文新魏" panose="02010800040101010101" pitchFamily="2" charset="-122"/>
              </a:rPr>
              <a:t>];j&lt;</a:t>
            </a:r>
            <a:r>
              <a:rPr lang="en-US" altLang="zh-CN" sz="3000" b="1" dirty="0" err="1">
                <a:latin typeface="华文新魏" panose="02010800040101010101" pitchFamily="2" charset="-122"/>
                <a:ea typeface="华文新魏" panose="02010800040101010101" pitchFamily="2" charset="-122"/>
              </a:rPr>
              <a:t>v;j</a:t>
            </a:r>
            <a:r>
              <a:rPr lang="en-US" altLang="zh-CN" sz="3000" b="1" dirty="0">
                <a:latin typeface="华文新魏" panose="02010800040101010101" pitchFamily="2" charset="-122"/>
                <a:ea typeface="华文新魏" panose="02010800040101010101" pitchFamily="2" charset="-122"/>
              </a:rPr>
              <a:t>++)</a:t>
            </a:r>
            <a:br>
              <a:rPr lang="en-US" altLang="zh-CN" sz="3000" b="1" dirty="0">
                <a:latin typeface="华文新魏" panose="02010800040101010101" pitchFamily="2" charset="-122"/>
                <a:ea typeface="华文新魏" panose="02010800040101010101" pitchFamily="2" charset="-122"/>
              </a:rPr>
            </a:br>
            <a:r>
              <a:rPr lang="en-US" altLang="zh-CN" sz="3000" b="1" dirty="0">
                <a:latin typeface="华文新魏" panose="02010800040101010101" pitchFamily="2" charset="-122"/>
                <a:ea typeface="华文新魏" panose="02010800040101010101" pitchFamily="2" charset="-122"/>
              </a:rPr>
              <a:t>     </a:t>
            </a:r>
            <a:r>
              <a:rPr lang="en-US" altLang="zh-CN" sz="3000" b="1" dirty="0" smtClean="0">
                <a:latin typeface="华文新魏" panose="02010800040101010101" pitchFamily="2" charset="-122"/>
                <a:ea typeface="华文新魏" panose="02010800040101010101" pitchFamily="2" charset="-122"/>
              </a:rPr>
              <a:t>      if</a:t>
            </a:r>
            <a:r>
              <a:rPr lang="en-US" altLang="zh-CN" sz="3000" b="1" dirty="0">
                <a:latin typeface="华文新魏" panose="02010800040101010101" pitchFamily="2" charset="-122"/>
                <a:ea typeface="华文新魏" panose="02010800040101010101" pitchFamily="2" charset="-122"/>
              </a:rPr>
              <a:t>(!f[j-c[</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 f[j]=f[j-c[</a:t>
            </a:r>
            <a:r>
              <a:rPr lang="en-US" altLang="zh-CN" sz="3000" b="1" dirty="0" err="1">
                <a:latin typeface="华文新魏" panose="02010800040101010101" pitchFamily="2" charset="-122"/>
                <a:ea typeface="华文新魏" panose="02010800040101010101" pitchFamily="2" charset="-122"/>
              </a:rPr>
              <a:t>i</a:t>
            </a:r>
            <a:r>
              <a:rPr lang="en-US" altLang="zh-CN" sz="3000" b="1" dirty="0">
                <a:latin typeface="华文新魏" panose="02010800040101010101" pitchFamily="2" charset="-122"/>
                <a:ea typeface="华文新魏" panose="02010800040101010101" pitchFamily="2" charset="-122"/>
              </a:rPr>
              <a:t>]] ;</a:t>
            </a:r>
            <a:endParaRPr lang="en-US" altLang="zh-CN" sz="3000" b="1" dirty="0">
              <a:latin typeface="华文新魏" panose="02010800040101010101" pitchFamily="2" charset="-122"/>
              <a:ea typeface="华文新魏" panose="02010800040101010101" pitchFamily="2" charset="-122"/>
            </a:endParaRPr>
          </a:p>
          <a:p>
            <a:r>
              <a:rPr lang="zh-CN" altLang="en-US" sz="2800" dirty="0" smtClean="0">
                <a:latin typeface="Arial" panose="020B0604020202020204" pitchFamily="34" charset="0"/>
              </a:rPr>
              <a:t>导致所有的物品都被算了多次</a:t>
            </a:r>
            <a:r>
              <a:rPr lang="en-US" altLang="zh-CN" sz="2800" dirty="0" smtClean="0">
                <a:latin typeface="Arial" panose="020B0604020202020204" pitchFamily="34" charset="0"/>
              </a:rPr>
              <a:t>……</a:t>
            </a:r>
            <a:endParaRPr lang="en-US" altLang="zh-CN" sz="2800" dirty="0" smtClean="0">
              <a:latin typeface="Arial" panose="020B0604020202020204" pitchFamily="34" charset="0"/>
            </a:endParaRPr>
          </a:p>
          <a:p>
            <a:r>
              <a:rPr lang="zh-CN" altLang="en-US" sz="2800" dirty="0" smtClean="0">
                <a:latin typeface="Arial" panose="020B0604020202020204" pitchFamily="34" charset="0"/>
              </a:rPr>
              <a:t>这不正是完全背包所需要的么？</a:t>
            </a:r>
            <a:endParaRPr lang="en-US" altLang="zh-CN" sz="2800" dirty="0" smtClean="0">
              <a:latin typeface="Arial" panose="020B0604020202020204" pitchFamily="34" charset="0"/>
            </a:endParaRPr>
          </a:p>
          <a:p>
            <a:r>
              <a:rPr lang="zh-CN" altLang="en-US" sz="2800" dirty="0" smtClean="0">
                <a:latin typeface="Arial" panose="020B0604020202020204" pitchFamily="34" charset="0"/>
              </a:rPr>
              <a:t>（假设第一个物品体积为</a:t>
            </a:r>
            <a:r>
              <a:rPr lang="en-US" altLang="zh-CN" sz="2800" dirty="0" smtClean="0">
                <a:latin typeface="Arial" panose="020B0604020202020204" pitchFamily="34" charset="0"/>
              </a:rPr>
              <a:t>3</a:t>
            </a:r>
            <a:r>
              <a:rPr lang="zh-CN" altLang="en-US" sz="2800" dirty="0" smtClean="0">
                <a:latin typeface="Arial" panose="020B0604020202020204" pitchFamily="34" charset="0"/>
              </a:rPr>
              <a:t>，价值是</a:t>
            </a:r>
            <a:r>
              <a:rPr lang="en-US" altLang="zh-CN" sz="2800" dirty="0" smtClean="0">
                <a:latin typeface="Arial" panose="020B0604020202020204" pitchFamily="34" charset="0"/>
              </a:rPr>
              <a:t>5</a:t>
            </a:r>
            <a:r>
              <a:rPr lang="zh-CN" altLang="en-US" sz="2800" dirty="0" smtClean="0">
                <a:latin typeface="Arial" panose="020B0604020202020204" pitchFamily="34" charset="0"/>
              </a:rPr>
              <a:t>）</a:t>
            </a:r>
            <a:endParaRPr lang="en-US" altLang="en-US" sz="2800" dirty="0" smtClean="0">
              <a:latin typeface="Arial" panose="020B0604020202020204" pitchFamily="34" charset="0"/>
            </a:endParaRPr>
          </a:p>
          <a:p>
            <a:endParaRPr lang="en-US" altLang="zh-CN" sz="2800" dirty="0" smtClean="0">
              <a:latin typeface="Arial" panose="020B0604020202020204" pitchFamily="34" charset="0"/>
            </a:endParaRPr>
          </a:p>
          <a:p>
            <a:pPr>
              <a:buNone/>
            </a:pPr>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3</a:t>
            </a:r>
            <a:r>
              <a:rPr lang="zh-CN" altLang="en-US" dirty="0" smtClean="0"/>
              <a:t>：完全背包</a:t>
            </a:r>
            <a:endParaRPr lang="zh-CN" altLang="en-US" dirty="0"/>
          </a:p>
        </p:txBody>
      </p:sp>
      <p:graphicFrame>
        <p:nvGraphicFramePr>
          <p:cNvPr id="5" name="表格 4"/>
          <p:cNvGraphicFramePr>
            <a:graphicFrameLocks noGrp="1"/>
          </p:cNvGraphicFramePr>
          <p:nvPr/>
        </p:nvGraphicFramePr>
        <p:xfrm>
          <a:off x="0" y="5429264"/>
          <a:ext cx="9144000" cy="826792"/>
        </p:xfrm>
        <a:graphic>
          <a:graphicData uri="http://schemas.openxmlformats.org/drawingml/2006/table">
            <a:tbl>
              <a:tblPr firstRow="1" bandRow="1">
                <a:tableStyleId>{5C22544A-7EE6-4342-B048-85BDC9FD1C3A}</a:tableStyleId>
              </a:tblPr>
              <a:tblGrid>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gridCol w="365760"/>
              </a:tblGrid>
              <a:tr h="455952">
                <a:tc>
                  <a:txBody>
                    <a:bodyPr/>
                    <a:lstStyle/>
                    <a:p>
                      <a:r>
                        <a:rPr lang="en-US" altLang="zh-CN" sz="1400" dirty="0" smtClean="0">
                          <a:latin typeface="+mj-lt"/>
                        </a:rPr>
                        <a:t>0</a:t>
                      </a:r>
                      <a:endParaRPr lang="zh-CN" altLang="en-US" sz="1400" dirty="0">
                        <a:latin typeface="+mj-lt"/>
                      </a:endParaRPr>
                    </a:p>
                  </a:txBody>
                  <a:tcPr/>
                </a:tc>
                <a:tc>
                  <a:txBody>
                    <a:bodyPr/>
                    <a:lstStyle/>
                    <a:p>
                      <a:r>
                        <a:rPr lang="en-US" altLang="zh-CN" sz="1400" dirty="0" smtClean="0">
                          <a:latin typeface="+mj-lt"/>
                        </a:rPr>
                        <a:t>1</a:t>
                      </a:r>
                      <a:endParaRPr lang="zh-CN" altLang="en-US" sz="1400" dirty="0">
                        <a:latin typeface="+mj-lt"/>
                      </a:endParaRPr>
                    </a:p>
                  </a:txBody>
                  <a:tcPr/>
                </a:tc>
                <a:tc>
                  <a:txBody>
                    <a:bodyPr/>
                    <a:lstStyle/>
                    <a:p>
                      <a:r>
                        <a:rPr lang="en-US" altLang="zh-CN" sz="1400" dirty="0" smtClean="0">
                          <a:latin typeface="+mj-lt"/>
                        </a:rPr>
                        <a:t>2</a:t>
                      </a:r>
                      <a:endParaRPr lang="zh-CN" altLang="en-US" sz="1400" dirty="0">
                        <a:latin typeface="+mj-lt"/>
                      </a:endParaRPr>
                    </a:p>
                  </a:txBody>
                  <a:tcPr/>
                </a:tc>
                <a:tc>
                  <a:txBody>
                    <a:bodyPr/>
                    <a:lstStyle/>
                    <a:p>
                      <a:r>
                        <a:rPr lang="en-US" altLang="zh-CN" sz="1400" dirty="0" smtClean="0">
                          <a:latin typeface="+mj-lt"/>
                        </a:rPr>
                        <a:t>3</a:t>
                      </a:r>
                      <a:endParaRPr lang="zh-CN" altLang="en-US" sz="1400" dirty="0">
                        <a:latin typeface="+mj-lt"/>
                      </a:endParaRPr>
                    </a:p>
                  </a:txBody>
                  <a:tcPr/>
                </a:tc>
                <a:tc>
                  <a:txBody>
                    <a:bodyPr/>
                    <a:lstStyle/>
                    <a:p>
                      <a:r>
                        <a:rPr lang="en-US" altLang="zh-CN" sz="1400" dirty="0" smtClean="0">
                          <a:latin typeface="+mj-lt"/>
                        </a:rPr>
                        <a:t>4</a:t>
                      </a:r>
                      <a:endParaRPr lang="zh-CN" altLang="en-US" sz="1400" dirty="0">
                        <a:latin typeface="+mj-lt"/>
                      </a:endParaRPr>
                    </a:p>
                  </a:txBody>
                  <a:tcPr/>
                </a:tc>
                <a:tc>
                  <a:txBody>
                    <a:bodyPr/>
                    <a:lstStyle/>
                    <a:p>
                      <a:r>
                        <a:rPr lang="en-US" altLang="zh-CN" sz="1400" dirty="0" smtClean="0">
                          <a:latin typeface="+mj-lt"/>
                        </a:rPr>
                        <a:t>5</a:t>
                      </a:r>
                      <a:endParaRPr lang="zh-CN" altLang="en-US" sz="1400" dirty="0">
                        <a:latin typeface="+mj-lt"/>
                      </a:endParaRPr>
                    </a:p>
                  </a:txBody>
                  <a:tcPr/>
                </a:tc>
                <a:tc>
                  <a:txBody>
                    <a:bodyPr/>
                    <a:lstStyle/>
                    <a:p>
                      <a:r>
                        <a:rPr lang="en-US" altLang="zh-CN" sz="1400" dirty="0" smtClean="0">
                          <a:latin typeface="+mj-lt"/>
                        </a:rPr>
                        <a:t>6</a:t>
                      </a:r>
                      <a:endParaRPr lang="zh-CN" altLang="en-US" sz="1400" dirty="0">
                        <a:latin typeface="+mj-lt"/>
                      </a:endParaRPr>
                    </a:p>
                  </a:txBody>
                  <a:tcPr/>
                </a:tc>
                <a:tc>
                  <a:txBody>
                    <a:bodyPr/>
                    <a:lstStyle/>
                    <a:p>
                      <a:r>
                        <a:rPr lang="en-US" altLang="zh-CN" sz="1400" dirty="0" smtClean="0">
                          <a:latin typeface="+mj-lt"/>
                        </a:rPr>
                        <a:t>7</a:t>
                      </a:r>
                      <a:endParaRPr lang="zh-CN" altLang="en-US" sz="1400" dirty="0">
                        <a:latin typeface="+mj-lt"/>
                      </a:endParaRPr>
                    </a:p>
                  </a:txBody>
                  <a:tcPr/>
                </a:tc>
                <a:tc>
                  <a:txBody>
                    <a:bodyPr/>
                    <a:lstStyle/>
                    <a:p>
                      <a:r>
                        <a:rPr lang="en-US" altLang="zh-CN" sz="1400" dirty="0" smtClean="0">
                          <a:latin typeface="+mj-lt"/>
                        </a:rPr>
                        <a:t>8</a:t>
                      </a:r>
                      <a:endParaRPr lang="zh-CN" altLang="en-US" sz="1400" dirty="0">
                        <a:latin typeface="+mj-lt"/>
                      </a:endParaRPr>
                    </a:p>
                  </a:txBody>
                  <a:tcPr/>
                </a:tc>
                <a:tc>
                  <a:txBody>
                    <a:bodyPr/>
                    <a:lstStyle/>
                    <a:p>
                      <a:r>
                        <a:rPr lang="en-US" altLang="zh-CN" sz="1400" dirty="0" smtClean="0">
                          <a:latin typeface="+mj-lt"/>
                        </a:rPr>
                        <a:t>9</a:t>
                      </a:r>
                      <a:endParaRPr lang="zh-CN" altLang="en-US" sz="1400" dirty="0">
                        <a:latin typeface="+mj-lt"/>
                      </a:endParaRPr>
                    </a:p>
                  </a:txBody>
                  <a:tcPr/>
                </a:tc>
                <a:tc>
                  <a:txBody>
                    <a:bodyPr/>
                    <a:lstStyle/>
                    <a:p>
                      <a:r>
                        <a:rPr lang="en-US" altLang="zh-CN" sz="1400" dirty="0" smtClean="0">
                          <a:latin typeface="+mj-lt"/>
                        </a:rPr>
                        <a:t>10</a:t>
                      </a:r>
                      <a:endParaRPr lang="zh-CN" altLang="en-US" sz="1400" dirty="0">
                        <a:latin typeface="+mj-lt"/>
                      </a:endParaRPr>
                    </a:p>
                  </a:txBody>
                  <a:tcPr/>
                </a:tc>
                <a:tc>
                  <a:txBody>
                    <a:bodyPr/>
                    <a:lstStyle/>
                    <a:p>
                      <a:r>
                        <a:rPr lang="en-US" altLang="zh-CN" sz="1400" dirty="0" smtClean="0">
                          <a:latin typeface="+mj-lt"/>
                        </a:rPr>
                        <a:t>11</a:t>
                      </a:r>
                      <a:endParaRPr lang="zh-CN" altLang="en-US" sz="1400" dirty="0">
                        <a:latin typeface="+mj-lt"/>
                      </a:endParaRPr>
                    </a:p>
                  </a:txBody>
                  <a:tcPr/>
                </a:tc>
                <a:tc>
                  <a:txBody>
                    <a:bodyPr/>
                    <a:lstStyle/>
                    <a:p>
                      <a:r>
                        <a:rPr lang="en-US" altLang="zh-CN" sz="1400" dirty="0" smtClean="0">
                          <a:latin typeface="+mj-lt"/>
                        </a:rPr>
                        <a:t>12</a:t>
                      </a:r>
                      <a:endParaRPr lang="zh-CN" altLang="en-US" sz="1400" dirty="0">
                        <a:latin typeface="+mj-lt"/>
                      </a:endParaRPr>
                    </a:p>
                  </a:txBody>
                  <a:tcPr/>
                </a:tc>
                <a:tc>
                  <a:txBody>
                    <a:bodyPr/>
                    <a:lstStyle/>
                    <a:p>
                      <a:r>
                        <a:rPr lang="en-US" altLang="zh-CN" sz="1400" dirty="0" smtClean="0">
                          <a:latin typeface="+mj-lt"/>
                        </a:rPr>
                        <a:t>13</a:t>
                      </a:r>
                      <a:endParaRPr lang="zh-CN" altLang="en-US" sz="1400" dirty="0">
                        <a:latin typeface="+mj-lt"/>
                      </a:endParaRPr>
                    </a:p>
                  </a:txBody>
                  <a:tcPr/>
                </a:tc>
                <a:tc>
                  <a:txBody>
                    <a:bodyPr/>
                    <a:lstStyle/>
                    <a:p>
                      <a:r>
                        <a:rPr lang="en-US" altLang="zh-CN" sz="1400" dirty="0" smtClean="0">
                          <a:latin typeface="+mj-lt"/>
                        </a:rPr>
                        <a:t>14</a:t>
                      </a:r>
                      <a:endParaRPr lang="zh-CN" altLang="en-US" sz="1400" dirty="0">
                        <a:latin typeface="+mj-lt"/>
                      </a:endParaRPr>
                    </a:p>
                  </a:txBody>
                  <a:tcPr/>
                </a:tc>
                <a:tc>
                  <a:txBody>
                    <a:bodyPr/>
                    <a:lstStyle/>
                    <a:p>
                      <a:r>
                        <a:rPr lang="en-US" altLang="zh-CN" sz="1400" dirty="0" smtClean="0">
                          <a:latin typeface="+mj-lt"/>
                        </a:rPr>
                        <a:t>15</a:t>
                      </a:r>
                      <a:endParaRPr lang="zh-CN" altLang="en-US" sz="1400" dirty="0">
                        <a:latin typeface="+mj-lt"/>
                      </a:endParaRPr>
                    </a:p>
                  </a:txBody>
                  <a:tcPr/>
                </a:tc>
                <a:tc>
                  <a:txBody>
                    <a:bodyPr/>
                    <a:lstStyle/>
                    <a:p>
                      <a:r>
                        <a:rPr lang="en-US" altLang="zh-CN" sz="1400" dirty="0" smtClean="0">
                          <a:latin typeface="+mj-lt"/>
                        </a:rPr>
                        <a:t>16</a:t>
                      </a:r>
                      <a:endParaRPr lang="zh-CN" altLang="en-US" sz="1400" dirty="0">
                        <a:latin typeface="+mj-lt"/>
                      </a:endParaRPr>
                    </a:p>
                  </a:txBody>
                  <a:tcPr/>
                </a:tc>
                <a:tc>
                  <a:txBody>
                    <a:bodyPr/>
                    <a:lstStyle/>
                    <a:p>
                      <a:r>
                        <a:rPr lang="en-US" altLang="zh-CN" sz="1400" dirty="0" smtClean="0">
                          <a:latin typeface="+mj-lt"/>
                        </a:rPr>
                        <a:t>17</a:t>
                      </a:r>
                      <a:endParaRPr lang="zh-CN" altLang="en-US" sz="1400" dirty="0">
                        <a:latin typeface="+mj-lt"/>
                      </a:endParaRPr>
                    </a:p>
                  </a:txBody>
                  <a:tcPr/>
                </a:tc>
                <a:tc>
                  <a:txBody>
                    <a:bodyPr/>
                    <a:lstStyle/>
                    <a:p>
                      <a:r>
                        <a:rPr lang="en-US" altLang="zh-CN" sz="1400" dirty="0" smtClean="0">
                          <a:latin typeface="+mj-lt"/>
                        </a:rPr>
                        <a:t>18</a:t>
                      </a:r>
                      <a:endParaRPr lang="zh-CN" altLang="en-US" sz="1400" dirty="0">
                        <a:latin typeface="+mj-lt"/>
                      </a:endParaRPr>
                    </a:p>
                  </a:txBody>
                  <a:tcPr/>
                </a:tc>
                <a:tc>
                  <a:txBody>
                    <a:bodyPr/>
                    <a:lstStyle/>
                    <a:p>
                      <a:r>
                        <a:rPr lang="en-US" altLang="zh-CN" sz="1400" dirty="0" smtClean="0">
                          <a:latin typeface="+mj-lt"/>
                        </a:rPr>
                        <a:t>19</a:t>
                      </a:r>
                      <a:endParaRPr lang="zh-CN" altLang="en-US" sz="1400" dirty="0">
                        <a:latin typeface="+mj-lt"/>
                      </a:endParaRPr>
                    </a:p>
                  </a:txBody>
                  <a:tcPr/>
                </a:tc>
                <a:tc>
                  <a:txBody>
                    <a:bodyPr/>
                    <a:lstStyle/>
                    <a:p>
                      <a:r>
                        <a:rPr lang="en-US" altLang="zh-CN" sz="1400" dirty="0" smtClean="0">
                          <a:latin typeface="+mj-lt"/>
                        </a:rPr>
                        <a:t>20</a:t>
                      </a:r>
                      <a:endParaRPr lang="zh-CN" altLang="en-US" sz="1400" dirty="0">
                        <a:latin typeface="+mj-lt"/>
                      </a:endParaRPr>
                    </a:p>
                  </a:txBody>
                  <a:tcPr/>
                </a:tc>
                <a:tc>
                  <a:txBody>
                    <a:bodyPr/>
                    <a:lstStyle/>
                    <a:p>
                      <a:r>
                        <a:rPr lang="en-US" altLang="zh-CN" sz="1400" dirty="0" smtClean="0">
                          <a:latin typeface="+mj-lt"/>
                        </a:rPr>
                        <a:t>21</a:t>
                      </a:r>
                      <a:endParaRPr lang="zh-CN" altLang="en-US" sz="1400" dirty="0">
                        <a:latin typeface="+mj-lt"/>
                      </a:endParaRPr>
                    </a:p>
                  </a:txBody>
                  <a:tcPr/>
                </a:tc>
                <a:tc>
                  <a:txBody>
                    <a:bodyPr/>
                    <a:lstStyle/>
                    <a:p>
                      <a:r>
                        <a:rPr lang="en-US" altLang="zh-CN" sz="1400" dirty="0" smtClean="0">
                          <a:latin typeface="+mj-lt"/>
                        </a:rPr>
                        <a:t>22</a:t>
                      </a:r>
                      <a:endParaRPr lang="zh-CN" altLang="en-US" sz="1400" dirty="0">
                        <a:latin typeface="+mj-lt"/>
                      </a:endParaRPr>
                    </a:p>
                  </a:txBody>
                  <a:tcPr/>
                </a:tc>
                <a:tc>
                  <a:txBody>
                    <a:bodyPr/>
                    <a:lstStyle/>
                    <a:p>
                      <a:r>
                        <a:rPr lang="en-US" altLang="zh-CN" sz="1400" dirty="0" smtClean="0">
                          <a:latin typeface="+mj-lt"/>
                        </a:rPr>
                        <a:t>23</a:t>
                      </a:r>
                      <a:endParaRPr lang="zh-CN" altLang="en-US" sz="1400" dirty="0">
                        <a:latin typeface="+mj-lt"/>
                      </a:endParaRPr>
                    </a:p>
                  </a:txBody>
                  <a:tcPr/>
                </a:tc>
                <a:tc>
                  <a:txBody>
                    <a:bodyPr/>
                    <a:lstStyle/>
                    <a:p>
                      <a:r>
                        <a:rPr lang="en-US" altLang="zh-CN" sz="1400" dirty="0" smtClean="0">
                          <a:latin typeface="+mj-lt"/>
                        </a:rPr>
                        <a:t>24</a:t>
                      </a:r>
                      <a:endParaRPr lang="zh-CN" altLang="en-US" sz="1400" dirty="0">
                        <a:latin typeface="+mj-lt"/>
                      </a:endParaRPr>
                    </a:p>
                  </a:txBody>
                  <a:tcPr/>
                </a:tc>
              </a:tr>
              <a:tr h="370840">
                <a:tc>
                  <a:txBody>
                    <a:bodyPr/>
                    <a:lstStyle/>
                    <a:p>
                      <a:r>
                        <a:rPr lang="en-US" altLang="zh-CN" sz="1400" dirty="0" smtClean="0">
                          <a:latin typeface="+mj-lt"/>
                        </a:rPr>
                        <a:t>0</a:t>
                      </a:r>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c>
                  <a:txBody>
                    <a:bodyPr/>
                    <a:lstStyle/>
                    <a:p>
                      <a:endParaRPr lang="zh-CN" altLang="en-US" sz="1400" dirty="0">
                        <a:latin typeface="+mj-lt"/>
                      </a:endParaRPr>
                    </a:p>
                  </a:txBody>
                  <a:tcPr/>
                </a:tc>
              </a:tr>
            </a:tbl>
          </a:graphicData>
        </a:graphic>
      </p:graphicFrame>
      <p:sp>
        <p:nvSpPr>
          <p:cNvPr id="6" name="TextBox 5"/>
          <p:cNvSpPr txBox="1"/>
          <p:nvPr/>
        </p:nvSpPr>
        <p:spPr>
          <a:xfrm flipH="1">
            <a:off x="5500694" y="5857892"/>
            <a:ext cx="571504" cy="369332"/>
          </a:xfrm>
          <a:prstGeom prst="rect">
            <a:avLst/>
          </a:prstGeom>
          <a:noFill/>
        </p:spPr>
        <p:txBody>
          <a:bodyPr wrap="square" rtlCol="0">
            <a:spAutoFit/>
          </a:bodyPr>
          <a:lstStyle/>
          <a:p>
            <a:r>
              <a:rPr lang="en-US" altLang="zh-CN" dirty="0" smtClean="0">
                <a:latin typeface="+mj-lt"/>
              </a:rPr>
              <a:t>25</a:t>
            </a:r>
            <a:endParaRPr lang="zh-CN" altLang="en-US" dirty="0">
              <a:latin typeface="+mj-lt"/>
            </a:endParaRPr>
          </a:p>
        </p:txBody>
      </p:sp>
      <p:sp>
        <p:nvSpPr>
          <p:cNvPr id="7" name="TextBox 6"/>
          <p:cNvSpPr txBox="1"/>
          <p:nvPr/>
        </p:nvSpPr>
        <p:spPr>
          <a:xfrm flipH="1">
            <a:off x="4357686" y="5857892"/>
            <a:ext cx="571504" cy="369332"/>
          </a:xfrm>
          <a:prstGeom prst="rect">
            <a:avLst/>
          </a:prstGeom>
          <a:noFill/>
        </p:spPr>
        <p:txBody>
          <a:bodyPr wrap="square" rtlCol="0">
            <a:spAutoFit/>
          </a:bodyPr>
          <a:lstStyle/>
          <a:p>
            <a:r>
              <a:rPr lang="en-US" altLang="zh-CN" dirty="0" smtClean="0">
                <a:latin typeface="+mj-lt"/>
              </a:rPr>
              <a:t>20</a:t>
            </a:r>
            <a:endParaRPr lang="zh-CN" altLang="en-US" dirty="0">
              <a:latin typeface="+mj-lt"/>
            </a:endParaRPr>
          </a:p>
        </p:txBody>
      </p:sp>
      <p:sp>
        <p:nvSpPr>
          <p:cNvPr id="8" name="TextBox 7"/>
          <p:cNvSpPr txBox="1"/>
          <p:nvPr/>
        </p:nvSpPr>
        <p:spPr>
          <a:xfrm flipH="1">
            <a:off x="3286116" y="5857892"/>
            <a:ext cx="571504" cy="369332"/>
          </a:xfrm>
          <a:prstGeom prst="rect">
            <a:avLst/>
          </a:prstGeom>
          <a:noFill/>
        </p:spPr>
        <p:txBody>
          <a:bodyPr wrap="square" rtlCol="0">
            <a:spAutoFit/>
          </a:bodyPr>
          <a:lstStyle/>
          <a:p>
            <a:r>
              <a:rPr lang="en-US" altLang="zh-CN" dirty="0" smtClean="0">
                <a:latin typeface="+mj-lt"/>
              </a:rPr>
              <a:t>15</a:t>
            </a:r>
            <a:endParaRPr lang="zh-CN" altLang="en-US" dirty="0">
              <a:latin typeface="+mj-lt"/>
            </a:endParaRPr>
          </a:p>
        </p:txBody>
      </p:sp>
      <p:sp>
        <p:nvSpPr>
          <p:cNvPr id="9" name="TextBox 8"/>
          <p:cNvSpPr txBox="1"/>
          <p:nvPr/>
        </p:nvSpPr>
        <p:spPr>
          <a:xfrm flipH="1">
            <a:off x="2143108" y="5857892"/>
            <a:ext cx="571504" cy="369332"/>
          </a:xfrm>
          <a:prstGeom prst="rect">
            <a:avLst/>
          </a:prstGeom>
          <a:noFill/>
        </p:spPr>
        <p:txBody>
          <a:bodyPr wrap="square" rtlCol="0">
            <a:spAutoFit/>
          </a:bodyPr>
          <a:lstStyle/>
          <a:p>
            <a:r>
              <a:rPr lang="en-US" altLang="zh-CN" dirty="0" smtClean="0">
                <a:latin typeface="+mj-lt"/>
              </a:rPr>
              <a:t>10</a:t>
            </a:r>
            <a:endParaRPr lang="zh-CN" altLang="en-US" dirty="0">
              <a:latin typeface="+mj-lt"/>
            </a:endParaRPr>
          </a:p>
        </p:txBody>
      </p:sp>
      <p:sp>
        <p:nvSpPr>
          <p:cNvPr id="10" name="TextBox 9"/>
          <p:cNvSpPr txBox="1"/>
          <p:nvPr/>
        </p:nvSpPr>
        <p:spPr>
          <a:xfrm flipH="1">
            <a:off x="1071538" y="5857892"/>
            <a:ext cx="571504" cy="369332"/>
          </a:xfrm>
          <a:prstGeom prst="rect">
            <a:avLst/>
          </a:prstGeom>
          <a:noFill/>
        </p:spPr>
        <p:txBody>
          <a:bodyPr wrap="square" rtlCol="0">
            <a:spAutoFit/>
          </a:bodyPr>
          <a:lstStyle/>
          <a:p>
            <a:r>
              <a:rPr lang="en-US" altLang="zh-CN" dirty="0" smtClean="0">
                <a:latin typeface="+mj-lt"/>
              </a:rPr>
              <a:t>5</a:t>
            </a:r>
            <a:endParaRPr lang="zh-CN" altLang="en-US" dirty="0">
              <a:latin typeface="+mj-lt"/>
            </a:endParaRPr>
          </a:p>
        </p:txBody>
      </p:sp>
      <p:sp>
        <p:nvSpPr>
          <p:cNvPr id="11" name="TextBox 10"/>
          <p:cNvSpPr txBox="1"/>
          <p:nvPr/>
        </p:nvSpPr>
        <p:spPr>
          <a:xfrm flipH="1">
            <a:off x="8715404" y="5857892"/>
            <a:ext cx="428596" cy="369332"/>
          </a:xfrm>
          <a:prstGeom prst="rect">
            <a:avLst/>
          </a:prstGeom>
          <a:noFill/>
        </p:spPr>
        <p:txBody>
          <a:bodyPr wrap="square" rtlCol="0">
            <a:spAutoFit/>
          </a:bodyPr>
          <a:lstStyle/>
          <a:p>
            <a:r>
              <a:rPr lang="en-US" altLang="zh-CN" dirty="0" smtClean="0">
                <a:latin typeface="+mj-lt"/>
              </a:rPr>
              <a:t>40</a:t>
            </a:r>
            <a:endParaRPr lang="zh-CN" altLang="en-US" dirty="0">
              <a:latin typeface="+mj-lt"/>
            </a:endParaRPr>
          </a:p>
        </p:txBody>
      </p:sp>
      <p:sp>
        <p:nvSpPr>
          <p:cNvPr id="12" name="TextBox 11"/>
          <p:cNvSpPr txBox="1"/>
          <p:nvPr/>
        </p:nvSpPr>
        <p:spPr>
          <a:xfrm flipH="1">
            <a:off x="7715272" y="5857892"/>
            <a:ext cx="571504" cy="369332"/>
          </a:xfrm>
          <a:prstGeom prst="rect">
            <a:avLst/>
          </a:prstGeom>
          <a:noFill/>
        </p:spPr>
        <p:txBody>
          <a:bodyPr wrap="square" rtlCol="0">
            <a:spAutoFit/>
          </a:bodyPr>
          <a:lstStyle/>
          <a:p>
            <a:r>
              <a:rPr lang="en-US" altLang="zh-CN" dirty="0" smtClean="0">
                <a:latin typeface="+mj-lt"/>
              </a:rPr>
              <a:t>35</a:t>
            </a:r>
            <a:endParaRPr lang="zh-CN" altLang="en-US" dirty="0">
              <a:latin typeface="+mj-lt"/>
            </a:endParaRPr>
          </a:p>
        </p:txBody>
      </p:sp>
      <p:sp>
        <p:nvSpPr>
          <p:cNvPr id="13" name="TextBox 12"/>
          <p:cNvSpPr txBox="1"/>
          <p:nvPr/>
        </p:nvSpPr>
        <p:spPr>
          <a:xfrm flipH="1">
            <a:off x="6572264" y="5857892"/>
            <a:ext cx="571504" cy="369332"/>
          </a:xfrm>
          <a:prstGeom prst="rect">
            <a:avLst/>
          </a:prstGeom>
          <a:noFill/>
        </p:spPr>
        <p:txBody>
          <a:bodyPr wrap="square" rtlCol="0">
            <a:spAutoFit/>
          </a:bodyPr>
          <a:lstStyle/>
          <a:p>
            <a:r>
              <a:rPr lang="en-US" altLang="zh-CN" dirty="0" smtClean="0">
                <a:latin typeface="+mj-lt"/>
              </a:rPr>
              <a:t>30</a:t>
            </a:r>
            <a:endParaRPr lang="zh-CN" altLang="en-US" dirty="0">
              <a:latin typeface="+mj-lt"/>
            </a:endParaRPr>
          </a:p>
        </p:txBody>
      </p:sp>
      <p:sp>
        <p:nvSpPr>
          <p:cNvPr id="15" name="TextBox 14"/>
          <p:cNvSpPr txBox="1"/>
          <p:nvPr/>
        </p:nvSpPr>
        <p:spPr>
          <a:xfrm rot="21029549">
            <a:off x="4971701" y="2390743"/>
            <a:ext cx="4032229" cy="2031325"/>
          </a:xfrm>
          <a:prstGeom prst="rect">
            <a:avLst/>
          </a:prstGeom>
          <a:blipFill dpi="0" rotWithShape="1">
            <a:blip r:embed="rId1">
              <a:alphaModFix amt="16000"/>
            </a:blip>
            <a:srcRect/>
            <a:tile tx="0" ty="0" sx="100000" sy="100000" flip="none" algn="tl"/>
          </a:blipFill>
          <a:ln w="12700">
            <a:solidFill>
              <a:srgbClr val="7030A0"/>
            </a:solidFill>
          </a:ln>
        </p:spPr>
        <p:txBody>
          <a:bodyPr wrap="square" rtlCol="0">
            <a:spAutoFit/>
          </a:bodyPr>
          <a:lstStyle/>
          <a:p>
            <a:r>
              <a:rPr lang="pt-BR" dirty="0" smtClean="0">
                <a:latin typeface="华文新魏" panose="02010800040101010101" pitchFamily="2" charset="-122"/>
                <a:ea typeface="华文新魏" panose="02010800040101010101" pitchFamily="2" charset="-122"/>
              </a:rPr>
              <a:t>for ( i = 1 ; i &lt;= </a:t>
            </a:r>
            <a:r>
              <a:rPr lang="en-US" altLang="zh-CN" dirty="0" smtClean="0">
                <a:latin typeface="华文新魏" panose="02010800040101010101" pitchFamily="2" charset="-122"/>
                <a:ea typeface="华文新魏" panose="02010800040101010101" pitchFamily="2" charset="-122"/>
              </a:rPr>
              <a:t>n</a:t>
            </a:r>
            <a:r>
              <a:rPr lang="pt-BR" dirty="0" smtClean="0">
                <a:latin typeface="华文新魏" panose="02010800040101010101" pitchFamily="2" charset="-122"/>
                <a:ea typeface="华文新魏" panose="02010800040101010101" pitchFamily="2" charset="-122"/>
              </a:rPr>
              <a:t>; i++ )</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for (j=</a:t>
            </a:r>
            <a:r>
              <a:rPr lang="en-US" dirty="0" smtClean="0">
                <a:latin typeface="华文新魏" panose="02010800040101010101" pitchFamily="2" charset="-122"/>
                <a:ea typeface="华文新魏" panose="02010800040101010101" pitchFamily="2" charset="-122"/>
              </a:rPr>
              <a:t>c[</a:t>
            </a:r>
            <a:r>
              <a:rPr lang="en-US" dirty="0" err="1" smtClean="0">
                <a:latin typeface="华文新魏" panose="02010800040101010101" pitchFamily="2" charset="-122"/>
                <a:ea typeface="华文新魏" panose="02010800040101010101" pitchFamily="2" charset="-122"/>
              </a:rPr>
              <a:t>i</a:t>
            </a:r>
            <a:r>
              <a:rPr lang="en-US" dirty="0" smtClean="0">
                <a:latin typeface="华文新魏" panose="02010800040101010101" pitchFamily="2" charset="-122"/>
                <a:ea typeface="华文新魏" panose="02010800040101010101" pitchFamily="2" charset="-122"/>
              </a:rPr>
              <a:t>]</a:t>
            </a:r>
            <a:r>
              <a:rPr lang="pt-BR" dirty="0" smtClean="0">
                <a:latin typeface="华文新魏" panose="02010800040101010101" pitchFamily="2" charset="-122"/>
                <a:ea typeface="华文新魏" panose="02010800040101010101" pitchFamily="2" charset="-122"/>
              </a:rPr>
              <a:t>; j&lt;=</a:t>
            </a:r>
            <a:r>
              <a:rPr lang="en-US" dirty="0" smtClean="0">
                <a:latin typeface="华文新魏" panose="02010800040101010101" pitchFamily="2" charset="-122"/>
                <a:ea typeface="华文新魏" panose="02010800040101010101" pitchFamily="2" charset="-122"/>
              </a:rPr>
              <a:t>m</a:t>
            </a:r>
            <a:r>
              <a:rPr lang="pt-BR" dirty="0" smtClean="0">
                <a:latin typeface="华文新魏" panose="02010800040101010101" pitchFamily="2" charset="-122"/>
                <a:ea typeface="华文新魏" panose="02010800040101010101" pitchFamily="2" charset="-122"/>
              </a:rPr>
              <a:t>; j++)</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if (f[j-c[i]] + w[i] &gt; f[j])</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f[j] = f[j-c[i]] + w[i];</a:t>
            </a:r>
            <a:endParaRPr lang="pt-BR" dirty="0" smtClean="0">
              <a:latin typeface="华文新魏" panose="02010800040101010101" pitchFamily="2" charset="-122"/>
              <a:ea typeface="华文新魏" panose="02010800040101010101" pitchFamily="2" charset="-122"/>
            </a:endParaRPr>
          </a:p>
          <a:p>
            <a:r>
              <a:rPr lang="pt-BR" dirty="0" smtClean="0">
                <a:latin typeface="华文新魏" panose="02010800040101010101" pitchFamily="2" charset="-122"/>
                <a:ea typeface="华文新魏" panose="02010800040101010101" pitchFamily="2" charset="-122"/>
              </a:rPr>
              <a:t>    }</a:t>
            </a:r>
            <a:endParaRPr lang="pt-BR" dirty="0" smtClean="0">
              <a:latin typeface="华文新魏" panose="02010800040101010101" pitchFamily="2" charset="-122"/>
              <a:ea typeface="华文新魏" panose="020108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
        <p:nvSpPr>
          <p:cNvPr id="3" name="内容占位符 2"/>
          <p:cNvSpPr>
            <a:spLocks noGrp="1"/>
          </p:cNvSpPr>
          <p:nvPr>
            <p:ph idx="1"/>
          </p:nvPr>
        </p:nvSpPr>
        <p:spPr/>
        <p:txBody>
          <a:bodyPr/>
          <a:lstStyle/>
          <a:p>
            <a:r>
              <a:rPr lang="zh-CN" altLang="en-US" dirty="0" smtClean="0"/>
              <a:t>有</a:t>
            </a:r>
            <a:r>
              <a:rPr lang="en-US" dirty="0" smtClean="0">
                <a:latin typeface="+mj-lt"/>
              </a:rPr>
              <a:t>N</a:t>
            </a:r>
            <a:r>
              <a:rPr lang="zh-CN" altLang="en-US" dirty="0" smtClean="0">
                <a:latin typeface="+mj-lt"/>
              </a:rPr>
              <a:t>种物品和一个容量为</a:t>
            </a:r>
            <a:r>
              <a:rPr lang="en-US" dirty="0" smtClean="0">
                <a:latin typeface="+mj-lt"/>
              </a:rPr>
              <a:t>V</a:t>
            </a:r>
            <a:r>
              <a:rPr lang="zh-CN" altLang="en-US" dirty="0" smtClean="0">
                <a:latin typeface="+mj-lt"/>
              </a:rPr>
              <a:t>的背包。第</a:t>
            </a:r>
            <a:r>
              <a:rPr lang="en-US" dirty="0" err="1" smtClean="0">
                <a:latin typeface="+mj-lt"/>
              </a:rPr>
              <a:t>i</a:t>
            </a:r>
            <a:r>
              <a:rPr lang="zh-CN" altLang="en-US" dirty="0" smtClean="0">
                <a:latin typeface="+mj-lt"/>
              </a:rPr>
              <a:t>种物品最多有</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件可用，每件费用是</a:t>
            </a:r>
            <a:r>
              <a:rPr lang="en-US" dirty="0" smtClean="0">
                <a:latin typeface="+mj-lt"/>
              </a:rPr>
              <a:t>c[</a:t>
            </a:r>
            <a:r>
              <a:rPr lang="en-US" dirty="0" err="1" smtClean="0">
                <a:latin typeface="+mj-lt"/>
              </a:rPr>
              <a:t>i</a:t>
            </a:r>
            <a:r>
              <a:rPr lang="en-US" dirty="0" smtClean="0">
                <a:latin typeface="+mj-lt"/>
              </a:rPr>
              <a:t>]</a:t>
            </a:r>
            <a:r>
              <a:rPr lang="zh-CN" altLang="en-US" dirty="0" smtClean="0">
                <a:latin typeface="+mj-lt"/>
              </a:rPr>
              <a:t>，价值是</a:t>
            </a:r>
            <a:r>
              <a:rPr lang="en-US" dirty="0" smtClean="0">
                <a:latin typeface="+mj-lt"/>
              </a:rPr>
              <a:t>w[</a:t>
            </a:r>
            <a:r>
              <a:rPr lang="en-US" dirty="0" err="1" smtClean="0">
                <a:latin typeface="+mj-lt"/>
              </a:rPr>
              <a:t>i</a:t>
            </a:r>
            <a:r>
              <a:rPr lang="en-US" dirty="0" smtClean="0">
                <a:latin typeface="+mj-lt"/>
              </a:rPr>
              <a:t>]</a:t>
            </a:r>
            <a:r>
              <a:rPr lang="zh-CN" altLang="en-US" dirty="0" smtClean="0">
                <a:latin typeface="+mj-lt"/>
              </a:rPr>
              <a:t>。求解将哪些物品装入背包可使这些物品的费用总和不超过背包容量，且价值总和最大。</a:t>
            </a:r>
            <a:endParaRPr lang="en-US" altLang="zh-CN" dirty="0" smtClean="0">
              <a:latin typeface="+mj-lt"/>
            </a:endParaRPr>
          </a:p>
          <a:p>
            <a:r>
              <a:rPr lang="zh-CN" altLang="en-US" dirty="0" smtClean="0">
                <a:latin typeface="+mj-lt"/>
              </a:rPr>
              <a:t>最朴素额状态转移方程和完全背包一样</a:t>
            </a:r>
            <a:endParaRPr lang="en-US" altLang="zh-CN" dirty="0" smtClean="0">
              <a:latin typeface="+mj-lt"/>
            </a:endParaRPr>
          </a:p>
          <a:p>
            <a:r>
              <a:rPr lang="en-US" dirty="0" smtClean="0">
                <a:latin typeface="+mj-lt"/>
              </a:rPr>
              <a:t>f[</a:t>
            </a:r>
            <a:r>
              <a:rPr lang="en-US" dirty="0" err="1" smtClean="0">
                <a:latin typeface="+mj-lt"/>
              </a:rPr>
              <a:t>i</a:t>
            </a:r>
            <a:r>
              <a:rPr lang="en-US" dirty="0" smtClean="0">
                <a:latin typeface="+mj-lt"/>
              </a:rPr>
              <a:t>][v]=max{f[i-1][v-k*c[</a:t>
            </a:r>
            <a:r>
              <a:rPr lang="en-US" dirty="0" err="1" smtClean="0">
                <a:latin typeface="+mj-lt"/>
              </a:rPr>
              <a:t>i</a:t>
            </a:r>
            <a:r>
              <a:rPr lang="en-US" dirty="0" smtClean="0">
                <a:latin typeface="+mj-lt"/>
              </a:rPr>
              <a:t>]]+k*w[</a:t>
            </a:r>
            <a:r>
              <a:rPr lang="en-US" dirty="0" err="1" smtClean="0">
                <a:latin typeface="+mj-lt"/>
              </a:rPr>
              <a:t>i</a:t>
            </a:r>
            <a:r>
              <a:rPr lang="en-US" dirty="0" smtClean="0">
                <a:latin typeface="+mj-lt"/>
              </a:rPr>
              <a:t>]|0&lt;=k&lt;=n[</a:t>
            </a:r>
            <a:r>
              <a:rPr lang="en-US" dirty="0" err="1" smtClean="0">
                <a:latin typeface="+mj-lt"/>
              </a:rPr>
              <a:t>i</a:t>
            </a:r>
            <a:r>
              <a:rPr lang="en-US" dirty="0" smtClean="0">
                <a:latin typeface="+mj-lt"/>
              </a:rPr>
              <a:t>]}</a:t>
            </a:r>
            <a:endParaRPr lang="zh-CN" altLang="en-US" dirty="0" smtClean="0">
              <a:latin typeface="+mj-lt"/>
            </a:endParaRPr>
          </a:p>
          <a:p>
            <a:r>
              <a:rPr lang="zh-CN" altLang="en-US" dirty="0" smtClean="0">
                <a:latin typeface="+mj-lt"/>
              </a:rPr>
              <a:t>复杂度是</a:t>
            </a:r>
            <a:r>
              <a:rPr lang="en-US" dirty="0" smtClean="0">
                <a:latin typeface="+mj-lt"/>
              </a:rPr>
              <a:t>O(V*</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a:t>
            </a:r>
            <a:endParaRPr lang="en-US" altLang="zh-CN" dirty="0" smtClean="0">
              <a:latin typeface="+mj-lt"/>
            </a:endParaRPr>
          </a:p>
          <a:p>
            <a:r>
              <a:rPr lang="zh-CN" altLang="en-US" dirty="0" smtClean="0">
                <a:latin typeface="+mj-lt"/>
              </a:rPr>
              <a:t>比较大，需要优化</a:t>
            </a:r>
            <a:r>
              <a:rPr lang="en-US" altLang="zh-CN" dirty="0" smtClean="0">
                <a:latin typeface="+mj-lt"/>
              </a:rPr>
              <a:t>……</a:t>
            </a:r>
            <a:endParaRPr lang="zh-CN" altLang="en-US" dirty="0" smtClean="0">
              <a:latin typeface="+mj-lt"/>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latin typeface="+mj-lt"/>
              </a:rPr>
              <a:t>转化为</a:t>
            </a:r>
            <a:r>
              <a:rPr lang="en-US" dirty="0" smtClean="0">
                <a:latin typeface="+mj-lt"/>
              </a:rPr>
              <a:t>01</a:t>
            </a:r>
            <a:r>
              <a:rPr lang="zh-CN" altLang="en-US" dirty="0" smtClean="0">
                <a:latin typeface="+mj-lt"/>
              </a:rPr>
              <a:t>背包求解：把第</a:t>
            </a:r>
            <a:r>
              <a:rPr lang="en-US" dirty="0" err="1" smtClean="0">
                <a:latin typeface="+mj-lt"/>
              </a:rPr>
              <a:t>i</a:t>
            </a:r>
            <a:r>
              <a:rPr lang="zh-CN" altLang="en-US" dirty="0" smtClean="0">
                <a:latin typeface="+mj-lt"/>
              </a:rPr>
              <a:t>种物品换成</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a:t>
            </a:r>
            <a:r>
              <a:rPr lang="en-US" dirty="0" smtClean="0">
                <a:latin typeface="+mj-lt"/>
              </a:rPr>
              <a:t>01</a:t>
            </a:r>
            <a:r>
              <a:rPr lang="zh-CN" altLang="en-US" dirty="0" smtClean="0">
                <a:latin typeface="+mj-lt"/>
              </a:rPr>
              <a:t>背包中的物品，则得到了物品数为</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的</a:t>
            </a:r>
            <a:r>
              <a:rPr lang="en-US" dirty="0" smtClean="0">
                <a:latin typeface="+mj-lt"/>
              </a:rPr>
              <a:t>01</a:t>
            </a:r>
            <a:r>
              <a:rPr lang="zh-CN" altLang="en-US" dirty="0" smtClean="0">
                <a:latin typeface="+mj-lt"/>
              </a:rPr>
              <a:t>背包问题</a:t>
            </a:r>
            <a:endParaRPr lang="en-US" altLang="zh-CN" dirty="0" smtClean="0">
              <a:latin typeface="+mj-lt"/>
            </a:endParaRPr>
          </a:p>
          <a:p>
            <a:r>
              <a:rPr lang="zh-CN" altLang="en-US" dirty="0" smtClean="0">
                <a:latin typeface="+mj-lt"/>
              </a:rPr>
              <a:t>当然这样直接求解的复杂度仍然是</a:t>
            </a:r>
            <a:r>
              <a:rPr lang="en-US" dirty="0" smtClean="0">
                <a:latin typeface="+mj-lt"/>
              </a:rPr>
              <a:t>O(V*</a:t>
            </a:r>
            <a:r>
              <a:rPr lang="en-US" dirty="0" err="1" smtClean="0">
                <a:latin typeface="+mj-lt"/>
              </a:rPr>
              <a:t>Σn</a:t>
            </a:r>
            <a:r>
              <a:rPr lang="en-US" dirty="0" smtClean="0">
                <a:latin typeface="+mj-lt"/>
              </a:rPr>
              <a:t>[</a:t>
            </a:r>
            <a:r>
              <a:rPr lang="en-US" dirty="0" err="1" smtClean="0">
                <a:latin typeface="+mj-lt"/>
              </a:rPr>
              <a:t>i</a:t>
            </a:r>
            <a:r>
              <a:rPr lang="en-US" dirty="0" smtClean="0">
                <a:latin typeface="+mj-lt"/>
              </a:rPr>
              <a:t>])</a:t>
            </a:r>
            <a:r>
              <a:rPr lang="zh-CN" altLang="en-US" dirty="0" smtClean="0">
                <a:latin typeface="+mj-lt"/>
              </a:rPr>
              <a:t>。</a:t>
            </a:r>
            <a:endParaRPr lang="en-US" altLang="zh-CN" dirty="0" smtClean="0">
              <a:latin typeface="+mj-lt"/>
            </a:endParaRPr>
          </a:p>
          <a:p>
            <a:r>
              <a:rPr lang="zh-CN" altLang="en-US" dirty="0" smtClean="0">
                <a:latin typeface="+mj-lt"/>
              </a:rPr>
              <a:t>我们考虑把第</a:t>
            </a:r>
            <a:r>
              <a:rPr lang="en-US" dirty="0" err="1" smtClean="0">
                <a:latin typeface="+mj-lt"/>
              </a:rPr>
              <a:t>i</a:t>
            </a:r>
            <a:r>
              <a:rPr lang="zh-CN" altLang="en-US" dirty="0" smtClean="0">
                <a:latin typeface="+mj-lt"/>
              </a:rPr>
              <a:t>种物品换成若干件物品，使得原问题中第</a:t>
            </a:r>
            <a:r>
              <a:rPr lang="en-US" dirty="0" err="1" smtClean="0">
                <a:latin typeface="+mj-lt"/>
              </a:rPr>
              <a:t>i</a:t>
            </a:r>
            <a:r>
              <a:rPr lang="zh-CN" altLang="en-US" dirty="0" smtClean="0">
                <a:latin typeface="+mj-lt"/>
              </a:rPr>
              <a:t>种物品可取的每种策略</a:t>
            </a:r>
            <a:r>
              <a:rPr lang="en-US" dirty="0" smtClean="0">
                <a:latin typeface="+mj-lt"/>
              </a:rPr>
              <a:t>——</a:t>
            </a:r>
            <a:r>
              <a:rPr lang="zh-CN" altLang="en-US" dirty="0" smtClean="0">
                <a:latin typeface="+mj-lt"/>
              </a:rPr>
              <a:t>取</a:t>
            </a:r>
            <a:r>
              <a:rPr lang="en-US" dirty="0" smtClean="0">
                <a:latin typeface="+mj-lt"/>
              </a:rPr>
              <a:t>0..n[</a:t>
            </a:r>
            <a:r>
              <a:rPr lang="en-US" dirty="0" err="1" smtClean="0">
                <a:latin typeface="+mj-lt"/>
              </a:rPr>
              <a:t>i</a:t>
            </a:r>
            <a:r>
              <a:rPr lang="en-US" dirty="0" smtClean="0">
                <a:latin typeface="+mj-lt"/>
              </a:rPr>
              <a:t>]</a:t>
            </a:r>
            <a:r>
              <a:rPr lang="zh-CN" altLang="en-US" dirty="0" smtClean="0">
                <a:latin typeface="+mj-lt"/>
              </a:rPr>
              <a:t>件</a:t>
            </a:r>
            <a:r>
              <a:rPr lang="en-US" dirty="0" smtClean="0">
                <a:latin typeface="+mj-lt"/>
              </a:rPr>
              <a:t>——</a:t>
            </a:r>
            <a:r>
              <a:rPr lang="zh-CN" altLang="en-US" dirty="0" smtClean="0">
                <a:latin typeface="+mj-lt"/>
              </a:rPr>
              <a:t>均能等价于取若干件代换以后的物品。另外，取超过</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件的策略必不能出现。</a:t>
            </a:r>
            <a:endParaRPr lang="zh-CN" altLang="en-US" dirty="0" smtClean="0">
              <a:latin typeface="+mj-lt"/>
            </a:endParaRPr>
          </a:p>
          <a:p>
            <a:r>
              <a:rPr lang="zh-CN" altLang="en-US" dirty="0" smtClean="0">
                <a:latin typeface="+mj-lt"/>
              </a:rPr>
              <a:t>方法是：将第</a:t>
            </a:r>
            <a:r>
              <a:rPr lang="en-US" dirty="0" err="1" smtClean="0">
                <a:latin typeface="+mj-lt"/>
              </a:rPr>
              <a:t>i</a:t>
            </a:r>
            <a:r>
              <a:rPr lang="zh-CN" altLang="en-US" dirty="0" smtClean="0">
                <a:latin typeface="+mj-lt"/>
              </a:rPr>
              <a:t>种物品分成若干件物品，其中每件物品有一个系数，这件物品的费用和价值均是原来的费用和价值乘以这个系数。使这些系数分别为</a:t>
            </a:r>
            <a:r>
              <a:rPr lang="en-US" dirty="0" smtClean="0">
                <a:solidFill>
                  <a:srgbClr val="FF0000"/>
                </a:solidFill>
                <a:latin typeface="+mj-lt"/>
              </a:rPr>
              <a:t>1,2,4,...,2^(k-1),n[</a:t>
            </a:r>
            <a:r>
              <a:rPr lang="en-US" dirty="0" err="1" smtClean="0">
                <a:solidFill>
                  <a:srgbClr val="FF0000"/>
                </a:solidFill>
                <a:latin typeface="+mj-lt"/>
              </a:rPr>
              <a:t>i</a:t>
            </a:r>
            <a:r>
              <a:rPr lang="en-US" dirty="0" smtClean="0">
                <a:solidFill>
                  <a:srgbClr val="FF0000"/>
                </a:solidFill>
                <a:latin typeface="+mj-lt"/>
              </a:rPr>
              <a:t>]-2^k+1</a:t>
            </a:r>
            <a:r>
              <a:rPr lang="zh-CN" altLang="en-US" dirty="0" smtClean="0">
                <a:solidFill>
                  <a:srgbClr val="FF0000"/>
                </a:solidFill>
                <a:latin typeface="+mj-lt"/>
              </a:rPr>
              <a:t>，且</a:t>
            </a:r>
            <a:r>
              <a:rPr lang="en-US" dirty="0" smtClean="0">
                <a:solidFill>
                  <a:srgbClr val="FF0000"/>
                </a:solidFill>
                <a:latin typeface="+mj-lt"/>
              </a:rPr>
              <a:t>k</a:t>
            </a:r>
            <a:r>
              <a:rPr lang="zh-CN" altLang="en-US" dirty="0" smtClean="0">
                <a:solidFill>
                  <a:srgbClr val="FF0000"/>
                </a:solidFill>
                <a:latin typeface="+mj-lt"/>
              </a:rPr>
              <a:t>是满足</a:t>
            </a:r>
            <a:r>
              <a:rPr lang="en-US" dirty="0" smtClean="0">
                <a:solidFill>
                  <a:srgbClr val="FF0000"/>
                </a:solidFill>
                <a:latin typeface="+mj-lt"/>
              </a:rPr>
              <a:t>n[</a:t>
            </a:r>
            <a:r>
              <a:rPr lang="en-US" dirty="0" err="1" smtClean="0">
                <a:solidFill>
                  <a:srgbClr val="FF0000"/>
                </a:solidFill>
                <a:latin typeface="+mj-lt"/>
              </a:rPr>
              <a:t>i</a:t>
            </a:r>
            <a:r>
              <a:rPr lang="en-US" dirty="0" smtClean="0">
                <a:solidFill>
                  <a:srgbClr val="FF0000"/>
                </a:solidFill>
                <a:latin typeface="+mj-lt"/>
              </a:rPr>
              <a:t>]-2^k+1&gt;0</a:t>
            </a:r>
            <a:r>
              <a:rPr lang="zh-CN" altLang="en-US" dirty="0" smtClean="0">
                <a:solidFill>
                  <a:srgbClr val="FF0000"/>
                </a:solidFill>
                <a:latin typeface="+mj-lt"/>
              </a:rPr>
              <a:t>的最大整数</a:t>
            </a:r>
            <a:r>
              <a:rPr lang="zh-CN" altLang="en-US" dirty="0" smtClean="0">
                <a:latin typeface="+mj-lt"/>
              </a:rPr>
              <a:t>。例如，如果</a:t>
            </a:r>
            <a:r>
              <a:rPr lang="en-US" dirty="0" smtClean="0">
                <a:latin typeface="+mj-lt"/>
              </a:rPr>
              <a:t>n[</a:t>
            </a:r>
            <a:r>
              <a:rPr lang="en-US" dirty="0" err="1" smtClean="0">
                <a:latin typeface="+mj-lt"/>
              </a:rPr>
              <a:t>i</a:t>
            </a:r>
            <a:r>
              <a:rPr lang="en-US" dirty="0" smtClean="0">
                <a:latin typeface="+mj-lt"/>
              </a:rPr>
              <a:t>]</a:t>
            </a:r>
            <a:r>
              <a:rPr lang="zh-CN" altLang="en-US" dirty="0" smtClean="0">
                <a:latin typeface="+mj-lt"/>
              </a:rPr>
              <a:t>为</a:t>
            </a:r>
            <a:r>
              <a:rPr lang="en-US" dirty="0" smtClean="0">
                <a:latin typeface="+mj-lt"/>
              </a:rPr>
              <a:t>13</a:t>
            </a:r>
            <a:r>
              <a:rPr lang="zh-CN" altLang="en-US" dirty="0" smtClean="0">
                <a:latin typeface="+mj-lt"/>
              </a:rPr>
              <a:t>，就将这种物品分成系数分别为</a:t>
            </a:r>
            <a:r>
              <a:rPr lang="en-US" dirty="0" smtClean="0">
                <a:latin typeface="+mj-lt"/>
              </a:rPr>
              <a:t>1,2,4,6</a:t>
            </a:r>
            <a:r>
              <a:rPr lang="zh-CN" altLang="en-US" dirty="0" smtClean="0">
                <a:latin typeface="+mj-lt"/>
              </a:rPr>
              <a:t>的四件物品。</a:t>
            </a:r>
            <a:endParaRPr lang="zh-CN" altLang="en-US" dirty="0" smtClean="0">
              <a:latin typeface="+mj-lt"/>
            </a:endParaRPr>
          </a:p>
          <a:p>
            <a:endParaRPr lang="zh-CN" altLang="en-US" dirty="0" smtClean="0"/>
          </a:p>
          <a:p>
            <a:endParaRPr lang="en-US" altLang="zh-CN" dirty="0" smtClean="0"/>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记忆化搜索</a:t>
            </a:r>
            <a:endParaRPr lang="zh-CN" altLang="en-US" dirty="0"/>
          </a:p>
        </p:txBody>
      </p:sp>
      <p:sp>
        <p:nvSpPr>
          <p:cNvPr id="3" name="内容占位符 2"/>
          <p:cNvSpPr>
            <a:spLocks noGrp="1"/>
          </p:cNvSpPr>
          <p:nvPr>
            <p:ph idx="1"/>
          </p:nvPr>
        </p:nvSpPr>
        <p:spPr/>
        <p:txBody>
          <a:bodyPr/>
          <a:lstStyle/>
          <a:p>
            <a:r>
              <a:rPr lang="zh-CN" altLang="en-US" dirty="0" smtClean="0"/>
              <a:t>记忆化搜索，顾名思义，就是带有记忆化的搜索（这句简直就像废话</a:t>
            </a:r>
            <a:r>
              <a:rPr lang="en-US" altLang="zh-CN" dirty="0"/>
              <a:t>……</a:t>
            </a:r>
            <a:r>
              <a:rPr lang="zh-CN" altLang="en-US" dirty="0" smtClean="0"/>
              <a:t>）</a:t>
            </a:r>
            <a:endParaRPr lang="en-US" altLang="zh-CN" dirty="0" smtClean="0"/>
          </a:p>
          <a:p>
            <a:r>
              <a:rPr lang="zh-CN" altLang="en-US" dirty="0" smtClean="0"/>
              <a:t>也就是说，用数组等将已经算过的东西记录下来在下一次要使用的直接用已经算出的值，避免重复运算，去掉的重复的搜索树</a:t>
            </a:r>
            <a:endParaRPr lang="zh-CN" altLang="en-US" dirty="0"/>
          </a:p>
        </p:txBody>
      </p:sp>
      <p:pic>
        <p:nvPicPr>
          <p:cNvPr id="6" name="Picture 1" descr="C:\Users\Administrator\AppData\Roaming\Tencent\Users\935422189\QQ\WinTemp\RichOle\7O3O(X~N%5Y))56%L760MA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4149080"/>
            <a:ext cx="4176464" cy="24020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174" y="4035222"/>
            <a:ext cx="4575826" cy="2629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smtClean="0">
                <a:latin typeface="+mj-lt"/>
              </a:rPr>
              <a:t>将</a:t>
            </a:r>
            <a:r>
              <a:rPr lang="en-US" altLang="zh-CN" dirty="0" smtClean="0">
                <a:latin typeface="+mj-lt"/>
              </a:rPr>
              <a:t>n[</a:t>
            </a:r>
            <a:r>
              <a:rPr lang="en-US" altLang="zh-CN" dirty="0" err="1" smtClean="0">
                <a:latin typeface="+mj-lt"/>
              </a:rPr>
              <a:t>i</a:t>
            </a:r>
            <a:r>
              <a:rPr lang="en-US" altLang="zh-CN" dirty="0" smtClean="0">
                <a:latin typeface="+mj-lt"/>
              </a:rPr>
              <a:t>]</a:t>
            </a:r>
            <a:r>
              <a:rPr lang="zh-CN" altLang="en-US" dirty="0" smtClean="0">
                <a:latin typeface="+mj-lt"/>
              </a:rPr>
              <a:t>拆成</a:t>
            </a:r>
            <a:r>
              <a:rPr lang="en-US" sz="3600" dirty="0" smtClean="0">
                <a:solidFill>
                  <a:srgbClr val="0070C0"/>
                </a:solidFill>
                <a:latin typeface="+mj-lt"/>
              </a:rPr>
              <a:t>1,2,4,...,2^(k-1),n[</a:t>
            </a:r>
            <a:r>
              <a:rPr lang="en-US" sz="3600" dirty="0" err="1" smtClean="0">
                <a:solidFill>
                  <a:srgbClr val="0070C0"/>
                </a:solidFill>
                <a:latin typeface="+mj-lt"/>
              </a:rPr>
              <a:t>i</a:t>
            </a:r>
            <a:r>
              <a:rPr lang="en-US" sz="3600" dirty="0" smtClean="0">
                <a:solidFill>
                  <a:srgbClr val="0070C0"/>
                </a:solidFill>
                <a:latin typeface="+mj-lt"/>
              </a:rPr>
              <a:t>]-2^k+1</a:t>
            </a:r>
            <a:r>
              <a:rPr lang="zh-CN" altLang="en-US" dirty="0" smtClean="0">
                <a:latin typeface="+mj-lt"/>
              </a:rPr>
              <a:t>，（</a:t>
            </a:r>
            <a:r>
              <a:rPr lang="en-US" altLang="zh-CN" dirty="0" smtClean="0">
                <a:latin typeface="+mj-lt"/>
              </a:rPr>
              <a:t>k</a:t>
            </a:r>
            <a:r>
              <a:rPr lang="zh-CN" altLang="en-US" dirty="0" smtClean="0">
                <a:latin typeface="+mj-lt"/>
              </a:rPr>
              <a:t>是满足</a:t>
            </a:r>
            <a:r>
              <a:rPr lang="en-US" altLang="zh-CN" dirty="0" smtClean="0">
                <a:latin typeface="+mj-lt"/>
              </a:rPr>
              <a:t>n[</a:t>
            </a:r>
            <a:r>
              <a:rPr lang="en-US" altLang="zh-CN" dirty="0" err="1" smtClean="0">
                <a:latin typeface="+mj-lt"/>
              </a:rPr>
              <a:t>i</a:t>
            </a:r>
            <a:r>
              <a:rPr lang="en-US" altLang="zh-CN" dirty="0" smtClean="0">
                <a:latin typeface="+mj-lt"/>
              </a:rPr>
              <a:t>]-2^k+1&gt;0</a:t>
            </a:r>
            <a:r>
              <a:rPr lang="zh-CN" altLang="en-US" dirty="0" smtClean="0">
                <a:latin typeface="+mj-lt"/>
              </a:rPr>
              <a:t>的最大整数）道理何在？</a:t>
            </a:r>
            <a:endParaRPr lang="en-US" altLang="zh-CN" dirty="0" smtClean="0">
              <a:latin typeface="+mj-lt"/>
            </a:endParaRPr>
          </a:p>
          <a:p>
            <a:r>
              <a:rPr lang="en-US" altLang="zh-CN" sz="2800" dirty="0" smtClean="0">
                <a:latin typeface="+mj-lt"/>
              </a:rPr>
              <a:t>1</a:t>
            </a:r>
            <a:r>
              <a:rPr lang="zh-CN" altLang="en-US" sz="2800" dirty="0" smtClean="0">
                <a:latin typeface="+mj-lt"/>
              </a:rPr>
              <a:t>）</a:t>
            </a:r>
            <a:r>
              <a:rPr lang="en-US" altLang="zh-CN" sz="2800" dirty="0" smtClean="0">
                <a:latin typeface="+mj-lt"/>
              </a:rPr>
              <a:t> 1+2+4+...+2^(k-1)+n[</a:t>
            </a:r>
            <a:r>
              <a:rPr lang="en-US" altLang="zh-CN" sz="2800" dirty="0" err="1" smtClean="0">
                <a:latin typeface="+mj-lt"/>
              </a:rPr>
              <a:t>i</a:t>
            </a:r>
            <a:r>
              <a:rPr lang="en-US" altLang="zh-CN" sz="2800" dirty="0" smtClean="0">
                <a:latin typeface="+mj-lt"/>
              </a:rPr>
              <a:t>]-2^k+1 = n[</a:t>
            </a:r>
            <a:r>
              <a:rPr lang="en-US" altLang="zh-CN" sz="2800" dirty="0" err="1" smtClean="0">
                <a:latin typeface="+mj-lt"/>
              </a:rPr>
              <a:t>i</a:t>
            </a:r>
            <a:r>
              <a:rPr lang="en-US" altLang="zh-CN" sz="2800" dirty="0" smtClean="0">
                <a:latin typeface="+mj-lt"/>
              </a:rPr>
              <a:t>]   </a:t>
            </a:r>
            <a:r>
              <a:rPr lang="zh-CN" altLang="en-US" sz="2800" dirty="0" smtClean="0">
                <a:latin typeface="+mj-lt"/>
              </a:rPr>
              <a:t>这就保证了最多为</a:t>
            </a:r>
            <a:r>
              <a:rPr lang="en-US" altLang="zh-CN" sz="2800" dirty="0" smtClean="0">
                <a:latin typeface="+mj-lt"/>
              </a:rPr>
              <a:t>n[</a:t>
            </a:r>
            <a:r>
              <a:rPr lang="en-US" altLang="zh-CN" sz="2800" dirty="0" err="1" smtClean="0">
                <a:latin typeface="+mj-lt"/>
              </a:rPr>
              <a:t>i</a:t>
            </a:r>
            <a:r>
              <a:rPr lang="en-US" altLang="zh-CN" sz="2800" dirty="0" smtClean="0">
                <a:latin typeface="+mj-lt"/>
              </a:rPr>
              <a:t>]</a:t>
            </a:r>
            <a:r>
              <a:rPr lang="zh-CN" altLang="en-US" sz="2800" dirty="0" smtClean="0">
                <a:latin typeface="+mj-lt"/>
              </a:rPr>
              <a:t>个物品</a:t>
            </a:r>
            <a:endParaRPr lang="en-US" altLang="zh-CN" sz="2800" dirty="0" smtClean="0">
              <a:latin typeface="+mj-lt"/>
            </a:endParaRPr>
          </a:p>
          <a:p>
            <a:r>
              <a:rPr lang="en-US" altLang="zh-CN" sz="2800" dirty="0" smtClean="0">
                <a:latin typeface="+mj-lt"/>
              </a:rPr>
              <a:t>2</a:t>
            </a:r>
            <a:r>
              <a:rPr lang="zh-CN" altLang="en-US" sz="2800" dirty="0" smtClean="0">
                <a:latin typeface="+mj-lt"/>
              </a:rPr>
              <a:t>）</a:t>
            </a:r>
            <a:r>
              <a:rPr lang="en-US" altLang="zh-CN" sz="2800" dirty="0" smtClean="0">
                <a:latin typeface="+mj-lt"/>
              </a:rPr>
              <a:t>1,2,4,……,2^(k-1),</a:t>
            </a:r>
            <a:r>
              <a:rPr lang="zh-CN" altLang="en-US" sz="2800" dirty="0" smtClean="0">
                <a:latin typeface="+mj-lt"/>
              </a:rPr>
              <a:t>可以凑出</a:t>
            </a:r>
            <a:r>
              <a:rPr lang="en-US" altLang="zh-CN" sz="2800" dirty="0" smtClean="0">
                <a:latin typeface="+mj-lt"/>
              </a:rPr>
              <a:t>1</a:t>
            </a:r>
            <a:r>
              <a:rPr lang="zh-CN" altLang="en-US" sz="2800" dirty="0" smtClean="0">
                <a:latin typeface="+mj-lt"/>
              </a:rPr>
              <a:t>到</a:t>
            </a:r>
            <a:r>
              <a:rPr lang="en-US" altLang="zh-CN" sz="2800" dirty="0" smtClean="0">
                <a:latin typeface="+mj-lt"/>
              </a:rPr>
              <a:t>2^k – 1</a:t>
            </a:r>
            <a:r>
              <a:rPr lang="zh-CN" altLang="en-US" sz="2800" dirty="0" smtClean="0">
                <a:latin typeface="+mj-lt"/>
              </a:rPr>
              <a:t>的所有整数（联系一个数的二进制拆分即可证明）</a:t>
            </a:r>
            <a:endParaRPr lang="en-US" altLang="zh-CN" sz="2800" dirty="0" smtClean="0">
              <a:latin typeface="+mj-lt"/>
            </a:endParaRPr>
          </a:p>
          <a:p>
            <a:r>
              <a:rPr lang="en-US" altLang="zh-CN" sz="2800" dirty="0" smtClean="0">
                <a:latin typeface="+mj-lt"/>
              </a:rPr>
              <a:t>3</a:t>
            </a:r>
            <a:r>
              <a:rPr lang="zh-CN" altLang="en-US" sz="2800" dirty="0" smtClean="0">
                <a:latin typeface="+mj-lt"/>
              </a:rPr>
              <a:t>）</a:t>
            </a:r>
            <a:r>
              <a:rPr lang="en-US" altLang="zh-CN" sz="2800" dirty="0" smtClean="0">
                <a:latin typeface="+mj-lt"/>
              </a:rPr>
              <a:t> </a:t>
            </a:r>
            <a:r>
              <a:rPr lang="en-US" altLang="en-US" sz="2800" dirty="0" smtClean="0">
                <a:latin typeface="+mj-lt"/>
              </a:rPr>
              <a:t>2^k</a:t>
            </a:r>
            <a:r>
              <a:rPr lang="en-US" altLang="zh-CN" sz="2800" dirty="0" smtClean="0">
                <a:latin typeface="+mj-lt"/>
              </a:rPr>
              <a:t>……</a:t>
            </a:r>
            <a:r>
              <a:rPr lang="en-US" altLang="en-US" sz="2800" dirty="0" smtClean="0">
                <a:latin typeface="+mj-lt"/>
              </a:rPr>
              <a:t>n[</a:t>
            </a:r>
            <a:r>
              <a:rPr lang="en-US" altLang="en-US" sz="2800" dirty="0" err="1" smtClean="0">
                <a:latin typeface="+mj-lt"/>
              </a:rPr>
              <a:t>i</a:t>
            </a:r>
            <a:r>
              <a:rPr lang="en-US" altLang="en-US" sz="2800" dirty="0" smtClean="0">
                <a:latin typeface="+mj-lt"/>
              </a:rPr>
              <a:t>]</a:t>
            </a:r>
            <a:r>
              <a:rPr lang="zh-CN" altLang="en-US" sz="2800" dirty="0" smtClean="0">
                <a:latin typeface="+mj-lt"/>
              </a:rPr>
              <a:t>的所有整数可以用若干个上述元素凑出（可以理解为凑</a:t>
            </a:r>
            <a:r>
              <a:rPr lang="en-US" altLang="zh-CN" sz="2800" dirty="0" smtClean="0">
                <a:latin typeface="+mj-lt"/>
              </a:rPr>
              <a:t>n[</a:t>
            </a:r>
            <a:r>
              <a:rPr lang="en-US" altLang="zh-CN" sz="2800" dirty="0" err="1" smtClean="0">
                <a:latin typeface="+mj-lt"/>
              </a:rPr>
              <a:t>i</a:t>
            </a:r>
            <a:r>
              <a:rPr lang="en-US" altLang="zh-CN" sz="2800" dirty="0" smtClean="0">
                <a:latin typeface="+mj-lt"/>
              </a:rPr>
              <a:t>]-t, </a:t>
            </a:r>
            <a:r>
              <a:rPr lang="zh-CN" altLang="en-US" sz="2800" dirty="0" smtClean="0">
                <a:latin typeface="+mj-lt"/>
              </a:rPr>
              <a:t>而</a:t>
            </a:r>
            <a:r>
              <a:rPr lang="en-US" altLang="zh-CN" sz="2800" dirty="0" smtClean="0">
                <a:latin typeface="+mj-lt"/>
              </a:rPr>
              <a:t>n[</a:t>
            </a:r>
            <a:r>
              <a:rPr lang="en-US" altLang="zh-CN" sz="2800" dirty="0" err="1" smtClean="0">
                <a:latin typeface="+mj-lt"/>
              </a:rPr>
              <a:t>i</a:t>
            </a:r>
            <a:r>
              <a:rPr lang="en-US" altLang="zh-CN" sz="2800" dirty="0" smtClean="0">
                <a:latin typeface="+mj-lt"/>
              </a:rPr>
              <a:t>]</a:t>
            </a:r>
            <a:r>
              <a:rPr lang="zh-CN" altLang="en-US" sz="2800" dirty="0" smtClean="0">
                <a:latin typeface="+mj-lt"/>
              </a:rPr>
              <a:t>为上面所有数的和，</a:t>
            </a:r>
            <a:r>
              <a:rPr lang="en-US" altLang="zh-CN" sz="2800" dirty="0" smtClean="0">
                <a:latin typeface="+mj-lt"/>
              </a:rPr>
              <a:t>t</a:t>
            </a:r>
            <a:r>
              <a:rPr lang="zh-CN" altLang="en-US" sz="2800" dirty="0" smtClean="0">
                <a:latin typeface="+mj-lt"/>
              </a:rPr>
              <a:t>则是一个小于</a:t>
            </a:r>
            <a:r>
              <a:rPr lang="en-US" altLang="en-US" sz="2800" dirty="0" smtClean="0">
                <a:latin typeface="+mj-lt"/>
              </a:rPr>
              <a:t>2^k </a:t>
            </a:r>
            <a:r>
              <a:rPr lang="zh-CN" altLang="en-US" sz="2800" dirty="0" smtClean="0">
                <a:latin typeface="+mj-lt"/>
              </a:rPr>
              <a:t>的数，那么在所有的数中去掉组成</a:t>
            </a:r>
            <a:r>
              <a:rPr lang="en-US" altLang="en-US" sz="2800" dirty="0" smtClean="0">
                <a:latin typeface="+mj-lt"/>
              </a:rPr>
              <a:t>2^k </a:t>
            </a:r>
            <a:r>
              <a:rPr lang="zh-CN" altLang="en-US" sz="2800" dirty="0" smtClean="0">
                <a:latin typeface="+mj-lt"/>
              </a:rPr>
              <a:t>的那些数剩下的就可以组成</a:t>
            </a:r>
            <a:r>
              <a:rPr lang="en-US" altLang="zh-CN" sz="2800" dirty="0" smtClean="0">
                <a:latin typeface="+mj-lt"/>
              </a:rPr>
              <a:t>n[</a:t>
            </a:r>
            <a:r>
              <a:rPr lang="en-US" altLang="zh-CN" sz="2800" dirty="0" err="1" smtClean="0">
                <a:latin typeface="+mj-lt"/>
              </a:rPr>
              <a:t>i</a:t>
            </a:r>
            <a:r>
              <a:rPr lang="en-US" altLang="zh-CN" sz="2800" dirty="0" smtClean="0">
                <a:latin typeface="+mj-lt"/>
              </a:rPr>
              <a:t>]-t</a:t>
            </a:r>
            <a:r>
              <a:rPr lang="zh-CN" altLang="en-US" sz="2800" dirty="0" smtClean="0">
                <a:latin typeface="+mj-lt"/>
              </a:rPr>
              <a:t>了）</a:t>
            </a:r>
            <a:endParaRPr lang="zh-CN" altLang="en-US" sz="2800" dirty="0" smtClean="0">
              <a:latin typeface="+mj-lt"/>
            </a:endParaRPr>
          </a:p>
        </p:txBody>
      </p:sp>
      <p:sp>
        <p:nvSpPr>
          <p:cNvPr id="4" name="标题 1"/>
          <p:cNvSpPr>
            <a:spLocks noGrp="1"/>
          </p:cNvSpPr>
          <p:nvPr>
            <p:ph type="title"/>
          </p:nvPr>
        </p:nvSpPr>
        <p:spPr/>
        <p:txBody>
          <a:bodyPr/>
          <a:lstStyle/>
          <a:p>
            <a:r>
              <a:rPr lang="zh-CN" altLang="en-US" dirty="0" smtClean="0"/>
              <a:t>例</a:t>
            </a:r>
            <a:r>
              <a:rPr lang="en-US" altLang="zh-CN" dirty="0" smtClean="0"/>
              <a:t>4</a:t>
            </a:r>
            <a:r>
              <a:rPr lang="zh-CN" altLang="en-US" dirty="0" smtClean="0"/>
              <a:t>：多重背包</a:t>
            </a:r>
            <a:endParaRPr lang="zh-CN" altLang="en-US" dirty="0"/>
          </a:p>
        </p:txBody>
      </p:sp>
      <p:sp>
        <p:nvSpPr>
          <p:cNvPr id="5" name="下箭头标注 4"/>
          <p:cNvSpPr/>
          <p:nvPr/>
        </p:nvSpPr>
        <p:spPr bwMode="auto">
          <a:xfrm rot="916222">
            <a:off x="5959847" y="486643"/>
            <a:ext cx="2857520" cy="1303375"/>
          </a:xfrm>
          <a:prstGeom prst="downArrowCallout">
            <a:avLst/>
          </a:prstGeom>
          <a:noFill/>
          <a:ln w="28575">
            <a:solidFill>
              <a:schemeClr val="tx2">
                <a:lumMod val="60000"/>
                <a:lumOff val="40000"/>
              </a:schemeClr>
            </a:solidFill>
            <a:round/>
          </a:ln>
          <a:effectLst/>
        </p:spPr>
        <p:txBody>
          <a:bodyPr wrap="none" rtlCol="0" anchor="ctr"/>
          <a:lstStyle/>
          <a:p>
            <a:pPr algn="ctr"/>
            <a:r>
              <a:rPr lang="zh-CN" altLang="en-US" sz="2000" dirty="0" smtClean="0"/>
              <a:t>复杂度为</a:t>
            </a:r>
            <a:r>
              <a:rPr lang="en-US" sz="2000" dirty="0" smtClean="0"/>
              <a:t>O(V*</a:t>
            </a:r>
            <a:r>
              <a:rPr lang="en-US" sz="2000" dirty="0" err="1" smtClean="0"/>
              <a:t>Σlog</a:t>
            </a:r>
            <a:r>
              <a:rPr lang="en-US" sz="2000" dirty="0" smtClean="0"/>
              <a:t> n[</a:t>
            </a:r>
            <a:r>
              <a:rPr lang="en-US" sz="2000" dirty="0" err="1" smtClean="0"/>
              <a:t>i</a:t>
            </a:r>
            <a:r>
              <a:rPr lang="en-US" sz="2000" dirty="0" smtClean="0"/>
              <a:t>])</a:t>
            </a:r>
            <a:endParaRPr lang="en-US" sz="2000" dirty="0" smtClean="0"/>
          </a:p>
          <a:p>
            <a:pPr algn="ctr"/>
            <a:r>
              <a:rPr lang="zh-CN" altLang="en-US" sz="2000" dirty="0" smtClean="0">
                <a:latin typeface="Arial" panose="020B0604020202020204" pitchFamily="34" charset="0"/>
                <a:ea typeface="宋体" panose="02010600030101010101" pitchFamily="2" charset="-122"/>
              </a:rPr>
              <a:t>很圆满的解决了问题！</a:t>
            </a:r>
            <a:endParaRPr lang="zh-CN" altLang="en-US" sz="2000" dirty="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a:t>
            </a:r>
            <a:r>
              <a:rPr lang="en-US" altLang="zh-CN" dirty="0" smtClean="0"/>
              <a:t>5</a:t>
            </a:r>
            <a:r>
              <a:rPr lang="zh-CN" altLang="en-US" dirty="0" smtClean="0"/>
              <a:t>：</a:t>
            </a:r>
            <a:r>
              <a:rPr lang="zh-CN" altLang="en-US" b="1" dirty="0" smtClean="0"/>
              <a:t>二维费用的背包问题</a:t>
            </a:r>
            <a:endParaRPr lang="zh-CN" altLang="en-US" dirty="0"/>
          </a:p>
        </p:txBody>
      </p:sp>
      <p:sp>
        <p:nvSpPr>
          <p:cNvPr id="3" name="内容占位符 2"/>
          <p:cNvSpPr>
            <a:spLocks noGrp="1"/>
          </p:cNvSpPr>
          <p:nvPr>
            <p:ph idx="1"/>
          </p:nvPr>
        </p:nvSpPr>
        <p:spPr/>
        <p:txBody>
          <a:bodyPr/>
          <a:lstStyle/>
          <a:p>
            <a:r>
              <a:rPr lang="zh-CN" altLang="en-US" dirty="0" smtClean="0"/>
              <a:t>二维费用的背包问题是指：对于每件物品，具有两种不同的费用；选择这件物品必须同时付出这两种代价；对于每种代价都有一个可付出的最大值（背包容量）。问怎样选择物品可以得到最大的价值。设这两种代价分别为代价</a:t>
            </a:r>
            <a:r>
              <a:rPr lang="en-US" dirty="0" smtClean="0"/>
              <a:t>1</a:t>
            </a:r>
            <a:r>
              <a:rPr lang="zh-CN" altLang="en-US" dirty="0" smtClean="0"/>
              <a:t>和代价</a:t>
            </a:r>
            <a:r>
              <a:rPr lang="en-US" dirty="0" smtClean="0"/>
              <a:t>2</a:t>
            </a:r>
            <a:r>
              <a:rPr lang="zh-CN" altLang="en-US" dirty="0" smtClean="0"/>
              <a:t>，第</a:t>
            </a:r>
            <a:r>
              <a:rPr lang="en-US" dirty="0" err="1" smtClean="0"/>
              <a:t>i</a:t>
            </a:r>
            <a:r>
              <a:rPr lang="zh-CN" altLang="en-US" dirty="0" smtClean="0"/>
              <a:t>件物品所需的两种代价分别为</a:t>
            </a:r>
            <a:r>
              <a:rPr lang="en-US" dirty="0" smtClean="0"/>
              <a:t>a[</a:t>
            </a:r>
            <a:r>
              <a:rPr lang="en-US" dirty="0" err="1" smtClean="0"/>
              <a:t>i</a:t>
            </a:r>
            <a:r>
              <a:rPr lang="en-US" dirty="0" smtClean="0"/>
              <a:t>]</a:t>
            </a:r>
            <a:r>
              <a:rPr lang="zh-CN" altLang="en-US" dirty="0" smtClean="0"/>
              <a:t>和</a:t>
            </a:r>
            <a:r>
              <a:rPr lang="en-US" dirty="0" smtClean="0"/>
              <a:t>b[</a:t>
            </a:r>
            <a:r>
              <a:rPr lang="en-US" dirty="0" err="1" smtClean="0"/>
              <a:t>i</a:t>
            </a:r>
            <a:r>
              <a:rPr lang="en-US" dirty="0" smtClean="0"/>
              <a:t>]</a:t>
            </a:r>
            <a:r>
              <a:rPr lang="zh-CN" altLang="en-US" dirty="0" smtClean="0"/>
              <a:t>。两种代价可付出的最大值（两种背包容量）分别为</a:t>
            </a:r>
            <a:r>
              <a:rPr lang="en-US" dirty="0" smtClean="0"/>
              <a:t>V</a:t>
            </a:r>
            <a:r>
              <a:rPr lang="zh-CN" altLang="en-US" dirty="0" smtClean="0"/>
              <a:t>和</a:t>
            </a:r>
            <a:r>
              <a:rPr lang="en-US" dirty="0" smtClean="0"/>
              <a:t>U</a:t>
            </a:r>
            <a:r>
              <a:rPr lang="zh-CN" altLang="en-US" dirty="0" smtClean="0"/>
              <a:t>。物品的价值为</a:t>
            </a:r>
            <a:r>
              <a:rPr lang="en-US" dirty="0" smtClean="0"/>
              <a:t>w[</a:t>
            </a:r>
            <a:r>
              <a:rPr lang="en-US" dirty="0" err="1" smtClean="0"/>
              <a:t>i</a:t>
            </a:r>
            <a:r>
              <a:rPr lang="en-US" dirty="0" smtClean="0"/>
              <a:t>]</a:t>
            </a:r>
            <a:r>
              <a:rPr lang="zh-CN" altLang="en-US" dirty="0" smtClean="0"/>
              <a:t>。</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5</a:t>
            </a:r>
            <a:r>
              <a:rPr lang="zh-CN" altLang="en-US" dirty="0" smtClean="0"/>
              <a:t>：</a:t>
            </a:r>
            <a:r>
              <a:rPr lang="zh-CN" altLang="en-US" b="1" dirty="0" smtClean="0"/>
              <a:t>二维费用的背包问题</a:t>
            </a:r>
            <a:endParaRPr lang="zh-CN" altLang="en-US" dirty="0"/>
          </a:p>
        </p:txBody>
      </p:sp>
      <p:sp>
        <p:nvSpPr>
          <p:cNvPr id="3" name="内容占位符 2"/>
          <p:cNvSpPr>
            <a:spLocks noGrp="1"/>
          </p:cNvSpPr>
          <p:nvPr>
            <p:ph idx="1"/>
          </p:nvPr>
        </p:nvSpPr>
        <p:spPr>
          <a:xfrm>
            <a:off x="457200" y="1935480"/>
            <a:ext cx="8229600" cy="1422082"/>
          </a:xfrm>
        </p:spPr>
        <p:txBody>
          <a:bodyPr/>
          <a:lstStyle/>
          <a:p>
            <a:r>
              <a:rPr lang="zh-CN" altLang="en-US" dirty="0" smtClean="0">
                <a:latin typeface="+mj-lt"/>
              </a:rPr>
              <a:t>设</a:t>
            </a:r>
            <a:r>
              <a:rPr lang="en-US" dirty="0" smtClean="0">
                <a:latin typeface="+mj-lt"/>
              </a:rPr>
              <a:t>f[</a:t>
            </a:r>
            <a:r>
              <a:rPr lang="en-US" dirty="0" err="1" smtClean="0">
                <a:latin typeface="+mj-lt"/>
              </a:rPr>
              <a:t>i</a:t>
            </a:r>
            <a:r>
              <a:rPr lang="en-US" dirty="0" smtClean="0">
                <a:latin typeface="+mj-lt"/>
              </a:rPr>
              <a:t>][v][u]</a:t>
            </a:r>
            <a:r>
              <a:rPr lang="zh-CN" altLang="en-US" dirty="0" smtClean="0">
                <a:latin typeface="+mj-lt"/>
              </a:rPr>
              <a:t>表示前</a:t>
            </a:r>
            <a:r>
              <a:rPr lang="en-US" dirty="0" err="1" smtClean="0">
                <a:latin typeface="+mj-lt"/>
              </a:rPr>
              <a:t>i</a:t>
            </a:r>
            <a:r>
              <a:rPr lang="zh-CN" altLang="en-US" dirty="0" smtClean="0">
                <a:latin typeface="+mj-lt"/>
              </a:rPr>
              <a:t>件物品付出两种代价分别为</a:t>
            </a:r>
            <a:r>
              <a:rPr lang="en-US" dirty="0" smtClean="0">
                <a:latin typeface="+mj-lt"/>
              </a:rPr>
              <a:t>v</a:t>
            </a:r>
            <a:r>
              <a:rPr lang="zh-CN" altLang="en-US" dirty="0" smtClean="0">
                <a:latin typeface="+mj-lt"/>
              </a:rPr>
              <a:t>和</a:t>
            </a:r>
            <a:r>
              <a:rPr lang="en-US" dirty="0" smtClean="0">
                <a:latin typeface="+mj-lt"/>
              </a:rPr>
              <a:t>u</a:t>
            </a:r>
            <a:r>
              <a:rPr lang="zh-CN" altLang="en-US" dirty="0" smtClean="0">
                <a:latin typeface="+mj-lt"/>
              </a:rPr>
              <a:t>时可获得的最大价值。状态转移方程就是：</a:t>
            </a:r>
            <a:endParaRPr lang="zh-CN" altLang="en-US" dirty="0" smtClean="0">
              <a:latin typeface="+mj-lt"/>
            </a:endParaRPr>
          </a:p>
          <a:p>
            <a:r>
              <a:rPr lang="en-US" dirty="0" smtClean="0">
                <a:latin typeface="+mj-lt"/>
              </a:rPr>
              <a:t>f[</a:t>
            </a:r>
            <a:r>
              <a:rPr lang="en-US" dirty="0" err="1" smtClean="0">
                <a:latin typeface="+mj-lt"/>
              </a:rPr>
              <a:t>i</a:t>
            </a:r>
            <a:r>
              <a:rPr lang="en-US" dirty="0" smtClean="0">
                <a:latin typeface="+mj-lt"/>
              </a:rPr>
              <a:t>][v][u]=max{f[i-1][v][u],f[i-1][v-a[</a:t>
            </a:r>
            <a:r>
              <a:rPr lang="en-US" dirty="0" err="1" smtClean="0">
                <a:latin typeface="+mj-lt"/>
              </a:rPr>
              <a:t>i</a:t>
            </a:r>
            <a:r>
              <a:rPr lang="en-US" dirty="0" smtClean="0">
                <a:latin typeface="+mj-lt"/>
              </a:rPr>
              <a:t>]][u-b[</a:t>
            </a:r>
            <a:r>
              <a:rPr lang="en-US" dirty="0" err="1" smtClean="0">
                <a:latin typeface="+mj-lt"/>
              </a:rPr>
              <a:t>i</a:t>
            </a:r>
            <a:r>
              <a:rPr lang="en-US" dirty="0" smtClean="0">
                <a:latin typeface="+mj-lt"/>
              </a:rPr>
              <a:t>]]+w[</a:t>
            </a:r>
            <a:r>
              <a:rPr lang="en-US" dirty="0" err="1" smtClean="0">
                <a:latin typeface="+mj-lt"/>
              </a:rPr>
              <a:t>i</a:t>
            </a:r>
            <a:r>
              <a:rPr lang="en-US" dirty="0" smtClean="0">
                <a:latin typeface="+mj-lt"/>
              </a:rPr>
              <a:t>]}</a:t>
            </a:r>
            <a:endParaRPr lang="zh-CN" altLang="en-US" dirty="0" smtClean="0">
              <a:latin typeface="+mj-lt"/>
            </a:endParaRPr>
          </a:p>
          <a:p>
            <a:endParaRPr lang="zh-CN" altLang="en-US" dirty="0"/>
          </a:p>
        </p:txBody>
      </p:sp>
      <p:sp>
        <p:nvSpPr>
          <p:cNvPr id="4" name="圆角矩形 3"/>
          <p:cNvSpPr/>
          <p:nvPr/>
        </p:nvSpPr>
        <p:spPr bwMode="auto">
          <a:xfrm>
            <a:off x="714348" y="3929066"/>
            <a:ext cx="7000924" cy="2428892"/>
          </a:xfrm>
          <a:prstGeom prst="roundRect">
            <a:avLst/>
          </a:prstGeom>
          <a:noFill/>
          <a:ln w="28575">
            <a:solidFill>
              <a:schemeClr val="tx2">
                <a:lumMod val="60000"/>
                <a:lumOff val="40000"/>
              </a:schemeClr>
            </a:solidFill>
            <a:round/>
          </a:ln>
          <a:effectLst/>
        </p:spPr>
        <p:txBody>
          <a:bodyPr wrap="none" rtlCol="0" anchor="ctr"/>
          <a:lstStyle/>
          <a:p>
            <a:pPr algn="ctr"/>
            <a:r>
              <a:rPr lang="zh-CN" altLang="en-US" sz="3600" dirty="0" smtClean="0">
                <a:latin typeface="华文新魏" panose="02010800040101010101" pitchFamily="2" charset="-122"/>
                <a:ea typeface="华文新魏" panose="02010800040101010101" pitchFamily="2" charset="-122"/>
              </a:rPr>
              <a:t>当发现由熟悉的动态规划题目</a:t>
            </a:r>
            <a:endParaRPr lang="en-US" altLang="zh-CN"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变形得来的题目时，</a:t>
            </a:r>
            <a:endParaRPr lang="zh-CN" altLang="en-US"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可以尝试在原来的状态中</a:t>
            </a:r>
            <a:endParaRPr lang="en-US" altLang="zh-CN" sz="3600" dirty="0" smtClean="0">
              <a:latin typeface="华文新魏" panose="02010800040101010101" pitchFamily="2" charset="-122"/>
              <a:ea typeface="华文新魏" panose="02010800040101010101" pitchFamily="2" charset="-122"/>
            </a:endParaRPr>
          </a:p>
          <a:p>
            <a:pPr algn="ctr"/>
            <a:r>
              <a:rPr lang="zh-CN" altLang="en-US" sz="3600" dirty="0" smtClean="0">
                <a:latin typeface="华文新魏" panose="02010800040101010101" pitchFamily="2" charset="-122"/>
                <a:ea typeface="华文新魏" panose="02010800040101010101" pitchFamily="2" charset="-122"/>
              </a:rPr>
              <a:t>加一维以满足新的限制条件。</a:t>
            </a:r>
            <a:endParaRPr lang="zh-CN" altLang="en-US" sz="36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4" presetClass="entr" presetSubtype="0" ac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ppt_w*0.05"/>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anim calcmode="lin" valueType="num">
                                      <p:cBhvr>
                                        <p:cTn id="21" dur="500" fill="hold"/>
                                        <p:tgtEl>
                                          <p:spTgt spid="4"/>
                                        </p:tgtEl>
                                        <p:attrNameLst>
                                          <p:attrName>ppt_x</p:attrName>
                                        </p:attrNameLst>
                                      </p:cBhvr>
                                      <p:tavLst>
                                        <p:tav tm="0">
                                          <p:val>
                                            <p:strVal val="#ppt_x-.2"/>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6</a:t>
            </a:r>
            <a:r>
              <a:rPr lang="zh-CN" altLang="en-US" dirty="0" smtClean="0"/>
              <a:t>：分组背包</a:t>
            </a:r>
            <a:endParaRPr lang="zh-CN" altLang="en-US" dirty="0"/>
          </a:p>
        </p:txBody>
      </p:sp>
      <p:sp>
        <p:nvSpPr>
          <p:cNvPr id="3" name="内容占位符 2"/>
          <p:cNvSpPr>
            <a:spLocks noGrp="1"/>
          </p:cNvSpPr>
          <p:nvPr>
            <p:ph idx="1"/>
          </p:nvPr>
        </p:nvSpPr>
        <p:spPr/>
        <p:txBody>
          <a:bodyPr/>
          <a:lstStyle/>
          <a:p>
            <a:r>
              <a:rPr lang="zh-CN" altLang="en-US" dirty="0" smtClean="0">
                <a:latin typeface="+mj-lt"/>
              </a:rPr>
              <a:t>有</a:t>
            </a:r>
            <a:r>
              <a:rPr lang="en-US" dirty="0" smtClean="0">
                <a:latin typeface="+mj-lt"/>
              </a:rPr>
              <a:t>N</a:t>
            </a:r>
            <a:r>
              <a:rPr lang="zh-CN" altLang="en-US" dirty="0" smtClean="0">
                <a:latin typeface="+mj-lt"/>
              </a:rPr>
              <a:t>件物品和一个容量为</a:t>
            </a:r>
            <a:r>
              <a:rPr lang="en-US" dirty="0" smtClean="0">
                <a:latin typeface="+mj-lt"/>
              </a:rPr>
              <a:t>V</a:t>
            </a:r>
            <a:r>
              <a:rPr lang="zh-CN" altLang="en-US" dirty="0" smtClean="0">
                <a:latin typeface="+mj-lt"/>
              </a:rPr>
              <a:t>的背包。第</a:t>
            </a:r>
            <a:r>
              <a:rPr lang="en-US" dirty="0" err="1" smtClean="0">
                <a:latin typeface="+mj-lt"/>
              </a:rPr>
              <a:t>i</a:t>
            </a:r>
            <a:r>
              <a:rPr lang="zh-CN" altLang="en-US" dirty="0" smtClean="0">
                <a:latin typeface="+mj-lt"/>
              </a:rPr>
              <a:t>件物品的费用是</a:t>
            </a:r>
            <a:r>
              <a:rPr lang="en-US" dirty="0" smtClean="0">
                <a:latin typeface="+mj-lt"/>
              </a:rPr>
              <a:t>c[</a:t>
            </a:r>
            <a:r>
              <a:rPr lang="en-US" dirty="0" err="1" smtClean="0">
                <a:latin typeface="+mj-lt"/>
              </a:rPr>
              <a:t>i</a:t>
            </a:r>
            <a:r>
              <a:rPr lang="en-US" dirty="0" smtClean="0">
                <a:latin typeface="+mj-lt"/>
              </a:rPr>
              <a:t>]</a:t>
            </a:r>
            <a:r>
              <a:rPr lang="zh-CN" altLang="en-US" dirty="0" smtClean="0">
                <a:latin typeface="+mj-lt"/>
              </a:rPr>
              <a:t>，价值是</a:t>
            </a:r>
            <a:r>
              <a:rPr lang="en-US" dirty="0" smtClean="0">
                <a:latin typeface="+mj-lt"/>
              </a:rPr>
              <a:t>w[</a:t>
            </a:r>
            <a:r>
              <a:rPr lang="en-US" dirty="0" err="1" smtClean="0">
                <a:latin typeface="+mj-lt"/>
              </a:rPr>
              <a:t>i</a:t>
            </a:r>
            <a:r>
              <a:rPr lang="en-US" dirty="0" smtClean="0">
                <a:latin typeface="+mj-lt"/>
              </a:rPr>
              <a:t>]</a:t>
            </a:r>
            <a:r>
              <a:rPr lang="zh-CN" altLang="en-US" dirty="0" smtClean="0">
                <a:latin typeface="+mj-lt"/>
              </a:rPr>
              <a:t>。这些物品被划分为若干组，每组中的物品互相冲突，最多选一件。求解将哪些物品装入背包可使这些物品的费用总和不超过背包容量，且价值总和最大。</a:t>
            </a:r>
            <a:endParaRPr lang="zh-CN" altLang="en-US" dirty="0" smtClean="0">
              <a:latin typeface="+mj-lt"/>
            </a:endParaRPr>
          </a:p>
          <a:p>
            <a:r>
              <a:rPr lang="zh-CN" altLang="en-US" dirty="0" smtClean="0"/>
              <a:t>本题和前面的题最大的不同是</a:t>
            </a:r>
            <a:r>
              <a:rPr lang="en-US" altLang="zh-CN" dirty="0" smtClean="0"/>
              <a:t>——</a:t>
            </a:r>
            <a:r>
              <a:rPr lang="zh-CN" altLang="en-US" dirty="0" smtClean="0"/>
              <a:t>每组物品有若干种策略：选择本组的某一件，或者一件都不选。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967302"/>
          </a:xfrm>
        </p:spPr>
        <p:txBody>
          <a:bodyPr>
            <a:normAutofit lnSpcReduction="10000"/>
          </a:bodyPr>
          <a:lstStyle/>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dirty="0" smtClean="0">
                <a:latin typeface="+mj-lt"/>
              </a:rPr>
              <a:t>f[k][v]</a:t>
            </a:r>
            <a:r>
              <a:rPr lang="zh-CN" altLang="en-US" dirty="0" smtClean="0">
                <a:latin typeface="+mj-lt"/>
              </a:rPr>
              <a:t>表示前</a:t>
            </a:r>
            <a:r>
              <a:rPr lang="en-US" dirty="0" smtClean="0">
                <a:latin typeface="+mj-lt"/>
              </a:rPr>
              <a:t>k</a:t>
            </a:r>
            <a:r>
              <a:rPr lang="zh-CN" altLang="en-US" dirty="0" smtClean="0">
                <a:latin typeface="+mj-lt"/>
              </a:rPr>
              <a:t>组物品花费费用</a:t>
            </a:r>
            <a:r>
              <a:rPr lang="en-US" dirty="0" smtClean="0">
                <a:latin typeface="+mj-lt"/>
              </a:rPr>
              <a:t>v</a:t>
            </a:r>
            <a:r>
              <a:rPr lang="zh-CN" altLang="en-US" dirty="0" smtClean="0">
                <a:latin typeface="+mj-lt"/>
              </a:rPr>
              <a:t>能取得的最大权值</a:t>
            </a:r>
            <a:endParaRPr lang="en-US" altLang="zh-CN" b="1" dirty="0" smtClean="0">
              <a:solidFill>
                <a:srgbClr val="FF33CC"/>
              </a:solidFill>
              <a:effectLst>
                <a:outerShdw blurRad="38100" dist="38100" dir="2700000" algn="tl">
                  <a:srgbClr val="000000">
                    <a:alpha val="43137"/>
                  </a:srgbClr>
                </a:outerShdw>
              </a:effectLst>
              <a:latin typeface="+mj-lt"/>
              <a:ea typeface="楷体" panose="02010609060101010101" pitchFamily="49" charset="-122"/>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en-US" altLang="en-US" dirty="0" smtClean="0">
                <a:latin typeface="+mj-lt"/>
              </a:rPr>
              <a:t>f[k][v]=max{f[k-1][v],f[k-1][v-c[</a:t>
            </a:r>
            <a:r>
              <a:rPr lang="en-US" altLang="en-US" dirty="0" err="1" smtClean="0">
                <a:latin typeface="+mj-lt"/>
              </a:rPr>
              <a:t>i</a:t>
            </a:r>
            <a:r>
              <a:rPr lang="en-US" altLang="en-US" dirty="0" smtClean="0">
                <a:latin typeface="+mj-lt"/>
              </a:rPr>
              <a:t>]]+w[</a:t>
            </a:r>
            <a:r>
              <a:rPr lang="en-US" altLang="en-US" dirty="0" err="1" smtClean="0">
                <a:latin typeface="+mj-lt"/>
              </a:rPr>
              <a:t>i</a:t>
            </a:r>
            <a:r>
              <a:rPr lang="en-US" altLang="en-US" dirty="0" smtClean="0">
                <a:latin typeface="+mj-lt"/>
              </a:rPr>
              <a:t>]|</a:t>
            </a:r>
            <a:r>
              <a:rPr lang="zh-CN" altLang="en-US" dirty="0" smtClean="0">
                <a:latin typeface="+mj-lt"/>
              </a:rPr>
              <a:t>物品</a:t>
            </a:r>
            <a:r>
              <a:rPr lang="en-US" altLang="en-US" dirty="0" err="1" smtClean="0">
                <a:latin typeface="+mj-lt"/>
              </a:rPr>
              <a:t>i</a:t>
            </a:r>
            <a:r>
              <a:rPr lang="zh-CN" altLang="en-US" dirty="0" smtClean="0">
                <a:latin typeface="+mj-lt"/>
              </a:rPr>
              <a:t>属于组</a:t>
            </a:r>
            <a:r>
              <a:rPr lang="en-US" altLang="en-US" dirty="0" smtClean="0">
                <a:latin typeface="+mj-lt"/>
              </a:rPr>
              <a:t>k}</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mj-lt"/>
              </a:rPr>
              <a:t>使用一维数组的伪代码如下：</a:t>
            </a:r>
            <a:endParaRPr lang="zh-CN" altLang="en-US" dirty="0" smtClean="0">
              <a:latin typeface="+mj-lt"/>
            </a:endParaRPr>
          </a:p>
          <a:p>
            <a:r>
              <a:rPr lang="en-US" altLang="en-US" sz="2200" dirty="0" smtClean="0">
                <a:latin typeface="+mj-lt"/>
              </a:rPr>
              <a:t>for </a:t>
            </a:r>
            <a:r>
              <a:rPr lang="zh-CN" altLang="en-US" sz="2200" dirty="0" smtClean="0">
                <a:latin typeface="+mj-lt"/>
              </a:rPr>
              <a:t>所有的组</a:t>
            </a:r>
            <a:r>
              <a:rPr lang="en-US" altLang="en-US" sz="2200" dirty="0" smtClean="0">
                <a:latin typeface="+mj-lt"/>
              </a:rPr>
              <a:t>k</a:t>
            </a:r>
            <a:endParaRPr lang="zh-CN" altLang="en-US" sz="2200" dirty="0" smtClean="0">
              <a:latin typeface="+mj-lt"/>
            </a:endParaRPr>
          </a:p>
          <a:p>
            <a:pPr>
              <a:buNone/>
            </a:pPr>
            <a:r>
              <a:rPr lang="en-US" altLang="en-US" sz="2200" dirty="0" smtClean="0">
                <a:latin typeface="+mj-lt"/>
              </a:rPr>
              <a:t>       for v=V..0</a:t>
            </a:r>
            <a:endParaRPr lang="zh-CN" altLang="en-US" sz="2200" dirty="0" smtClean="0">
              <a:latin typeface="+mj-lt"/>
            </a:endParaRPr>
          </a:p>
          <a:p>
            <a:pPr>
              <a:buNone/>
            </a:pPr>
            <a:r>
              <a:rPr lang="en-US" altLang="en-US" sz="2200" dirty="0" smtClean="0">
                <a:latin typeface="+mj-lt"/>
              </a:rPr>
              <a:t>         for </a:t>
            </a:r>
            <a:r>
              <a:rPr lang="zh-CN" altLang="en-US" sz="2200" dirty="0" smtClean="0">
                <a:latin typeface="+mj-lt"/>
              </a:rPr>
              <a:t>所有的</a:t>
            </a:r>
            <a:r>
              <a:rPr lang="en-US" altLang="en-US" sz="2200" dirty="0" err="1" smtClean="0">
                <a:latin typeface="+mj-lt"/>
              </a:rPr>
              <a:t>i</a:t>
            </a:r>
            <a:r>
              <a:rPr lang="zh-CN" altLang="en-US" sz="2200" dirty="0" smtClean="0">
                <a:latin typeface="+mj-lt"/>
              </a:rPr>
              <a:t>属于组</a:t>
            </a:r>
            <a:r>
              <a:rPr lang="en-US" altLang="en-US" sz="2200" dirty="0" smtClean="0">
                <a:latin typeface="+mj-lt"/>
              </a:rPr>
              <a:t>k</a:t>
            </a:r>
            <a:endParaRPr lang="zh-CN" altLang="en-US" sz="2200" dirty="0" smtClean="0">
              <a:latin typeface="+mj-lt"/>
            </a:endParaRPr>
          </a:p>
          <a:p>
            <a:pPr>
              <a:buNone/>
            </a:pPr>
            <a:r>
              <a:rPr lang="en-US" altLang="en-US" sz="2200" dirty="0" smtClean="0">
                <a:latin typeface="+mj-lt"/>
              </a:rPr>
              <a:t>            f[v]=max{f[v],f[v-c[</a:t>
            </a:r>
            <a:r>
              <a:rPr lang="en-US" altLang="en-US" sz="2200" dirty="0" err="1" smtClean="0">
                <a:latin typeface="+mj-lt"/>
              </a:rPr>
              <a:t>i</a:t>
            </a:r>
            <a:r>
              <a:rPr lang="en-US" altLang="en-US" sz="2200" dirty="0" smtClean="0">
                <a:latin typeface="+mj-lt"/>
              </a:rPr>
              <a:t>]]+w[</a:t>
            </a:r>
            <a:r>
              <a:rPr lang="en-US" altLang="en-US" sz="2200" dirty="0" err="1" smtClean="0">
                <a:latin typeface="+mj-lt"/>
              </a:rPr>
              <a:t>i</a:t>
            </a:r>
            <a:r>
              <a:rPr lang="en-US" altLang="en-US" sz="2200" dirty="0" smtClean="0">
                <a:latin typeface="+mj-lt"/>
              </a:rPr>
              <a:t>]}</a:t>
            </a:r>
            <a:endParaRPr lang="en-US" altLang="en-US" sz="2200" dirty="0" smtClean="0">
              <a:latin typeface="+mj-lt"/>
            </a:endParaRPr>
          </a:p>
          <a:p>
            <a:r>
              <a:rPr lang="en-US" altLang="en-US" dirty="0" smtClean="0">
                <a:latin typeface="+mj-lt"/>
              </a:rPr>
              <a:t>“for v=V..0”</a:t>
            </a:r>
            <a:r>
              <a:rPr lang="zh-CN" altLang="en-US" dirty="0" smtClean="0">
                <a:latin typeface="+mj-lt"/>
              </a:rPr>
              <a:t>这一层循环必须在</a:t>
            </a:r>
            <a:r>
              <a:rPr lang="en-US" altLang="en-US" dirty="0" smtClean="0">
                <a:latin typeface="+mj-lt"/>
              </a:rPr>
              <a:t>“for </a:t>
            </a:r>
            <a:r>
              <a:rPr lang="zh-CN" altLang="en-US" dirty="0" smtClean="0">
                <a:latin typeface="+mj-lt"/>
              </a:rPr>
              <a:t>所有的</a:t>
            </a:r>
            <a:r>
              <a:rPr lang="en-US" altLang="en-US" dirty="0" err="1" smtClean="0">
                <a:latin typeface="+mj-lt"/>
              </a:rPr>
              <a:t>i</a:t>
            </a:r>
            <a:r>
              <a:rPr lang="zh-CN" altLang="en-US" dirty="0" smtClean="0">
                <a:latin typeface="+mj-lt"/>
              </a:rPr>
              <a:t>属于组</a:t>
            </a:r>
            <a:r>
              <a:rPr lang="en-US" altLang="en-US" dirty="0" smtClean="0">
                <a:latin typeface="+mj-lt"/>
              </a:rPr>
              <a:t>k”</a:t>
            </a:r>
            <a:r>
              <a:rPr lang="zh-CN" altLang="en-US" dirty="0" smtClean="0">
                <a:latin typeface="+mj-lt"/>
              </a:rPr>
              <a:t>之外。这样才能保证每一组内的物品最多只有一个会被添加到背包中。</a:t>
            </a:r>
            <a:endParaRPr lang="zh-CN" altLang="en-US" dirty="0" smtClean="0">
              <a:latin typeface="+mj-lt"/>
            </a:endParaRPr>
          </a:p>
          <a:p>
            <a:endParaRPr lang="zh-CN" altLang="en-US" dirty="0" smtClean="0">
              <a:latin typeface="+mj-lt"/>
            </a:endParaRPr>
          </a:p>
          <a:p>
            <a:endParaRPr lang="zh-CN" altLang="en-US" dirty="0"/>
          </a:p>
        </p:txBody>
      </p:sp>
      <p:sp>
        <p:nvSpPr>
          <p:cNvPr id="4" name="标题 1"/>
          <p:cNvSpPr>
            <a:spLocks noGrp="1"/>
          </p:cNvSpPr>
          <p:nvPr>
            <p:ph type="title"/>
          </p:nvPr>
        </p:nvSpPr>
        <p:spPr>
          <a:xfrm>
            <a:off x="500034" y="285728"/>
            <a:ext cx="8229600" cy="1143000"/>
          </a:xfrm>
        </p:spPr>
        <p:txBody>
          <a:bodyPr/>
          <a:lstStyle/>
          <a:p>
            <a:r>
              <a:rPr lang="zh-CN" altLang="en-US" dirty="0" smtClean="0"/>
              <a:t>例</a:t>
            </a:r>
            <a:r>
              <a:rPr lang="en-US" altLang="zh-CN" dirty="0" smtClean="0"/>
              <a:t>6</a:t>
            </a:r>
            <a:r>
              <a:rPr lang="zh-CN" altLang="en-US" dirty="0" smtClean="0"/>
              <a:t>：分组背包</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437154">
            <a:off x="3990747" y="1721880"/>
            <a:ext cx="3572813" cy="1200329"/>
          </a:xfrm>
          <a:prstGeom prst="rect">
            <a:avLst/>
          </a:prstGeom>
          <a:noFill/>
        </p:spPr>
        <p:txBody>
          <a:bodyPr wrap="square" rtlCol="0">
            <a:spAutoFit/>
          </a:bodyPr>
          <a:lstStyle/>
          <a:p>
            <a:r>
              <a:rPr lang="zh-CN" altLang="en-US" sz="7200" dirty="0" smtClean="0">
                <a:latin typeface="华文新魏" panose="02010800040101010101" pitchFamily="2" charset="-122"/>
                <a:ea typeface="华文新魏" panose="02010800040101010101" pitchFamily="2" charset="-122"/>
              </a:rPr>
              <a:t>区间</a:t>
            </a:r>
            <a:r>
              <a:rPr lang="en-US" altLang="zh-CN" sz="7200" dirty="0" err="1" smtClean="0">
                <a:latin typeface="华文新魏" panose="02010800040101010101" pitchFamily="2" charset="-122"/>
                <a:ea typeface="华文新魏" panose="02010800040101010101" pitchFamily="2" charset="-122"/>
              </a:rPr>
              <a:t>dp</a:t>
            </a:r>
            <a:endParaRPr lang="zh-CN" altLang="en-US" sz="72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
        <p:nvSpPr>
          <p:cNvPr id="3" name="内容占位符 2"/>
          <p:cNvSpPr>
            <a:spLocks noGrp="1"/>
          </p:cNvSpPr>
          <p:nvPr>
            <p:ph idx="1"/>
          </p:nvPr>
        </p:nvSpPr>
        <p:spPr/>
        <p:txBody>
          <a:bodyPr/>
          <a:lstStyle/>
          <a:p>
            <a:r>
              <a:rPr lang="zh-CN" altLang="en-US" dirty="0" smtClean="0">
                <a:latin typeface="Arial" panose="020B0604020202020204" pitchFamily="34" charset="0"/>
              </a:rPr>
              <a:t>题目大意：给出一个括号序列，求出其中匹配的括号数</a:t>
            </a:r>
            <a:endParaRPr lang="en-US" altLang="zh-CN" dirty="0" smtClean="0">
              <a:latin typeface="Arial" panose="020B0604020202020204" pitchFamily="34" charset="0"/>
            </a:endParaRPr>
          </a:p>
          <a:p>
            <a:r>
              <a:rPr lang="zh-CN" altLang="en-US" dirty="0" smtClean="0">
                <a:latin typeface="Arial" panose="020B0604020202020204" pitchFamily="34" charset="0"/>
              </a:rPr>
              <a:t>例子：</a:t>
            </a:r>
            <a:endParaRPr lang="zh-CN" altLang="en-US" dirty="0" smtClean="0">
              <a:latin typeface="Arial" panose="020B0604020202020204" pitchFamily="34" charset="0"/>
            </a:endParaRPr>
          </a:p>
          <a:p>
            <a:r>
              <a:rPr lang="en-US" altLang="zh-CN" dirty="0" smtClean="0">
                <a:latin typeface="Arial" panose="020B0604020202020204" pitchFamily="34" charset="0"/>
              </a:rPr>
              <a:t>((()))	6</a:t>
            </a:r>
            <a:endParaRPr lang="en-US" altLang="zh-CN" dirty="0" smtClean="0">
              <a:latin typeface="Arial" panose="020B0604020202020204" pitchFamily="34" charset="0"/>
            </a:endParaRPr>
          </a:p>
          <a:p>
            <a:r>
              <a:rPr lang="en-US" altLang="zh-CN" dirty="0" smtClean="0">
                <a:latin typeface="Arial" panose="020B0604020202020204" pitchFamily="34" charset="0"/>
              </a:rPr>
              <a:t>()()()	6</a:t>
            </a:r>
            <a:endParaRPr lang="en-US" altLang="zh-CN" dirty="0" smtClean="0">
              <a:latin typeface="Arial" panose="020B0604020202020204" pitchFamily="34" charset="0"/>
            </a:endParaRPr>
          </a:p>
          <a:p>
            <a:r>
              <a:rPr lang="en-US" altLang="zh-CN" dirty="0" smtClean="0">
                <a:latin typeface="Arial" panose="020B0604020202020204" pitchFamily="34" charset="0"/>
              </a:rPr>
              <a:t>([]])		4</a:t>
            </a:r>
            <a:endParaRPr lang="en-US" altLang="zh-CN" dirty="0" smtClean="0">
              <a:latin typeface="Arial" panose="020B0604020202020204" pitchFamily="34" charset="0"/>
            </a:endParaRPr>
          </a:p>
          <a:p>
            <a:r>
              <a:rPr lang="en-US" altLang="zh-CN" dirty="0" smtClean="0">
                <a:latin typeface="Arial" panose="020B0604020202020204" pitchFamily="34" charset="0"/>
              </a:rPr>
              <a:t> )[)( 		0</a:t>
            </a:r>
            <a:endParaRPr lang="en-US" altLang="zh-CN" dirty="0" smtClean="0">
              <a:latin typeface="Arial" panose="020B0604020202020204" pitchFamily="34" charset="0"/>
            </a:endParaRPr>
          </a:p>
          <a:p>
            <a:r>
              <a:rPr lang="en-US" altLang="zh-CN" dirty="0" smtClean="0">
                <a:latin typeface="Arial" panose="020B0604020202020204" pitchFamily="34" charset="0"/>
              </a:rPr>
              <a:t>([][][)	6</a:t>
            </a:r>
            <a:endParaRPr lang="zh-CN" altLang="en-US" dirty="0" smtClean="0">
              <a:latin typeface="Arial" panose="020B0604020202020204" pitchFamily="34" charset="0"/>
            </a:endParaRPr>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solidFill>
                  <a:srgbClr val="FF0000"/>
                </a:solidFill>
                <a:latin typeface="Arial" panose="020B0604020202020204" pitchFamily="34" charset="0"/>
              </a:rPr>
              <a:t>ai</a:t>
            </a:r>
            <a:r>
              <a:rPr lang="en-US" altLang="zh-CN" dirty="0" smtClean="0">
                <a:solidFill>
                  <a:srgbClr val="FF0000"/>
                </a:solidFill>
                <a:latin typeface="Arial" panose="020B0604020202020204" pitchFamily="34" charset="0"/>
              </a:rPr>
              <a:t>……</a:t>
            </a:r>
            <a:r>
              <a:rPr lang="en-US" altLang="zh-CN" dirty="0" err="1" smtClean="0">
                <a:solidFill>
                  <a:srgbClr val="FF0000"/>
                </a:solidFill>
                <a:latin typeface="Arial" panose="020B0604020202020204" pitchFamily="34" charset="0"/>
              </a:rPr>
              <a:t>aj</a:t>
            </a:r>
            <a:r>
              <a:rPr lang="zh-CN" altLang="en-US" dirty="0" smtClean="0">
                <a:solidFill>
                  <a:srgbClr val="FF0000"/>
                </a:solidFill>
                <a:latin typeface="Arial" panose="020B0604020202020204" pitchFamily="34" charset="0"/>
              </a:rPr>
              <a:t>的串中，有多少个已经匹配的括号</a:t>
            </a:r>
            <a:endParaRPr lang="en-US" altLang="zh-CN" dirty="0" smtClean="0"/>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如果</a:t>
            </a:r>
            <a:r>
              <a:rPr lang="en-US" altLang="zh-CN" dirty="0" err="1" smtClean="0">
                <a:latin typeface="Arial" panose="020B0604020202020204" pitchFamily="34" charset="0"/>
              </a:rPr>
              <a:t>ai</a:t>
            </a:r>
            <a:r>
              <a:rPr lang="zh-CN" altLang="en-US" dirty="0" smtClean="0">
                <a:latin typeface="Arial" panose="020B0604020202020204" pitchFamily="34" charset="0"/>
              </a:rPr>
              <a:t>与</a:t>
            </a:r>
            <a:r>
              <a:rPr lang="en-US" altLang="zh-CN" dirty="0" err="1" smtClean="0">
                <a:latin typeface="Arial" panose="020B0604020202020204" pitchFamily="34" charset="0"/>
              </a:rPr>
              <a:t>ak</a:t>
            </a:r>
            <a:r>
              <a:rPr lang="zh-CN" altLang="en-US" dirty="0" smtClean="0">
                <a:latin typeface="Arial" panose="020B0604020202020204" pitchFamily="34" charset="0"/>
              </a:rPr>
              <a:t>是匹配的</a:t>
            </a:r>
            <a:endParaRPr lang="en-US" altLang="zh-CN" dirty="0" smtClean="0">
              <a:latin typeface="Arial" panose="020B0604020202020204" pitchFamily="34" charset="0"/>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max(f[</a:t>
            </a:r>
            <a:r>
              <a:rPr lang="en-US" altLang="zh-CN" dirty="0" err="1" smtClean="0">
                <a:latin typeface="Arial" panose="020B0604020202020204" pitchFamily="34" charset="0"/>
              </a:rPr>
              <a:t>i</a:t>
            </a:r>
            <a:r>
              <a:rPr lang="en-US" altLang="zh-CN" dirty="0" smtClean="0">
                <a:latin typeface="Arial" panose="020B0604020202020204" pitchFamily="34" charset="0"/>
              </a:rPr>
              <a:t>][j], f[</a:t>
            </a:r>
            <a:r>
              <a:rPr lang="en-US" altLang="zh-CN" dirty="0" err="1" smtClean="0">
                <a:latin typeface="Arial" panose="020B0604020202020204" pitchFamily="34" charset="0"/>
              </a:rPr>
              <a:t>i</a:t>
            </a:r>
            <a:r>
              <a:rPr lang="en-US" altLang="zh-CN" dirty="0" smtClean="0">
                <a:latin typeface="Arial" panose="020B0604020202020204" pitchFamily="34" charset="0"/>
              </a:rPr>
              <a:t> + 1][k - 1] + f[k + 1][j] + 2)</a:t>
            </a:r>
            <a:endParaRPr lang="en-US" altLang="zh-CN" dirty="0" smtClean="0">
              <a:latin typeface="Arial" panose="020B0604020202020204" pitchFamily="34" charset="0"/>
            </a:endParaRPr>
          </a:p>
          <a:p>
            <a:r>
              <a:rPr lang="zh-CN" altLang="en-US" dirty="0" smtClean="0">
                <a:latin typeface="Arial" panose="020B0604020202020204" pitchFamily="34" charset="0"/>
              </a:rPr>
              <a:t>（相当于是将</a:t>
            </a:r>
            <a:r>
              <a:rPr lang="en-US" altLang="zh-CN" dirty="0" err="1" smtClean="0">
                <a:latin typeface="Arial" panose="020B0604020202020204" pitchFamily="34" charset="0"/>
              </a:rPr>
              <a:t>i</a:t>
            </a:r>
            <a:r>
              <a:rPr lang="zh-CN" altLang="en-US" dirty="0" smtClean="0">
                <a:latin typeface="Arial" panose="020B0604020202020204" pitchFamily="34" charset="0"/>
              </a:rPr>
              <a:t>到</a:t>
            </a:r>
            <a:r>
              <a:rPr lang="en-US" altLang="zh-CN" dirty="0" smtClean="0">
                <a:latin typeface="Arial" panose="020B0604020202020204" pitchFamily="34" charset="0"/>
              </a:rPr>
              <a:t>j</a:t>
            </a:r>
            <a:r>
              <a:rPr lang="zh-CN" altLang="en-US" dirty="0" smtClean="0">
                <a:latin typeface="Arial" panose="020B0604020202020204" pitchFamily="34" charset="0"/>
              </a:rPr>
              <a:t>分成</a:t>
            </a:r>
            <a:r>
              <a:rPr lang="en-US" altLang="zh-CN" dirty="0" smtClean="0">
                <a:latin typeface="Arial" panose="020B0604020202020204" pitchFamily="34" charset="0"/>
              </a:rPr>
              <a:t>[</a:t>
            </a:r>
            <a:r>
              <a:rPr lang="en-US" altLang="zh-CN" dirty="0" err="1" smtClean="0">
                <a:latin typeface="Arial" panose="020B0604020202020204" pitchFamily="34" charset="0"/>
              </a:rPr>
              <a:t>xxxxx</a:t>
            </a:r>
            <a:r>
              <a:rPr lang="en-US" altLang="zh-CN" dirty="0" smtClean="0">
                <a:latin typeface="Arial" panose="020B0604020202020204" pitchFamily="34" charset="0"/>
              </a:rPr>
              <a:t>]</a:t>
            </a:r>
            <a:r>
              <a:rPr lang="en-US" altLang="zh-CN" dirty="0" err="1" smtClean="0">
                <a:latin typeface="Arial" panose="020B0604020202020204" pitchFamily="34" charset="0"/>
              </a:rPr>
              <a:t>xxxxx</a:t>
            </a:r>
            <a:r>
              <a:rPr lang="zh-CN" altLang="en-US" dirty="0" smtClean="0">
                <a:latin typeface="Arial" panose="020B0604020202020204" pitchFamily="34" charset="0"/>
              </a:rPr>
              <a:t>两部分）</a:t>
            </a:r>
            <a:endParaRPr lang="en-US" altLang="zh-CN" dirty="0" smtClean="0">
              <a:latin typeface="Arial" panose="020B0604020202020204" pitchFamily="34" charset="0"/>
            </a:endParaRPr>
          </a:p>
          <a:p>
            <a:r>
              <a:rPr lang="zh-CN" altLang="en-US" dirty="0" smtClean="0">
                <a:latin typeface="Arial" panose="020B0604020202020204" pitchFamily="34" charset="0"/>
              </a:rPr>
              <a:t>否则</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f[</a:t>
            </a:r>
            <a:r>
              <a:rPr lang="en-US" altLang="zh-CN" dirty="0" err="1" smtClean="0">
                <a:latin typeface="Arial" panose="020B0604020202020204" pitchFamily="34" charset="0"/>
              </a:rPr>
              <a:t>i</a:t>
            </a:r>
            <a:r>
              <a:rPr lang="en-US" altLang="zh-CN" dirty="0" smtClean="0">
                <a:latin typeface="Arial" panose="020B0604020202020204" pitchFamily="34" charset="0"/>
              </a:rPr>
              <a:t> + 1][j]</a:t>
            </a:r>
            <a:endParaRPr lang="en-US" altLang="zh-CN" dirty="0" smtClean="0">
              <a:latin typeface="Arial" panose="020B0604020202020204" pitchFamily="34" charset="0"/>
            </a:endParaRPr>
          </a:p>
          <a:p>
            <a:r>
              <a:rPr lang="zh-CN" altLang="en-US" dirty="0" smtClean="0">
                <a:latin typeface="Arial" panose="020B0604020202020204" pitchFamily="34" charset="0"/>
              </a:rPr>
              <a:t>（将第一个元素去掉</a:t>
            </a:r>
            <a:r>
              <a:rPr lang="en-US" altLang="zh-CN" dirty="0" smtClean="0">
                <a:latin typeface="Arial" panose="020B0604020202020204" pitchFamily="34" charset="0"/>
              </a:rPr>
              <a:t>——</a:t>
            </a:r>
            <a:r>
              <a:rPr lang="zh-CN" altLang="en-US" dirty="0" smtClean="0">
                <a:latin typeface="Arial" panose="020B0604020202020204" pitchFamily="34" charset="0"/>
              </a:rPr>
              <a:t>因为它肯定不能算）</a:t>
            </a:r>
            <a:endParaRPr lang="en-US" altLang="zh-CN" dirty="0" smtClean="0">
              <a:latin typeface="Arial" panose="020B0604020202020204" pitchFamily="34" charset="0"/>
            </a:endParaRPr>
          </a:p>
          <a:p>
            <a:r>
              <a:rPr lang="zh-CN" altLang="en-US" dirty="0" smtClean="0">
                <a:latin typeface="Arial" panose="020B0604020202020204" pitchFamily="34" charset="0"/>
              </a:rPr>
              <a:t>边界 </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en-US" altLang="zh-CN" dirty="0" err="1" smtClean="0">
                <a:latin typeface="Arial" panose="020B0604020202020204" pitchFamily="34" charset="0"/>
              </a:rPr>
              <a:t>i</a:t>
            </a:r>
            <a:r>
              <a:rPr lang="en-US" altLang="zh-CN" dirty="0" smtClean="0">
                <a:latin typeface="Arial" panose="020B0604020202020204" pitchFamily="34" charset="0"/>
              </a:rPr>
              <a:t>] = 0</a:t>
            </a:r>
            <a:endParaRPr lang="en-US" altLang="zh-CN" dirty="0" smtClean="0">
              <a:latin typeface="Arial" panose="020B0604020202020204" pitchFamily="34" charset="0"/>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第三步：确定编程实现方式</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推荐使用记忆化搜索</a:t>
            </a:r>
            <a:endParaRPr lang="en-US" altLang="zh-CN" dirty="0" smtClean="0">
              <a:latin typeface="Arial" panose="020B0604020202020204" pitchFamily="34" charset="0"/>
            </a:endParaRPr>
          </a:p>
          <a:p>
            <a:r>
              <a:rPr lang="zh-CN" altLang="en-US" dirty="0" smtClean="0">
                <a:latin typeface="Arial" panose="020B0604020202020204" pitchFamily="34" charset="0"/>
              </a:rPr>
              <a:t>如果用递推的话，应该是区间大小由小到大递增作为最外层循环</a:t>
            </a:r>
            <a:endParaRPr lang="en-US" altLang="zh-CN" dirty="0" smtClean="0">
              <a:latin typeface="Arial" panose="020B0604020202020204" pitchFamily="34" charset="0"/>
            </a:endParaRPr>
          </a:p>
        </p:txBody>
      </p:sp>
      <p:sp>
        <p:nvSpPr>
          <p:cNvPr id="4" name="标题 1"/>
          <p:cNvSpPr>
            <a:spLocks noGrp="1"/>
          </p:cNvSpPr>
          <p:nvPr>
            <p:ph type="title"/>
          </p:nvPr>
        </p:nvSpPr>
        <p:spPr/>
        <p:txBody>
          <a:bodyPr/>
          <a:lstStyle/>
          <a:p>
            <a:r>
              <a:rPr lang="zh-CN" altLang="en-US" dirty="0" smtClean="0"/>
              <a:t>例</a:t>
            </a:r>
            <a:r>
              <a:rPr lang="en-US" altLang="zh-CN" dirty="0" smtClean="0"/>
              <a:t>1</a:t>
            </a:r>
            <a:r>
              <a:rPr lang="zh-CN" altLang="en-US" dirty="0" smtClean="0"/>
              <a:t>：括号匹配</a:t>
            </a:r>
            <a:endParaRPr lang="zh-CN" altLang="en-US" dirty="0" smtClean="0"/>
          </a:p>
        </p:txBody>
      </p:sp>
      <p:sp>
        <p:nvSpPr>
          <p:cNvPr id="5" name="TextBox 4"/>
          <p:cNvSpPr txBox="1"/>
          <p:nvPr/>
        </p:nvSpPr>
        <p:spPr>
          <a:xfrm>
            <a:off x="214282" y="3714752"/>
            <a:ext cx="8929718" cy="3416320"/>
          </a:xfrm>
          <a:prstGeom prst="rect">
            <a:avLst/>
          </a:prstGeom>
          <a:noFill/>
        </p:spPr>
        <p:txBody>
          <a:bodyPr wrap="square" rtlCol="0">
            <a:spAutoFit/>
          </a:bodyPr>
          <a:lstStyle/>
          <a:p>
            <a:r>
              <a:rPr lang="en-US" altLang="zh-CN" sz="2400" dirty="0" smtClean="0">
                <a:latin typeface="Arial" panose="020B0604020202020204" pitchFamily="34" charset="0"/>
              </a:rPr>
              <a:t>for (</a:t>
            </a:r>
            <a:r>
              <a:rPr lang="en-US" altLang="zh-CN" sz="2400" dirty="0" err="1" smtClean="0">
                <a:latin typeface="Arial" panose="020B0604020202020204" pitchFamily="34" charset="0"/>
              </a:rPr>
              <a:t>int</a:t>
            </a:r>
            <a:r>
              <a:rPr lang="en-US" altLang="zh-CN" sz="2400" dirty="0" smtClean="0">
                <a:latin typeface="Arial" panose="020B0604020202020204" pitchFamily="34" charset="0"/>
              </a:rPr>
              <a:t> l = 2; l &lt;= n; l++)                   //</a:t>
            </a:r>
            <a:r>
              <a:rPr lang="zh-CN" altLang="en-US" sz="2400" dirty="0" smtClean="0">
                <a:latin typeface="Arial" panose="020B0604020202020204" pitchFamily="34" charset="0"/>
              </a:rPr>
              <a:t>枚举区间长度</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for </a:t>
            </a:r>
            <a:r>
              <a:rPr lang="en-US" altLang="zh-CN" sz="2400" dirty="0">
                <a:latin typeface="Arial" panose="020B0604020202020204" pitchFamily="34" charset="0"/>
              </a:rPr>
              <a:t>(</a:t>
            </a:r>
            <a:r>
              <a:rPr lang="en-US" altLang="zh-CN" sz="2400" dirty="0" err="1">
                <a:latin typeface="Arial" panose="020B0604020202020204" pitchFamily="34" charset="0"/>
              </a:rPr>
              <a:t>int</a:t>
            </a:r>
            <a:r>
              <a:rPr lang="en-US" altLang="zh-CN" sz="2400" dirty="0">
                <a:latin typeface="Arial" panose="020B0604020202020204" pitchFamily="34" charset="0"/>
              </a:rPr>
              <a:t>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=0;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 l - 1 &lt; n;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a:t>
            </a:r>
            <a:r>
              <a:rPr lang="zh-CN" altLang="en-US" sz="2400" dirty="0" smtClean="0">
                <a:latin typeface="Arial" panose="020B0604020202020204" pitchFamily="34" charset="0"/>
              </a:rPr>
              <a:t>枚举区间起点</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r>
              <a:rPr lang="en-US" altLang="zh-CN" sz="2400" dirty="0" err="1" smtClean="0">
                <a:latin typeface="Arial" panose="020B0604020202020204" pitchFamily="34" charset="0"/>
              </a:rPr>
              <a:t>int</a:t>
            </a:r>
            <a:r>
              <a:rPr lang="en-US" altLang="zh-CN" sz="2400" dirty="0" smtClean="0">
                <a:latin typeface="Arial" panose="020B0604020202020204" pitchFamily="34" charset="0"/>
              </a:rPr>
              <a:t> </a:t>
            </a:r>
            <a:r>
              <a:rPr lang="en-US" altLang="zh-CN" sz="2400" dirty="0">
                <a:latin typeface="Arial" panose="020B0604020202020204" pitchFamily="34" charset="0"/>
              </a:rPr>
              <a:t>j </a:t>
            </a:r>
            <a:r>
              <a:rPr lang="en-US" altLang="zh-CN" sz="2400" dirty="0" smtClean="0">
                <a:latin typeface="Arial" panose="020B0604020202020204" pitchFamily="34" charset="0"/>
              </a:rPr>
              <a:t>= </a:t>
            </a:r>
            <a:r>
              <a:rPr lang="en-US" altLang="zh-CN" sz="2400" dirty="0" err="1" smtClean="0">
                <a:latin typeface="Arial" panose="020B0604020202020204" pitchFamily="34" charset="0"/>
              </a:rPr>
              <a:t>i</a:t>
            </a:r>
            <a:r>
              <a:rPr lang="en-US" altLang="zh-CN" sz="2400" dirty="0" smtClean="0">
                <a:latin typeface="Arial" panose="020B0604020202020204" pitchFamily="34" charset="0"/>
              </a:rPr>
              <a:t> + l - 1;                   //</a:t>
            </a:r>
            <a:r>
              <a:rPr lang="zh-CN" altLang="en-US" sz="2400" dirty="0" smtClean="0">
                <a:latin typeface="Arial" panose="020B0604020202020204" pitchFamily="34" charset="0"/>
              </a:rPr>
              <a:t>计算区间终点</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             </a:t>
            </a:r>
            <a:endParaRPr lang="en-US" altLang="zh-CN" sz="2400" dirty="0" smtClean="0">
              <a:latin typeface="Arial" panose="020B0604020202020204" pitchFamily="34" charset="0"/>
            </a:endParaRPr>
          </a:p>
          <a:p>
            <a:r>
              <a:rPr lang="en-US" altLang="zh-CN" sz="2400" dirty="0" smtClean="0">
                <a:latin typeface="Arial" panose="020B0604020202020204" pitchFamily="34" charset="0"/>
              </a:rPr>
              <a:t>    }</a:t>
            </a:r>
            <a:endParaRPr lang="en-US" altLang="zh-CN" sz="2400" dirty="0" smtClean="0">
              <a:latin typeface="Arial" panose="020B0604020202020204" pitchFamily="34" charset="0"/>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最长回文子序列长度</a:t>
            </a:r>
            <a:endParaRPr lang="zh-CN" altLang="en-US" dirty="0"/>
          </a:p>
        </p:txBody>
      </p:sp>
      <p:sp>
        <p:nvSpPr>
          <p:cNvPr id="3" name="内容占位符 2"/>
          <p:cNvSpPr>
            <a:spLocks noGrp="1"/>
          </p:cNvSpPr>
          <p:nvPr>
            <p:ph idx="1"/>
          </p:nvPr>
        </p:nvSpPr>
        <p:spPr/>
        <p:txBody>
          <a:bodyPr/>
          <a:lstStyle/>
          <a:p>
            <a:r>
              <a:rPr lang="zh-CN" altLang="en-US" dirty="0" smtClean="0"/>
              <a:t>给你一个长度为</a:t>
            </a:r>
            <a:r>
              <a:rPr lang="en-US" altLang="zh-CN" dirty="0" smtClean="0"/>
              <a:t>n </a:t>
            </a:r>
            <a:r>
              <a:rPr lang="zh-CN" altLang="en-US" dirty="0" smtClean="0"/>
              <a:t>的序列，求最长回文子序列长度</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smtClean="0"/>
              <a:t>2 </a:t>
            </a:r>
            <a:r>
              <a:rPr lang="zh-CN" altLang="en-US" dirty="0" smtClean="0"/>
              <a:t>：走楼梯问题</a:t>
            </a:r>
            <a:endParaRPr lang="zh-CN" altLang="en-US" dirty="0" smtClean="0"/>
          </a:p>
        </p:txBody>
      </p:sp>
      <p:sp>
        <p:nvSpPr>
          <p:cNvPr id="3" name="内容占位符 2"/>
          <p:cNvSpPr>
            <a:spLocks noGrp="1"/>
          </p:cNvSpPr>
          <p:nvPr>
            <p:ph idx="1"/>
          </p:nvPr>
        </p:nvSpPr>
        <p:spPr/>
        <p:txBody>
          <a:bodyPr>
            <a:normAutofit/>
          </a:bodyPr>
          <a:lstStyle/>
          <a:p>
            <a:pPr>
              <a:defRPr/>
            </a:pPr>
            <a:r>
              <a:rPr lang="zh-CN" altLang="en-US" dirty="0" smtClean="0">
                <a:latin typeface="Arial" panose="020B0604020202020204" pitchFamily="34" charset="0"/>
              </a:rPr>
              <a:t>有一人要爬</a:t>
            </a:r>
            <a:r>
              <a:rPr lang="en-US" altLang="zh-CN" dirty="0" smtClean="0">
                <a:latin typeface="Arial" panose="020B0604020202020204" pitchFamily="34" charset="0"/>
              </a:rPr>
              <a:t>n</a:t>
            </a:r>
            <a:r>
              <a:rPr lang="zh-CN" altLang="en-US" dirty="0" smtClean="0">
                <a:latin typeface="Arial" panose="020B0604020202020204" pitchFamily="34" charset="0"/>
              </a:rPr>
              <a:t>阶的楼梯，他一次可以爬</a:t>
            </a:r>
            <a:r>
              <a:rPr lang="en-US" dirty="0" smtClean="0">
                <a:latin typeface="Arial" panose="020B0604020202020204" pitchFamily="34" charset="0"/>
              </a:rPr>
              <a:t>1</a:t>
            </a:r>
            <a:r>
              <a:rPr lang="zh-CN" altLang="en-US" dirty="0" smtClean="0">
                <a:latin typeface="Arial" panose="020B0604020202020204" pitchFamily="34" charset="0"/>
              </a:rPr>
              <a:t>阶或</a:t>
            </a:r>
            <a:r>
              <a:rPr lang="en-US" dirty="0" smtClean="0">
                <a:latin typeface="Arial" panose="020B0604020202020204" pitchFamily="34" charset="0"/>
              </a:rPr>
              <a:t>2</a:t>
            </a:r>
            <a:r>
              <a:rPr lang="zh-CN" altLang="en-US" dirty="0" smtClean="0">
                <a:latin typeface="Arial" panose="020B0604020202020204" pitchFamily="34" charset="0"/>
              </a:rPr>
              <a:t>阶，问要爬完这</a:t>
            </a:r>
            <a:r>
              <a:rPr lang="en-US" altLang="zh-CN" dirty="0" smtClean="0">
                <a:latin typeface="Arial" panose="020B0604020202020204" pitchFamily="34" charset="0"/>
              </a:rPr>
              <a:t>n</a:t>
            </a:r>
            <a:r>
              <a:rPr lang="zh-CN" altLang="en-US" dirty="0" smtClean="0">
                <a:latin typeface="Arial" panose="020B0604020202020204" pitchFamily="34" charset="0"/>
              </a:rPr>
              <a:t>阶楼梯，共有多少种方法？</a:t>
            </a:r>
            <a:endParaRPr lang="zh-CN" altLang="en-US" dirty="0" smtClean="0">
              <a:latin typeface="Arial" panose="020B0604020202020204" pitchFamily="34" charset="0"/>
            </a:endParaRPr>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solidFill>
                  <a:srgbClr val="FF0000"/>
                </a:solidFill>
                <a:latin typeface="Arial" panose="020B0604020202020204" pitchFamily="34" charset="0"/>
              </a:rPr>
              <a:t>ai</a:t>
            </a:r>
            <a:r>
              <a:rPr lang="en-US" altLang="zh-CN" dirty="0" smtClean="0">
                <a:solidFill>
                  <a:srgbClr val="FF0000"/>
                </a:solidFill>
                <a:latin typeface="Arial" panose="020B0604020202020204" pitchFamily="34" charset="0"/>
              </a:rPr>
              <a:t>……</a:t>
            </a:r>
            <a:r>
              <a:rPr lang="en-US" altLang="zh-CN" dirty="0" err="1" smtClean="0">
                <a:solidFill>
                  <a:srgbClr val="FF0000"/>
                </a:solidFill>
                <a:latin typeface="Arial" panose="020B0604020202020204" pitchFamily="34" charset="0"/>
              </a:rPr>
              <a:t>aj</a:t>
            </a:r>
            <a:r>
              <a:rPr lang="zh-CN" altLang="en-US" dirty="0" smtClean="0">
                <a:solidFill>
                  <a:srgbClr val="FF0000"/>
                </a:solidFill>
                <a:latin typeface="Arial" panose="020B0604020202020204" pitchFamily="34" charset="0"/>
              </a:rPr>
              <a:t>的串中，最长回文子序列长度</a:t>
            </a:r>
            <a:endParaRPr lang="en-US" altLang="zh-CN" dirty="0" smtClean="0">
              <a:solidFill>
                <a:srgbClr val="FF0000"/>
              </a:solidFill>
              <a:latin typeface="Arial" panose="020B0604020202020204" pitchFamily="34" charset="0"/>
            </a:endParaRPr>
          </a:p>
          <a:p>
            <a:pPr>
              <a:defRPr/>
            </a:pPr>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dirty="0" smtClean="0">
                <a:latin typeface="Arial" panose="020B0604020202020204" pitchFamily="34" charset="0"/>
              </a:rPr>
              <a:t>如果</a:t>
            </a:r>
            <a:r>
              <a:rPr lang="en-US" altLang="zh-CN" dirty="0" err="1" smtClean="0">
                <a:latin typeface="Arial" panose="020B0604020202020204" pitchFamily="34" charset="0"/>
              </a:rPr>
              <a:t>ai</a:t>
            </a:r>
            <a:r>
              <a:rPr lang="zh-CN" altLang="en-US" dirty="0" smtClean="0">
                <a:latin typeface="Arial" panose="020B0604020202020204" pitchFamily="34" charset="0"/>
              </a:rPr>
              <a:t>与</a:t>
            </a:r>
            <a:r>
              <a:rPr lang="en-US" altLang="zh-CN" dirty="0" err="1" smtClean="0">
                <a:latin typeface="Arial" panose="020B0604020202020204" pitchFamily="34" charset="0"/>
              </a:rPr>
              <a:t>aj</a:t>
            </a:r>
            <a:r>
              <a:rPr lang="zh-CN" altLang="en-US" dirty="0" smtClean="0">
                <a:latin typeface="Arial" panose="020B0604020202020204" pitchFamily="34" charset="0"/>
              </a:rPr>
              <a:t>是一样的</a:t>
            </a:r>
            <a:endParaRPr lang="en-US" altLang="zh-CN" dirty="0" smtClean="0">
              <a:latin typeface="Arial" panose="020B0604020202020204" pitchFamily="34" charset="0"/>
            </a:endParaRPr>
          </a:p>
          <a:p>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f[i+1][j-1]+2</a:t>
            </a:r>
            <a:endParaRPr lang="en-US" altLang="zh-CN" dirty="0" smtClean="0">
              <a:latin typeface="Arial" panose="020B0604020202020204" pitchFamily="34" charset="0"/>
            </a:endParaRPr>
          </a:p>
          <a:p>
            <a:r>
              <a:rPr lang="zh-CN" altLang="en-US" dirty="0" smtClean="0">
                <a:latin typeface="Arial" panose="020B0604020202020204" pitchFamily="34" charset="0"/>
              </a:rPr>
              <a:t>否则：</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][j] = max(f[i+1][j], f[</a:t>
            </a:r>
            <a:r>
              <a:rPr lang="en-US" altLang="zh-CN" dirty="0" err="1" smtClean="0">
                <a:latin typeface="Arial" panose="020B0604020202020204" pitchFamily="34" charset="0"/>
              </a:rPr>
              <a:t>i</a:t>
            </a:r>
            <a:r>
              <a:rPr lang="en-US" altLang="zh-CN" dirty="0" smtClean="0">
                <a:latin typeface="Arial" panose="020B0604020202020204" pitchFamily="34" charset="0"/>
              </a:rPr>
              <a:t>][j-1])</a:t>
            </a:r>
            <a:endParaRPr lang="en-US" altLang="zh-CN" dirty="0" smtClean="0">
              <a:latin typeface="Arial" panose="020B0604020202020204" pitchFamily="34" charset="0"/>
            </a:endParaRPr>
          </a:p>
          <a:p>
            <a:pPr marL="0" indent="0">
              <a:buNone/>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endParaRPr lang="en-US" altLang="zh-CN"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dirty="0"/>
          </a:p>
        </p:txBody>
      </p:sp>
      <p:sp>
        <p:nvSpPr>
          <p:cNvPr id="4" name="标题 1"/>
          <p:cNvSpPr>
            <a:spLocks noGrp="1"/>
          </p:cNvSpPr>
          <p:nvPr>
            <p:ph type="title"/>
          </p:nvPr>
        </p:nvSpPr>
        <p:spPr/>
        <p:txBody>
          <a:bodyPr/>
          <a:lstStyle/>
          <a:p>
            <a:r>
              <a:rPr lang="zh-CN" altLang="en-US" dirty="0" smtClean="0"/>
              <a:t>例</a:t>
            </a:r>
            <a:r>
              <a:rPr lang="en-US" altLang="zh-CN" dirty="0"/>
              <a:t>2</a:t>
            </a:r>
            <a:r>
              <a:rPr lang="zh-CN" altLang="en-US" dirty="0" smtClean="0"/>
              <a:t>：</a:t>
            </a:r>
            <a:r>
              <a:rPr lang="zh-CN" altLang="en-US" dirty="0"/>
              <a:t>最长回文子序列长度</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2.1</a:t>
            </a:r>
            <a:r>
              <a:rPr lang="zh-CN" altLang="en-US" dirty="0" smtClean="0"/>
              <a:t>：最长回文子串长度</a:t>
            </a:r>
            <a:endParaRPr lang="zh-CN" altLang="en-US" dirty="0"/>
          </a:p>
        </p:txBody>
      </p:sp>
      <p:sp>
        <p:nvSpPr>
          <p:cNvPr id="3" name="内容占位符 2"/>
          <p:cNvSpPr>
            <a:spLocks noGrp="1"/>
          </p:cNvSpPr>
          <p:nvPr>
            <p:ph idx="1"/>
          </p:nvPr>
        </p:nvSpPr>
        <p:spPr/>
        <p:txBody>
          <a:bodyPr/>
          <a:lstStyle/>
          <a:p>
            <a:r>
              <a:rPr lang="zh-CN" altLang="en-US" dirty="0"/>
              <a:t>给你一个长度为</a:t>
            </a:r>
            <a:r>
              <a:rPr lang="en-US" altLang="zh-CN" dirty="0"/>
              <a:t>n </a:t>
            </a:r>
            <a:r>
              <a:rPr lang="zh-CN" altLang="en-US" dirty="0"/>
              <a:t>的序列，求最长</a:t>
            </a:r>
            <a:r>
              <a:rPr lang="zh-CN" altLang="en-US" dirty="0" smtClean="0"/>
              <a:t>回文</a:t>
            </a:r>
            <a:r>
              <a:rPr lang="zh-CN" altLang="en-US" dirty="0"/>
              <a:t>子串</a:t>
            </a:r>
            <a:r>
              <a:rPr lang="zh-CN" altLang="en-US" dirty="0" smtClean="0"/>
              <a:t>长度</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357158" y="1071546"/>
            <a:ext cx="8229600" cy="847725"/>
          </a:xfrm>
        </p:spPr>
        <p:txBody>
          <a:bodyPr>
            <a:normAutofit/>
          </a:bodyPr>
          <a:lstStyle/>
          <a:p>
            <a:r>
              <a:rPr lang="zh-CN" altLang="en-US" dirty="0" smtClean="0"/>
              <a:t>例</a:t>
            </a:r>
            <a:r>
              <a:rPr lang="en-US" altLang="zh-CN" dirty="0"/>
              <a:t>3</a:t>
            </a:r>
            <a:r>
              <a:rPr lang="zh-CN" altLang="en-US" dirty="0" smtClean="0"/>
              <a:t>：石子合并</a:t>
            </a:r>
            <a:endParaRPr lang="zh-CN" altLang="en-US" dirty="0" smtClean="0"/>
          </a:p>
        </p:txBody>
      </p:sp>
      <p:sp>
        <p:nvSpPr>
          <p:cNvPr id="70658" name="内容占位符 4"/>
          <p:cNvSpPr>
            <a:spLocks noGrp="1"/>
          </p:cNvSpPr>
          <p:nvPr>
            <p:ph idx="1"/>
          </p:nvPr>
        </p:nvSpPr>
        <p:spPr>
          <a:xfrm>
            <a:off x="285720" y="1857364"/>
            <a:ext cx="8229600" cy="4389438"/>
          </a:xfrm>
        </p:spPr>
        <p:txBody>
          <a:bodyPr/>
          <a:lstStyle/>
          <a:p>
            <a:pPr eaLnBrk="1" hangingPunct="1"/>
            <a:r>
              <a:rPr lang="zh-CN" altLang="en-US" dirty="0" smtClean="0">
                <a:latin typeface="Arial" panose="020B0604020202020204" pitchFamily="34" charset="0"/>
              </a:rPr>
              <a:t>在一个园形操场的四周摆放</a:t>
            </a:r>
            <a:r>
              <a:rPr lang="en-US" altLang="zh-CN" dirty="0" smtClean="0">
                <a:latin typeface="Arial" panose="020B0604020202020204" pitchFamily="34" charset="0"/>
              </a:rPr>
              <a:t>N</a:t>
            </a:r>
            <a:r>
              <a:rPr lang="zh-CN" altLang="en-US" dirty="0" smtClean="0">
                <a:latin typeface="Arial" panose="020B0604020202020204" pitchFamily="34" charset="0"/>
              </a:rPr>
              <a:t>堆石子</a:t>
            </a:r>
            <a:r>
              <a:rPr lang="en-US" altLang="zh-CN" dirty="0" smtClean="0">
                <a:latin typeface="Arial" panose="020B0604020202020204" pitchFamily="34" charset="0"/>
              </a:rPr>
              <a:t>,</a:t>
            </a:r>
            <a:r>
              <a:rPr lang="zh-CN" altLang="en-US" dirty="0" smtClean="0">
                <a:latin typeface="Arial" panose="020B0604020202020204" pitchFamily="34" charset="0"/>
              </a:rPr>
              <a:t>现要将石子有次序地合并成一堆</a:t>
            </a:r>
            <a:r>
              <a:rPr lang="en-US" altLang="zh-CN" dirty="0" smtClean="0">
                <a:latin typeface="Arial" panose="020B0604020202020204" pitchFamily="34" charset="0"/>
              </a:rPr>
              <a:t>.</a:t>
            </a:r>
            <a:r>
              <a:rPr lang="zh-CN" altLang="en-US" dirty="0" smtClean="0">
                <a:latin typeface="Arial" panose="020B0604020202020204" pitchFamily="34" charset="0"/>
              </a:rPr>
              <a:t>规定每次只能选相邻的</a:t>
            </a:r>
            <a:r>
              <a:rPr lang="en-US" altLang="zh-CN" dirty="0" smtClean="0">
                <a:latin typeface="Arial" panose="020B0604020202020204" pitchFamily="34" charset="0"/>
              </a:rPr>
              <a:t>2</a:t>
            </a:r>
            <a:r>
              <a:rPr lang="zh-CN" altLang="en-US" dirty="0" smtClean="0">
                <a:latin typeface="Arial" panose="020B0604020202020204" pitchFamily="34" charset="0"/>
              </a:rPr>
              <a:t>堆合并成新的一堆，并将新的一堆的石子数，记为该次合并的得分。</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试设计出</a:t>
            </a:r>
            <a:r>
              <a:rPr lang="en-US" altLang="zh-CN" dirty="0" smtClean="0">
                <a:latin typeface="Arial" panose="020B0604020202020204" pitchFamily="34" charset="0"/>
              </a:rPr>
              <a:t>1</a:t>
            </a:r>
            <a:r>
              <a:rPr lang="zh-CN" altLang="en-US" dirty="0" smtClean="0">
                <a:latin typeface="Arial" panose="020B0604020202020204" pitchFamily="34" charset="0"/>
              </a:rPr>
              <a:t>个算法</a:t>
            </a:r>
            <a:r>
              <a:rPr lang="en-US" altLang="zh-CN" dirty="0" smtClean="0">
                <a:latin typeface="Arial" panose="020B0604020202020204" pitchFamily="34" charset="0"/>
              </a:rPr>
              <a:t>,</a:t>
            </a:r>
            <a:r>
              <a:rPr lang="zh-CN" altLang="en-US" dirty="0" smtClean="0">
                <a:latin typeface="Arial" panose="020B0604020202020204" pitchFamily="34" charset="0"/>
              </a:rPr>
              <a:t>计算出将</a:t>
            </a:r>
            <a:r>
              <a:rPr lang="en-US" altLang="zh-CN" dirty="0" smtClean="0">
                <a:latin typeface="Arial" panose="020B0604020202020204" pitchFamily="34" charset="0"/>
              </a:rPr>
              <a:t>N</a:t>
            </a:r>
            <a:r>
              <a:rPr lang="zh-CN" altLang="en-US" dirty="0" smtClean="0">
                <a:latin typeface="Arial" panose="020B0604020202020204" pitchFamily="34" charset="0"/>
              </a:rPr>
              <a:t>堆石子合并成</a:t>
            </a:r>
            <a:r>
              <a:rPr lang="en-US" altLang="zh-CN" dirty="0" smtClean="0">
                <a:latin typeface="Arial" panose="020B0604020202020204" pitchFamily="34" charset="0"/>
              </a:rPr>
              <a:t>1</a:t>
            </a:r>
            <a:r>
              <a:rPr lang="zh-CN" altLang="en-US" dirty="0" smtClean="0">
                <a:latin typeface="Arial" panose="020B0604020202020204" pitchFamily="34" charset="0"/>
              </a:rPr>
              <a:t>堆的最小得分和最大得分</a:t>
            </a:r>
            <a:r>
              <a:rPr lang="en-US" altLang="zh-CN" dirty="0" smtClean="0">
                <a:latin typeface="Arial" panose="020B0604020202020204" pitchFamily="34" charset="0"/>
              </a:rPr>
              <a:t>.</a:t>
            </a:r>
            <a:endParaRPr lang="en-US" altLang="zh-CN" dirty="0" smtClean="0">
              <a:latin typeface="Arial" panose="020B0604020202020204" pitchFamily="34" charset="0"/>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428596" y="1571612"/>
            <a:ext cx="8229600" cy="5000625"/>
          </a:xfrm>
        </p:spPr>
        <p:txBody>
          <a:bodyPr>
            <a:normAutofit fontScale="92500" lnSpcReduction="20000"/>
          </a:bodyPr>
          <a:lstStyle/>
          <a:p>
            <a:pPr eaLnBrk="1" hangingPunct="1"/>
            <a:r>
              <a:rPr lang="zh-CN" altLang="en-US" b="1" dirty="0" smtClean="0">
                <a:solidFill>
                  <a:srgbClr val="0070C0"/>
                </a:solidFill>
                <a:latin typeface="Arial" panose="020B0604020202020204" pitchFamily="34" charset="0"/>
              </a:rPr>
              <a:t>先考虑没有环的情况：</a:t>
            </a:r>
            <a:endParaRPr lang="en-US" altLang="zh-CN" b="1" dirty="0" smtClean="0">
              <a:solidFill>
                <a:srgbClr val="0070C0"/>
              </a:solidFill>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第一步：确定状态</a:t>
            </a:r>
            <a:endParaRPr lang="zh-CN" altLang="en-US" b="1" dirty="0" smtClean="0">
              <a:solidFill>
                <a:srgbClr val="0070C0"/>
              </a:solidFill>
              <a:latin typeface="Arial" panose="020B0604020202020204" pitchFamily="34" charset="0"/>
            </a:endParaRPr>
          </a:p>
          <a:p>
            <a:pPr eaLnBrk="1" hangingPunct="1"/>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a:t>
            </a:r>
            <a:r>
              <a:rPr lang="zh-CN" altLang="en-US" dirty="0" smtClean="0">
                <a:latin typeface="Arial" panose="020B0604020202020204" pitchFamily="34" charset="0"/>
              </a:rPr>
              <a:t>表示</a:t>
            </a:r>
            <a:r>
              <a:rPr lang="zh-CN" altLang="en-US" dirty="0" smtClean="0">
                <a:solidFill>
                  <a:srgbClr val="FF0000"/>
                </a:solidFill>
                <a:latin typeface="Arial" panose="020B0604020202020204" pitchFamily="34" charset="0"/>
              </a:rPr>
              <a:t>合并</a:t>
            </a:r>
            <a:r>
              <a:rPr lang="en-US" altLang="zh-CN" dirty="0" err="1" smtClean="0">
                <a:solidFill>
                  <a:srgbClr val="FF0000"/>
                </a:solidFill>
                <a:latin typeface="Arial" panose="020B0604020202020204" pitchFamily="34" charset="0"/>
              </a:rPr>
              <a:t>i</a:t>
            </a:r>
            <a:r>
              <a:rPr lang="zh-CN" altLang="en-US" dirty="0" smtClean="0">
                <a:solidFill>
                  <a:srgbClr val="FF0000"/>
                </a:solidFill>
                <a:latin typeface="Arial" panose="020B0604020202020204" pitchFamily="34" charset="0"/>
              </a:rPr>
              <a:t>到</a:t>
            </a:r>
            <a:r>
              <a:rPr lang="en-US" altLang="zh-CN" dirty="0" smtClean="0">
                <a:solidFill>
                  <a:srgbClr val="FF0000"/>
                </a:solidFill>
                <a:latin typeface="Arial" panose="020B0604020202020204" pitchFamily="34" charset="0"/>
              </a:rPr>
              <a:t>j</a:t>
            </a:r>
            <a:r>
              <a:rPr lang="zh-CN" altLang="en-US" dirty="0" smtClean="0">
                <a:solidFill>
                  <a:srgbClr val="FF0000"/>
                </a:solidFill>
                <a:latin typeface="Arial" panose="020B0604020202020204" pitchFamily="34" charset="0"/>
              </a:rPr>
              <a:t>的所有石子的得分</a:t>
            </a:r>
            <a:endParaRPr lang="en-US" altLang="zh-CN" dirty="0" smtClean="0">
              <a:solidFill>
                <a:srgbClr val="FF0000"/>
              </a:solidFill>
              <a:latin typeface="Arial" panose="020B0604020202020204" pitchFamily="34" charset="0"/>
            </a:endParaRPr>
          </a:p>
          <a:p>
            <a:r>
              <a:rPr lang="zh-CN" altLang="en-US" b="1" dirty="0" smtClean="0">
                <a:solidFill>
                  <a:srgbClr val="FF33CC"/>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第二步：确定状态转移方程</a:t>
            </a:r>
            <a:endParaRPr lang="zh-CN" altLang="en-US" dirty="0" smtClean="0">
              <a:solidFill>
                <a:srgbClr val="FF0000"/>
              </a:solidFill>
              <a:latin typeface="Arial" panose="020B0604020202020204" pitchFamily="34" charset="0"/>
            </a:endParaRPr>
          </a:p>
          <a:p>
            <a:pPr eaLnBrk="1" hangingPunct="1"/>
            <a:r>
              <a:rPr lang="zh-CN" altLang="en-US" dirty="0" smtClean="0">
                <a:latin typeface="Arial" panose="020B0604020202020204" pitchFamily="34" charset="0"/>
              </a:rPr>
              <a:t>枚举最后一次合并！！！</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f[</a:t>
            </a:r>
            <a:r>
              <a:rPr lang="en-US" altLang="zh-CN" dirty="0" err="1" smtClean="0">
                <a:latin typeface="Arial" panose="020B0604020202020204" pitchFamily="34" charset="0"/>
              </a:rPr>
              <a:t>i,j</a:t>
            </a:r>
            <a:r>
              <a:rPr lang="en-US" altLang="zh-CN" dirty="0" smtClean="0">
                <a:latin typeface="Arial" panose="020B0604020202020204" pitchFamily="34" charset="0"/>
              </a:rPr>
              <a:t>] = max(f[</a:t>
            </a:r>
            <a:r>
              <a:rPr lang="en-US" altLang="zh-CN" dirty="0" err="1" smtClean="0">
                <a:latin typeface="Arial" panose="020B0604020202020204" pitchFamily="34" charset="0"/>
              </a:rPr>
              <a:t>i</a:t>
            </a:r>
            <a:r>
              <a:rPr lang="en-US" altLang="zh-CN" dirty="0" smtClean="0">
                <a:latin typeface="Arial" panose="020B0604020202020204" pitchFamily="34" charset="0"/>
              </a:rPr>
              <a:t>][j]</a:t>
            </a:r>
            <a:r>
              <a:rPr lang="zh-CN" altLang="en-US" dirty="0" smtClean="0">
                <a:latin typeface="Arial" panose="020B0604020202020204" pitchFamily="34" charset="0"/>
              </a:rPr>
              <a:t>， </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][k] + f[k + 1][j] + sum[</a:t>
            </a:r>
            <a:r>
              <a:rPr lang="en-US" altLang="zh-CN" dirty="0" err="1" smtClean="0">
                <a:latin typeface="Arial" panose="020B0604020202020204" pitchFamily="34" charset="0"/>
              </a:rPr>
              <a:t>i</a:t>
            </a:r>
            <a:r>
              <a:rPr lang="en-US" altLang="zh-CN" dirty="0" smtClean="0">
                <a:latin typeface="Arial" panose="020B0604020202020204" pitchFamily="34" charset="0"/>
              </a:rPr>
              <a:t>][j]) </a:t>
            </a:r>
            <a:endParaRPr lang="zh-CN" altLang="en-US" dirty="0" smtClean="0">
              <a:latin typeface="Arial" panose="020B0604020202020204" pitchFamily="34" charset="0"/>
            </a:endParaRPr>
          </a:p>
          <a:p>
            <a:pPr eaLnBrk="1" hangingPunct="1"/>
            <a:r>
              <a:rPr lang="en-US" altLang="zh-CN" dirty="0" smtClean="0">
                <a:latin typeface="Arial" panose="020B0604020202020204" pitchFamily="34" charset="0"/>
              </a:rPr>
              <a:t>sum[</a:t>
            </a:r>
            <a:r>
              <a:rPr lang="en-US" altLang="zh-CN" dirty="0" err="1" smtClean="0">
                <a:latin typeface="Arial" panose="020B0604020202020204" pitchFamily="34" charset="0"/>
              </a:rPr>
              <a:t>i</a:t>
            </a:r>
            <a:r>
              <a:rPr lang="en-US" altLang="zh-CN" dirty="0" smtClean="0">
                <a:latin typeface="Arial" panose="020B0604020202020204" pitchFamily="34" charset="0"/>
              </a:rPr>
              <a:t>][j] </a:t>
            </a:r>
            <a:r>
              <a:rPr lang="zh-CN" altLang="en-US" dirty="0" smtClean="0">
                <a:latin typeface="Arial" panose="020B0604020202020204" pitchFamily="34" charset="0"/>
              </a:rPr>
              <a:t>表示</a:t>
            </a:r>
            <a:r>
              <a:rPr lang="en-US" altLang="zh-CN" dirty="0" err="1" smtClean="0">
                <a:latin typeface="Arial" panose="020B0604020202020204" pitchFamily="34" charset="0"/>
              </a:rPr>
              <a:t>i</a:t>
            </a:r>
            <a:r>
              <a:rPr lang="zh-CN" altLang="en-US" dirty="0" smtClean="0">
                <a:latin typeface="Arial" panose="020B0604020202020204" pitchFamily="34" charset="0"/>
              </a:rPr>
              <a:t>到</a:t>
            </a:r>
            <a:r>
              <a:rPr lang="en-US" altLang="zh-CN" dirty="0" smtClean="0">
                <a:latin typeface="Arial" panose="020B0604020202020204" pitchFamily="34" charset="0"/>
              </a:rPr>
              <a:t>j</a:t>
            </a:r>
            <a:r>
              <a:rPr lang="zh-CN" altLang="en-US" dirty="0" smtClean="0">
                <a:latin typeface="Arial" panose="020B0604020202020204" pitchFamily="34" charset="0"/>
              </a:rPr>
              <a:t>的石子的价值和！（也可以前缀和实现 </a:t>
            </a:r>
            <a:r>
              <a:rPr lang="en-US" altLang="zh-CN" dirty="0" smtClean="0">
                <a:latin typeface="Arial" panose="020B0604020202020204" pitchFamily="34" charset="0"/>
              </a:rPr>
              <a:t>sum[</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zh-CN" altLang="en-US" dirty="0" smtClean="0">
                <a:latin typeface="Arial" panose="020B0604020202020204" pitchFamily="34" charset="0"/>
              </a:rPr>
              <a:t>表示前</a:t>
            </a:r>
            <a:r>
              <a:rPr lang="en-US" altLang="zh-CN" dirty="0" err="1" smtClean="0">
                <a:latin typeface="Arial" panose="020B0604020202020204" pitchFamily="34" charset="0"/>
              </a:rPr>
              <a:t>i</a:t>
            </a:r>
            <a:r>
              <a:rPr lang="zh-CN" altLang="en-US" dirty="0" smtClean="0">
                <a:latin typeface="Arial" panose="020B0604020202020204" pitchFamily="34" charset="0"/>
              </a:rPr>
              <a:t>个石子的价值，那么我们需要的就是</a:t>
            </a:r>
            <a:r>
              <a:rPr lang="en-US" altLang="zh-CN" dirty="0" smtClean="0">
                <a:latin typeface="Arial" panose="020B0604020202020204" pitchFamily="34" charset="0"/>
              </a:rPr>
              <a:t>sum[j] – sum[</a:t>
            </a:r>
            <a:r>
              <a:rPr lang="en-US" altLang="zh-CN" dirty="0" err="1" smtClean="0">
                <a:latin typeface="Arial" panose="020B0604020202020204" pitchFamily="34" charset="0"/>
              </a:rPr>
              <a:t>i</a:t>
            </a:r>
            <a:r>
              <a:rPr lang="en-US" altLang="zh-CN" dirty="0" smtClean="0">
                <a:latin typeface="Arial" panose="020B0604020202020204" pitchFamily="34" charset="0"/>
              </a:rPr>
              <a:t> -1]</a:t>
            </a:r>
            <a:r>
              <a:rPr lang="zh-CN" altLang="en-US" dirty="0" smtClean="0">
                <a:latin typeface="Arial" panose="020B0604020202020204" pitchFamily="34" charset="0"/>
              </a:rPr>
              <a:t>）</a:t>
            </a:r>
            <a:endParaRPr lang="zh-CN" altLang="en-US" dirty="0" smtClean="0">
              <a:latin typeface="Arial" panose="020B0604020202020204" pitchFamily="34" charset="0"/>
            </a:endParaRPr>
          </a:p>
          <a:p>
            <a:pPr eaLnBrk="1" hangingPunct="1"/>
            <a:r>
              <a:rPr lang="zh-CN" altLang="en-US" dirty="0" smtClean="0">
                <a:latin typeface="Arial" panose="020B0604020202020204" pitchFamily="34" charset="0"/>
              </a:rPr>
              <a:t>但是现在有环！</a:t>
            </a:r>
            <a:endParaRPr lang="en-US" altLang="zh-CN" dirty="0" smtClean="0">
              <a:latin typeface="Arial" panose="020B0604020202020204" pitchFamily="34" charset="0"/>
            </a:endParaRPr>
          </a:p>
          <a:p>
            <a:pPr eaLnBrk="1" hangingPunct="1"/>
            <a:r>
              <a:rPr lang="en-US" altLang="zh-CN" dirty="0" smtClean="0">
                <a:latin typeface="Arial" panose="020B0604020202020204" pitchFamily="34" charset="0"/>
              </a:rPr>
              <a:t>——</a:t>
            </a:r>
            <a:r>
              <a:rPr lang="zh-CN" altLang="en-US" dirty="0" smtClean="0">
                <a:latin typeface="Arial" panose="020B0604020202020204" pitchFamily="34" charset="0"/>
              </a:rPr>
              <a:t>你可以通过取模的方法把它变成循环的！</a:t>
            </a:r>
            <a:endParaRPr lang="en-US" altLang="zh-CN" dirty="0" smtClean="0">
              <a:latin typeface="Arial" panose="020B0604020202020204" pitchFamily="34" charset="0"/>
            </a:endParaRPr>
          </a:p>
          <a:p>
            <a:pPr eaLnBrk="1" hangingPunct="1"/>
            <a:r>
              <a:rPr lang="zh-CN" altLang="en-US" dirty="0" smtClean="0">
                <a:latin typeface="Arial" panose="020B0604020202020204" pitchFamily="34" charset="0"/>
              </a:rPr>
              <a:t>也可以将序列加倍：变成‘</a:t>
            </a:r>
            <a:r>
              <a:rPr lang="en-US" altLang="zh-CN" dirty="0" smtClean="0">
                <a:latin typeface="Arial" panose="020B0604020202020204" pitchFamily="34" charset="0"/>
              </a:rPr>
              <a:t>12341234</a:t>
            </a:r>
            <a:r>
              <a:rPr lang="zh-CN" altLang="en-US" dirty="0" smtClean="0">
                <a:latin typeface="Arial" panose="020B0604020202020204" pitchFamily="34" charset="0"/>
              </a:rPr>
              <a:t>’，就可以完全用链的方法解决了！</a:t>
            </a:r>
            <a:endParaRPr lang="en-US" altLang="zh-CN" dirty="0" smtClean="0">
              <a:latin typeface="Arial" panose="020B0604020202020204" pitchFamily="34" charset="0"/>
            </a:endParaRPr>
          </a:p>
          <a:p>
            <a:pPr eaLnBrk="1" hangingPunct="1"/>
            <a:r>
              <a:rPr lang="zh-CN" altLang="en-US" dirty="0" smtClean="0">
                <a:latin typeface="Arial" panose="020B0604020202020204" pitchFamily="34" charset="0"/>
              </a:rPr>
              <a:t>边界：</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en-US" altLang="zh-CN" dirty="0" err="1" smtClean="0">
                <a:latin typeface="Arial" panose="020B0604020202020204" pitchFamily="34" charset="0"/>
              </a:rPr>
              <a:t>i</a:t>
            </a:r>
            <a:r>
              <a:rPr lang="en-US" altLang="zh-CN" dirty="0" smtClean="0">
                <a:latin typeface="Arial" panose="020B0604020202020204" pitchFamily="34" charset="0"/>
              </a:rPr>
              <a:t>] = 0</a:t>
            </a:r>
            <a:endParaRPr lang="en-US" altLang="zh-CN" dirty="0" smtClean="0">
              <a:latin typeface="Arial" panose="020B0604020202020204" pitchFamily="34" charset="0"/>
            </a:endParaRPr>
          </a:p>
          <a:p>
            <a:pPr eaLnBrk="1" hangingPunct="1">
              <a:buFont typeface="Wingdings 2" panose="05020102010507070707" pitchFamily="18" charset="2"/>
              <a:buNone/>
            </a:pPr>
            <a:endParaRPr lang="en-US" altLang="zh-CN" dirty="0" smtClean="0"/>
          </a:p>
          <a:p>
            <a:pPr eaLnBrk="1" hangingPunct="1"/>
            <a:endParaRPr lang="zh-CN" altLang="en-US" dirty="0" smtClean="0"/>
          </a:p>
        </p:txBody>
      </p:sp>
      <p:sp>
        <p:nvSpPr>
          <p:cNvPr id="4" name="标题 1"/>
          <p:cNvSpPr>
            <a:spLocks noGrp="1"/>
          </p:cNvSpPr>
          <p:nvPr>
            <p:ph type="title"/>
          </p:nvPr>
        </p:nvSpPr>
        <p:spPr>
          <a:xfrm>
            <a:off x="357158" y="714356"/>
            <a:ext cx="8229600" cy="847725"/>
          </a:xfrm>
        </p:spPr>
        <p:txBody>
          <a:bodyPr>
            <a:normAutofit/>
          </a:bodyPr>
          <a:lstStyle/>
          <a:p>
            <a:r>
              <a:rPr lang="zh-CN" altLang="en-US" dirty="0" smtClean="0"/>
              <a:t>例</a:t>
            </a:r>
            <a:r>
              <a:rPr lang="en-US" altLang="zh-CN" dirty="0"/>
              <a:t>3</a:t>
            </a:r>
            <a:r>
              <a:rPr lang="zh-CN" altLang="en-US" dirty="0" smtClean="0"/>
              <a:t>：石子合并</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7">
                                            <p:txEl>
                                              <p:pRg st="0" end="0"/>
                                            </p:txEl>
                                          </p:spTgt>
                                        </p:tgtEl>
                                        <p:attrNameLst>
                                          <p:attrName>style.visibility</p:attrName>
                                        </p:attrNameLst>
                                      </p:cBhvr>
                                      <p:to>
                                        <p:strVal val="visible"/>
                                      </p:to>
                                    </p:set>
                                    <p:anim calcmode="lin" valueType="num">
                                      <p:cBhvr additive="base">
                                        <p:cTn id="7" dur="500" fill="hold"/>
                                        <p:tgtEl>
                                          <p:spTgt spid="604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7">
                                            <p:txEl>
                                              <p:pRg st="1" end="1"/>
                                            </p:txEl>
                                          </p:spTgt>
                                        </p:tgtEl>
                                        <p:attrNameLst>
                                          <p:attrName>style.visibility</p:attrName>
                                        </p:attrNameLst>
                                      </p:cBhvr>
                                      <p:to>
                                        <p:strVal val="visible"/>
                                      </p:to>
                                    </p:set>
                                    <p:anim calcmode="lin" valueType="num">
                                      <p:cBhvr additive="base">
                                        <p:cTn id="13" dur="500" fill="hold"/>
                                        <p:tgtEl>
                                          <p:spTgt spid="604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7">
                                            <p:txEl>
                                              <p:pRg st="2" end="2"/>
                                            </p:txEl>
                                          </p:spTgt>
                                        </p:tgtEl>
                                        <p:attrNameLst>
                                          <p:attrName>style.visibility</p:attrName>
                                        </p:attrNameLst>
                                      </p:cBhvr>
                                      <p:to>
                                        <p:strVal val="visible"/>
                                      </p:to>
                                    </p:set>
                                    <p:anim calcmode="lin" valueType="num">
                                      <p:cBhvr additive="base">
                                        <p:cTn id="19" dur="500" fill="hold"/>
                                        <p:tgtEl>
                                          <p:spTgt spid="604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7">
                                            <p:txEl>
                                              <p:pRg st="3" end="3"/>
                                            </p:txEl>
                                          </p:spTgt>
                                        </p:tgtEl>
                                        <p:attrNameLst>
                                          <p:attrName>style.visibility</p:attrName>
                                        </p:attrNameLst>
                                      </p:cBhvr>
                                      <p:to>
                                        <p:strVal val="visible"/>
                                      </p:to>
                                    </p:set>
                                    <p:anim calcmode="lin" valueType="num">
                                      <p:cBhvr additive="base">
                                        <p:cTn id="25" dur="500" fill="hold"/>
                                        <p:tgtEl>
                                          <p:spTgt spid="604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417">
                                            <p:txEl>
                                              <p:pRg st="4" end="4"/>
                                            </p:txEl>
                                          </p:spTgt>
                                        </p:tgtEl>
                                        <p:attrNameLst>
                                          <p:attrName>style.visibility</p:attrName>
                                        </p:attrNameLst>
                                      </p:cBhvr>
                                      <p:to>
                                        <p:strVal val="visible"/>
                                      </p:to>
                                    </p:set>
                                    <p:anim calcmode="lin" valueType="num">
                                      <p:cBhvr additive="base">
                                        <p:cTn id="31" dur="500" fill="hold"/>
                                        <p:tgtEl>
                                          <p:spTgt spid="604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0417">
                                            <p:txEl>
                                              <p:pRg st="5" end="5"/>
                                            </p:txEl>
                                          </p:spTgt>
                                        </p:tgtEl>
                                        <p:attrNameLst>
                                          <p:attrName>style.visibility</p:attrName>
                                        </p:attrNameLst>
                                      </p:cBhvr>
                                      <p:to>
                                        <p:strVal val="visible"/>
                                      </p:to>
                                    </p:set>
                                    <p:anim calcmode="lin" valueType="num">
                                      <p:cBhvr additive="base">
                                        <p:cTn id="37" dur="500" fill="hold"/>
                                        <p:tgtEl>
                                          <p:spTgt spid="6041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0417">
                                            <p:txEl>
                                              <p:pRg st="6" end="6"/>
                                            </p:txEl>
                                          </p:spTgt>
                                        </p:tgtEl>
                                        <p:attrNameLst>
                                          <p:attrName>style.visibility</p:attrName>
                                        </p:attrNameLst>
                                      </p:cBhvr>
                                      <p:to>
                                        <p:strVal val="visible"/>
                                      </p:to>
                                    </p:set>
                                    <p:anim calcmode="lin" valueType="num">
                                      <p:cBhvr additive="base">
                                        <p:cTn id="43" dur="500" fill="hold"/>
                                        <p:tgtEl>
                                          <p:spTgt spid="6041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0417">
                                            <p:txEl>
                                              <p:pRg st="7" end="7"/>
                                            </p:txEl>
                                          </p:spTgt>
                                        </p:tgtEl>
                                        <p:attrNameLst>
                                          <p:attrName>style.visibility</p:attrName>
                                        </p:attrNameLst>
                                      </p:cBhvr>
                                      <p:to>
                                        <p:strVal val="visible"/>
                                      </p:to>
                                    </p:set>
                                    <p:anim calcmode="lin" valueType="num">
                                      <p:cBhvr additive="base">
                                        <p:cTn id="49" dur="500" fill="hold"/>
                                        <p:tgtEl>
                                          <p:spTgt spid="6041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0417">
                                            <p:txEl>
                                              <p:pRg st="8" end="8"/>
                                            </p:txEl>
                                          </p:spTgt>
                                        </p:tgtEl>
                                        <p:attrNameLst>
                                          <p:attrName>style.visibility</p:attrName>
                                        </p:attrNameLst>
                                      </p:cBhvr>
                                      <p:to>
                                        <p:strVal val="visible"/>
                                      </p:to>
                                    </p:set>
                                    <p:anim calcmode="lin" valueType="num">
                                      <p:cBhvr additive="base">
                                        <p:cTn id="55" dur="500" fill="hold"/>
                                        <p:tgtEl>
                                          <p:spTgt spid="6041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04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0417">
                                            <p:txEl>
                                              <p:pRg st="9" end="9"/>
                                            </p:txEl>
                                          </p:spTgt>
                                        </p:tgtEl>
                                        <p:attrNameLst>
                                          <p:attrName>style.visibility</p:attrName>
                                        </p:attrNameLst>
                                      </p:cBhvr>
                                      <p:to>
                                        <p:strVal val="visible"/>
                                      </p:to>
                                    </p:set>
                                    <p:anim calcmode="lin" valueType="num">
                                      <p:cBhvr additive="base">
                                        <p:cTn id="61" dur="500" fill="hold"/>
                                        <p:tgtEl>
                                          <p:spTgt spid="6041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41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0417">
                                            <p:txEl>
                                              <p:pRg st="10" end="10"/>
                                            </p:txEl>
                                          </p:spTgt>
                                        </p:tgtEl>
                                        <p:attrNameLst>
                                          <p:attrName>style.visibility</p:attrName>
                                        </p:attrNameLst>
                                      </p:cBhvr>
                                      <p:to>
                                        <p:strVal val="visible"/>
                                      </p:to>
                                    </p:set>
                                    <p:anim calcmode="lin" valueType="num">
                                      <p:cBhvr additive="base">
                                        <p:cTn id="67"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竖排文字占位符 4"/>
          <p:cNvSpPr>
            <a:spLocks noGrp="1"/>
          </p:cNvSpPr>
          <p:nvPr>
            <p:ph idx="1"/>
          </p:nvPr>
        </p:nvSpPr>
        <p:spPr>
          <a:xfrm>
            <a:off x="500034" y="1357298"/>
            <a:ext cx="8229600" cy="4389120"/>
          </a:xfrm>
        </p:spPr>
        <p:txBody>
          <a:bodyPr/>
          <a:lstStyle/>
          <a:p>
            <a:r>
              <a:rPr lang="zh-CN" altLang="en-US" dirty="0" smtClean="0"/>
              <a:t>区经典间</a:t>
            </a:r>
            <a:r>
              <a:rPr lang="en-US" altLang="zh-CN" dirty="0" err="1" smtClean="0"/>
              <a:t>dp</a:t>
            </a:r>
            <a:r>
              <a:rPr lang="zh-CN" altLang="en-US" dirty="0" smtClean="0"/>
              <a:t>比较难以理解，建议大家手动画表格进行理解，正如第二版小白书（</a:t>
            </a:r>
            <a:r>
              <a:rPr lang="en-US" altLang="zh-CN" dirty="0" smtClean="0"/>
              <a:t>《</a:t>
            </a:r>
            <a:r>
              <a:rPr lang="zh-CN" altLang="en-US" dirty="0" smtClean="0"/>
              <a:t>算法竞赛入门</a:t>
            </a:r>
            <a:r>
              <a:rPr lang="en-US" altLang="zh-CN" dirty="0" smtClean="0"/>
              <a:t>》</a:t>
            </a:r>
            <a:r>
              <a:rPr lang="zh-CN" altLang="en-US" dirty="0" smtClean="0"/>
              <a:t>）序言里所说：“有时学习算法最好的方法不是编程序而是手算。”手算看似枯燥，但是实际上更像是在玩游戏，而对于动态规划来说，列表必然会让你更快更好的理解它。</a:t>
            </a:r>
            <a:endParaRPr lang="en-GB" sz="28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sz="3200"/>
              <a:t>题意：农夫约翰要购买价格为T的物品，他有N种硬币，每种硬币的面额为Vi，数量为Ci，同时店主也只有这几种面额的硬币，但数量无限，问约翰总共要经手的硬币数量（约翰买东西给店主的硬币数量+店主找钱给约翰的硬币数量=约翰经手的硬币数量）（约翰是多重背包，店主是完全背包）</a:t>
            </a:r>
            <a:endParaRPr lang="zh-CN" altLang="en-US" sz="3200"/>
          </a:p>
          <a:p>
            <a:endParaRPr lang="zh-CN" altLang="en-US" sz="3200"/>
          </a:p>
          <a:p>
            <a:endParaRPr lang="zh-CN" altLang="en-US" sz="3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主要难点在于那个人应该付多少钱？付钱的上界是什么？</a:t>
            </a:r>
            <a:endParaRPr lang="zh-CN" altLang="en-US"/>
          </a:p>
        </p:txBody>
      </p:sp>
      <p:sp>
        <p:nvSpPr>
          <p:cNvPr id="3" name="内容占位符 2"/>
          <p:cNvSpPr>
            <a:spLocks noGrp="1"/>
          </p:cNvSpPr>
          <p:nvPr>
            <p:ph idx="1"/>
          </p:nvPr>
        </p:nvSpPr>
        <p:spPr/>
        <p:txBody>
          <a:bodyPr>
            <a:normAutofit fontScale="80000"/>
          </a:bodyPr>
          <a:p>
            <a:pPr marL="0" indent="0">
              <a:buNone/>
            </a:pPr>
            <a:endParaRPr lang="zh-CN" altLang="en-US"/>
          </a:p>
          <a:p>
            <a:r>
              <a:rPr lang="zh-CN" altLang="en-US">
                <a:sym typeface="+mn-ea"/>
              </a:rPr>
              <a:t>付钱的上界为maxV*maxV+T（maxV是最大面额的纸币）</a:t>
            </a:r>
            <a:endParaRPr lang="zh-CN" altLang="en-US"/>
          </a:p>
          <a:p>
            <a:r>
              <a:rPr lang="zh-CN" altLang="en-US">
                <a:sym typeface="+mn-ea"/>
              </a:rPr>
              <a:t>假设顾客给的钱超过T+maxVmaxV，则店家找的钱肯定超过maxVmaxV，找的钱币数n超过maxV。</a:t>
            </a:r>
            <a:endParaRPr lang="zh-CN" altLang="en-US"/>
          </a:p>
          <a:p>
            <a:r>
              <a:rPr lang="zh-CN" altLang="en-US">
                <a:sym typeface="+mn-ea"/>
              </a:rPr>
              <a:t>设店家找的钱币为一序列，则其前n项和为sum（n），则根据鸽巢原理，至少存在两个sum（i）和sum（j）对maxV取余值相同</a:t>
            </a:r>
            <a:endParaRPr lang="zh-CN" altLang="en-US">
              <a:sym typeface="+mn-ea"/>
            </a:endParaRPr>
          </a:p>
          <a:p>
            <a:r>
              <a:rPr lang="zh-CN" altLang="en-US">
                <a:sym typeface="+mn-ea"/>
              </a:rPr>
              <a:t>（因为sum%maxV&lt;maxV且n&gt;maxV）。</a:t>
            </a:r>
            <a:endParaRPr lang="zh-CN" altLang="en-US"/>
          </a:p>
          <a:p>
            <a:r>
              <a:rPr lang="zh-CN" altLang="en-US">
                <a:sym typeface="+mn-ea"/>
              </a:rPr>
              <a:t>则sum（j）-sum（i）为maxV的倍数，同理，在买家付的钱中也存在一部分这样的钱，则买家和卖家这部分可约去得到更优解。</a:t>
            </a:r>
            <a:endParaRPr lang="zh-CN" altLang="en-US"/>
          </a:p>
          <a:p>
            <a:r>
              <a:rPr lang="zh-CN" altLang="en-US">
                <a:sym typeface="+mn-ea"/>
              </a:rPr>
              <a:t>故上限为T+maxV*maxV。</a:t>
            </a:r>
            <a:endParaRPr lang="zh-CN" altLang="en-US"/>
          </a:p>
          <a:p>
            <a:r>
              <a:rPr lang="zh-CN" altLang="en-US">
                <a:sym typeface="+mn-ea"/>
              </a:rPr>
              <a:t>找到上界之后就是多重背包和完全背包了</a:t>
            </a:r>
            <a:endParaRPr lang="zh-CN" altLang="en-US"/>
          </a:p>
          <a:p>
            <a:endParaRPr lang="zh-CN" altLang="en-US"/>
          </a:p>
          <a:p>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78815" y="2705100"/>
            <a:ext cx="5229225" cy="1447800"/>
          </a:xfrm>
          <a:prstGeom prst="rect">
            <a:avLst/>
          </a:prstGeom>
        </p:spPr>
      </p:pic>
      <p:pic>
        <p:nvPicPr>
          <p:cNvPr id="5" name="图片 4"/>
          <p:cNvPicPr>
            <a:picLocks noChangeAspect="1"/>
          </p:cNvPicPr>
          <p:nvPr/>
        </p:nvPicPr>
        <p:blipFill>
          <a:blip r:embed="rId2"/>
          <a:stretch>
            <a:fillRect/>
          </a:stretch>
        </p:blipFill>
        <p:spPr>
          <a:xfrm>
            <a:off x="466090" y="4819015"/>
            <a:ext cx="8382000" cy="1819275"/>
          </a:xfrm>
          <a:prstGeom prst="rect">
            <a:avLst/>
          </a:prstGeom>
        </p:spPr>
      </p:pic>
      <p:sp>
        <p:nvSpPr>
          <p:cNvPr id="6" name="文本框 5"/>
          <p:cNvSpPr txBox="1"/>
          <p:nvPr/>
        </p:nvSpPr>
        <p:spPr>
          <a:xfrm>
            <a:off x="6205855" y="741045"/>
            <a:ext cx="2540000" cy="3415030"/>
          </a:xfrm>
          <a:prstGeom prst="rect">
            <a:avLst/>
          </a:prstGeom>
          <a:noFill/>
        </p:spPr>
        <p:txBody>
          <a:bodyPr wrap="square" rtlCol="0" anchor="t">
            <a:spAutoFit/>
          </a:bodyPr>
          <a:p>
            <a:r>
              <a:rPr lang="zh-CN" altLang="en-US"/>
              <a:t>输入</a:t>
            </a:r>
            <a:endParaRPr lang="zh-CN" altLang="en-US"/>
          </a:p>
          <a:p>
            <a:r>
              <a:rPr lang="zh-CN" altLang="en-US"/>
              <a:t>4</a:t>
            </a:r>
            <a:endParaRPr lang="zh-CN" altLang="en-US"/>
          </a:p>
          <a:p>
            <a:r>
              <a:rPr lang="zh-CN" altLang="en-US"/>
              <a:t>1 3</a:t>
            </a:r>
            <a:endParaRPr lang="zh-CN" altLang="en-US"/>
          </a:p>
          <a:p>
            <a:r>
              <a:rPr lang="zh-CN" altLang="en-US"/>
              <a:t>2 9</a:t>
            </a:r>
            <a:endParaRPr lang="zh-CN" altLang="en-US"/>
          </a:p>
          <a:p>
            <a:r>
              <a:rPr lang="zh-CN" altLang="en-US"/>
              <a:t>3 18</a:t>
            </a:r>
            <a:endParaRPr lang="zh-CN" altLang="en-US"/>
          </a:p>
          <a:p>
            <a:r>
              <a:rPr lang="zh-CN" altLang="en-US"/>
              <a:t>4 111</a:t>
            </a:r>
            <a:endParaRPr lang="zh-CN" altLang="en-US"/>
          </a:p>
          <a:p>
            <a:endParaRPr lang="zh-CN" altLang="en-US"/>
          </a:p>
          <a:p>
            <a:r>
              <a:rPr lang="zh-CN" altLang="en-US"/>
              <a:t>输出</a:t>
            </a:r>
            <a:endParaRPr lang="zh-CN" altLang="en-US"/>
          </a:p>
          <a:p>
            <a:r>
              <a:rPr lang="zh-CN" altLang="en-US"/>
              <a:t>1 6</a:t>
            </a:r>
            <a:endParaRPr lang="zh-CN" altLang="en-US"/>
          </a:p>
          <a:p>
            <a:r>
              <a:rPr lang="zh-CN" altLang="en-US"/>
              <a:t>2 110</a:t>
            </a:r>
            <a:endParaRPr lang="zh-CN" altLang="en-US"/>
          </a:p>
          <a:p>
            <a:r>
              <a:rPr lang="zh-CN" altLang="en-US"/>
              <a:t>3 8361</a:t>
            </a:r>
            <a:endParaRPr lang="zh-CN" altLang="en-US"/>
          </a:p>
          <a:p>
            <a:r>
              <a:rPr lang="zh-CN" altLang="en-US"/>
              <a:t>4 237</a:t>
            </a:r>
            <a:endParaRPr lang="zh-CN" altLang="en-US"/>
          </a:p>
        </p:txBody>
      </p:sp>
      <p:sp>
        <p:nvSpPr>
          <p:cNvPr id="7" name="文本框 6"/>
          <p:cNvSpPr txBox="1"/>
          <p:nvPr/>
        </p:nvSpPr>
        <p:spPr>
          <a:xfrm>
            <a:off x="584835" y="1122680"/>
            <a:ext cx="4378960" cy="922020"/>
          </a:xfrm>
          <a:prstGeom prst="rect">
            <a:avLst/>
          </a:prstGeom>
          <a:noFill/>
        </p:spPr>
        <p:txBody>
          <a:bodyPr wrap="square" rtlCol="0" anchor="t">
            <a:spAutoFit/>
          </a:bodyPr>
          <a:p>
            <a:r>
              <a:rPr lang="zh-CN" altLang="en-US"/>
              <a:t>给一个图，只有两行，有无限列，问你一根长度为n的线有几种画法。</a:t>
            </a:r>
            <a:endParaRPr lang="zh-CN" altLang="en-US"/>
          </a:p>
          <a:p>
            <a:r>
              <a:rPr lang="zh-CN" altLang="en-US"/>
              <a:t>(不能有相交的点或线段)</a:t>
            </a: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ll dp[</a:t>
            </a:r>
            <a:r>
              <a:rPr lang="en-US" altLang="zh-CN"/>
              <a:t>N</a:t>
            </a:r>
            <a:r>
              <a:rPr lang="zh-CN" altLang="en-US"/>
              <a:t>];</a:t>
            </a:r>
            <a:endParaRPr lang="zh-CN" altLang="en-US"/>
          </a:p>
          <a:p>
            <a:r>
              <a:rPr lang="zh-CN" altLang="en-US"/>
              <a:t>ll f(int n){</a:t>
            </a:r>
            <a:endParaRPr lang="zh-CN" altLang="en-US"/>
          </a:p>
          <a:p>
            <a:r>
              <a:rPr lang="zh-CN" altLang="en-US"/>
              <a:t>     if(dp[n]) return dp[n];</a:t>
            </a:r>
            <a:endParaRPr lang="zh-CN" altLang="en-US"/>
          </a:p>
          <a:p>
            <a:r>
              <a:rPr lang="zh-CN" altLang="en-US"/>
              <a:t>     if(n==1) return 2;</a:t>
            </a:r>
            <a:endParaRPr lang="zh-CN" altLang="en-US"/>
          </a:p>
          <a:p>
            <a:r>
              <a:rPr lang="zh-CN" altLang="en-US"/>
              <a:t>     if(n==2) return 3;</a:t>
            </a:r>
            <a:endParaRPr lang="zh-CN" altLang="en-US"/>
          </a:p>
          <a:p>
            <a:r>
              <a:rPr lang="zh-CN" altLang="en-US"/>
              <a:t> return dp[n]=(f(n-1)%mod+f(n-2)%mod+(n&amp;1))%mod;</a:t>
            </a:r>
            <a:endParaRPr lang="zh-CN" altLang="en-US"/>
          </a:p>
          <a:p>
            <a:r>
              <a:rPr lang="zh-CN" altLang="en-US"/>
              <a:t>}</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引入</a:t>
            </a:r>
            <a:r>
              <a:rPr lang="en-US" altLang="zh-CN" dirty="0"/>
              <a:t>2</a:t>
            </a:r>
            <a:r>
              <a:rPr lang="zh-CN" altLang="en-US" dirty="0" smtClean="0"/>
              <a:t>：走楼梯问题</a:t>
            </a:r>
            <a:endParaRPr lang="zh-CN" altLang="en-US" dirty="0"/>
          </a:p>
        </p:txBody>
      </p:sp>
      <p:sp>
        <p:nvSpPr>
          <p:cNvPr id="6" name="内容占位符 5"/>
          <p:cNvSpPr>
            <a:spLocks noGrp="1"/>
          </p:cNvSpPr>
          <p:nvPr>
            <p:ph idx="1"/>
          </p:nvPr>
        </p:nvSpPr>
        <p:spPr>
          <a:noFill/>
          <a:ln>
            <a:solidFill>
              <a:schemeClr val="bg1"/>
            </a:solidFill>
          </a:ln>
        </p:spPr>
        <p:txBody>
          <a:bodyPr>
            <a:normAutofit lnSpcReduction="10000"/>
          </a:bodyPr>
          <a:lstStyle/>
          <a:p>
            <a:pPr>
              <a:defRPr/>
            </a:pPr>
            <a:r>
              <a:rPr lang="zh-CN" altLang="en-US" dirty="0" smtClean="0">
                <a:latin typeface="Arial" panose="020B0604020202020204" pitchFamily="34" charset="0"/>
              </a:rPr>
              <a:t>假设我们现在在第</a:t>
            </a:r>
            <a:r>
              <a:rPr lang="en-US" altLang="zh-CN" dirty="0" smtClean="0">
                <a:latin typeface="Arial" panose="020B0604020202020204" pitchFamily="34" charset="0"/>
              </a:rPr>
              <a:t>n</a:t>
            </a:r>
            <a:r>
              <a:rPr lang="zh-CN" altLang="en-US" dirty="0" smtClean="0">
                <a:latin typeface="Arial" panose="020B0604020202020204" pitchFamily="34" charset="0"/>
              </a:rPr>
              <a:t>阶阶梯上，显然，我们上一步是在</a:t>
            </a:r>
            <a:r>
              <a:rPr lang="en-US" altLang="zh-CN" dirty="0" smtClean="0">
                <a:latin typeface="Arial" panose="020B0604020202020204" pitchFamily="34" charset="0"/>
              </a:rPr>
              <a:t>n-1</a:t>
            </a:r>
            <a:r>
              <a:rPr lang="zh-CN" altLang="en-US" dirty="0" smtClean="0">
                <a:latin typeface="Arial" panose="020B0604020202020204" pitchFamily="34" charset="0"/>
              </a:rPr>
              <a:t>阶或者</a:t>
            </a:r>
            <a:r>
              <a:rPr lang="en-US" altLang="zh-CN" dirty="0" smtClean="0">
                <a:latin typeface="Arial" panose="020B0604020202020204" pitchFamily="34" charset="0"/>
              </a:rPr>
              <a:t>n-2</a:t>
            </a:r>
            <a:r>
              <a:rPr lang="zh-CN" altLang="en-US" dirty="0" smtClean="0">
                <a:latin typeface="Arial" panose="020B0604020202020204" pitchFamily="34" charset="0"/>
              </a:rPr>
              <a:t>阶，根据分类加法原理，我们可以知道，第</a:t>
            </a:r>
            <a:r>
              <a:rPr lang="en-US" altLang="zh-CN" dirty="0" smtClean="0">
                <a:latin typeface="Arial" panose="020B0604020202020204" pitchFamily="34" charset="0"/>
              </a:rPr>
              <a:t>n</a:t>
            </a:r>
            <a:r>
              <a:rPr lang="zh-CN" altLang="en-US" dirty="0" smtClean="0">
                <a:latin typeface="Arial" panose="020B0604020202020204" pitchFamily="34" charset="0"/>
              </a:rPr>
              <a:t>阶的方法</a:t>
            </a:r>
            <a:r>
              <a:rPr lang="en-US" dirty="0" smtClean="0">
                <a:latin typeface="Arial" panose="020B0604020202020204" pitchFamily="34" charset="0"/>
              </a:rPr>
              <a:t>=</a:t>
            </a:r>
            <a:r>
              <a:rPr lang="en-US" altLang="zh-CN" dirty="0" smtClean="0">
                <a:latin typeface="Arial" panose="020B0604020202020204" pitchFamily="34" charset="0"/>
              </a:rPr>
              <a:t>n-1</a:t>
            </a:r>
            <a:r>
              <a:rPr lang="zh-CN" altLang="en-US" dirty="0" smtClean="0">
                <a:latin typeface="Arial" panose="020B0604020202020204" pitchFamily="34" charset="0"/>
              </a:rPr>
              <a:t>阶的方法</a:t>
            </a:r>
            <a:r>
              <a:rPr lang="en-US" dirty="0" smtClean="0">
                <a:latin typeface="Arial" panose="020B0604020202020204" pitchFamily="34" charset="0"/>
              </a:rPr>
              <a:t>+</a:t>
            </a:r>
            <a:r>
              <a:rPr lang="en-US" altLang="zh-CN" dirty="0" smtClean="0">
                <a:latin typeface="Arial" panose="020B0604020202020204" pitchFamily="34" charset="0"/>
              </a:rPr>
              <a:t>n-2</a:t>
            </a:r>
            <a:r>
              <a:rPr lang="zh-CN" altLang="en-US" dirty="0" smtClean="0">
                <a:latin typeface="Arial" panose="020B0604020202020204" pitchFamily="34" charset="0"/>
              </a:rPr>
              <a:t>阶的方法</a:t>
            </a:r>
            <a:endParaRPr lang="en-US" altLang="zh-CN" dirty="0" smtClean="0">
              <a:latin typeface="Arial" panose="020B0604020202020204" pitchFamily="34" charset="0"/>
            </a:endParaRPr>
          </a:p>
          <a:p>
            <a:pPr>
              <a:defRPr/>
            </a:pPr>
            <a:r>
              <a:rPr lang="zh-CN" altLang="en-US" dirty="0" smtClean="0">
                <a:latin typeface="Arial" panose="020B0604020202020204" pitchFamily="34" charset="0"/>
              </a:rPr>
              <a:t>同样的，对于</a:t>
            </a:r>
            <a:r>
              <a:rPr lang="en-US" altLang="zh-CN" dirty="0" smtClean="0">
                <a:latin typeface="Arial" panose="020B0604020202020204" pitchFamily="34" charset="0"/>
              </a:rPr>
              <a:t>n-1</a:t>
            </a:r>
            <a:r>
              <a:rPr lang="zh-CN" altLang="en-US" dirty="0" smtClean="0">
                <a:latin typeface="Arial" panose="020B0604020202020204" pitchFamily="34" charset="0"/>
              </a:rPr>
              <a:t>阶和</a:t>
            </a:r>
            <a:r>
              <a:rPr lang="en-US" altLang="zh-CN" dirty="0" smtClean="0">
                <a:latin typeface="Arial" panose="020B0604020202020204" pitchFamily="34" charset="0"/>
              </a:rPr>
              <a:t>n-2</a:t>
            </a:r>
            <a:r>
              <a:rPr lang="zh-CN" altLang="en-US" dirty="0" smtClean="0">
                <a:latin typeface="Arial" panose="020B0604020202020204" pitchFamily="34" charset="0"/>
              </a:rPr>
              <a:t>阶我们也可以用类似的方法进行求解。</a:t>
            </a:r>
            <a:endParaRPr lang="en-US" altLang="zh-CN" dirty="0" smtClean="0">
              <a:latin typeface="Arial" panose="020B0604020202020204" pitchFamily="34" charset="0"/>
            </a:endParaRPr>
          </a:p>
          <a:p>
            <a:pPr>
              <a:defRPr/>
            </a:pPr>
            <a:r>
              <a:rPr lang="zh-CN" altLang="en-US" dirty="0" smtClean="0">
                <a:latin typeface="Arial" panose="020B0604020202020204" pitchFamily="34" charset="0"/>
              </a:rPr>
              <a:t>而当我们求到</a:t>
            </a:r>
            <a:r>
              <a:rPr lang="en-US" dirty="0" smtClean="0">
                <a:latin typeface="Arial" panose="020B0604020202020204" pitchFamily="34" charset="0"/>
              </a:rPr>
              <a:t>1</a:t>
            </a:r>
            <a:r>
              <a:rPr lang="zh-CN" altLang="en-US" dirty="0" smtClean="0">
                <a:latin typeface="Arial" panose="020B0604020202020204" pitchFamily="34" charset="0"/>
              </a:rPr>
              <a:t>阶和</a:t>
            </a:r>
            <a:r>
              <a:rPr lang="en-US" dirty="0" smtClean="0">
                <a:latin typeface="Arial" panose="020B0604020202020204" pitchFamily="34" charset="0"/>
              </a:rPr>
              <a:t>2</a:t>
            </a:r>
            <a:r>
              <a:rPr lang="zh-CN" altLang="en-US" dirty="0" smtClean="0">
                <a:latin typeface="Arial" panose="020B0604020202020204" pitchFamily="34" charset="0"/>
              </a:rPr>
              <a:t>阶的时候，显然方法种数分别为</a:t>
            </a:r>
            <a:r>
              <a:rPr lang="en-US" dirty="0" smtClean="0">
                <a:latin typeface="Arial" panose="020B0604020202020204" pitchFamily="34" charset="0"/>
              </a:rPr>
              <a:t>1</a:t>
            </a:r>
            <a:r>
              <a:rPr lang="zh-CN" altLang="en-US" dirty="0" smtClean="0">
                <a:latin typeface="Arial" panose="020B0604020202020204" pitchFamily="34" charset="0"/>
              </a:rPr>
              <a:t>、</a:t>
            </a:r>
            <a:r>
              <a:rPr lang="en-US" dirty="0" smtClean="0">
                <a:latin typeface="Arial" panose="020B0604020202020204" pitchFamily="34" charset="0"/>
              </a:rPr>
              <a:t>2</a:t>
            </a:r>
            <a:r>
              <a:rPr lang="zh-CN" altLang="en-US" dirty="0" smtClean="0">
                <a:latin typeface="Arial" panose="020B0604020202020204" pitchFamily="34" charset="0"/>
              </a:rPr>
              <a:t>。</a:t>
            </a:r>
            <a:endParaRPr lang="en-US" altLang="zh-CN" dirty="0" smtClean="0">
              <a:latin typeface="Arial" panose="020B0604020202020204" pitchFamily="34" charset="0"/>
            </a:endParaRPr>
          </a:p>
          <a:p>
            <a:pPr>
              <a:defRPr/>
            </a:pPr>
            <a:r>
              <a:rPr lang="zh-CN" altLang="en-US" dirty="0" smtClean="0">
                <a:latin typeface="Arial" panose="020B0604020202020204" pitchFamily="34" charset="0"/>
              </a:rPr>
              <a:t>所以如果</a:t>
            </a: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a:t>
            </a:r>
            <a:r>
              <a:rPr lang="zh-CN" altLang="en-US" dirty="0" smtClean="0">
                <a:latin typeface="Arial" panose="020B0604020202020204" pitchFamily="34" charset="0"/>
              </a:rPr>
              <a:t>表示爬到第</a:t>
            </a:r>
            <a:r>
              <a:rPr lang="en-US" altLang="zh-CN" dirty="0" err="1" smtClean="0">
                <a:latin typeface="Arial" panose="020B0604020202020204" pitchFamily="34" charset="0"/>
              </a:rPr>
              <a:t>i</a:t>
            </a:r>
            <a:r>
              <a:rPr lang="zh-CN" altLang="en-US" dirty="0" smtClean="0">
                <a:latin typeface="Arial" panose="020B0604020202020204" pitchFamily="34" charset="0"/>
              </a:rPr>
              <a:t>阶的方法数，那么</a:t>
            </a:r>
            <a:endParaRPr lang="en-US" altLang="zh-CN" dirty="0" smtClean="0">
              <a:latin typeface="Arial" panose="020B0604020202020204" pitchFamily="34" charset="0"/>
            </a:endParaRPr>
          </a:p>
          <a:p>
            <a:pPr>
              <a:defRPr/>
            </a:pPr>
            <a:r>
              <a:rPr lang="en-US" altLang="zh-CN" dirty="0" smtClean="0">
                <a:latin typeface="Arial" panose="020B0604020202020204" pitchFamily="34" charset="0"/>
              </a:rPr>
              <a:t>f[1]=1    f[2] = 2</a:t>
            </a:r>
            <a:endParaRPr lang="en-US" altLang="zh-CN" dirty="0" smtClean="0">
              <a:latin typeface="Arial" panose="020B0604020202020204" pitchFamily="34" charset="0"/>
            </a:endParaRPr>
          </a:p>
          <a:p>
            <a:pPr>
              <a:defRPr/>
            </a:pPr>
            <a:r>
              <a:rPr lang="en-US" altLang="zh-CN" dirty="0" smtClean="0">
                <a:latin typeface="Arial" panose="020B0604020202020204" pitchFamily="34" charset="0"/>
              </a:rPr>
              <a:t>f[</a:t>
            </a:r>
            <a:r>
              <a:rPr lang="en-US" altLang="zh-CN" dirty="0" err="1" smtClean="0">
                <a:latin typeface="Arial" panose="020B0604020202020204" pitchFamily="34" charset="0"/>
              </a:rPr>
              <a:t>i</a:t>
            </a:r>
            <a:r>
              <a:rPr lang="en-US" altLang="zh-CN" dirty="0" smtClean="0">
                <a:latin typeface="Arial" panose="020B0604020202020204" pitchFamily="34" charset="0"/>
              </a:rPr>
              <a:t>] = f[</a:t>
            </a:r>
            <a:r>
              <a:rPr lang="en-US" altLang="zh-CN" dirty="0" err="1" smtClean="0">
                <a:latin typeface="Arial" panose="020B0604020202020204" pitchFamily="34" charset="0"/>
              </a:rPr>
              <a:t>i</a:t>
            </a:r>
            <a:r>
              <a:rPr lang="en-US" altLang="zh-CN" dirty="0" smtClean="0">
                <a:latin typeface="Arial" panose="020B0604020202020204" pitchFamily="34" charset="0"/>
              </a:rPr>
              <a:t> - 1]+ f[</a:t>
            </a:r>
            <a:r>
              <a:rPr lang="en-US" altLang="zh-CN" dirty="0" err="1" smtClean="0">
                <a:latin typeface="Arial" panose="020B0604020202020204" pitchFamily="34" charset="0"/>
              </a:rPr>
              <a:t>i</a:t>
            </a:r>
            <a:r>
              <a:rPr lang="en-US" altLang="zh-CN" dirty="0" smtClean="0">
                <a:latin typeface="Arial" panose="020B0604020202020204" pitchFamily="34" charset="0"/>
              </a:rPr>
              <a:t> - 2] </a:t>
            </a:r>
            <a:endParaRPr lang="en-US" altLang="zh-CN" dirty="0" smtClean="0">
              <a:latin typeface="Arial" panose="020B0604020202020204" pitchFamily="34" charset="0"/>
            </a:endParaRPr>
          </a:p>
          <a:p>
            <a:endParaRPr lang="zh-CN" altLang="en-US" dirty="0"/>
          </a:p>
        </p:txBody>
      </p:sp>
      <p:sp>
        <p:nvSpPr>
          <p:cNvPr id="7" name="爆炸形 1 6"/>
          <p:cNvSpPr/>
          <p:nvPr/>
        </p:nvSpPr>
        <p:spPr bwMode="auto">
          <a:xfrm rot="20986756">
            <a:off x="5414970" y="305551"/>
            <a:ext cx="3601416" cy="1760454"/>
          </a:xfrm>
          <a:prstGeom prst="irregularSeal1">
            <a:avLst/>
          </a:prstGeom>
          <a:noFill/>
          <a:ln w="28575">
            <a:solidFill>
              <a:srgbClr val="7030A0"/>
            </a:solidFill>
            <a:round/>
          </a:ln>
          <a:effectLst/>
        </p:spPr>
        <p:txBody>
          <a:bodyPr wrap="none" rtlCol="0" anchor="ctr"/>
          <a:lstStyle/>
          <a:p>
            <a:pPr algn="ctr"/>
            <a:r>
              <a:rPr lang="zh-CN" altLang="en-US" sz="2800" b="1" dirty="0" smtClean="0">
                <a:latin typeface="华文新魏" panose="02010800040101010101" pitchFamily="2" charset="-122"/>
                <a:ea typeface="华文新魏" panose="02010800040101010101" pitchFamily="2" charset="-122"/>
              </a:rPr>
              <a:t>斐波纳契数列</a:t>
            </a:r>
            <a:endParaRPr lang="zh-CN" altLang="en-US" sz="28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2×n</a:t>
            </a:r>
            <a:r>
              <a:rPr lang="zh-CN" altLang="en-US" dirty="0"/>
              <a:t>的一个长方形方格中</a:t>
            </a:r>
            <a:r>
              <a:rPr lang="en-US" altLang="zh-CN" dirty="0"/>
              <a:t>,</a:t>
            </a:r>
            <a:r>
              <a:rPr lang="zh-CN" altLang="en-US" dirty="0"/>
              <a:t>用一个</a:t>
            </a:r>
            <a:r>
              <a:rPr lang="en-US" altLang="zh-CN" dirty="0"/>
              <a:t>1× 2</a:t>
            </a:r>
            <a:r>
              <a:rPr lang="zh-CN" altLang="en-US" dirty="0"/>
              <a:t>的骨牌铺满方格</a:t>
            </a:r>
            <a:r>
              <a:rPr lang="en-US" altLang="zh-CN" dirty="0"/>
              <a:t>,</a:t>
            </a:r>
            <a:r>
              <a:rPr lang="zh-CN" altLang="en-US" dirty="0"/>
              <a:t>输入</a:t>
            </a:r>
            <a:r>
              <a:rPr lang="en-US" altLang="zh-CN" dirty="0"/>
              <a:t>n ,</a:t>
            </a:r>
            <a:r>
              <a:rPr lang="zh-CN" altLang="en-US" dirty="0"/>
              <a:t>输出铺放方案的总数</a:t>
            </a:r>
            <a:r>
              <a:rPr lang="en-US" altLang="zh-CN" dirty="0"/>
              <a:t>.</a:t>
            </a:r>
            <a:br>
              <a:rPr lang="zh-CN" altLang="en-US" dirty="0"/>
            </a:br>
            <a:r>
              <a:rPr lang="zh-CN" altLang="en-US" dirty="0"/>
              <a:t>例如</a:t>
            </a:r>
            <a:r>
              <a:rPr lang="en-US" altLang="zh-CN" dirty="0"/>
              <a:t>n=3</a:t>
            </a:r>
            <a:r>
              <a:rPr lang="zh-CN" altLang="en-US" dirty="0"/>
              <a:t>时</a:t>
            </a:r>
            <a:r>
              <a:rPr lang="en-US" altLang="zh-CN" dirty="0"/>
              <a:t>,</a:t>
            </a:r>
            <a:r>
              <a:rPr lang="zh-CN" altLang="en-US" dirty="0"/>
              <a:t>为</a:t>
            </a:r>
            <a:r>
              <a:rPr lang="en-US" altLang="zh-CN" dirty="0"/>
              <a:t>2× 3</a:t>
            </a:r>
            <a:r>
              <a:rPr lang="zh-CN" altLang="en-US" dirty="0"/>
              <a:t>方格，骨牌的铺放方案有三种</a:t>
            </a:r>
            <a:r>
              <a:rPr lang="en-US" altLang="zh-CN" dirty="0"/>
              <a:t>,</a:t>
            </a:r>
            <a:r>
              <a:rPr lang="zh-CN" altLang="en-US" dirty="0"/>
              <a:t>如下图：</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3212976"/>
            <a:ext cx="56578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DOC_GUID" val="{0c547b8d-d1c7-43c7-a864-dacadcd150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bwMode="auto">
        <a:noFill/>
        <a:ln w="28575">
          <a:solidFill>
            <a:schemeClr val="tx2">
              <a:lumMod val="60000"/>
              <a:lumOff val="40000"/>
            </a:schemeClr>
          </a:solidFill>
          <a:round/>
        </a:ln>
      </a:spPr>
      <a:bodyPr wrap="none" rtlCol="0" anchor="ctr"/>
      <a:lstStyle>
        <a:defPPr>
          <a:defRPr sz="2000" dirty="0" smtClean="0">
            <a:latin typeface="Arial" panose="020B0604020202020204" pitchFamily="34" charset="0"/>
            <a:ea typeface="宋体" panose="02010600030101010101" pitchFamily="2" charset="-122"/>
          </a:defRPr>
        </a:defPPr>
      </a:lstStyle>
    </a:spDef>
    <a:lnDef>
      <a:spPr>
        <a:ln w="190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13799</Words>
  <Application>WPS 演示</Application>
  <PresentationFormat>全屏显示(4:3)</PresentationFormat>
  <Paragraphs>1545</Paragraphs>
  <Slides>78</Slides>
  <Notes>1</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78</vt:i4>
      </vt:variant>
    </vt:vector>
  </HeadingPairs>
  <TitlesOfParts>
    <vt:vector size="110" baseType="lpstr">
      <vt:lpstr>Arial</vt:lpstr>
      <vt:lpstr>宋体</vt:lpstr>
      <vt:lpstr>Wingdings</vt:lpstr>
      <vt:lpstr>Wingdings 2</vt:lpstr>
      <vt:lpstr>华文新魏</vt:lpstr>
      <vt:lpstr>华文楷体</vt:lpstr>
      <vt:lpstr>Times New Roman</vt:lpstr>
      <vt:lpstr>Comic Sans MS</vt:lpstr>
      <vt:lpstr>PMingLiU</vt:lpstr>
      <vt:lpstr>PMingLiU-ExtB</vt:lpstr>
      <vt:lpstr>Times</vt:lpstr>
      <vt:lpstr>Segoe UI Semibold</vt:lpstr>
      <vt:lpstr>Constantia</vt:lpstr>
      <vt:lpstr>Calibri</vt:lpstr>
      <vt:lpstr>微软雅黑</vt:lpstr>
      <vt:lpstr>Arial Unicode MS</vt:lpstr>
      <vt:lpstr>隶书</vt:lpstr>
      <vt:lpstr>Wingdings 2</vt:lpstr>
      <vt:lpstr>黑体</vt:lpstr>
      <vt:lpstr>仿宋_GB2312</vt:lpstr>
      <vt:lpstr>仿宋</vt:lpstr>
      <vt:lpstr>华文隶书</vt:lpstr>
      <vt:lpstr>华文行楷</vt:lpstr>
      <vt:lpstr>楷体</vt:lpstr>
      <vt:lpstr>GungsuhChe</vt:lpstr>
      <vt:lpstr>Malgun Gothic</vt:lpstr>
      <vt:lpstr>方正舒体</vt:lpstr>
      <vt:lpstr>华文细黑</vt:lpstr>
      <vt:lpstr>Symbol</vt:lpstr>
      <vt:lpstr>楷体_GB2312</vt:lpstr>
      <vt:lpstr>新宋体</vt:lpstr>
      <vt:lpstr>流畅</vt:lpstr>
      <vt:lpstr>动态规划基础1 （dynamic programming）</vt:lpstr>
      <vt:lpstr>引入1：斐波纳契数列F(n)</vt:lpstr>
      <vt:lpstr>递归 vs 递推</vt:lpstr>
      <vt:lpstr>PowerPoint 演示文稿</vt:lpstr>
      <vt:lpstr>肿么办？</vt:lpstr>
      <vt:lpstr>记忆化搜索</vt:lpstr>
      <vt:lpstr>引入2 ：走楼梯问题</vt:lpstr>
      <vt:lpstr>引入2：走楼梯问题</vt:lpstr>
      <vt:lpstr>引入3：</vt:lpstr>
      <vt:lpstr>例1：数字三角形</vt:lpstr>
      <vt:lpstr>例1：数字三角形</vt:lpstr>
      <vt:lpstr>例1：数字三角形（poj1163）</vt:lpstr>
      <vt:lpstr>动态规划原理 ——加法原理、乘法原理</vt:lpstr>
      <vt:lpstr>下面给出若干概念</vt:lpstr>
      <vt:lpstr>下面给出若干概念</vt:lpstr>
      <vt:lpstr>下面给出若干概念</vt:lpstr>
      <vt:lpstr>动态规划适用的基本条件 			——具有相同子问题</vt:lpstr>
      <vt:lpstr>动态规划适用的基本条件 			——满足最优子结构</vt:lpstr>
      <vt:lpstr>动态规划适用的基本条件 			——满足无后效性</vt:lpstr>
      <vt:lpstr>PowerPoint 演示文稿</vt:lpstr>
      <vt:lpstr>PowerPoint 演示文稿</vt:lpstr>
      <vt:lpstr>PowerPoint 演示文稿</vt:lpstr>
      <vt:lpstr>PowerPoint 演示文稿</vt:lpstr>
      <vt:lpstr>例2：路径条数问题</vt:lpstr>
      <vt:lpstr>例2：路径条数问题</vt:lpstr>
      <vt:lpstr>例3：传球游戏</vt:lpstr>
      <vt:lpstr>例3：传球游戏</vt:lpstr>
      <vt:lpstr>例4：滑雪（poj1088）</vt:lpstr>
      <vt:lpstr>例4：滑雪（poj1088）</vt:lpstr>
      <vt:lpstr>例6：最长不下降子序列</vt:lpstr>
      <vt:lpstr>例5：最长不下降子序列</vt:lpstr>
      <vt:lpstr>例5：最长不下降子序列</vt:lpstr>
      <vt:lpstr>例5：最长不下降子序列</vt:lpstr>
      <vt:lpstr>PowerPoint 演示文稿</vt:lpstr>
      <vt:lpstr>拓展：拦截导弹</vt:lpstr>
      <vt:lpstr>PowerPoint 演示文稿</vt:lpstr>
      <vt:lpstr>PowerPoint 演示文稿</vt:lpstr>
      <vt:lpstr>例6：最大子串和</vt:lpstr>
      <vt:lpstr>例6：最大子串和</vt:lpstr>
      <vt:lpstr>例7：最长公共子序列</vt:lpstr>
      <vt:lpstr>例7：最长公共子序列</vt:lpstr>
      <vt:lpstr>例子</vt:lpstr>
      <vt:lpstr>拓展：回文词</vt:lpstr>
      <vt:lpstr>拓展：回文词</vt:lpstr>
      <vt:lpstr>动态规划基础2 （dynamic programming）</vt:lpstr>
      <vt:lpstr>PowerPoint 演示文稿</vt:lpstr>
      <vt:lpstr>例1：装箱问题——简化的01背包 </vt:lpstr>
      <vt:lpstr>例1：装箱问题 </vt:lpstr>
      <vt:lpstr>例1：装箱问题 </vt:lpstr>
      <vt:lpstr>PowerPoint 演示文稿</vt:lpstr>
      <vt:lpstr>PowerPoint 演示文稿</vt:lpstr>
      <vt:lpstr>PowerPoint 演示文稿</vt:lpstr>
      <vt:lpstr>例2:01背包</vt:lpstr>
      <vt:lpstr>例2:01背包</vt:lpstr>
      <vt:lpstr>例2:01背包</vt:lpstr>
      <vt:lpstr>例3：完全背包</vt:lpstr>
      <vt:lpstr>例3：完全背包</vt:lpstr>
      <vt:lpstr>例4：多重背包</vt:lpstr>
      <vt:lpstr>例4：多重背包</vt:lpstr>
      <vt:lpstr>例4：多重背包</vt:lpstr>
      <vt:lpstr>例5：二维费用的背包问题</vt:lpstr>
      <vt:lpstr>例5：二维费用的背包问题</vt:lpstr>
      <vt:lpstr>例6：分组背包</vt:lpstr>
      <vt:lpstr>例6：分组背包</vt:lpstr>
      <vt:lpstr>PowerPoint 演示文稿</vt:lpstr>
      <vt:lpstr>例1：括号匹配</vt:lpstr>
      <vt:lpstr>例1：括号匹配</vt:lpstr>
      <vt:lpstr>例1：括号匹配</vt:lpstr>
      <vt:lpstr>例2:最长回文子序列长度</vt:lpstr>
      <vt:lpstr>例2：最长回文子序列长度</vt:lpstr>
      <vt:lpstr>扩展2.1：最长回文子串长度</vt:lpstr>
      <vt:lpstr>例3：石子合并</vt:lpstr>
      <vt:lpstr>例3：石子合并</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动态规划基础 （dynamic programming）</dc:title>
  <dc:creator>Administrator</dc:creator>
  <cp:lastModifiedBy>觅路人</cp:lastModifiedBy>
  <cp:revision>133</cp:revision>
  <dcterms:created xsi:type="dcterms:W3CDTF">2014-06-28T11:08:00Z</dcterms:created>
  <dcterms:modified xsi:type="dcterms:W3CDTF">2019-07-20T16:26:28Z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